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32"/>
  </p:notesMasterIdLst>
  <p:sldIdLst>
    <p:sldId id="256" r:id="rId20"/>
    <p:sldId id="257" r:id="rId21"/>
    <p:sldId id="258" r:id="rId22"/>
    <p:sldId id="259" r:id="rId23"/>
    <p:sldId id="260" r:id="rId24"/>
    <p:sldId id="261" r:id="rId25"/>
    <p:sldId id="262" r:id="rId26"/>
    <p:sldId id="263" r:id="rId27"/>
    <p:sldId id="264" r:id="rId28"/>
    <p:sldId id="265" r:id="rId29"/>
    <p:sldId id="266" r:id="rId30"/>
    <p:sldId id="267" r:id="rId31"/>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Evolventa" charset="1" panose="020B0502020202020204"/>
      <p:regular r:id="rId10"/>
    </p:embeddedFont>
    <p:embeddedFont>
      <p:font typeface="Evolventa Bold" charset="1" panose="020B0702020202020204"/>
      <p:regular r:id="rId11"/>
    </p:embeddedFont>
    <p:embeddedFont>
      <p:font typeface="Evolventa Italics" charset="1" panose="020B0502020202020204"/>
      <p:regular r:id="rId12"/>
    </p:embeddedFont>
    <p:embeddedFont>
      <p:font typeface="Evolventa Bold Italics" charset="1" panose="020B0702020202020204"/>
      <p:regular r:id="rId13"/>
    </p:embeddedFont>
    <p:embeddedFont>
      <p:font typeface="Canva Sans" charset="1" panose="020B0503030501040103"/>
      <p:regular r:id="rId14"/>
    </p:embeddedFont>
    <p:embeddedFont>
      <p:font typeface="Canva Sans Bold" charset="1" panose="020B0803030501040103"/>
      <p:regular r:id="rId15"/>
    </p:embeddedFont>
    <p:embeddedFont>
      <p:font typeface="Canva Sans Italics" charset="1" panose="020B0503030501040103"/>
      <p:regular r:id="rId16"/>
    </p:embeddedFont>
    <p:embeddedFont>
      <p:font typeface="Canva Sans Bold Italics" charset="1" panose="020B0803030501040103"/>
      <p:regular r:id="rId17"/>
    </p:embeddedFont>
    <p:embeddedFont>
      <p:font typeface="Canva Sans Medium" charset="1" panose="020B0603030501040103"/>
      <p:regular r:id="rId18"/>
    </p:embeddedFont>
    <p:embeddedFont>
      <p:font typeface="Canva Sans Medium Italics" charset="1" panose="020B0603030501040103"/>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slides/slide1.xml" Type="http://schemas.openxmlformats.org/officeDocument/2006/relationships/slide"/><Relationship Id="rId21" Target="slides/slide2.xml" Type="http://schemas.openxmlformats.org/officeDocument/2006/relationships/slide"/><Relationship Id="rId22" Target="slides/slide3.xml" Type="http://schemas.openxmlformats.org/officeDocument/2006/relationships/slide"/><Relationship Id="rId23" Target="slides/slide4.xml" Type="http://schemas.openxmlformats.org/officeDocument/2006/relationships/slide"/><Relationship Id="rId24" Target="slides/slide5.xml" Type="http://schemas.openxmlformats.org/officeDocument/2006/relationships/slide"/><Relationship Id="rId25" Target="slides/slide6.xml" Type="http://schemas.openxmlformats.org/officeDocument/2006/relationships/slide"/><Relationship Id="rId26" Target="slides/slide7.xml" Type="http://schemas.openxmlformats.org/officeDocument/2006/relationships/slide"/><Relationship Id="rId27" Target="slides/slide8.xml" Type="http://schemas.openxmlformats.org/officeDocument/2006/relationships/slide"/><Relationship Id="rId28" Target="slides/slide9.xml" Type="http://schemas.openxmlformats.org/officeDocument/2006/relationships/slide"/><Relationship Id="rId29" Target="slides/slide10.xml" Type="http://schemas.openxmlformats.org/officeDocument/2006/relationships/slide"/><Relationship Id="rId3" Target="viewProps.xml" Type="http://schemas.openxmlformats.org/officeDocument/2006/relationships/viewProps"/><Relationship Id="rId30" Target="slides/slide11.xml" Type="http://schemas.openxmlformats.org/officeDocument/2006/relationships/slide"/><Relationship Id="rId31" Target="slides/slide12.xml" Type="http://schemas.openxmlformats.org/officeDocument/2006/relationships/slide"/><Relationship Id="rId32" Target="notesMasters/notesMaster1.xml" Type="http://schemas.openxmlformats.org/officeDocument/2006/relationships/notesMaster"/><Relationship Id="rId33" Target="theme/theme2.xml" Type="http://schemas.openxmlformats.org/officeDocument/2006/relationships/theme"/><Relationship Id="rId34" Target="notesSlides/notesSlide1.xml" Type="http://schemas.openxmlformats.org/officeDocument/2006/relationships/note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2.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4.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319" r="0" b="-3319"/>
            </a:stretch>
          </a:blipFill>
        </p:spPr>
      </p:sp>
      <p:grpSp>
        <p:nvGrpSpPr>
          <p:cNvPr name="Group 3" id="3"/>
          <p:cNvGrpSpPr/>
          <p:nvPr/>
        </p:nvGrpSpPr>
        <p:grpSpPr>
          <a:xfrm rot="0">
            <a:off x="288458" y="1318556"/>
            <a:ext cx="10648820" cy="1346486"/>
            <a:chOff x="0" y="0"/>
            <a:chExt cx="3062625" cy="387253"/>
          </a:xfrm>
        </p:grpSpPr>
        <p:sp>
          <p:nvSpPr>
            <p:cNvPr name="Freeform 4" id="4"/>
            <p:cNvSpPr/>
            <p:nvPr/>
          </p:nvSpPr>
          <p:spPr>
            <a:xfrm flipH="false" flipV="false" rot="0">
              <a:off x="0" y="0"/>
              <a:ext cx="3062625" cy="387253"/>
            </a:xfrm>
            <a:custGeom>
              <a:avLst/>
              <a:gdLst/>
              <a:ahLst/>
              <a:cxnLst/>
              <a:rect r="r" b="b" t="t" l="l"/>
              <a:pathLst>
                <a:path h="387253" w="3062625">
                  <a:moveTo>
                    <a:pt x="2859425" y="0"/>
                  </a:moveTo>
                  <a:lnTo>
                    <a:pt x="203200" y="0"/>
                  </a:lnTo>
                  <a:lnTo>
                    <a:pt x="0" y="193626"/>
                  </a:lnTo>
                  <a:lnTo>
                    <a:pt x="203200" y="387253"/>
                  </a:lnTo>
                  <a:lnTo>
                    <a:pt x="2859425" y="387253"/>
                  </a:lnTo>
                  <a:lnTo>
                    <a:pt x="3062625" y="193626"/>
                  </a:lnTo>
                  <a:lnTo>
                    <a:pt x="2859425" y="0"/>
                  </a:lnTo>
                  <a:close/>
                </a:path>
              </a:pathLst>
            </a:custGeom>
            <a:solidFill>
              <a:srgbClr val="C8F1FB"/>
            </a:solidFill>
          </p:spPr>
        </p:sp>
        <p:sp>
          <p:nvSpPr>
            <p:cNvPr name="TextBox 5" id="5"/>
            <p:cNvSpPr txBox="true"/>
            <p:nvPr/>
          </p:nvSpPr>
          <p:spPr>
            <a:xfrm>
              <a:off x="152400" y="-114300"/>
              <a:ext cx="2757825" cy="501553"/>
            </a:xfrm>
            <a:prstGeom prst="rect">
              <a:avLst/>
            </a:prstGeom>
          </p:spPr>
          <p:txBody>
            <a:bodyPr anchor="ctr" rtlCol="false" tIns="50800" lIns="50800" bIns="50800" rIns="50800"/>
            <a:lstStyle/>
            <a:p>
              <a:pPr algn="ctr">
                <a:lnSpc>
                  <a:spcPts val="7979"/>
                </a:lnSpc>
                <a:spcBef>
                  <a:spcPct val="0"/>
                </a:spcBef>
              </a:pPr>
              <a:r>
                <a:rPr lang="en-US" sz="5699">
                  <a:solidFill>
                    <a:srgbClr val="13962C"/>
                  </a:solidFill>
                  <a:latin typeface="Canva Sans"/>
                </a:rPr>
                <a:t>Keylogger &amp; Security</a:t>
              </a:r>
            </a:p>
          </p:txBody>
        </p:sp>
      </p:grpSp>
      <p:sp>
        <p:nvSpPr>
          <p:cNvPr name="TextBox 6" id="6"/>
          <p:cNvSpPr txBox="true"/>
          <p:nvPr/>
        </p:nvSpPr>
        <p:spPr>
          <a:xfrm rot="0">
            <a:off x="7718858" y="6886668"/>
            <a:ext cx="9540442" cy="2371632"/>
          </a:xfrm>
          <a:prstGeom prst="rect">
            <a:avLst/>
          </a:prstGeom>
        </p:spPr>
        <p:txBody>
          <a:bodyPr anchor="t" rtlCol="false" tIns="0" lIns="0" bIns="0" rIns="0">
            <a:spAutoFit/>
          </a:bodyPr>
          <a:lstStyle/>
          <a:p>
            <a:pPr algn="ctr">
              <a:lnSpc>
                <a:spcPts val="3661"/>
              </a:lnSpc>
            </a:pPr>
            <a:r>
              <a:rPr lang="en-US" sz="3051" spc="-12">
                <a:solidFill>
                  <a:srgbClr val="FFFFFF"/>
                </a:solidFill>
                <a:latin typeface="Evolventa"/>
              </a:rPr>
              <a:t>Presented By,</a:t>
            </a:r>
          </a:p>
          <a:p>
            <a:pPr>
              <a:lnSpc>
                <a:spcPts val="3661"/>
              </a:lnSpc>
            </a:pPr>
            <a:r>
              <a:rPr lang="en-US" sz="3051" spc="-12">
                <a:solidFill>
                  <a:srgbClr val="FF0000"/>
                </a:solidFill>
                <a:latin typeface="Evolventa"/>
              </a:rPr>
              <a:t>Name</a:t>
            </a:r>
            <a:r>
              <a:rPr lang="en-US" sz="3051" spc="-12">
                <a:solidFill>
                  <a:srgbClr val="FFFFFF"/>
                </a:solidFill>
                <a:latin typeface="Evolventa"/>
              </a:rPr>
              <a:t>:     Balaji M</a:t>
            </a:r>
          </a:p>
          <a:p>
            <a:pPr algn="ctr">
              <a:lnSpc>
                <a:spcPts val="3661"/>
              </a:lnSpc>
            </a:pPr>
            <a:r>
              <a:rPr lang="en-US" sz="3051" spc="-12">
                <a:solidFill>
                  <a:srgbClr val="FF0000"/>
                </a:solidFill>
                <a:latin typeface="Evolventa"/>
              </a:rPr>
              <a:t>Campus</a:t>
            </a:r>
            <a:r>
              <a:rPr lang="en-US" sz="3051" spc="-12">
                <a:solidFill>
                  <a:srgbClr val="FFFFFF"/>
                </a:solidFill>
                <a:latin typeface="Evolventa"/>
              </a:rPr>
              <a:t>: Anna university regional campus madurai</a:t>
            </a:r>
          </a:p>
          <a:p>
            <a:pPr algn="ctr">
              <a:lnSpc>
                <a:spcPts val="3661"/>
              </a:lnSpc>
            </a:pPr>
            <a:r>
              <a:rPr lang="en-US" sz="3051" spc="-12">
                <a:solidFill>
                  <a:srgbClr val="FF0000"/>
                </a:solidFill>
                <a:latin typeface="Evolventa"/>
              </a:rPr>
              <a:t>Department</a:t>
            </a:r>
            <a:r>
              <a:rPr lang="en-US" sz="3051" spc="-12">
                <a:solidFill>
                  <a:srgbClr val="FFFFFF"/>
                </a:solidFill>
                <a:latin typeface="Evolventa"/>
              </a:rPr>
              <a:t>: Computer science and engineering</a:t>
            </a:r>
          </a:p>
          <a:p>
            <a:pPr algn="ctr">
              <a:lnSpc>
                <a:spcPts val="3661"/>
              </a:lnSpc>
              <a:spcBef>
                <a:spcPct val="0"/>
              </a:spcBef>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319" r="0" b="-3319"/>
            </a:stretch>
          </a:blipFill>
        </p:spPr>
      </p:sp>
      <p:sp>
        <p:nvSpPr>
          <p:cNvPr name="TextBox 3" id="3"/>
          <p:cNvSpPr txBox="true"/>
          <p:nvPr/>
        </p:nvSpPr>
        <p:spPr>
          <a:xfrm rot="0">
            <a:off x="539112" y="514369"/>
            <a:ext cx="4196395" cy="876263"/>
          </a:xfrm>
          <a:prstGeom prst="rect">
            <a:avLst/>
          </a:prstGeom>
        </p:spPr>
        <p:txBody>
          <a:bodyPr anchor="t" rtlCol="false" tIns="0" lIns="0" bIns="0" rIns="0">
            <a:spAutoFit/>
          </a:bodyPr>
          <a:lstStyle/>
          <a:p>
            <a:pPr algn="ctr">
              <a:lnSpc>
                <a:spcPts val="5759"/>
              </a:lnSpc>
              <a:spcBef>
                <a:spcPct val="0"/>
              </a:spcBef>
            </a:pPr>
            <a:r>
              <a:rPr lang="en-US" sz="4800" spc="-23">
                <a:solidFill>
                  <a:srgbClr val="FF00B8"/>
                </a:solidFill>
                <a:latin typeface="Evolventa"/>
              </a:rPr>
              <a:t>Future Scope :</a:t>
            </a:r>
          </a:p>
        </p:txBody>
      </p:sp>
      <p:sp>
        <p:nvSpPr>
          <p:cNvPr name="TextBox 4" id="4"/>
          <p:cNvSpPr txBox="true"/>
          <p:nvPr/>
        </p:nvSpPr>
        <p:spPr>
          <a:xfrm rot="0">
            <a:off x="0" y="1913156"/>
            <a:ext cx="18288000" cy="7447881"/>
          </a:xfrm>
          <a:prstGeom prst="rect">
            <a:avLst/>
          </a:prstGeom>
        </p:spPr>
        <p:txBody>
          <a:bodyPr anchor="t" rtlCol="false" tIns="0" lIns="0" bIns="0" rIns="0">
            <a:spAutoFit/>
          </a:bodyPr>
          <a:lstStyle/>
          <a:p>
            <a:pPr algn="ctr" marL="863604" indent="-431802" lvl="1">
              <a:lnSpc>
                <a:spcPts val="4800"/>
              </a:lnSpc>
              <a:buAutoNum type="arabicPeriod" startAt="1"/>
            </a:pPr>
            <a:r>
              <a:rPr lang="en-US" sz="4000" spc="-19">
                <a:solidFill>
                  <a:srgbClr val="FFFFFF"/>
                </a:solidFill>
                <a:latin typeface="Evolventa"/>
              </a:rPr>
              <a:t>Advanced Encryption : Implementing cutting-edge encryption techniques such as post-quantum algorithms for heightened data security.</a:t>
            </a:r>
          </a:p>
          <a:p>
            <a:pPr algn="ctr" marL="863604" indent="-431802" lvl="1">
              <a:lnSpc>
                <a:spcPts val="4800"/>
              </a:lnSpc>
              <a:buAutoNum type="arabicPeriod" startAt="1"/>
            </a:pPr>
            <a:r>
              <a:rPr lang="en-US" sz="4000" spc="-19">
                <a:solidFill>
                  <a:srgbClr val="FFFFFF"/>
                </a:solidFill>
                <a:latin typeface="Evolventa"/>
              </a:rPr>
              <a:t>Behavior Analysis : Utilizing machine learning to detect anomalies in keystroke patterns, enhancing threat detection capabilities.</a:t>
            </a:r>
          </a:p>
          <a:p>
            <a:pPr algn="ctr" marL="863604" indent="-431802" lvl="1">
              <a:lnSpc>
                <a:spcPts val="4800"/>
              </a:lnSpc>
              <a:buAutoNum type="arabicPeriod" startAt="1"/>
            </a:pPr>
            <a:r>
              <a:rPr lang="en-US" sz="4000" spc="-19">
                <a:solidFill>
                  <a:srgbClr val="FFFFFF"/>
                </a:solidFill>
                <a:latin typeface="Evolventa"/>
              </a:rPr>
              <a:t>Cloud Integration : Enabling secure data synchronization with cloud services for remote access and management.</a:t>
            </a:r>
          </a:p>
          <a:p>
            <a:pPr algn="ctr" marL="863604" indent="-431802" lvl="1">
              <a:lnSpc>
                <a:spcPts val="4800"/>
              </a:lnSpc>
              <a:buAutoNum type="arabicPeriod" startAt="1"/>
            </a:pPr>
            <a:r>
              <a:rPr lang="en-US" sz="4000" spc="-19">
                <a:solidFill>
                  <a:srgbClr val="FFFFFF"/>
                </a:solidFill>
                <a:latin typeface="Evolventa"/>
              </a:rPr>
              <a:t>Mobile Support : Extending compatibility to mobile platforms like iOS and Android, accompanied by tailored security features.</a:t>
            </a:r>
          </a:p>
          <a:p>
            <a:pPr algn="ctr" marL="863604" indent="-431802" lvl="1">
              <a:lnSpc>
                <a:spcPts val="4800"/>
              </a:lnSpc>
              <a:buAutoNum type="arabicPeriod" startAt="1"/>
            </a:pPr>
            <a:r>
              <a:rPr lang="en-US" sz="4000" spc="-19">
                <a:solidFill>
                  <a:srgbClr val="FFFFFF"/>
                </a:solidFill>
                <a:latin typeface="Evolventa"/>
              </a:rPr>
              <a:t>Remote Management : Implementing centralized dashboards for remote configuration and monitoring, facilitating easier management of the keylogger across devices and locations.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319" r="0" b="-3319"/>
            </a:stretch>
          </a:blipFill>
        </p:spPr>
      </p:sp>
      <p:sp>
        <p:nvSpPr>
          <p:cNvPr name="TextBox 3" id="3"/>
          <p:cNvSpPr txBox="true"/>
          <p:nvPr/>
        </p:nvSpPr>
        <p:spPr>
          <a:xfrm rot="0">
            <a:off x="602156" y="514369"/>
            <a:ext cx="3634104" cy="876263"/>
          </a:xfrm>
          <a:prstGeom prst="rect">
            <a:avLst/>
          </a:prstGeom>
        </p:spPr>
        <p:txBody>
          <a:bodyPr anchor="t" rtlCol="false" tIns="0" lIns="0" bIns="0" rIns="0">
            <a:spAutoFit/>
          </a:bodyPr>
          <a:lstStyle/>
          <a:p>
            <a:pPr algn="ctr">
              <a:lnSpc>
                <a:spcPts val="5759"/>
              </a:lnSpc>
              <a:spcBef>
                <a:spcPct val="0"/>
              </a:spcBef>
            </a:pPr>
            <a:r>
              <a:rPr lang="en-US" sz="4800" spc="-23">
                <a:solidFill>
                  <a:srgbClr val="FF00B8"/>
                </a:solidFill>
                <a:latin typeface="Evolventa"/>
              </a:rPr>
              <a:t>References :</a:t>
            </a:r>
          </a:p>
        </p:txBody>
      </p:sp>
      <p:sp>
        <p:nvSpPr>
          <p:cNvPr name="TextBox 4" id="4"/>
          <p:cNvSpPr txBox="true"/>
          <p:nvPr/>
        </p:nvSpPr>
        <p:spPr>
          <a:xfrm rot="0">
            <a:off x="0" y="2114699"/>
            <a:ext cx="18288000" cy="4466574"/>
          </a:xfrm>
          <a:prstGeom prst="rect">
            <a:avLst/>
          </a:prstGeom>
        </p:spPr>
        <p:txBody>
          <a:bodyPr anchor="t" rtlCol="false" tIns="0" lIns="0" bIns="0" rIns="0">
            <a:spAutoFit/>
          </a:bodyPr>
          <a:lstStyle/>
          <a:p>
            <a:pPr marL="885194" indent="-442597" lvl="1">
              <a:lnSpc>
                <a:spcPts val="4920"/>
              </a:lnSpc>
              <a:buFont typeface="Arial"/>
              <a:buChar char="•"/>
            </a:pPr>
            <a:r>
              <a:rPr lang="en-US" sz="4100" spc="-19">
                <a:solidFill>
                  <a:srgbClr val="C45454"/>
                </a:solidFill>
                <a:latin typeface="Evolventa"/>
              </a:rPr>
              <a:t>Smith, J. et al. (20XX). "Advanced Techniques for Keylogger Detection and Prevention." Journal of Cybersecurity, 10(2), 123-140. </a:t>
            </a:r>
          </a:p>
          <a:p>
            <a:pPr marL="885194" indent="-442597" lvl="1">
              <a:lnSpc>
                <a:spcPts val="4920"/>
              </a:lnSpc>
              <a:buFont typeface="Arial"/>
              <a:buChar char="•"/>
            </a:pPr>
            <a:r>
              <a:rPr lang="en-US" sz="4100" spc="-19">
                <a:solidFill>
                  <a:srgbClr val="C45454"/>
                </a:solidFill>
                <a:latin typeface="Evolventa"/>
              </a:rPr>
              <a:t>Johnson, A. (20XX). "Machine Learning Approaches for Keystroke Anomaly Detection." Conference on Information Security, Proceedings, 55-67. </a:t>
            </a:r>
          </a:p>
          <a:p>
            <a:pPr marL="885194" indent="-442597" lvl="1">
              <a:lnSpc>
                <a:spcPts val="4920"/>
              </a:lnSpc>
              <a:buFont typeface="Arial"/>
              <a:buChar char="•"/>
            </a:pPr>
            <a:r>
              <a:rPr lang="en-US" sz="4100" spc="-19">
                <a:solidFill>
                  <a:srgbClr val="C45454"/>
                </a:solidFill>
                <a:latin typeface="Evolventa"/>
              </a:rPr>
              <a:t>Patel, R. (20XX). "Practical Python Programming for Security Applications." O'Reilly Media.</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3319" r="0" b="-3319"/>
            </a:stretch>
          </a:blipFill>
        </p:spPr>
      </p:sp>
      <p:sp>
        <p:nvSpPr>
          <p:cNvPr name="Freeform 3" id="3"/>
          <p:cNvSpPr/>
          <p:nvPr/>
        </p:nvSpPr>
        <p:spPr>
          <a:xfrm flipH="false" flipV="false" rot="0">
            <a:off x="2337308" y="1279125"/>
            <a:ext cx="14566428" cy="5976028"/>
          </a:xfrm>
          <a:custGeom>
            <a:avLst/>
            <a:gdLst/>
            <a:ahLst/>
            <a:cxnLst/>
            <a:rect r="r" b="b" t="t" l="l"/>
            <a:pathLst>
              <a:path h="5976028" w="14566428">
                <a:moveTo>
                  <a:pt x="0" y="0"/>
                </a:moveTo>
                <a:lnTo>
                  <a:pt x="14566428" y="0"/>
                </a:lnTo>
                <a:lnTo>
                  <a:pt x="14566428" y="5976029"/>
                </a:lnTo>
                <a:lnTo>
                  <a:pt x="0" y="5976029"/>
                </a:lnTo>
                <a:lnTo>
                  <a:pt x="0" y="0"/>
                </a:lnTo>
                <a:close/>
              </a:path>
            </a:pathLst>
          </a:custGeom>
          <a:blipFill>
            <a:blip r:embed="rId4"/>
            <a:stretch>
              <a:fillRect l="0" t="-545"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319" r="0" b="-3319"/>
            </a:stretch>
          </a:blipFill>
        </p:spPr>
      </p:sp>
      <p:sp>
        <p:nvSpPr>
          <p:cNvPr name="TextBox 3" id="3"/>
          <p:cNvSpPr txBox="true"/>
          <p:nvPr/>
        </p:nvSpPr>
        <p:spPr>
          <a:xfrm rot="0">
            <a:off x="5818381" y="1677576"/>
            <a:ext cx="5896385" cy="876263"/>
          </a:xfrm>
          <a:prstGeom prst="rect">
            <a:avLst/>
          </a:prstGeom>
        </p:spPr>
        <p:txBody>
          <a:bodyPr anchor="t" rtlCol="false" tIns="0" lIns="0" bIns="0" rIns="0">
            <a:spAutoFit/>
          </a:bodyPr>
          <a:lstStyle/>
          <a:p>
            <a:pPr algn="ctr">
              <a:lnSpc>
                <a:spcPts val="5759"/>
              </a:lnSpc>
              <a:spcBef>
                <a:spcPct val="0"/>
              </a:spcBef>
            </a:pPr>
            <a:r>
              <a:rPr lang="en-US" sz="4800" spc="-23">
                <a:solidFill>
                  <a:srgbClr val="FF00B8"/>
                </a:solidFill>
                <a:latin typeface="Evolventa Bold"/>
              </a:rPr>
              <a:t>Problem Statement :</a:t>
            </a:r>
          </a:p>
        </p:txBody>
      </p:sp>
      <p:sp>
        <p:nvSpPr>
          <p:cNvPr name="TextBox 4" id="4"/>
          <p:cNvSpPr txBox="true"/>
          <p:nvPr/>
        </p:nvSpPr>
        <p:spPr>
          <a:xfrm rot="0">
            <a:off x="0" y="3210055"/>
            <a:ext cx="18288000" cy="3752590"/>
          </a:xfrm>
          <a:prstGeom prst="rect">
            <a:avLst/>
          </a:prstGeom>
        </p:spPr>
        <p:txBody>
          <a:bodyPr anchor="t" rtlCol="false" tIns="0" lIns="0" bIns="0" rIns="0">
            <a:spAutoFit/>
          </a:bodyPr>
          <a:lstStyle/>
          <a:p>
            <a:pPr algn="ctr">
              <a:lnSpc>
                <a:spcPts val="4200"/>
              </a:lnSpc>
            </a:pPr>
          </a:p>
          <a:p>
            <a:pPr algn="ctr">
              <a:lnSpc>
                <a:spcPts val="4200"/>
              </a:lnSpc>
            </a:pPr>
            <a:r>
              <a:rPr lang="en-US" sz="3500" spc="-14">
                <a:solidFill>
                  <a:srgbClr val="FFFFFF"/>
                </a:solidFill>
                <a:latin typeface="Evolventa"/>
              </a:rPr>
              <a:t>The objective of this project is to develop a keylogger software with enhanced security features to prevent unauthorized access to sensitive data and ensure user privacy. The keylogger should serve legitimate purposes such as parental control, employee monitoring, or personal usage while mitigating the risks associated with malicious exploitation.</a:t>
            </a:r>
          </a:p>
          <a:p>
            <a:pPr algn="ctr">
              <a:lnSpc>
                <a:spcPts val="3480"/>
              </a:lnSpc>
              <a:spcBef>
                <a:spcPct val="0"/>
              </a:spcBef>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319" r="0" b="-3319"/>
            </a:stretch>
          </a:blipFill>
        </p:spPr>
      </p:sp>
      <p:sp>
        <p:nvSpPr>
          <p:cNvPr name="TextBox 3" id="3"/>
          <p:cNvSpPr txBox="true"/>
          <p:nvPr/>
        </p:nvSpPr>
        <p:spPr>
          <a:xfrm rot="0">
            <a:off x="706970" y="152437"/>
            <a:ext cx="2624770" cy="876263"/>
          </a:xfrm>
          <a:prstGeom prst="rect">
            <a:avLst/>
          </a:prstGeom>
        </p:spPr>
        <p:txBody>
          <a:bodyPr anchor="t" rtlCol="false" tIns="0" lIns="0" bIns="0" rIns="0">
            <a:spAutoFit/>
          </a:bodyPr>
          <a:lstStyle/>
          <a:p>
            <a:pPr algn="ctr">
              <a:lnSpc>
                <a:spcPts val="5759"/>
              </a:lnSpc>
              <a:spcBef>
                <a:spcPct val="0"/>
              </a:spcBef>
            </a:pPr>
            <a:r>
              <a:rPr lang="en-US" sz="4800" spc="-23">
                <a:solidFill>
                  <a:srgbClr val="FF00B8"/>
                </a:solidFill>
                <a:latin typeface="Evolventa Bold"/>
              </a:rPr>
              <a:t>Solution</a:t>
            </a:r>
            <a:r>
              <a:rPr lang="en-US" sz="4800" spc="-23">
                <a:solidFill>
                  <a:srgbClr val="0F496F"/>
                </a:solidFill>
                <a:latin typeface="Evolventa Bold"/>
              </a:rPr>
              <a:t> :</a:t>
            </a:r>
          </a:p>
        </p:txBody>
      </p:sp>
      <p:sp>
        <p:nvSpPr>
          <p:cNvPr name="TextBox 4" id="4"/>
          <p:cNvSpPr txBox="true"/>
          <p:nvPr/>
        </p:nvSpPr>
        <p:spPr>
          <a:xfrm rot="0">
            <a:off x="0" y="933450"/>
            <a:ext cx="18288000" cy="7867334"/>
          </a:xfrm>
          <a:prstGeom prst="rect">
            <a:avLst/>
          </a:prstGeom>
        </p:spPr>
        <p:txBody>
          <a:bodyPr anchor="t" rtlCol="false" tIns="0" lIns="0" bIns="0" rIns="0">
            <a:spAutoFit/>
          </a:bodyPr>
          <a:lstStyle/>
          <a:p>
            <a:pPr algn="ctr" marL="647710" indent="-323855" lvl="1">
              <a:lnSpc>
                <a:spcPts val="3600"/>
              </a:lnSpc>
              <a:buFont typeface="Arial"/>
              <a:buChar char="•"/>
            </a:pPr>
            <a:r>
              <a:rPr lang="en-US" sz="3000" spc="-12" u="sng">
                <a:solidFill>
                  <a:srgbClr val="FFFFFF"/>
                </a:solidFill>
                <a:latin typeface="Evolventa Bold"/>
              </a:rPr>
              <a:t>Cryptographic Encryption</a:t>
            </a:r>
            <a:r>
              <a:rPr lang="en-US" sz="3000" spc="-12" u="sng">
                <a:solidFill>
                  <a:srgbClr val="FFFFFF"/>
                </a:solidFill>
                <a:latin typeface="Evolventa"/>
              </a:rPr>
              <a:t> </a:t>
            </a:r>
            <a:r>
              <a:rPr lang="en-US" sz="3000" spc="-12">
                <a:solidFill>
                  <a:srgbClr val="FFFFFF"/>
                </a:solidFill>
                <a:latin typeface="Evolventa"/>
              </a:rPr>
              <a:t>: Implement robust encryption algorithms like AES (Advanced Encryption Standard) to encrypt all logged keystrokes and sensitive data, ensuring that even if the data is intercepted, it remains secure and unreadable without the decryption key.</a:t>
            </a:r>
          </a:p>
          <a:p>
            <a:pPr algn="ctr" marL="647710" indent="-323855" lvl="1">
              <a:lnSpc>
                <a:spcPts val="3600"/>
              </a:lnSpc>
              <a:buFont typeface="Arial"/>
              <a:buChar char="•"/>
            </a:pPr>
            <a:r>
              <a:rPr lang="en-US" sz="3000" spc="-12" u="sng">
                <a:solidFill>
                  <a:srgbClr val="FFFFFF"/>
                </a:solidFill>
                <a:latin typeface="Evolventa Bold"/>
              </a:rPr>
              <a:t>Secure Storage Mechanism</a:t>
            </a:r>
            <a:r>
              <a:rPr lang="en-US" sz="3000" spc="-12">
                <a:solidFill>
                  <a:srgbClr val="FFFFFF"/>
                </a:solidFill>
                <a:latin typeface="Evolventa"/>
              </a:rPr>
              <a:t> : Utilize secure storage methods, such as encrypted databases or files, to store logged keystrokes locally on the target device. Employ access controls and permission settings to restrict unauthorized access to the stored data.</a:t>
            </a:r>
          </a:p>
          <a:p>
            <a:pPr algn="ctr" marL="647710" indent="-323855" lvl="1">
              <a:lnSpc>
                <a:spcPts val="3600"/>
              </a:lnSpc>
              <a:buFont typeface="Arial"/>
              <a:buChar char="•"/>
            </a:pPr>
            <a:r>
              <a:rPr lang="en-US" sz="3000" spc="-12" u="sng">
                <a:solidFill>
                  <a:srgbClr val="FFFFFF"/>
                </a:solidFill>
                <a:latin typeface="Evolventa Bold"/>
              </a:rPr>
              <a:t>Stealth Mode Functionality</a:t>
            </a:r>
            <a:r>
              <a:rPr lang="en-US" sz="3000" spc="-12">
                <a:solidFill>
                  <a:srgbClr val="FFFFFF"/>
                </a:solidFill>
                <a:latin typeface="Evolventa"/>
              </a:rPr>
              <a:t> : Develop stealth mode capabilities to make the keylogger invisible to the user and antivirus software. This involves minimizing resource usage, masking the keylogger’s presence in system processes, and avoiding detection by system monitoring tools.</a:t>
            </a:r>
          </a:p>
          <a:p>
            <a:pPr algn="ctr" marL="647710" indent="-323855" lvl="1">
              <a:lnSpc>
                <a:spcPts val="3600"/>
              </a:lnSpc>
              <a:buFont typeface="Arial"/>
              <a:buChar char="•"/>
            </a:pPr>
            <a:r>
              <a:rPr lang="en-US" sz="3000" spc="-12" u="sng">
                <a:solidFill>
                  <a:srgbClr val="FFFFFF"/>
                </a:solidFill>
                <a:latin typeface="Evolventa Bold"/>
              </a:rPr>
              <a:t>Anti-Tampering Measures</a:t>
            </a:r>
            <a:r>
              <a:rPr lang="en-US" sz="3000" spc="-12">
                <a:solidFill>
                  <a:srgbClr val="FFFFFF"/>
                </a:solidFill>
                <a:latin typeface="Evolventa"/>
              </a:rPr>
              <a:t> : Implement techniques to detect and prevent tampering attempts, such as code obfuscation, integrity checks, and sandboxing. Regularly update the keylogger to address any identified vulnerabilities and maintain its resilience against evolving threats.</a:t>
            </a:r>
          </a:p>
          <a:p>
            <a:pPr algn="ctr" marL="647710" indent="-323855" lvl="1">
              <a:lnSpc>
                <a:spcPts val="3600"/>
              </a:lnSpc>
              <a:buFont typeface="Arial"/>
              <a:buChar char="•"/>
            </a:pPr>
            <a:r>
              <a:rPr lang="en-US" sz="3000" spc="-12" u="sng">
                <a:solidFill>
                  <a:srgbClr val="FFFFFF"/>
                </a:solidFill>
                <a:latin typeface="Evolventa Bold"/>
              </a:rPr>
              <a:t>Authentication and Access Control</a:t>
            </a:r>
            <a:r>
              <a:rPr lang="en-US" sz="3000" spc="-12">
                <a:solidFill>
                  <a:srgbClr val="FFFFFF"/>
                </a:solidFill>
                <a:latin typeface="Evolventa Bold"/>
              </a:rPr>
              <a:t> </a:t>
            </a:r>
            <a:r>
              <a:rPr lang="en-US" sz="3000" spc="-12">
                <a:solidFill>
                  <a:srgbClr val="FFFFFF"/>
                </a:solidFill>
                <a:latin typeface="Evolventa"/>
              </a:rPr>
              <a:t>: Incorporate strong authentication mechanisms to control access to the keylogger's settings and recorded data. This includes password protection, biometric authentication, and role-based access control (RBAC) to define different levels of access for administrators and users.</a:t>
            </a:r>
          </a:p>
          <a:p>
            <a:pPr algn="ctr">
              <a:lnSpc>
                <a:spcPts val="3600"/>
              </a:lnSpc>
              <a:spcBef>
                <a:spcPct val="0"/>
              </a:spcBef>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319" r="0" b="-3319"/>
            </a:stretch>
          </a:blipFill>
        </p:spPr>
      </p:sp>
      <p:sp>
        <p:nvSpPr>
          <p:cNvPr name="TextBox 3" id="3"/>
          <p:cNvSpPr txBox="true"/>
          <p:nvPr/>
        </p:nvSpPr>
        <p:spPr>
          <a:xfrm rot="0">
            <a:off x="3985886" y="1168673"/>
            <a:ext cx="9661923" cy="876263"/>
          </a:xfrm>
          <a:prstGeom prst="rect">
            <a:avLst/>
          </a:prstGeom>
        </p:spPr>
        <p:txBody>
          <a:bodyPr anchor="t" rtlCol="false" tIns="0" lIns="0" bIns="0" rIns="0">
            <a:spAutoFit/>
          </a:bodyPr>
          <a:lstStyle/>
          <a:p>
            <a:pPr algn="ctr">
              <a:lnSpc>
                <a:spcPts val="5759"/>
              </a:lnSpc>
              <a:spcBef>
                <a:spcPct val="0"/>
              </a:spcBef>
            </a:pPr>
            <a:r>
              <a:rPr lang="en-US" sz="4800" spc="-23">
                <a:solidFill>
                  <a:srgbClr val="FF00B8"/>
                </a:solidFill>
                <a:latin typeface="Evolventa Bold"/>
              </a:rPr>
              <a:t>System Development Approach :</a:t>
            </a:r>
          </a:p>
        </p:txBody>
      </p:sp>
      <p:sp>
        <p:nvSpPr>
          <p:cNvPr name="TextBox 4" id="4"/>
          <p:cNvSpPr txBox="true"/>
          <p:nvPr/>
        </p:nvSpPr>
        <p:spPr>
          <a:xfrm rot="0">
            <a:off x="0" y="2899169"/>
            <a:ext cx="18288000" cy="5733492"/>
          </a:xfrm>
          <a:prstGeom prst="rect">
            <a:avLst/>
          </a:prstGeom>
        </p:spPr>
        <p:txBody>
          <a:bodyPr anchor="t" rtlCol="false" tIns="0" lIns="0" bIns="0" rIns="0">
            <a:spAutoFit/>
          </a:bodyPr>
          <a:lstStyle/>
          <a:p>
            <a:pPr algn="ctr" marL="798836" indent="-399418" lvl="1">
              <a:lnSpc>
                <a:spcPts val="4440"/>
              </a:lnSpc>
              <a:spcBef>
                <a:spcPct val="0"/>
              </a:spcBef>
              <a:buFont typeface="Arial"/>
              <a:buChar char="•"/>
            </a:pPr>
            <a:r>
              <a:rPr lang="en-US" sz="3700" spc="-14">
                <a:solidFill>
                  <a:srgbClr val="FFFFFF"/>
                </a:solidFill>
                <a:latin typeface="Evolventa"/>
              </a:rPr>
              <a:t>Requirement Analysis : Gather and analyze requirements f</a:t>
            </a:r>
            <a:r>
              <a:rPr lang="en-US" sz="3700" spc="-14">
                <a:solidFill>
                  <a:srgbClr val="FFFFFF"/>
                </a:solidFill>
                <a:latin typeface="Evolventa"/>
              </a:rPr>
              <a:t>or the keylogger, including features, security needs, and user expectations.</a:t>
            </a:r>
          </a:p>
          <a:p>
            <a:pPr algn="ctr" marL="798836" indent="-399418" lvl="1">
              <a:lnSpc>
                <a:spcPts val="4440"/>
              </a:lnSpc>
              <a:spcBef>
                <a:spcPct val="0"/>
              </a:spcBef>
              <a:buFont typeface="Arial"/>
              <a:buChar char="•"/>
            </a:pPr>
            <a:r>
              <a:rPr lang="en-US" sz="3700" spc="-14">
                <a:solidFill>
                  <a:srgbClr val="FFFFFF"/>
                </a:solidFill>
                <a:latin typeface="Evolventa"/>
              </a:rPr>
              <a:t>Design Phase :</a:t>
            </a:r>
          </a:p>
          <a:p>
            <a:pPr algn="ctr" marL="1597672" indent="-532557" lvl="2">
              <a:lnSpc>
                <a:spcPts val="4440"/>
              </a:lnSpc>
              <a:spcBef>
                <a:spcPct val="0"/>
              </a:spcBef>
              <a:buFont typeface="Arial"/>
              <a:buChar char="⚬"/>
            </a:pPr>
            <a:r>
              <a:rPr lang="en-US" sz="3700" spc="-14">
                <a:solidFill>
                  <a:srgbClr val="FFFFFF"/>
                </a:solidFill>
                <a:latin typeface="Evolventa"/>
              </a:rPr>
              <a:t>Architecture Design : Define the overall system architecture, including components, modules, and their interactions.</a:t>
            </a:r>
          </a:p>
          <a:p>
            <a:pPr algn="ctr" marL="1597672" indent="-532557" lvl="2">
              <a:lnSpc>
                <a:spcPts val="4440"/>
              </a:lnSpc>
              <a:spcBef>
                <a:spcPct val="0"/>
              </a:spcBef>
              <a:buFont typeface="Arial"/>
              <a:buChar char="⚬"/>
            </a:pPr>
            <a:r>
              <a:rPr lang="en-US" sz="3700" spc="-14">
                <a:solidFill>
                  <a:srgbClr val="FFFFFF"/>
                </a:solidFill>
                <a:latin typeface="Evolventa"/>
              </a:rPr>
              <a:t>Database Design : Design the database schema for storing encrypted data securely.</a:t>
            </a:r>
          </a:p>
          <a:p>
            <a:pPr algn="ctr" marL="1597672" indent="-532557" lvl="2">
              <a:lnSpc>
                <a:spcPts val="4440"/>
              </a:lnSpc>
              <a:spcBef>
                <a:spcPct val="0"/>
              </a:spcBef>
              <a:buFont typeface="Arial"/>
              <a:buChar char="⚬"/>
            </a:pPr>
            <a:r>
              <a:rPr lang="en-US" sz="3700" spc="-14">
                <a:solidFill>
                  <a:srgbClr val="FFFFFF"/>
                </a:solidFill>
                <a:latin typeface="Evolventa"/>
              </a:rPr>
              <a:t>UI/UX Design : Create mockups and designs for the user interface, focusing on usability and intuitiveness.</a:t>
            </a:r>
          </a:p>
          <a:p>
            <a:pPr algn="ctr">
              <a:lnSpc>
                <a:spcPts val="4440"/>
              </a:lnSpc>
              <a:spcBef>
                <a:spcPct val="0"/>
              </a:spcBef>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319" r="0" b="-3319"/>
            </a:stretch>
          </a:blipFill>
        </p:spPr>
      </p:sp>
      <p:sp>
        <p:nvSpPr>
          <p:cNvPr name="TextBox 3" id="3"/>
          <p:cNvSpPr txBox="true"/>
          <p:nvPr/>
        </p:nvSpPr>
        <p:spPr>
          <a:xfrm rot="0">
            <a:off x="528502" y="514369"/>
            <a:ext cx="9742848" cy="876263"/>
          </a:xfrm>
          <a:prstGeom prst="rect">
            <a:avLst/>
          </a:prstGeom>
        </p:spPr>
        <p:txBody>
          <a:bodyPr anchor="t" rtlCol="false" tIns="0" lIns="0" bIns="0" rIns="0">
            <a:spAutoFit/>
          </a:bodyPr>
          <a:lstStyle/>
          <a:p>
            <a:pPr algn="ctr">
              <a:lnSpc>
                <a:spcPts val="5759"/>
              </a:lnSpc>
              <a:spcBef>
                <a:spcPct val="0"/>
              </a:spcBef>
            </a:pPr>
            <a:r>
              <a:rPr lang="en-US" sz="4800" spc="-23">
                <a:solidFill>
                  <a:srgbClr val="FF00B8"/>
                </a:solidFill>
                <a:latin typeface="Evolventa"/>
              </a:rPr>
              <a:t>System Development Approach :</a:t>
            </a:r>
          </a:p>
        </p:txBody>
      </p:sp>
      <p:sp>
        <p:nvSpPr>
          <p:cNvPr name="TextBox 4" id="4"/>
          <p:cNvSpPr txBox="true"/>
          <p:nvPr/>
        </p:nvSpPr>
        <p:spPr>
          <a:xfrm rot="0">
            <a:off x="0" y="2386729"/>
            <a:ext cx="18288000" cy="6047483"/>
          </a:xfrm>
          <a:prstGeom prst="rect">
            <a:avLst/>
          </a:prstGeom>
        </p:spPr>
        <p:txBody>
          <a:bodyPr anchor="t" rtlCol="false" tIns="0" lIns="0" bIns="0" rIns="0">
            <a:spAutoFit/>
          </a:bodyPr>
          <a:lstStyle/>
          <a:p>
            <a:pPr marL="712478" indent="-356239" lvl="1">
              <a:lnSpc>
                <a:spcPts val="3960"/>
              </a:lnSpc>
              <a:buFont typeface="Arial"/>
              <a:buChar char="•"/>
            </a:pPr>
            <a:r>
              <a:rPr lang="en-US" sz="3300" spc="-13" u="sng">
                <a:solidFill>
                  <a:srgbClr val="FFFFFF"/>
                </a:solidFill>
                <a:latin typeface="Evolventa"/>
              </a:rPr>
              <a:t>Implementation </a:t>
            </a:r>
            <a:r>
              <a:rPr lang="en-US" sz="3300" spc="-13">
                <a:solidFill>
                  <a:srgbClr val="FFFFFF"/>
                </a:solidFill>
                <a:latin typeface="Evolventa"/>
              </a:rPr>
              <a:t>:</a:t>
            </a:r>
          </a:p>
          <a:p>
            <a:pPr algn="ctr" marL="1424956" indent="-474985" lvl="2">
              <a:lnSpc>
                <a:spcPts val="3960"/>
              </a:lnSpc>
              <a:buFont typeface="Arial"/>
              <a:buChar char="⚬"/>
            </a:pPr>
            <a:r>
              <a:rPr lang="en-US" sz="3300" spc="-13">
                <a:solidFill>
                  <a:srgbClr val="FFFFFF"/>
                </a:solidFill>
                <a:latin typeface="Evolventa"/>
              </a:rPr>
              <a:t>Keylogging Module : Develop the module to capture keystrokes using platform-specific libraries.</a:t>
            </a:r>
          </a:p>
          <a:p>
            <a:pPr algn="ctr" marL="1424956" indent="-474985" lvl="2">
              <a:lnSpc>
                <a:spcPts val="3960"/>
              </a:lnSpc>
              <a:buFont typeface="Arial"/>
              <a:buChar char="⚬"/>
            </a:pPr>
            <a:r>
              <a:rPr lang="en-US" sz="3300" spc="-13">
                <a:solidFill>
                  <a:srgbClr val="FFFFFF"/>
                </a:solidFill>
                <a:latin typeface="Evolventa"/>
              </a:rPr>
              <a:t>Encryption Module : Implement encryption algorithms for securing logged data and communication.</a:t>
            </a:r>
          </a:p>
          <a:p>
            <a:pPr algn="ctr" marL="1424956" indent="-474985" lvl="2">
              <a:lnSpc>
                <a:spcPts val="3960"/>
              </a:lnSpc>
              <a:spcBef>
                <a:spcPct val="0"/>
              </a:spcBef>
              <a:buFont typeface="Arial"/>
              <a:buChar char="⚬"/>
            </a:pPr>
            <a:r>
              <a:rPr lang="en-US" sz="3300" spc="-13">
                <a:solidFill>
                  <a:srgbClr val="FFFFFF"/>
                </a:solidFill>
                <a:latin typeface="Evolventa"/>
                <a:ea typeface="Evolventa"/>
              </a:rPr>
              <a:t>Stealth Mode : Cod﻿e the functionality to make the keylogger undetectable t</a:t>
            </a:r>
            <a:r>
              <a:rPr lang="en-US" sz="3300" spc="-13">
                <a:solidFill>
                  <a:srgbClr val="FFFFFF"/>
                </a:solidFill>
                <a:latin typeface="Evolventa"/>
              </a:rPr>
              <a:t>o users and antivirus software.</a:t>
            </a:r>
          </a:p>
          <a:p>
            <a:pPr algn="ctr" marL="1424956" indent="-474985" lvl="2">
              <a:lnSpc>
                <a:spcPts val="3960"/>
              </a:lnSpc>
              <a:spcBef>
                <a:spcPct val="0"/>
              </a:spcBef>
              <a:buFont typeface="Arial"/>
              <a:buChar char="⚬"/>
            </a:pPr>
            <a:r>
              <a:rPr lang="en-US" sz="3300" spc="-13">
                <a:solidFill>
                  <a:srgbClr val="FFFFFF"/>
                </a:solidFill>
                <a:latin typeface="Evolventa"/>
              </a:rPr>
              <a:t>Access Control : Develop authentication mechanisms and access control features.</a:t>
            </a:r>
          </a:p>
          <a:p>
            <a:pPr algn="ctr" marL="1424956" indent="-474985" lvl="2">
              <a:lnSpc>
                <a:spcPts val="3960"/>
              </a:lnSpc>
              <a:spcBef>
                <a:spcPct val="0"/>
              </a:spcBef>
              <a:buFont typeface="Arial"/>
              <a:buChar char="⚬"/>
            </a:pPr>
            <a:r>
              <a:rPr lang="en-US" sz="3300" spc="-13">
                <a:solidFill>
                  <a:srgbClr val="FFFFFF"/>
                </a:solidFill>
                <a:latin typeface="Evolventa"/>
              </a:rPr>
              <a:t>User Interface : Build the graphical interface for configuration and monitoring.</a:t>
            </a:r>
          </a:p>
          <a:p>
            <a:pPr algn="ctr" marL="1424956" indent="-474985" lvl="2">
              <a:lnSpc>
                <a:spcPts val="3960"/>
              </a:lnSpc>
              <a:spcBef>
                <a:spcPct val="0"/>
              </a:spcBef>
              <a:buFont typeface="Arial"/>
              <a:buChar char="⚬"/>
            </a:pPr>
            <a:r>
              <a:rPr lang="en-US" sz="3300" spc="-13">
                <a:solidFill>
                  <a:srgbClr val="FFFFFF"/>
                </a:solidFill>
                <a:latin typeface="Evolventa"/>
              </a:rPr>
              <a:t>Compatibility : Ensure compatibility across different operating systems and input methods.</a:t>
            </a:r>
          </a:p>
          <a:p>
            <a:pPr algn="ctr">
              <a:lnSpc>
                <a:spcPts val="3960"/>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319" r="0" b="-3319"/>
            </a:stretch>
          </a:blipFill>
        </p:spPr>
      </p:sp>
      <p:sp>
        <p:nvSpPr>
          <p:cNvPr name="TextBox 3" id="3"/>
          <p:cNvSpPr txBox="true"/>
          <p:nvPr/>
        </p:nvSpPr>
        <p:spPr>
          <a:xfrm rot="0">
            <a:off x="383102" y="514369"/>
            <a:ext cx="9742848" cy="876263"/>
          </a:xfrm>
          <a:prstGeom prst="rect">
            <a:avLst/>
          </a:prstGeom>
        </p:spPr>
        <p:txBody>
          <a:bodyPr anchor="t" rtlCol="false" tIns="0" lIns="0" bIns="0" rIns="0">
            <a:spAutoFit/>
          </a:bodyPr>
          <a:lstStyle/>
          <a:p>
            <a:pPr algn="ctr">
              <a:lnSpc>
                <a:spcPts val="5759"/>
              </a:lnSpc>
              <a:spcBef>
                <a:spcPct val="0"/>
              </a:spcBef>
            </a:pPr>
            <a:r>
              <a:rPr lang="en-US" sz="4800" spc="-23">
                <a:solidFill>
                  <a:srgbClr val="FF00B8"/>
                </a:solidFill>
                <a:latin typeface="Evolventa"/>
              </a:rPr>
              <a:t>System Development Approach :</a:t>
            </a:r>
          </a:p>
        </p:txBody>
      </p:sp>
      <p:sp>
        <p:nvSpPr>
          <p:cNvPr name="TextBox 4" id="4"/>
          <p:cNvSpPr txBox="true"/>
          <p:nvPr/>
        </p:nvSpPr>
        <p:spPr>
          <a:xfrm rot="0">
            <a:off x="0" y="1657685"/>
            <a:ext cx="18288000" cy="6857331"/>
          </a:xfrm>
          <a:prstGeom prst="rect">
            <a:avLst/>
          </a:prstGeom>
        </p:spPr>
        <p:txBody>
          <a:bodyPr anchor="t" rtlCol="false" tIns="0" lIns="0" bIns="0" rIns="0">
            <a:spAutoFit/>
          </a:bodyPr>
          <a:lstStyle/>
          <a:p>
            <a:pPr>
              <a:lnSpc>
                <a:spcPts val="4440"/>
              </a:lnSpc>
              <a:spcBef>
                <a:spcPct val="0"/>
              </a:spcBef>
            </a:pPr>
            <a:r>
              <a:rPr lang="en-US" sz="3700" spc="-17" u="sng">
                <a:solidFill>
                  <a:srgbClr val="FFFFFF"/>
                </a:solidFill>
                <a:latin typeface="Evolventa"/>
              </a:rPr>
              <a:t>Testing </a:t>
            </a:r>
            <a:r>
              <a:rPr lang="en-US" sz="3700" spc="-17">
                <a:solidFill>
                  <a:srgbClr val="FFFFFF"/>
                </a:solidFill>
                <a:latin typeface="Evolventa"/>
              </a:rPr>
              <a:t>:</a:t>
            </a:r>
          </a:p>
          <a:p>
            <a:pPr algn="ctr" marL="798836" indent="-399418" lvl="1">
              <a:lnSpc>
                <a:spcPts val="4440"/>
              </a:lnSpc>
              <a:buAutoNum type="arabicPeriod" startAt="1"/>
            </a:pPr>
            <a:r>
              <a:rPr lang="en-US" sz="3700" spc="-17">
                <a:solidFill>
                  <a:srgbClr val="FDD400"/>
                </a:solidFill>
                <a:latin typeface="Evolventa"/>
              </a:rPr>
              <a:t>Unit Testing : Test individual modules to ensure they function correctly.</a:t>
            </a:r>
          </a:p>
          <a:p>
            <a:pPr algn="ctr" marL="798836" indent="-399418" lvl="1">
              <a:lnSpc>
                <a:spcPts val="4440"/>
              </a:lnSpc>
              <a:buAutoNum type="arabicPeriod" startAt="1"/>
            </a:pPr>
            <a:r>
              <a:rPr lang="en-US" sz="3700" spc="-17">
                <a:solidFill>
                  <a:srgbClr val="FDD400"/>
                </a:solidFill>
                <a:latin typeface="Evolventa"/>
              </a:rPr>
              <a:t>Integration Testing : Verify that modules work together seamlessly.</a:t>
            </a:r>
          </a:p>
          <a:p>
            <a:pPr algn="ctr" marL="798836" indent="-399418" lvl="1">
              <a:lnSpc>
                <a:spcPts val="4440"/>
              </a:lnSpc>
              <a:buAutoNum type="arabicPeriod" startAt="1"/>
            </a:pPr>
            <a:r>
              <a:rPr lang="en-US" sz="3700" spc="-17">
                <a:solidFill>
                  <a:srgbClr val="FDD400"/>
                </a:solidFill>
                <a:latin typeface="Evolventa"/>
              </a:rPr>
              <a:t>Security Testing : Perform penetration testing and vulnerability assessments to identify and fix security flaws.</a:t>
            </a:r>
          </a:p>
          <a:p>
            <a:pPr algn="ctr" marL="798836" indent="-399418" lvl="1">
              <a:lnSpc>
                <a:spcPts val="4440"/>
              </a:lnSpc>
              <a:buAutoNum type="arabicPeriod" startAt="1"/>
            </a:pPr>
            <a:r>
              <a:rPr lang="en-US" sz="3700" spc="-17">
                <a:solidFill>
                  <a:srgbClr val="FDD400"/>
                </a:solidFill>
                <a:latin typeface="Evolventa"/>
              </a:rPr>
              <a:t>Compatibility Testing : Test the keylogger on various platforms and applications to ensure compatibility.</a:t>
            </a:r>
          </a:p>
          <a:p>
            <a:pPr>
              <a:lnSpc>
                <a:spcPts val="4440"/>
              </a:lnSpc>
              <a:spcBef>
                <a:spcPct val="0"/>
              </a:spcBef>
            </a:pPr>
            <a:r>
              <a:rPr lang="en-US" sz="3700" spc="-17" u="sng">
                <a:solidFill>
                  <a:srgbClr val="FFFFFF"/>
                </a:solidFill>
                <a:latin typeface="Evolventa"/>
              </a:rPr>
              <a:t>Deployment </a:t>
            </a:r>
            <a:r>
              <a:rPr lang="en-US" sz="3700" spc="-17">
                <a:solidFill>
                  <a:srgbClr val="FFFFFF"/>
                </a:solidFill>
                <a:latin typeface="Evolventa"/>
              </a:rPr>
              <a:t>:</a:t>
            </a:r>
          </a:p>
          <a:p>
            <a:pPr algn="ctr" marL="798836" indent="-399418" lvl="1">
              <a:lnSpc>
                <a:spcPts val="4440"/>
              </a:lnSpc>
              <a:buAutoNum type="arabicPeriod" startAt="1"/>
            </a:pPr>
            <a:r>
              <a:rPr lang="en-US" sz="3700" spc="-17">
                <a:solidFill>
                  <a:srgbClr val="FDD400"/>
                </a:solidFill>
                <a:latin typeface="Evolventa"/>
              </a:rPr>
              <a:t>Prepare installation packages for different operating systems.</a:t>
            </a:r>
          </a:p>
          <a:p>
            <a:pPr algn="ctr" marL="798836" indent="-399418" lvl="1">
              <a:lnSpc>
                <a:spcPts val="4440"/>
              </a:lnSpc>
              <a:buAutoNum type="arabicPeriod" startAt="1"/>
            </a:pPr>
            <a:r>
              <a:rPr lang="en-US" sz="3700" spc="-17">
                <a:solidFill>
                  <a:srgbClr val="FDD400"/>
                </a:solidFill>
                <a:latin typeface="Evolventa"/>
              </a:rPr>
              <a:t>Provide clear instructions for installation and configuration.</a:t>
            </a:r>
          </a:p>
          <a:p>
            <a:pPr algn="ctr" marL="798836" indent="-399418" lvl="1">
              <a:lnSpc>
                <a:spcPts val="4440"/>
              </a:lnSpc>
              <a:buAutoNum type="arabicPeriod" startAt="1"/>
            </a:pPr>
            <a:r>
              <a:rPr lang="en-US" sz="3700" spc="-17">
                <a:solidFill>
                  <a:srgbClr val="FDD400"/>
                </a:solidFill>
                <a:latin typeface="Evolventa"/>
              </a:rPr>
              <a:t>Deploy the keylogger in controlled environments for initial use and feedback gathering.</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319" r="0" b="-3319"/>
            </a:stretch>
          </a:blipFill>
        </p:spPr>
      </p:sp>
      <p:sp>
        <p:nvSpPr>
          <p:cNvPr name="TextBox 3" id="3"/>
          <p:cNvSpPr txBox="true"/>
          <p:nvPr/>
        </p:nvSpPr>
        <p:spPr>
          <a:xfrm rot="0">
            <a:off x="656872" y="514369"/>
            <a:ext cx="3960875" cy="876263"/>
          </a:xfrm>
          <a:prstGeom prst="rect">
            <a:avLst/>
          </a:prstGeom>
        </p:spPr>
        <p:txBody>
          <a:bodyPr anchor="t" rtlCol="false" tIns="0" lIns="0" bIns="0" rIns="0">
            <a:spAutoFit/>
          </a:bodyPr>
          <a:lstStyle/>
          <a:p>
            <a:pPr algn="ctr">
              <a:lnSpc>
                <a:spcPts val="5759"/>
              </a:lnSpc>
              <a:spcBef>
                <a:spcPct val="0"/>
              </a:spcBef>
            </a:pPr>
            <a:r>
              <a:rPr lang="en-US" sz="4800" spc="-23">
                <a:solidFill>
                  <a:srgbClr val="FF00B8"/>
                </a:solidFill>
                <a:latin typeface="Evolventa"/>
              </a:rPr>
              <a:t>Deployment :</a:t>
            </a:r>
          </a:p>
        </p:txBody>
      </p:sp>
      <p:sp>
        <p:nvSpPr>
          <p:cNvPr name="TextBox 4" id="4"/>
          <p:cNvSpPr txBox="true"/>
          <p:nvPr/>
        </p:nvSpPr>
        <p:spPr>
          <a:xfrm rot="0">
            <a:off x="0" y="1867458"/>
            <a:ext cx="18288000" cy="7390842"/>
          </a:xfrm>
          <a:prstGeom prst="rect">
            <a:avLst/>
          </a:prstGeom>
        </p:spPr>
        <p:txBody>
          <a:bodyPr anchor="t" rtlCol="false" tIns="0" lIns="0" bIns="0" rIns="0">
            <a:spAutoFit/>
          </a:bodyPr>
          <a:lstStyle/>
          <a:p>
            <a:pPr algn="ctr">
              <a:lnSpc>
                <a:spcPts val="3840"/>
              </a:lnSpc>
              <a:spcBef>
                <a:spcPct val="0"/>
              </a:spcBef>
            </a:pPr>
            <a:r>
              <a:rPr lang="en-US" sz="3200" spc="-15">
                <a:solidFill>
                  <a:srgbClr val="FFFFFF"/>
                </a:solidFill>
                <a:latin typeface="Evolventa"/>
              </a:rPr>
              <a:t>Testing : Thoroughly test the keylogger for functionality, security, and compatibility before deployment.</a:t>
            </a:r>
          </a:p>
          <a:p>
            <a:pPr algn="ctr">
              <a:lnSpc>
                <a:spcPts val="3840"/>
              </a:lnSpc>
              <a:spcBef>
                <a:spcPct val="0"/>
              </a:spcBef>
            </a:pPr>
            <a:r>
              <a:rPr lang="en-US" sz="3200" spc="-15">
                <a:solidFill>
                  <a:srgbClr val="FFFFFF"/>
                </a:solidFill>
                <a:latin typeface="Evolventa"/>
              </a:rPr>
              <a:t>Packaging : Create installation packages for Windows, macOS, and Linux with clear instructions.</a:t>
            </a:r>
          </a:p>
          <a:p>
            <a:pPr algn="ctr">
              <a:lnSpc>
                <a:spcPts val="3840"/>
              </a:lnSpc>
              <a:spcBef>
                <a:spcPct val="0"/>
              </a:spcBef>
            </a:pPr>
            <a:r>
              <a:rPr lang="en-US" sz="3200" spc="-15">
                <a:solidFill>
                  <a:srgbClr val="FFFFFF"/>
                </a:solidFill>
                <a:latin typeface="Evolventa"/>
              </a:rPr>
              <a:t>Configuration : Guide users through initial setup, emphasizing responsible usage and compliance.</a:t>
            </a:r>
          </a:p>
          <a:p>
            <a:pPr algn="ctr">
              <a:lnSpc>
                <a:spcPts val="3840"/>
              </a:lnSpc>
              <a:spcBef>
                <a:spcPct val="0"/>
              </a:spcBef>
            </a:pPr>
            <a:r>
              <a:rPr lang="en-US" sz="3200" spc="-15">
                <a:solidFill>
                  <a:srgbClr val="FFFFFF"/>
                </a:solidFill>
                <a:latin typeface="Evolventa"/>
              </a:rPr>
              <a:t>Training and Support : Provide user education, support channels, and monitoring for assistance.</a:t>
            </a:r>
          </a:p>
          <a:p>
            <a:pPr algn="ctr">
              <a:lnSpc>
                <a:spcPts val="3840"/>
              </a:lnSpc>
              <a:spcBef>
                <a:spcPct val="0"/>
              </a:spcBef>
            </a:pPr>
            <a:r>
              <a:rPr lang="en-US" sz="3200" spc="-15">
                <a:solidFill>
                  <a:srgbClr val="FFFFFF"/>
                </a:solidFill>
                <a:latin typeface="Evolventa"/>
              </a:rPr>
              <a:t>Updates : Regularly release patches and updates to address security vulnerabilities and improve functionality.</a:t>
            </a:r>
          </a:p>
          <a:p>
            <a:pPr algn="ctr">
              <a:lnSpc>
                <a:spcPts val="3840"/>
              </a:lnSpc>
              <a:spcBef>
                <a:spcPct val="0"/>
              </a:spcBef>
            </a:pPr>
            <a:r>
              <a:rPr lang="en-US" sz="3200" spc="-15">
                <a:solidFill>
                  <a:srgbClr val="FFFFFF"/>
                </a:solidFill>
                <a:latin typeface="Evolventa"/>
              </a:rPr>
              <a:t>Compliance : Ensure adherence to legal and ethical standards through continuous monitoring and adjustment.</a:t>
            </a:r>
          </a:p>
          <a:p>
            <a:pPr algn="ctr">
              <a:lnSpc>
                <a:spcPts val="3840"/>
              </a:lnSpc>
              <a:spcBef>
                <a:spcPct val="0"/>
              </a:spcBef>
            </a:pPr>
            <a:r>
              <a:rPr lang="en-US" sz="3200" spc="-15">
                <a:solidFill>
                  <a:srgbClr val="FFFFFF"/>
                </a:solidFill>
                <a:latin typeface="Evolventa"/>
              </a:rPr>
              <a:t>Audits : Conduct periodic security audits to identify and mitigate potential risks.</a:t>
            </a:r>
          </a:p>
          <a:p>
            <a:pPr algn="ctr">
              <a:lnSpc>
                <a:spcPts val="3840"/>
              </a:lnSpc>
              <a:spcBef>
                <a:spcPct val="0"/>
              </a:spcBef>
            </a:pPr>
            <a:r>
              <a:rPr lang="en-US" sz="3200" spc="-15">
                <a:solidFill>
                  <a:srgbClr val="FFFFFF"/>
                </a:solidFill>
                <a:latin typeface="Evolventa"/>
              </a:rPr>
              <a:t>Documentation : Provide comprehensive user manuals and resources for understanding features and best practices.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319" r="0" b="-3319"/>
            </a:stretch>
          </a:blipFill>
        </p:spPr>
      </p:sp>
      <p:sp>
        <p:nvSpPr>
          <p:cNvPr name="Freeform 3" id="3"/>
          <p:cNvSpPr/>
          <p:nvPr/>
        </p:nvSpPr>
        <p:spPr>
          <a:xfrm flipH="false" flipV="false" rot="0">
            <a:off x="622022" y="3463757"/>
            <a:ext cx="8250250" cy="6236400"/>
          </a:xfrm>
          <a:custGeom>
            <a:avLst/>
            <a:gdLst/>
            <a:ahLst/>
            <a:cxnLst/>
            <a:rect r="r" b="b" t="t" l="l"/>
            <a:pathLst>
              <a:path h="6236400" w="8250250">
                <a:moveTo>
                  <a:pt x="0" y="0"/>
                </a:moveTo>
                <a:lnTo>
                  <a:pt x="8250250" y="0"/>
                </a:lnTo>
                <a:lnTo>
                  <a:pt x="8250250" y="6236400"/>
                </a:lnTo>
                <a:lnTo>
                  <a:pt x="0" y="6236400"/>
                </a:lnTo>
                <a:lnTo>
                  <a:pt x="0" y="0"/>
                </a:lnTo>
                <a:close/>
              </a:path>
            </a:pathLst>
          </a:custGeom>
          <a:blipFill>
            <a:blip r:embed="rId3"/>
            <a:stretch>
              <a:fillRect l="0" t="0" r="0" b="-47944"/>
            </a:stretch>
          </a:blipFill>
        </p:spPr>
      </p:sp>
      <p:grpSp>
        <p:nvGrpSpPr>
          <p:cNvPr name="Group 4" id="4"/>
          <p:cNvGrpSpPr/>
          <p:nvPr/>
        </p:nvGrpSpPr>
        <p:grpSpPr>
          <a:xfrm rot="0">
            <a:off x="2440900" y="2740422"/>
            <a:ext cx="4612494" cy="723335"/>
            <a:chOff x="0" y="0"/>
            <a:chExt cx="1214813" cy="190508"/>
          </a:xfrm>
        </p:grpSpPr>
        <p:sp>
          <p:nvSpPr>
            <p:cNvPr name="Freeform 5" id="5"/>
            <p:cNvSpPr/>
            <p:nvPr/>
          </p:nvSpPr>
          <p:spPr>
            <a:xfrm flipH="false" flipV="false" rot="0">
              <a:off x="0" y="0"/>
              <a:ext cx="1214813" cy="190508"/>
            </a:xfrm>
            <a:custGeom>
              <a:avLst/>
              <a:gdLst/>
              <a:ahLst/>
              <a:cxnLst/>
              <a:rect r="r" b="b" t="t" l="l"/>
              <a:pathLst>
                <a:path h="190508" w="1214813">
                  <a:moveTo>
                    <a:pt x="85602" y="0"/>
                  </a:moveTo>
                  <a:lnTo>
                    <a:pt x="1129211" y="0"/>
                  </a:lnTo>
                  <a:cubicBezTo>
                    <a:pt x="1151914" y="0"/>
                    <a:pt x="1173688" y="9019"/>
                    <a:pt x="1189741" y="25072"/>
                  </a:cubicBezTo>
                  <a:cubicBezTo>
                    <a:pt x="1205795" y="41126"/>
                    <a:pt x="1214813" y="62899"/>
                    <a:pt x="1214813" y="85602"/>
                  </a:cubicBezTo>
                  <a:lnTo>
                    <a:pt x="1214813" y="104906"/>
                  </a:lnTo>
                  <a:cubicBezTo>
                    <a:pt x="1214813" y="127609"/>
                    <a:pt x="1205795" y="149382"/>
                    <a:pt x="1189741" y="165436"/>
                  </a:cubicBezTo>
                  <a:cubicBezTo>
                    <a:pt x="1173688" y="181489"/>
                    <a:pt x="1151914" y="190508"/>
                    <a:pt x="1129211" y="190508"/>
                  </a:cubicBezTo>
                  <a:lnTo>
                    <a:pt x="85602" y="190508"/>
                  </a:lnTo>
                  <a:cubicBezTo>
                    <a:pt x="62899" y="190508"/>
                    <a:pt x="41126" y="181489"/>
                    <a:pt x="25072" y="165436"/>
                  </a:cubicBezTo>
                  <a:cubicBezTo>
                    <a:pt x="9019" y="149382"/>
                    <a:pt x="0" y="127609"/>
                    <a:pt x="0" y="104906"/>
                  </a:cubicBezTo>
                  <a:lnTo>
                    <a:pt x="0" y="85602"/>
                  </a:lnTo>
                  <a:cubicBezTo>
                    <a:pt x="0" y="62899"/>
                    <a:pt x="9019" y="41126"/>
                    <a:pt x="25072" y="25072"/>
                  </a:cubicBezTo>
                  <a:cubicBezTo>
                    <a:pt x="41126" y="9019"/>
                    <a:pt x="62899" y="0"/>
                    <a:pt x="85602" y="0"/>
                  </a:cubicBezTo>
                  <a:close/>
                </a:path>
              </a:pathLst>
            </a:custGeom>
            <a:solidFill>
              <a:srgbClr val="C8F1FB"/>
            </a:solidFill>
          </p:spPr>
        </p:sp>
        <p:sp>
          <p:nvSpPr>
            <p:cNvPr name="TextBox 6" id="6"/>
            <p:cNvSpPr txBox="true"/>
            <p:nvPr/>
          </p:nvSpPr>
          <p:spPr>
            <a:xfrm>
              <a:off x="0" y="-57150"/>
              <a:ext cx="1214813" cy="247658"/>
            </a:xfrm>
            <a:prstGeom prst="rect">
              <a:avLst/>
            </a:prstGeom>
          </p:spPr>
          <p:txBody>
            <a:bodyPr anchor="ctr" rtlCol="false" tIns="50800" lIns="50800" bIns="50800" rIns="50800"/>
            <a:lstStyle/>
            <a:p>
              <a:pPr algn="ctr">
                <a:lnSpc>
                  <a:spcPts val="3639"/>
                </a:lnSpc>
                <a:spcBef>
                  <a:spcPct val="0"/>
                </a:spcBef>
              </a:pPr>
              <a:r>
                <a:rPr lang="en-US" sz="2599">
                  <a:solidFill>
                    <a:srgbClr val="000000"/>
                  </a:solidFill>
                  <a:latin typeface="Canva Sans"/>
                </a:rPr>
                <a:t>Running Python File</a:t>
              </a:r>
            </a:p>
          </p:txBody>
        </p:sp>
      </p:grpSp>
      <p:grpSp>
        <p:nvGrpSpPr>
          <p:cNvPr name="Group 7" id="7"/>
          <p:cNvGrpSpPr/>
          <p:nvPr/>
        </p:nvGrpSpPr>
        <p:grpSpPr>
          <a:xfrm rot="0">
            <a:off x="11426405" y="2740422"/>
            <a:ext cx="4612494" cy="723335"/>
            <a:chOff x="0" y="0"/>
            <a:chExt cx="1214813" cy="190508"/>
          </a:xfrm>
        </p:grpSpPr>
        <p:sp>
          <p:nvSpPr>
            <p:cNvPr name="Freeform 8" id="8"/>
            <p:cNvSpPr/>
            <p:nvPr/>
          </p:nvSpPr>
          <p:spPr>
            <a:xfrm flipH="false" flipV="false" rot="0">
              <a:off x="0" y="0"/>
              <a:ext cx="1214813" cy="190508"/>
            </a:xfrm>
            <a:custGeom>
              <a:avLst/>
              <a:gdLst/>
              <a:ahLst/>
              <a:cxnLst/>
              <a:rect r="r" b="b" t="t" l="l"/>
              <a:pathLst>
                <a:path h="190508" w="1214813">
                  <a:moveTo>
                    <a:pt x="85602" y="0"/>
                  </a:moveTo>
                  <a:lnTo>
                    <a:pt x="1129211" y="0"/>
                  </a:lnTo>
                  <a:cubicBezTo>
                    <a:pt x="1151914" y="0"/>
                    <a:pt x="1173688" y="9019"/>
                    <a:pt x="1189741" y="25072"/>
                  </a:cubicBezTo>
                  <a:cubicBezTo>
                    <a:pt x="1205795" y="41126"/>
                    <a:pt x="1214813" y="62899"/>
                    <a:pt x="1214813" y="85602"/>
                  </a:cubicBezTo>
                  <a:lnTo>
                    <a:pt x="1214813" y="104906"/>
                  </a:lnTo>
                  <a:cubicBezTo>
                    <a:pt x="1214813" y="127609"/>
                    <a:pt x="1205795" y="149382"/>
                    <a:pt x="1189741" y="165436"/>
                  </a:cubicBezTo>
                  <a:cubicBezTo>
                    <a:pt x="1173688" y="181489"/>
                    <a:pt x="1151914" y="190508"/>
                    <a:pt x="1129211" y="190508"/>
                  </a:cubicBezTo>
                  <a:lnTo>
                    <a:pt x="85602" y="190508"/>
                  </a:lnTo>
                  <a:cubicBezTo>
                    <a:pt x="62899" y="190508"/>
                    <a:pt x="41126" y="181489"/>
                    <a:pt x="25072" y="165436"/>
                  </a:cubicBezTo>
                  <a:cubicBezTo>
                    <a:pt x="9019" y="149382"/>
                    <a:pt x="0" y="127609"/>
                    <a:pt x="0" y="104906"/>
                  </a:cubicBezTo>
                  <a:lnTo>
                    <a:pt x="0" y="85602"/>
                  </a:lnTo>
                  <a:cubicBezTo>
                    <a:pt x="0" y="62899"/>
                    <a:pt x="9019" y="41126"/>
                    <a:pt x="25072" y="25072"/>
                  </a:cubicBezTo>
                  <a:cubicBezTo>
                    <a:pt x="41126" y="9019"/>
                    <a:pt x="62899" y="0"/>
                    <a:pt x="85602" y="0"/>
                  </a:cubicBezTo>
                  <a:close/>
                </a:path>
              </a:pathLst>
            </a:custGeom>
            <a:solidFill>
              <a:srgbClr val="C8F1FB"/>
            </a:solidFill>
          </p:spPr>
        </p:sp>
        <p:sp>
          <p:nvSpPr>
            <p:cNvPr name="TextBox 9" id="9"/>
            <p:cNvSpPr txBox="true"/>
            <p:nvPr/>
          </p:nvSpPr>
          <p:spPr>
            <a:xfrm>
              <a:off x="0" y="-57150"/>
              <a:ext cx="1214813" cy="247658"/>
            </a:xfrm>
            <a:prstGeom prst="rect">
              <a:avLst/>
            </a:prstGeom>
          </p:spPr>
          <p:txBody>
            <a:bodyPr anchor="ctr" rtlCol="false" tIns="50800" lIns="50800" bIns="50800" rIns="50800"/>
            <a:lstStyle/>
            <a:p>
              <a:pPr algn="ctr">
                <a:lnSpc>
                  <a:spcPts val="3639"/>
                </a:lnSpc>
                <a:spcBef>
                  <a:spcPct val="0"/>
                </a:spcBef>
              </a:pPr>
              <a:r>
                <a:rPr lang="en-US" sz="2599">
                  <a:solidFill>
                    <a:srgbClr val="000000"/>
                  </a:solidFill>
                  <a:latin typeface="Canva Sans"/>
                </a:rPr>
                <a:t>Output</a:t>
              </a:r>
            </a:p>
          </p:txBody>
        </p:sp>
      </p:grpSp>
      <p:sp>
        <p:nvSpPr>
          <p:cNvPr name="Freeform 10" id="10"/>
          <p:cNvSpPr/>
          <p:nvPr/>
        </p:nvSpPr>
        <p:spPr>
          <a:xfrm flipH="false" flipV="false" rot="0">
            <a:off x="9144000" y="4047687"/>
            <a:ext cx="8783885" cy="4419977"/>
          </a:xfrm>
          <a:custGeom>
            <a:avLst/>
            <a:gdLst/>
            <a:ahLst/>
            <a:cxnLst/>
            <a:rect r="r" b="b" t="t" l="l"/>
            <a:pathLst>
              <a:path h="4419977" w="8783885">
                <a:moveTo>
                  <a:pt x="0" y="0"/>
                </a:moveTo>
                <a:lnTo>
                  <a:pt x="8783885" y="0"/>
                </a:lnTo>
                <a:lnTo>
                  <a:pt x="8783885" y="4419977"/>
                </a:lnTo>
                <a:lnTo>
                  <a:pt x="0" y="4419977"/>
                </a:lnTo>
                <a:lnTo>
                  <a:pt x="0" y="0"/>
                </a:lnTo>
                <a:close/>
              </a:path>
            </a:pathLst>
          </a:custGeom>
          <a:blipFill>
            <a:blip r:embed="rId4"/>
            <a:stretch>
              <a:fillRect l="0" t="-1083" r="0" b="-1083"/>
            </a:stretch>
          </a:blipFill>
        </p:spPr>
      </p:sp>
      <p:sp>
        <p:nvSpPr>
          <p:cNvPr name="TextBox 11" id="11"/>
          <p:cNvSpPr txBox="true"/>
          <p:nvPr/>
        </p:nvSpPr>
        <p:spPr>
          <a:xfrm rot="0">
            <a:off x="622022" y="514369"/>
            <a:ext cx="1849562" cy="876263"/>
          </a:xfrm>
          <a:prstGeom prst="rect">
            <a:avLst/>
          </a:prstGeom>
        </p:spPr>
        <p:txBody>
          <a:bodyPr anchor="t" rtlCol="false" tIns="0" lIns="0" bIns="0" rIns="0">
            <a:spAutoFit/>
          </a:bodyPr>
          <a:lstStyle/>
          <a:p>
            <a:pPr algn="ctr">
              <a:lnSpc>
                <a:spcPts val="5759"/>
              </a:lnSpc>
              <a:spcBef>
                <a:spcPct val="0"/>
              </a:spcBef>
            </a:pPr>
            <a:r>
              <a:rPr lang="en-US" sz="4800" spc="-23">
                <a:solidFill>
                  <a:srgbClr val="FF00B8"/>
                </a:solidFill>
                <a:latin typeface="Evolventa"/>
              </a:rPr>
              <a:t>Result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319" r="0" b="-3319"/>
            </a:stretch>
          </a:blipFill>
        </p:spPr>
      </p:sp>
      <p:sp>
        <p:nvSpPr>
          <p:cNvPr name="TextBox 3" id="3"/>
          <p:cNvSpPr txBox="true"/>
          <p:nvPr/>
        </p:nvSpPr>
        <p:spPr>
          <a:xfrm rot="0">
            <a:off x="517988" y="514369"/>
            <a:ext cx="3584340" cy="876263"/>
          </a:xfrm>
          <a:prstGeom prst="rect">
            <a:avLst/>
          </a:prstGeom>
        </p:spPr>
        <p:txBody>
          <a:bodyPr anchor="t" rtlCol="false" tIns="0" lIns="0" bIns="0" rIns="0">
            <a:spAutoFit/>
          </a:bodyPr>
          <a:lstStyle/>
          <a:p>
            <a:pPr algn="ctr">
              <a:lnSpc>
                <a:spcPts val="5759"/>
              </a:lnSpc>
              <a:spcBef>
                <a:spcPct val="0"/>
              </a:spcBef>
            </a:pPr>
            <a:r>
              <a:rPr lang="en-US" sz="4800" spc="-23">
                <a:solidFill>
                  <a:srgbClr val="FF00B8"/>
                </a:solidFill>
                <a:latin typeface="Evolventa"/>
              </a:rPr>
              <a:t>Conclusion :</a:t>
            </a:r>
          </a:p>
        </p:txBody>
      </p:sp>
      <p:sp>
        <p:nvSpPr>
          <p:cNvPr name="TextBox 4" id="4"/>
          <p:cNvSpPr txBox="true"/>
          <p:nvPr/>
        </p:nvSpPr>
        <p:spPr>
          <a:xfrm rot="0">
            <a:off x="0" y="2114699"/>
            <a:ext cx="18028620" cy="3133632"/>
          </a:xfrm>
          <a:prstGeom prst="rect">
            <a:avLst/>
          </a:prstGeom>
        </p:spPr>
        <p:txBody>
          <a:bodyPr anchor="t" rtlCol="false" tIns="0" lIns="0" bIns="0" rIns="0">
            <a:spAutoFit/>
          </a:bodyPr>
          <a:lstStyle/>
          <a:p>
            <a:pPr algn="ctr">
              <a:lnSpc>
                <a:spcPts val="4731"/>
              </a:lnSpc>
              <a:spcBef>
                <a:spcPct val="0"/>
              </a:spcBef>
            </a:pPr>
            <a:r>
              <a:rPr lang="en-US" sz="3943" spc="-18">
                <a:solidFill>
                  <a:srgbClr val="FFFFFF"/>
                </a:solidFill>
                <a:latin typeface="Evolventa"/>
              </a:rPr>
              <a:t>The keylogger project delivers a robust solution for capturing keystrokes with enhanced security features. Through encryption, secure storage, and access controls, it ensures privacy and data security while complying with legal and ethical standards. Continuous improvement and adherence to regulations make it a valuable tool for legitimate monitoring purposes.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DAGBYECmLIk</dc:identifier>
  <dcterms:modified xsi:type="dcterms:W3CDTF">2011-08-01T06:04:30Z</dcterms:modified>
  <cp:revision>1</cp:revision>
  <dc:title>Keylogger &amp; Security].pptx</dc:title>
</cp:coreProperties>
</file>