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46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4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8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9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7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3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6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D945-843D-44E5-953C-C4346868ECE9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EA5A-7989-46B0-A20D-AB04994C4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7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38" y="343950"/>
            <a:ext cx="2181137" cy="57884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INSIGHTS: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785" y="922790"/>
            <a:ext cx="10047215" cy="486561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All major services show significantly higher ridership during weekdays, confirming work and school commuting patterns.</a:t>
            </a: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Local &amp; Rapid Routes </a:t>
            </a:r>
            <a:r>
              <a:rPr lang="en-US" sz="2000" dirty="0" smtClean="0"/>
              <a:t>consistently have the </a:t>
            </a:r>
            <a:r>
              <a:rPr lang="en-US" sz="2000" b="1" dirty="0" smtClean="0"/>
              <a:t>highest passenger volumes</a:t>
            </a:r>
            <a:r>
              <a:rPr lang="en-US" sz="2000" dirty="0" smtClean="0"/>
              <a:t>, indicating they are the most relied-upon modes across the city.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School Services </a:t>
            </a:r>
            <a:r>
              <a:rPr lang="en-IN" sz="2000" dirty="0" smtClean="0"/>
              <a:t>Are Term-Dependent </a:t>
            </a:r>
            <a:r>
              <a:rPr lang="en-US" sz="2000" dirty="0" smtClean="0"/>
              <a:t>spiking only during school terms and dipping to almost zero in holiday periods.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Light Rail </a:t>
            </a:r>
            <a:r>
              <a:rPr lang="en-US" sz="2000" dirty="0"/>
              <a:t>r</a:t>
            </a:r>
            <a:r>
              <a:rPr lang="en-US" sz="2000" dirty="0" smtClean="0"/>
              <a:t>idership is gradually increasing suggesting rising public preference for rail-based transit.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Weekend </a:t>
            </a:r>
            <a:r>
              <a:rPr lang="en-US" sz="2000" dirty="0"/>
              <a:t>r</a:t>
            </a:r>
            <a:r>
              <a:rPr lang="en-US" sz="2000" dirty="0" smtClean="0"/>
              <a:t>idership drops across </a:t>
            </a:r>
            <a:r>
              <a:rPr lang="en-US" sz="2000" dirty="0"/>
              <a:t>a</a:t>
            </a:r>
            <a:r>
              <a:rPr lang="en-US" sz="2000" dirty="0" smtClean="0"/>
              <a:t>ll services ,all five services show a </a:t>
            </a:r>
            <a:r>
              <a:rPr lang="en-US" sz="2000" b="1" dirty="0" smtClean="0"/>
              <a:t>20-40% </a:t>
            </a:r>
            <a:r>
              <a:rPr lang="en-US" sz="2000" dirty="0" smtClean="0"/>
              <a:t>decline on </a:t>
            </a:r>
            <a:r>
              <a:rPr lang="en-US" sz="2000" b="1" dirty="0" smtClean="0"/>
              <a:t>Saturdays and Sundays</a:t>
            </a:r>
            <a:r>
              <a:rPr lang="en-US" sz="2000" dirty="0" smtClean="0"/>
              <a:t>, especially School and Peak Services, indicating low non-work-related travel.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9935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976" y="230902"/>
            <a:ext cx="2240560" cy="9100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Algorithm: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512"/>
            <a:ext cx="10515600" cy="479850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ARIMA (</a:t>
            </a:r>
            <a:r>
              <a:rPr lang="en-US" sz="2000" dirty="0" err="1" smtClean="0"/>
              <a:t>AutoRegressive</a:t>
            </a:r>
            <a:r>
              <a:rPr lang="en-US" sz="2000" dirty="0" smtClean="0"/>
              <a:t> Integrated Moving Average) is a statistical model well-suited for univariate time series forecasting.</a:t>
            </a:r>
          </a:p>
          <a:p>
            <a:pPr algn="just"/>
            <a:r>
              <a:rPr lang="en-US" sz="2000" dirty="0" smtClean="0"/>
              <a:t>It handles trend and autoregressive patterns, and is effective for short-term forecasting.</a:t>
            </a:r>
          </a:p>
          <a:p>
            <a:pPr marL="0" indent="0" algn="just">
              <a:buNone/>
            </a:pPr>
            <a:r>
              <a:rPr lang="en-US" sz="2000" b="1" dirty="0" smtClean="0"/>
              <a:t>Parameters:</a:t>
            </a:r>
          </a:p>
          <a:p>
            <a:pPr marL="0" indent="0" algn="just">
              <a:buNone/>
            </a:pPr>
            <a:r>
              <a:rPr lang="en-US" sz="2000" dirty="0" smtClean="0"/>
              <a:t>ARIMA(p, d, q):  </a:t>
            </a:r>
          </a:p>
          <a:p>
            <a:pPr marL="0" indent="0" algn="just">
              <a:buNone/>
            </a:pPr>
            <a:r>
              <a:rPr lang="en-US" sz="2000" dirty="0" smtClean="0"/>
              <a:t>`p` = number of autoregressive terms (past values)  - </a:t>
            </a:r>
          </a:p>
          <a:p>
            <a:pPr marL="0" indent="0" algn="just">
              <a:buNone/>
            </a:pPr>
            <a:r>
              <a:rPr lang="en-US" sz="2000" dirty="0" smtClean="0"/>
              <a:t>`d` = number of differences to make the series stationary   </a:t>
            </a:r>
          </a:p>
          <a:p>
            <a:pPr marL="0" indent="0" algn="just">
              <a:buNone/>
            </a:pPr>
            <a:r>
              <a:rPr lang="en-US" sz="2000" dirty="0" smtClean="0"/>
              <a:t>`q` = number of lagged forecast errors in the prediction.</a:t>
            </a:r>
          </a:p>
          <a:p>
            <a:pPr algn="just"/>
            <a:r>
              <a:rPr lang="en-US" sz="2000" dirty="0" smtClean="0"/>
              <a:t>We used ARIMA(5,1,0) as a baseline for all services.</a:t>
            </a:r>
          </a:p>
          <a:p>
            <a:pPr algn="just"/>
            <a:r>
              <a:rPr lang="en-US" sz="2000" dirty="0" smtClean="0"/>
              <a:t>Parameters were selected based on domain intuition and tested visually.</a:t>
            </a:r>
          </a:p>
          <a:p>
            <a:pPr algn="just"/>
            <a:r>
              <a:rPr lang="en-US" sz="2000" dirty="0" smtClean="0"/>
              <a:t>Each model was fit independently per service type.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93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INSIGHTS:</vt:lpstr>
      <vt:lpstr>Algorithm: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INSIGHTS:</dc:title>
  <dc:creator>M Balaji</dc:creator>
  <cp:lastModifiedBy>M Balaji</cp:lastModifiedBy>
  <cp:revision>3</cp:revision>
  <dcterms:created xsi:type="dcterms:W3CDTF">2025-05-27T06:11:29Z</dcterms:created>
  <dcterms:modified xsi:type="dcterms:W3CDTF">2025-05-27T06:47:32Z</dcterms:modified>
</cp:coreProperties>
</file>