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Source Code Pro"/>
      <p:regular r:id="rId13"/>
      <p:bold r:id="rId14"/>
    </p:embeddedFont>
    <p:embeddedFont>
      <p:font typeface="Droid Serif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slide" Target="slides/slide6.xml"/><Relationship Id="rId13" Type="http://schemas.openxmlformats.org/officeDocument/2006/relationships/font" Target="fonts/SourceCodePro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DroidSerif-regular.fntdata"/><Relationship Id="rId14" Type="http://schemas.openxmlformats.org/officeDocument/2006/relationships/font" Target="fonts/SourceCodePro-bold.fntdata"/><Relationship Id="rId17" Type="http://schemas.openxmlformats.org/officeDocument/2006/relationships/font" Target="fonts/DroidSerif-italic.fntdata"/><Relationship Id="rId16" Type="http://schemas.openxmlformats.org/officeDocument/2006/relationships/font" Target="fonts/DroidSerif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DroidSerif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r.wikipedia.org/wiki/Minimum_loca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fr" sz="1050" u="sng">
                <a:solidFill>
                  <a:srgbClr val="FF0000"/>
                </a:solidFill>
                <a:highlight>
                  <a:srgbClr val="FFFFFF"/>
                </a:highlight>
              </a:rPr>
              <a:t>ROUGE</a:t>
            </a:r>
            <a:r>
              <a:rPr lang="fr" sz="1050">
                <a:solidFill>
                  <a:srgbClr val="252525"/>
                </a:solidFill>
                <a:highlight>
                  <a:srgbClr val="FFFFFF"/>
                </a:highlight>
              </a:rPr>
              <a:t> : Il est essentiel de noter que cette opération peut conduire à augmenter la valeur de la fonction (dans un problème de minimisation) : c'est le cas lorsque tous les points du voisinage ont une valeur plus élevée. C'est à partir de ce mécanisme que l'on sort d'un </a:t>
            </a:r>
            <a:r>
              <a:rPr lang="fr" sz="1050">
                <a:solidFill>
                  <a:srgbClr val="0B0080"/>
                </a:solidFill>
                <a:highlight>
                  <a:srgbClr val="FFFFFF"/>
                </a:highlight>
                <a:hlinkClick r:id="rId2"/>
              </a:rPr>
              <a:t>minimum local</a:t>
            </a:r>
            <a:r>
              <a:rPr lang="fr" sz="1050">
                <a:solidFill>
                  <a:srgbClr val="252525"/>
                </a:solidFill>
                <a:highlight>
                  <a:srgbClr val="FFFFFF"/>
                </a:highlight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fr" sz="1050">
                <a:solidFill>
                  <a:srgbClr val="252525"/>
                </a:solidFill>
                <a:highlight>
                  <a:srgbClr val="FFFFFF"/>
                </a:highlight>
              </a:rPr>
              <a:t>Le risque cependant est qu'à l'étape suivante, on retombe dans le minimum local auquel on vient d'échapper. C'est pourquoi il faut que l'heuristique ait de la mémoire : le mécanisme consiste à interdire (d'où le nom de </a:t>
            </a:r>
            <a:r>
              <a:rPr i="1" lang="fr" sz="1050">
                <a:solidFill>
                  <a:srgbClr val="252525"/>
                </a:solidFill>
                <a:highlight>
                  <a:srgbClr val="FFFFFF"/>
                </a:highlight>
              </a:rPr>
              <a:t>tabou</a:t>
            </a:r>
            <a:r>
              <a:rPr lang="fr" sz="1050">
                <a:solidFill>
                  <a:srgbClr val="252525"/>
                </a:solidFill>
                <a:highlight>
                  <a:srgbClr val="FFFFFF"/>
                </a:highlight>
              </a:rPr>
              <a:t>) de revenir sur les dernières positions explorées.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ise en page personnalisée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5" name="Shape 55"/>
          <p:cNvGrpSpPr/>
          <p:nvPr/>
        </p:nvGrpSpPr>
        <p:grpSpPr>
          <a:xfrm>
            <a:off x="2" y="4713898"/>
            <a:ext cx="3047923" cy="429600"/>
            <a:chOff x="-72" y="4713898"/>
            <a:chExt cx="3047923" cy="429600"/>
          </a:xfrm>
        </p:grpSpPr>
        <p:sp>
          <p:nvSpPr>
            <p:cNvPr id="56" name="Shape 56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 rot="-5400000">
              <a:off x="928118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ise en page personnalisée 3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 rot="5400000">
            <a:off x="714197" y="47725"/>
            <a:ext cx="857400" cy="762000"/>
          </a:xfrm>
          <a:prstGeom prst="triangle">
            <a:avLst>
              <a:gd fmla="val 50000" name="adj"/>
            </a:avLst>
          </a:prstGeom>
          <a:solidFill>
            <a:srgbClr val="EAD1DC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flipH="1" rot="-5400000">
            <a:off x="928671" y="-166420"/>
            <a:ext cx="428700" cy="762000"/>
          </a:xfrm>
          <a:prstGeom prst="rtTriangle">
            <a:avLst/>
          </a:prstGeom>
          <a:solidFill>
            <a:srgbClr val="EAD1DC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20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ise en page personnalisée 1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 rot="5400000">
            <a:off x="714197" y="47725"/>
            <a:ext cx="857400" cy="762000"/>
          </a:xfrm>
          <a:prstGeom prst="triangle">
            <a:avLst>
              <a:gd fmla="val 50000" name="adj"/>
            </a:avLst>
          </a:prstGeom>
          <a:solidFill>
            <a:srgbClr val="EAD1DC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 flipH="1" rot="-5400000">
            <a:off x="928671" y="-166420"/>
            <a:ext cx="428700" cy="762000"/>
          </a:xfrm>
          <a:prstGeom prst="rtTriangle">
            <a:avLst/>
          </a:prstGeom>
          <a:solidFill>
            <a:srgbClr val="EAD1DC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20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ise en page personnalisée 2"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07D8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5037500" y="751050"/>
            <a:ext cx="3641400" cy="3641400"/>
          </a:xfrm>
          <a:prstGeom prst="rect">
            <a:avLst/>
          </a:prstGeom>
          <a:noFill/>
          <a:ln cap="flat" cmpd="thinThick" w="762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424275" y="40340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Tabu Search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4086" l="0" r="0" t="4086"/>
          <a:stretch/>
        </p:blipFill>
        <p:spPr>
          <a:xfrm>
            <a:off x="3047650" y="0"/>
            <a:ext cx="60963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"/>
              <a:t>Historique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Formalisée en 1986 par F. Glover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62000" y="551800"/>
            <a:ext cx="7620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/>
              <a:t>Définition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71975" y="1769025"/>
            <a:ext cx="7620000" cy="233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Méthode heuristique de recherche locale utilisée pour résoudre des problèmes complexes et/ou de très grande taille (souvent NP-durs).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8158" r="8166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title"/>
          </p:nvPr>
        </p:nvSpPr>
        <p:spPr>
          <a:xfrm>
            <a:off x="5172950" y="923700"/>
            <a:ext cx="3370500" cy="72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Principe de fonctionnement de base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2352025" y="1647675"/>
            <a:ext cx="2012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7" name="Shape 107"/>
          <p:cNvSpPr txBox="1"/>
          <p:nvPr/>
        </p:nvSpPr>
        <p:spPr>
          <a:xfrm>
            <a:off x="2238925" y="1590700"/>
            <a:ext cx="2206800" cy="5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 sz="900">
                <a:latin typeface="Droid Serif"/>
                <a:ea typeface="Droid Serif"/>
                <a:cs typeface="Droid Serif"/>
                <a:sym typeface="Droid Serif"/>
              </a:rPr>
              <a:t>PERTURBATION DE  s SELECTION DE </a:t>
            </a:r>
            <a:r>
              <a:rPr b="1" i="1" lang="fr" sz="900">
                <a:latin typeface="Droid Serif"/>
                <a:ea typeface="Droid Serif"/>
                <a:cs typeface="Droid Serif"/>
                <a:sym typeface="Droid Serif"/>
              </a:rPr>
              <a:t>N VOISINS ET EVALUATION DES VOISINS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76050" y="414900"/>
            <a:ext cx="1496700" cy="36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900">
                <a:latin typeface="Droid Serif"/>
                <a:ea typeface="Droid Serif"/>
                <a:cs typeface="Droid Serif"/>
                <a:sym typeface="Droid Serif"/>
              </a:rPr>
              <a:t>VOISIN</a:t>
            </a:r>
            <a:r>
              <a:rPr lang="fr" sz="900">
                <a:latin typeface="Droid Serif"/>
                <a:ea typeface="Droid Serif"/>
                <a:cs typeface="Droid Serif"/>
                <a:sym typeface="Droid Serif"/>
              </a:rPr>
              <a:t> ∉ LISTE TABOU</a:t>
            </a:r>
          </a:p>
        </p:txBody>
      </p:sp>
      <p:cxnSp>
        <p:nvCxnSpPr>
          <p:cNvPr id="109" name="Shape 109"/>
          <p:cNvCxnSpPr/>
          <p:nvPr/>
        </p:nvCxnSpPr>
        <p:spPr>
          <a:xfrm rot="10800000">
            <a:off x="1358500" y="968325"/>
            <a:ext cx="792300" cy="76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0" name="Shape 110"/>
          <p:cNvSpPr/>
          <p:nvPr/>
        </p:nvSpPr>
        <p:spPr>
          <a:xfrm>
            <a:off x="67525" y="2875000"/>
            <a:ext cx="1890900" cy="361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377325" y="4150650"/>
            <a:ext cx="2125500" cy="515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fr" sz="900"/>
              <a:t>SI LISTE TABOU PLEINE, SUPPRIMMER PREMIER ÉLÉMENT</a:t>
            </a:r>
          </a:p>
        </p:txBody>
      </p:sp>
      <p:cxnSp>
        <p:nvCxnSpPr>
          <p:cNvPr id="112" name="Shape 112"/>
          <p:cNvCxnSpPr/>
          <p:nvPr/>
        </p:nvCxnSpPr>
        <p:spPr>
          <a:xfrm>
            <a:off x="377325" y="3484025"/>
            <a:ext cx="568200" cy="545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3" name="Shape 113"/>
          <p:cNvSpPr txBox="1"/>
          <p:nvPr/>
        </p:nvSpPr>
        <p:spPr>
          <a:xfrm>
            <a:off x="5402375" y="1789525"/>
            <a:ext cx="3027600" cy="22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200"/>
              <a:t>Poursuivre la recherche de solutions même lorsqu’un optimum local est rencontré et ce : </a:t>
            </a:r>
          </a:p>
          <a:p>
            <a:pPr indent="-304800" lvl="0" marL="914400" rtl="0">
              <a:spcBef>
                <a:spcPts val="0"/>
              </a:spcBef>
              <a:buSzPct val="100000"/>
              <a:buChar char="○"/>
            </a:pPr>
            <a:r>
              <a:rPr lang="fr" sz="1200"/>
              <a:t>en permettant des déplacements qui n’améliorent pas la solution </a:t>
            </a:r>
          </a:p>
          <a:p>
            <a:pPr indent="-304800" lvl="0" marL="914400">
              <a:spcBef>
                <a:spcPts val="0"/>
              </a:spcBef>
              <a:buSzPct val="100000"/>
              <a:buChar char="○"/>
            </a:pPr>
            <a:r>
              <a:rPr lang="fr" sz="1200"/>
              <a:t>en utilisant le principe de mémoire pour éviter temporairement les retours en arrière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762000" y="574750"/>
            <a:ext cx="7620000" cy="8574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000">
                <a:solidFill>
                  <a:srgbClr val="000000"/>
                </a:solidFill>
              </a:rPr>
              <a:t>Principe de fonctionnement évolué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818275" y="1730850"/>
            <a:ext cx="7155900" cy="2334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L’intensiﬁcation consiste à approfondir l’exploration de certaines régions de l’espace des solutions, identiﬁées comme particulièrement prometteuses. </a:t>
            </a:r>
          </a:p>
          <a:p>
            <a:pPr lvl="0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 diversiﬁcation est au contraire la réorientation périodique de la recherche d’un optimum vers des régions</a:t>
            </a:r>
          </a:p>
          <a:p>
            <a:pPr lv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trop rarement visitées jusqu'ici.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Avantages de la méthode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Permet de sortir d’un minimum local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