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rtl="0" algn="ctr">
              <a:spcBef>
                <a:spcPts val="0"/>
              </a:spcBef>
              <a:buClr>
                <a:schemeClr val="dk2"/>
              </a:buClr>
              <a:buSzPct val="100000"/>
              <a:defRPr sz="12000">
                <a:solidFill>
                  <a:schemeClr val="dk2"/>
                </a:solidFill>
              </a:defRPr>
            </a:lvl1pPr>
            <a:lvl2pPr lvl="1" rtl="0" algn="ctr">
              <a:spcBef>
                <a:spcPts val="0"/>
              </a:spcBef>
              <a:buClr>
                <a:schemeClr val="dk2"/>
              </a:buClr>
              <a:buSzPct val="100000"/>
              <a:defRPr sz="12000">
                <a:solidFill>
                  <a:schemeClr val="dk2"/>
                </a:solidFill>
              </a:defRPr>
            </a:lvl2pPr>
            <a:lvl3pPr lvl="2" rtl="0" algn="ctr">
              <a:spcBef>
                <a:spcPts val="0"/>
              </a:spcBef>
              <a:buClr>
                <a:schemeClr val="dk2"/>
              </a:buClr>
              <a:buSzPct val="100000"/>
              <a:defRPr sz="12000">
                <a:solidFill>
                  <a:schemeClr val="dk2"/>
                </a:solidFill>
              </a:defRPr>
            </a:lvl3pPr>
            <a:lvl4pPr lvl="3" rtl="0" algn="ctr">
              <a:spcBef>
                <a:spcPts val="0"/>
              </a:spcBef>
              <a:buClr>
                <a:schemeClr val="dk2"/>
              </a:buClr>
              <a:buSzPct val="100000"/>
              <a:defRPr sz="12000">
                <a:solidFill>
                  <a:schemeClr val="dk2"/>
                </a:solidFill>
              </a:defRPr>
            </a:lvl4pPr>
            <a:lvl5pPr lvl="4" rtl="0" algn="ctr">
              <a:spcBef>
                <a:spcPts val="0"/>
              </a:spcBef>
              <a:buClr>
                <a:schemeClr val="dk2"/>
              </a:buClr>
              <a:buSzPct val="100000"/>
              <a:defRPr sz="12000">
                <a:solidFill>
                  <a:schemeClr val="dk2"/>
                </a:solidFill>
              </a:defRPr>
            </a:lvl5pPr>
            <a:lvl6pPr lvl="5" rtl="0" algn="ctr">
              <a:spcBef>
                <a:spcPts val="0"/>
              </a:spcBef>
              <a:buClr>
                <a:schemeClr val="dk2"/>
              </a:buClr>
              <a:buSzPct val="100000"/>
              <a:defRPr sz="12000">
                <a:solidFill>
                  <a:schemeClr val="dk2"/>
                </a:solidFill>
              </a:defRPr>
            </a:lvl6pPr>
            <a:lvl7pPr lvl="6" rtl="0" algn="ctr">
              <a:spcBef>
                <a:spcPts val="0"/>
              </a:spcBef>
              <a:buClr>
                <a:schemeClr val="dk2"/>
              </a:buClr>
              <a:buSzPct val="100000"/>
              <a:defRPr sz="12000">
                <a:solidFill>
                  <a:schemeClr val="dk2"/>
                </a:solidFill>
              </a:defRPr>
            </a:lvl7pPr>
            <a:lvl8pPr lvl="7" rtl="0" algn="ctr">
              <a:spcBef>
                <a:spcPts val="0"/>
              </a:spcBef>
              <a:buClr>
                <a:schemeClr val="dk2"/>
              </a:buClr>
              <a:buSzPct val="100000"/>
              <a:defRPr sz="12000">
                <a:solidFill>
                  <a:schemeClr val="dk2"/>
                </a:solidFill>
              </a:defRPr>
            </a:lvl8pPr>
            <a:lvl9pPr lvl="8" rtl="0"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bg>
      <p:bgPr>
        <a:solidFill>
          <a:srgbClr val="FFFFFF"/>
        </a:solidFill>
      </p:bgPr>
    </p:bg>
    <p:spTree>
      <p:nvGrpSpPr>
        <p:cNvPr id="63" name="Shape 63"/>
        <p:cNvGrpSpPr/>
        <p:nvPr/>
      </p:nvGrpSpPr>
      <p:grpSpPr>
        <a:xfrm>
          <a:off x="0" y="0"/>
          <a:ext cx="0" cy="0"/>
          <a:chOff x="0" y="0"/>
          <a:chExt cx="0" cy="0"/>
        </a:xfrm>
      </p:grpSpPr>
      <p:sp>
        <p:nvSpPr>
          <p:cNvPr id="64" name="Shape 64"/>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65" name="Shape 65"/>
          <p:cNvSpPr txBox="1"/>
          <p:nvPr>
            <p:ph type="ctrTitle"/>
          </p:nvPr>
        </p:nvSpPr>
        <p:spPr>
          <a:xfrm>
            <a:off x="3019500" y="1662150"/>
            <a:ext cx="3105300" cy="1819200"/>
          </a:xfrm>
          <a:prstGeom prst="rect">
            <a:avLst/>
          </a:prstGeom>
          <a:noFill/>
        </p:spPr>
        <p:txBody>
          <a:bodyPr anchorCtr="0" anchor="ctr" bIns="91425" lIns="91425" rIns="91425" tIns="91425"/>
          <a:lstStyle>
            <a:lvl1pPr lvl="0" rtl="0" algn="ctr">
              <a:lnSpc>
                <a:spcPct val="100000"/>
              </a:lnSpc>
              <a:spcBef>
                <a:spcPts val="0"/>
              </a:spcBef>
              <a:spcAft>
                <a:spcPts val="0"/>
              </a:spcAft>
              <a:buClr>
                <a:srgbClr val="616161"/>
              </a:buClr>
              <a:buSzPct val="100000"/>
              <a:buNone/>
              <a:defRPr sz="3600">
                <a:solidFill>
                  <a:srgbClr val="616161"/>
                </a:solidFill>
              </a:defRPr>
            </a:lvl1pPr>
            <a:lvl2pPr lvl="1" rtl="0" algn="ctr">
              <a:lnSpc>
                <a:spcPct val="100000"/>
              </a:lnSpc>
              <a:spcBef>
                <a:spcPts val="0"/>
              </a:spcBef>
              <a:spcAft>
                <a:spcPts val="0"/>
              </a:spcAft>
              <a:buClr>
                <a:srgbClr val="616161"/>
              </a:buClr>
              <a:buSzPct val="100000"/>
              <a:buNone/>
              <a:defRPr sz="3600">
                <a:solidFill>
                  <a:srgbClr val="616161"/>
                </a:solidFill>
              </a:defRPr>
            </a:lvl2pPr>
            <a:lvl3pPr lvl="2" rtl="0" algn="ctr">
              <a:lnSpc>
                <a:spcPct val="100000"/>
              </a:lnSpc>
              <a:spcBef>
                <a:spcPts val="0"/>
              </a:spcBef>
              <a:spcAft>
                <a:spcPts val="0"/>
              </a:spcAft>
              <a:buClr>
                <a:srgbClr val="616161"/>
              </a:buClr>
              <a:buSzPct val="100000"/>
              <a:buNone/>
              <a:defRPr sz="3600">
                <a:solidFill>
                  <a:srgbClr val="616161"/>
                </a:solidFill>
              </a:defRPr>
            </a:lvl3pPr>
            <a:lvl4pPr lvl="3" rtl="0" algn="ctr">
              <a:lnSpc>
                <a:spcPct val="100000"/>
              </a:lnSpc>
              <a:spcBef>
                <a:spcPts val="0"/>
              </a:spcBef>
              <a:spcAft>
                <a:spcPts val="0"/>
              </a:spcAft>
              <a:buClr>
                <a:srgbClr val="616161"/>
              </a:buClr>
              <a:buSzPct val="100000"/>
              <a:buNone/>
              <a:defRPr sz="3600">
                <a:solidFill>
                  <a:srgbClr val="616161"/>
                </a:solidFill>
              </a:defRPr>
            </a:lvl4pPr>
            <a:lvl5pPr lvl="4" rtl="0" algn="ctr">
              <a:lnSpc>
                <a:spcPct val="100000"/>
              </a:lnSpc>
              <a:spcBef>
                <a:spcPts val="0"/>
              </a:spcBef>
              <a:spcAft>
                <a:spcPts val="0"/>
              </a:spcAft>
              <a:buClr>
                <a:srgbClr val="616161"/>
              </a:buClr>
              <a:buSzPct val="100000"/>
              <a:buNone/>
              <a:defRPr sz="3600">
                <a:solidFill>
                  <a:srgbClr val="616161"/>
                </a:solidFill>
              </a:defRPr>
            </a:lvl5pPr>
            <a:lvl6pPr lvl="5" rtl="0" algn="ctr">
              <a:lnSpc>
                <a:spcPct val="100000"/>
              </a:lnSpc>
              <a:spcBef>
                <a:spcPts val="0"/>
              </a:spcBef>
              <a:spcAft>
                <a:spcPts val="0"/>
              </a:spcAft>
              <a:buClr>
                <a:srgbClr val="616161"/>
              </a:buClr>
              <a:buSzPct val="100000"/>
              <a:buNone/>
              <a:defRPr sz="3600">
                <a:solidFill>
                  <a:srgbClr val="616161"/>
                </a:solidFill>
              </a:defRPr>
            </a:lvl6pPr>
            <a:lvl7pPr lvl="6" rtl="0" algn="ctr">
              <a:lnSpc>
                <a:spcPct val="100000"/>
              </a:lnSpc>
              <a:spcBef>
                <a:spcPts val="0"/>
              </a:spcBef>
              <a:spcAft>
                <a:spcPts val="0"/>
              </a:spcAft>
              <a:buClr>
                <a:srgbClr val="616161"/>
              </a:buClr>
              <a:buSzPct val="100000"/>
              <a:buNone/>
              <a:defRPr sz="3600">
                <a:solidFill>
                  <a:srgbClr val="616161"/>
                </a:solidFill>
              </a:defRPr>
            </a:lvl7pPr>
            <a:lvl8pPr lvl="7" rtl="0" algn="ctr">
              <a:lnSpc>
                <a:spcPct val="100000"/>
              </a:lnSpc>
              <a:spcBef>
                <a:spcPts val="0"/>
              </a:spcBef>
              <a:spcAft>
                <a:spcPts val="0"/>
              </a:spcAft>
              <a:buClr>
                <a:srgbClr val="616161"/>
              </a:buClr>
              <a:buSzPct val="100000"/>
              <a:buNone/>
              <a:defRPr sz="3600">
                <a:solidFill>
                  <a:srgbClr val="616161"/>
                </a:solidFill>
              </a:defRPr>
            </a:lvl8pPr>
            <a:lvl9pPr lvl="8" rtl="0" algn="ctr">
              <a:lnSpc>
                <a:spcPct val="100000"/>
              </a:lnSpc>
              <a:spcBef>
                <a:spcPts val="0"/>
              </a:spcBef>
              <a:spcAft>
                <a:spcPts val="0"/>
              </a:spcAft>
              <a:buClr>
                <a:srgbClr val="616161"/>
              </a:buClr>
              <a:buSzPct val="100000"/>
              <a:buNone/>
              <a:defRPr sz="3600">
                <a:solidFill>
                  <a:srgbClr val="616161"/>
                </a:solidFill>
              </a:defRPr>
            </a:lvl9pPr>
          </a:lstStyle>
          <a:p/>
        </p:txBody>
      </p:sp>
      <p:sp>
        <p:nvSpPr>
          <p:cNvPr id="66" name="Shape 66"/>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rtl="0" algn="r">
              <a:lnSpc>
                <a:spcPct val="100000"/>
              </a:lnSpc>
              <a:spcBef>
                <a:spcPts val="0"/>
              </a:spcBef>
              <a:spcAft>
                <a:spcPts val="0"/>
              </a:spcAft>
              <a:buNone/>
            </a:pPr>
            <a:fld id="{00000000-1234-1234-1234-123412341234}" type="slidenum">
              <a:rPr lang="en" sz="1000">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rtl="0">
              <a:spcBef>
                <a:spcPts val="0"/>
              </a:spcBef>
              <a:buClr>
                <a:schemeClr val="lt1"/>
              </a:buClr>
              <a:buSzPct val="100000"/>
              <a:defRPr sz="1200">
                <a:solidFill>
                  <a:schemeClr val="lt1"/>
                </a:solidFill>
              </a:defRPr>
            </a:lvl1pPr>
            <a:lvl2pPr lvl="1" rtl="0">
              <a:spcBef>
                <a:spcPts val="0"/>
              </a:spcBef>
              <a:buClr>
                <a:schemeClr val="lt1"/>
              </a:buClr>
              <a:buSzPct val="100000"/>
              <a:defRPr sz="1200">
                <a:solidFill>
                  <a:schemeClr val="lt1"/>
                </a:solidFill>
              </a:defRPr>
            </a:lvl2pPr>
            <a:lvl3pPr lvl="2" rtl="0">
              <a:spcBef>
                <a:spcPts val="0"/>
              </a:spcBef>
              <a:buClr>
                <a:schemeClr val="lt1"/>
              </a:buClr>
              <a:buSzPct val="100000"/>
              <a:defRPr sz="1200">
                <a:solidFill>
                  <a:schemeClr val="lt1"/>
                </a:solidFill>
              </a:defRPr>
            </a:lvl3pPr>
            <a:lvl4pPr lvl="3" rtl="0">
              <a:spcBef>
                <a:spcPts val="0"/>
              </a:spcBef>
              <a:buClr>
                <a:schemeClr val="lt1"/>
              </a:buClr>
              <a:buSzPct val="100000"/>
              <a:defRPr sz="1200">
                <a:solidFill>
                  <a:schemeClr val="lt1"/>
                </a:solidFill>
              </a:defRPr>
            </a:lvl4pPr>
            <a:lvl5pPr lvl="4" rtl="0">
              <a:spcBef>
                <a:spcPts val="0"/>
              </a:spcBef>
              <a:buClr>
                <a:schemeClr val="lt1"/>
              </a:buClr>
              <a:buSzPct val="100000"/>
              <a:defRPr sz="1200">
                <a:solidFill>
                  <a:schemeClr val="lt1"/>
                </a:solidFill>
              </a:defRPr>
            </a:lvl5pPr>
            <a:lvl6pPr lvl="5" rtl="0">
              <a:spcBef>
                <a:spcPts val="0"/>
              </a:spcBef>
              <a:buClr>
                <a:schemeClr val="lt1"/>
              </a:buClr>
              <a:buSzPct val="100000"/>
              <a:defRPr sz="1200">
                <a:solidFill>
                  <a:schemeClr val="lt1"/>
                </a:solidFill>
              </a:defRPr>
            </a:lvl6pPr>
            <a:lvl7pPr lvl="6" rtl="0">
              <a:spcBef>
                <a:spcPts val="0"/>
              </a:spcBef>
              <a:buClr>
                <a:schemeClr val="lt1"/>
              </a:buClr>
              <a:buSzPct val="100000"/>
              <a:defRPr sz="1200">
                <a:solidFill>
                  <a:schemeClr val="lt1"/>
                </a:solidFill>
              </a:defRPr>
            </a:lvl7pPr>
            <a:lvl8pPr lvl="7" rtl="0">
              <a:spcBef>
                <a:spcPts val="0"/>
              </a:spcBef>
              <a:buClr>
                <a:schemeClr val="lt1"/>
              </a:buClr>
              <a:buSzPct val="100000"/>
              <a:defRPr sz="1200">
                <a:solidFill>
                  <a:schemeClr val="lt1"/>
                </a:solidFill>
              </a:defRPr>
            </a:lvl8pPr>
            <a:lvl9pPr lvl="8" rtl="0">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Clr>
                <a:schemeClr val="dk2"/>
              </a:buClr>
              <a:buSzPct val="100000"/>
              <a:defRPr sz="4200">
                <a:solidFill>
                  <a:schemeClr val="dk2"/>
                </a:solidFill>
              </a:defRPr>
            </a:lvl1pPr>
            <a:lvl2pPr lvl="1" rtl="0" algn="ctr">
              <a:spcBef>
                <a:spcPts val="0"/>
              </a:spcBef>
              <a:buClr>
                <a:schemeClr val="dk2"/>
              </a:buClr>
              <a:buSzPct val="100000"/>
              <a:defRPr sz="4200">
                <a:solidFill>
                  <a:schemeClr val="dk2"/>
                </a:solidFill>
              </a:defRPr>
            </a:lvl2pPr>
            <a:lvl3pPr lvl="2" rtl="0" algn="ctr">
              <a:spcBef>
                <a:spcPts val="0"/>
              </a:spcBef>
              <a:buClr>
                <a:schemeClr val="dk2"/>
              </a:buClr>
              <a:buSzPct val="100000"/>
              <a:defRPr sz="4200">
                <a:solidFill>
                  <a:schemeClr val="dk2"/>
                </a:solidFill>
              </a:defRPr>
            </a:lvl3pPr>
            <a:lvl4pPr lvl="3" rtl="0" algn="ctr">
              <a:spcBef>
                <a:spcPts val="0"/>
              </a:spcBef>
              <a:buClr>
                <a:schemeClr val="dk2"/>
              </a:buClr>
              <a:buSzPct val="100000"/>
              <a:defRPr sz="4200">
                <a:solidFill>
                  <a:schemeClr val="dk2"/>
                </a:solidFill>
              </a:defRPr>
            </a:lvl4pPr>
            <a:lvl5pPr lvl="4" rtl="0" algn="ctr">
              <a:spcBef>
                <a:spcPts val="0"/>
              </a:spcBef>
              <a:buClr>
                <a:schemeClr val="dk2"/>
              </a:buClr>
              <a:buSzPct val="100000"/>
              <a:defRPr sz="4200">
                <a:solidFill>
                  <a:schemeClr val="dk2"/>
                </a:solidFill>
              </a:defRPr>
            </a:lvl5pPr>
            <a:lvl6pPr lvl="5" rtl="0" algn="ctr">
              <a:spcBef>
                <a:spcPts val="0"/>
              </a:spcBef>
              <a:buClr>
                <a:schemeClr val="dk2"/>
              </a:buClr>
              <a:buSzPct val="100000"/>
              <a:defRPr sz="4200">
                <a:solidFill>
                  <a:schemeClr val="dk2"/>
                </a:solidFill>
              </a:defRPr>
            </a:lvl6pPr>
            <a:lvl7pPr lvl="6" rtl="0" algn="ctr">
              <a:spcBef>
                <a:spcPts val="0"/>
              </a:spcBef>
              <a:buClr>
                <a:schemeClr val="dk2"/>
              </a:buClr>
              <a:buSzPct val="100000"/>
              <a:defRPr sz="4200">
                <a:solidFill>
                  <a:schemeClr val="dk2"/>
                </a:solidFill>
              </a:defRPr>
            </a:lvl7pPr>
            <a:lvl8pPr lvl="7" rtl="0" algn="ctr">
              <a:spcBef>
                <a:spcPts val="0"/>
              </a:spcBef>
              <a:buClr>
                <a:schemeClr val="dk2"/>
              </a:buClr>
              <a:buSzPct val="100000"/>
              <a:defRPr sz="4200">
                <a:solidFill>
                  <a:schemeClr val="dk2"/>
                </a:solidFill>
              </a:defRPr>
            </a:lvl8pPr>
            <a:lvl9pPr lvl="8" rtl="0"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rt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rt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1.jpg"/><Relationship Id="rId4" Type="http://schemas.openxmlformats.org/officeDocument/2006/relationships/image" Target="../media/image0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06.jpg"/><Relationship Id="rId4" Type="http://schemas.openxmlformats.org/officeDocument/2006/relationships/image" Target="../media/image0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0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youtube.com/v/_bzRHqmpwvo" TargetMode="External"/><Relationship Id="rId4" Type="http://schemas.openxmlformats.org/officeDocument/2006/relationships/image" Target="../media/image0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0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ctrTitle"/>
          </p:nvPr>
        </p:nvSpPr>
        <p:spPr>
          <a:xfrm>
            <a:off x="390525" y="1819275"/>
            <a:ext cx="8222100" cy="933600"/>
          </a:xfrm>
          <a:prstGeom prst="rect">
            <a:avLst/>
          </a:prstGeom>
        </p:spPr>
        <p:txBody>
          <a:bodyPr anchorCtr="0" anchor="b" bIns="91425" lIns="91425" rIns="91425" tIns="91425">
            <a:noAutofit/>
          </a:bodyPr>
          <a:lstStyle/>
          <a:p>
            <a:pPr lvl="0">
              <a:spcBef>
                <a:spcPts val="0"/>
              </a:spcBef>
              <a:buNone/>
            </a:pPr>
            <a:r>
              <a:rPr lang="en"/>
              <a:t>Optimisation </a:t>
            </a:r>
          </a:p>
          <a:p>
            <a:pPr lvl="0">
              <a:spcBef>
                <a:spcPts val="0"/>
              </a:spcBef>
              <a:buNone/>
            </a:pPr>
            <a:r>
              <a:rPr lang="en"/>
              <a:t>par essaim particulaire</a:t>
            </a:r>
          </a:p>
        </p:txBody>
      </p:sp>
      <p:pic>
        <p:nvPicPr>
          <p:cNvPr id="72" name="Shape 72"/>
          <p:cNvPicPr preferRelativeResize="0"/>
          <p:nvPr/>
        </p:nvPicPr>
        <p:blipFill>
          <a:blip r:embed="rId3">
            <a:alphaModFix/>
          </a:blip>
          <a:stretch>
            <a:fillRect/>
          </a:stretch>
        </p:blipFill>
        <p:spPr>
          <a:xfrm>
            <a:off x="2627474" y="2752875"/>
            <a:ext cx="3512951" cy="1756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Un peu d’histoire...</a:t>
            </a:r>
          </a:p>
        </p:txBody>
      </p:sp>
      <p:pic>
        <p:nvPicPr>
          <p:cNvPr descr="s200_james.kennedy.jpg" id="78" name="Shape 78"/>
          <p:cNvPicPr preferRelativeResize="0"/>
          <p:nvPr/>
        </p:nvPicPr>
        <p:blipFill rotWithShape="1">
          <a:blip r:embed="rId3">
            <a:alphaModFix/>
          </a:blip>
          <a:srcRect b="0" l="0" r="0" t="0"/>
          <a:stretch/>
        </p:blipFill>
        <p:spPr>
          <a:xfrm>
            <a:off x="1000675" y="1804450"/>
            <a:ext cx="2171700" cy="2171700"/>
          </a:xfrm>
          <a:prstGeom prst="rect">
            <a:avLst/>
          </a:prstGeom>
          <a:noFill/>
          <a:ln>
            <a:noFill/>
          </a:ln>
        </p:spPr>
      </p:pic>
      <p:pic>
        <p:nvPicPr>
          <p:cNvPr id="79" name="Shape 79"/>
          <p:cNvPicPr preferRelativeResize="0"/>
          <p:nvPr/>
        </p:nvPicPr>
        <p:blipFill>
          <a:blip r:embed="rId4">
            <a:alphaModFix/>
          </a:blip>
          <a:stretch>
            <a:fillRect/>
          </a:stretch>
        </p:blipFill>
        <p:spPr>
          <a:xfrm>
            <a:off x="5953147" y="1804450"/>
            <a:ext cx="1768377" cy="2171700"/>
          </a:xfrm>
          <a:prstGeom prst="rect">
            <a:avLst/>
          </a:prstGeom>
          <a:noFill/>
          <a:ln>
            <a:noFill/>
          </a:ln>
        </p:spPr>
      </p:pic>
      <p:sp>
        <p:nvSpPr>
          <p:cNvPr id="80" name="Shape 80"/>
          <p:cNvSpPr txBox="1"/>
          <p:nvPr/>
        </p:nvSpPr>
        <p:spPr>
          <a:xfrm>
            <a:off x="537925" y="3976150"/>
            <a:ext cx="3097200" cy="486600"/>
          </a:xfrm>
          <a:prstGeom prst="rect">
            <a:avLst/>
          </a:prstGeom>
          <a:noFill/>
          <a:ln>
            <a:noFill/>
          </a:ln>
        </p:spPr>
        <p:txBody>
          <a:bodyPr anchorCtr="0" anchor="t" bIns="91425" lIns="91425" rIns="91425" tIns="91425">
            <a:noAutofit/>
          </a:bodyPr>
          <a:lstStyle/>
          <a:p>
            <a:pPr lvl="0" algn="ctr">
              <a:spcBef>
                <a:spcPts val="0"/>
              </a:spcBef>
              <a:buNone/>
            </a:pPr>
            <a:r>
              <a:rPr lang="en"/>
              <a:t>James Kennedy (</a:t>
            </a:r>
            <a:r>
              <a:rPr lang="en">
                <a:solidFill>
                  <a:srgbClr val="252525"/>
                </a:solidFill>
                <a:highlight>
                  <a:srgbClr val="FFFFFF"/>
                </a:highlight>
              </a:rPr>
              <a:t>socio-psychologue</a:t>
            </a:r>
            <a:r>
              <a:rPr lang="en"/>
              <a:t>)</a:t>
            </a:r>
          </a:p>
        </p:txBody>
      </p:sp>
      <p:sp>
        <p:nvSpPr>
          <p:cNvPr id="81" name="Shape 81"/>
          <p:cNvSpPr txBox="1"/>
          <p:nvPr/>
        </p:nvSpPr>
        <p:spPr>
          <a:xfrm>
            <a:off x="5366125" y="3976150"/>
            <a:ext cx="2942400" cy="767700"/>
          </a:xfrm>
          <a:prstGeom prst="rect">
            <a:avLst/>
          </a:prstGeom>
          <a:noFill/>
          <a:ln>
            <a:noFill/>
          </a:ln>
        </p:spPr>
        <p:txBody>
          <a:bodyPr anchorCtr="0" anchor="t" bIns="91425" lIns="91425" rIns="91425" tIns="91425">
            <a:noAutofit/>
          </a:bodyPr>
          <a:lstStyle/>
          <a:p>
            <a:pPr lvl="0" algn="ctr">
              <a:spcBef>
                <a:spcPts val="0"/>
              </a:spcBef>
              <a:buNone/>
            </a:pPr>
            <a:r>
              <a:rPr lang="en"/>
              <a:t>Russell C. Eberhart</a:t>
            </a:r>
          </a:p>
          <a:p>
            <a:pPr lvl="0" algn="ctr">
              <a:spcBef>
                <a:spcPts val="0"/>
              </a:spcBef>
              <a:buNone/>
            </a:pPr>
            <a:r>
              <a:rPr lang="en"/>
              <a:t>(</a:t>
            </a:r>
            <a:r>
              <a:rPr lang="en">
                <a:solidFill>
                  <a:srgbClr val="252525"/>
                </a:solidFill>
                <a:highlight>
                  <a:srgbClr val="FFFFFF"/>
                </a:highlight>
              </a:rPr>
              <a:t>ingénieur électricien</a:t>
            </a:r>
            <a:r>
              <a:rPr lang="en"/>
              <a:t>)</a:t>
            </a:r>
          </a:p>
        </p:txBody>
      </p:sp>
      <p:sp>
        <p:nvSpPr>
          <p:cNvPr id="82" name="Shape 82"/>
          <p:cNvSpPr txBox="1"/>
          <p:nvPr/>
        </p:nvSpPr>
        <p:spPr>
          <a:xfrm>
            <a:off x="4125812" y="2647000"/>
            <a:ext cx="873900" cy="486600"/>
          </a:xfrm>
          <a:prstGeom prst="rect">
            <a:avLst/>
          </a:prstGeom>
          <a:noFill/>
          <a:ln>
            <a:noFill/>
          </a:ln>
        </p:spPr>
        <p:txBody>
          <a:bodyPr anchorCtr="0" anchor="t" bIns="91425" lIns="91425" rIns="91425" tIns="91425">
            <a:noAutofit/>
          </a:bodyPr>
          <a:lstStyle/>
          <a:p>
            <a:pPr lvl="0">
              <a:spcBef>
                <a:spcPts val="0"/>
              </a:spcBef>
              <a:buNone/>
            </a:pPr>
            <a:r>
              <a:rPr b="1" lang="en" sz="2400"/>
              <a:t>1995</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pic>
        <p:nvPicPr>
          <p:cNvPr id="87" name="Shape 87"/>
          <p:cNvPicPr preferRelativeResize="0"/>
          <p:nvPr/>
        </p:nvPicPr>
        <p:blipFill rotWithShape="1">
          <a:blip r:embed="rId3">
            <a:alphaModFix amt="90000"/>
          </a:blip>
          <a:srcRect b="0" l="22222" r="22222" t="0"/>
          <a:stretch/>
        </p:blipFill>
        <p:spPr>
          <a:xfrm>
            <a:off x="150" y="0"/>
            <a:ext cx="4571923" cy="5143496"/>
          </a:xfrm>
          <a:prstGeom prst="rect">
            <a:avLst/>
          </a:prstGeom>
          <a:noFill/>
          <a:ln>
            <a:noFill/>
          </a:ln>
        </p:spPr>
      </p:pic>
      <p:pic>
        <p:nvPicPr>
          <p:cNvPr descr="flock-birds.jpg" id="88" name="Shape 88"/>
          <p:cNvPicPr preferRelativeResize="0"/>
          <p:nvPr/>
        </p:nvPicPr>
        <p:blipFill rotWithShape="1">
          <a:blip r:embed="rId4">
            <a:alphaModFix amt="90000"/>
          </a:blip>
          <a:srcRect b="0" l="20391" r="20397" t="0"/>
          <a:stretch/>
        </p:blipFill>
        <p:spPr>
          <a:xfrm>
            <a:off x="4572075" y="0"/>
            <a:ext cx="4571929" cy="5143497"/>
          </a:xfrm>
          <a:prstGeom prst="rect">
            <a:avLst/>
          </a:prstGeom>
          <a:noFill/>
          <a:ln>
            <a:noFill/>
          </a:ln>
        </p:spPr>
      </p:pic>
      <p:sp>
        <p:nvSpPr>
          <p:cNvPr id="89" name="Shape 89"/>
          <p:cNvSpPr/>
          <p:nvPr/>
        </p:nvSpPr>
        <p:spPr>
          <a:xfrm>
            <a:off x="2571750" y="571500"/>
            <a:ext cx="4000500" cy="4000500"/>
          </a:xfrm>
          <a:prstGeom prst="ellipse">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90" name="Shape 90"/>
          <p:cNvSpPr txBox="1"/>
          <p:nvPr>
            <p:ph type="ctrTitle"/>
          </p:nvPr>
        </p:nvSpPr>
        <p:spPr>
          <a:xfrm>
            <a:off x="3019500" y="1662150"/>
            <a:ext cx="3105300" cy="1819200"/>
          </a:xfrm>
          <a:prstGeom prst="rect">
            <a:avLst/>
          </a:prstGeom>
        </p:spPr>
        <p:txBody>
          <a:bodyPr anchorCtr="0" anchor="ctr" bIns="91425" lIns="91425" rIns="91425" tIns="91425">
            <a:noAutofit/>
          </a:bodyPr>
          <a:lstStyle/>
          <a:p>
            <a:pPr lvl="0">
              <a:spcBef>
                <a:spcPts val="0"/>
              </a:spcBef>
              <a:buNone/>
            </a:pPr>
            <a:r>
              <a:rPr lang="en"/>
              <a:t>Inspiré des</a:t>
            </a:r>
          </a:p>
          <a:p>
            <a:pPr lvl="0" rtl="0">
              <a:spcBef>
                <a:spcPts val="0"/>
              </a:spcBef>
              <a:buNone/>
            </a:pPr>
            <a:r>
              <a:rPr lang="en"/>
              <a:t>oiseaux et des poissons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60950" y="2065350"/>
            <a:ext cx="8222100" cy="1012800"/>
          </a:xfrm>
          <a:prstGeom prst="rect">
            <a:avLst/>
          </a:prstGeom>
        </p:spPr>
        <p:txBody>
          <a:bodyPr anchorCtr="0" anchor="ctr" bIns="91425" lIns="91425" rIns="91425" tIns="91425">
            <a:noAutofit/>
          </a:bodyPr>
          <a:lstStyle/>
          <a:p>
            <a:pPr lvl="0">
              <a:spcBef>
                <a:spcPts val="0"/>
              </a:spcBef>
              <a:buNone/>
            </a:pPr>
            <a:r>
              <a:rPr lang="en"/>
              <a:t>Principe et explication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p:nvPr/>
        </p:nvSpPr>
        <p:spPr>
          <a:xfrm>
            <a:off x="2300675" y="2065425"/>
            <a:ext cx="450300" cy="450300"/>
          </a:xfrm>
          <a:prstGeom prst="ellipse">
            <a:avLst/>
          </a:prstGeom>
          <a:solidFill>
            <a:srgbClr val="8E7CC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01" name="Shape 101"/>
          <p:cNvCxnSpPr>
            <a:stCxn id="100" idx="5"/>
          </p:cNvCxnSpPr>
          <p:nvPr/>
        </p:nvCxnSpPr>
        <p:spPr>
          <a:xfrm>
            <a:off x="2685030" y="2449780"/>
            <a:ext cx="1307700" cy="1306800"/>
          </a:xfrm>
          <a:prstGeom prst="straightConnector1">
            <a:avLst/>
          </a:prstGeom>
          <a:noFill/>
          <a:ln cap="flat" cmpd="sng" w="28575">
            <a:solidFill>
              <a:srgbClr val="674EA7"/>
            </a:solidFill>
            <a:prstDash val="solid"/>
            <a:round/>
            <a:headEnd len="lg" w="lg" type="none"/>
            <a:tailEnd len="lg" w="lg" type="triangle"/>
          </a:ln>
        </p:spPr>
      </p:cxnSp>
      <p:sp>
        <p:nvSpPr>
          <p:cNvPr id="102" name="Shape 102"/>
          <p:cNvSpPr/>
          <p:nvPr/>
        </p:nvSpPr>
        <p:spPr>
          <a:xfrm rot="1790587">
            <a:off x="3488496" y="474444"/>
            <a:ext cx="520872" cy="450321"/>
          </a:xfrm>
          <a:prstGeom prst="triangle">
            <a:avLst>
              <a:gd fmla="val 50000" name="adj"/>
            </a:avLst>
          </a:prstGeom>
          <a:solidFill>
            <a:srgbClr val="FFD9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a:off x="6043225" y="1790350"/>
            <a:ext cx="450300" cy="450300"/>
          </a:xfrm>
          <a:prstGeom prst="diamond">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04" name="Shape 104"/>
          <p:cNvCxnSpPr>
            <a:stCxn id="100" idx="0"/>
            <a:endCxn id="102" idx="3"/>
          </p:cNvCxnSpPr>
          <p:nvPr/>
        </p:nvCxnSpPr>
        <p:spPr>
          <a:xfrm flipH="1" rot="10800000">
            <a:off x="2525825" y="894825"/>
            <a:ext cx="1111200" cy="1170600"/>
          </a:xfrm>
          <a:prstGeom prst="straightConnector1">
            <a:avLst/>
          </a:prstGeom>
          <a:noFill/>
          <a:ln cap="flat" cmpd="sng" w="28575">
            <a:solidFill>
              <a:srgbClr val="F1C232"/>
            </a:solidFill>
            <a:prstDash val="solid"/>
            <a:round/>
            <a:headEnd len="lg" w="lg" type="none"/>
            <a:tailEnd len="lg" w="lg" type="triangle"/>
          </a:ln>
        </p:spPr>
      </p:cxnSp>
      <p:cxnSp>
        <p:nvCxnSpPr>
          <p:cNvPr id="105" name="Shape 105"/>
          <p:cNvCxnSpPr>
            <a:stCxn id="100" idx="6"/>
            <a:endCxn id="103" idx="1"/>
          </p:cNvCxnSpPr>
          <p:nvPr/>
        </p:nvCxnSpPr>
        <p:spPr>
          <a:xfrm flipH="1" rot="10800000">
            <a:off x="2750975" y="2015475"/>
            <a:ext cx="3292200" cy="275100"/>
          </a:xfrm>
          <a:prstGeom prst="straightConnector1">
            <a:avLst/>
          </a:prstGeom>
          <a:noFill/>
          <a:ln cap="flat" cmpd="sng" w="28575">
            <a:solidFill>
              <a:srgbClr val="0B5394"/>
            </a:solidFill>
            <a:prstDash val="solid"/>
            <a:round/>
            <a:headEnd len="lg" w="lg" type="none"/>
            <a:tailEnd len="lg" w="lg" type="triangle"/>
          </a:ln>
        </p:spPr>
      </p:cxnSp>
      <p:sp>
        <p:nvSpPr>
          <p:cNvPr id="106" name="Shape 106"/>
          <p:cNvSpPr txBox="1"/>
          <p:nvPr/>
        </p:nvSpPr>
        <p:spPr>
          <a:xfrm>
            <a:off x="2750975" y="474450"/>
            <a:ext cx="980700" cy="450300"/>
          </a:xfrm>
          <a:prstGeom prst="rect">
            <a:avLst/>
          </a:prstGeom>
          <a:noFill/>
          <a:ln>
            <a:noFill/>
          </a:ln>
        </p:spPr>
        <p:txBody>
          <a:bodyPr anchorCtr="0" anchor="t" bIns="91425" lIns="91425" rIns="91425" tIns="91425">
            <a:noAutofit/>
          </a:bodyPr>
          <a:lstStyle/>
          <a:p>
            <a:pPr lvl="0">
              <a:spcBef>
                <a:spcPts val="0"/>
              </a:spcBef>
              <a:buNone/>
            </a:pPr>
            <a:r>
              <a:rPr lang="en" sz="2400"/>
              <a:t>pi(t)</a:t>
            </a:r>
          </a:p>
        </p:txBody>
      </p:sp>
      <p:sp>
        <p:nvSpPr>
          <p:cNvPr id="107" name="Shape 107"/>
          <p:cNvSpPr txBox="1"/>
          <p:nvPr/>
        </p:nvSpPr>
        <p:spPr>
          <a:xfrm>
            <a:off x="1566575" y="1965350"/>
            <a:ext cx="756600" cy="550500"/>
          </a:xfrm>
          <a:prstGeom prst="rect">
            <a:avLst/>
          </a:prstGeom>
          <a:noFill/>
          <a:ln>
            <a:noFill/>
          </a:ln>
        </p:spPr>
        <p:txBody>
          <a:bodyPr anchorCtr="0" anchor="t" bIns="91425" lIns="91425" rIns="91425" tIns="91425">
            <a:noAutofit/>
          </a:bodyPr>
          <a:lstStyle/>
          <a:p>
            <a:pPr lvl="0">
              <a:spcBef>
                <a:spcPts val="0"/>
              </a:spcBef>
              <a:buNone/>
            </a:pPr>
            <a:r>
              <a:rPr lang="en" sz="2400"/>
              <a:t>xi(t)</a:t>
            </a:r>
          </a:p>
        </p:txBody>
      </p:sp>
      <p:sp>
        <p:nvSpPr>
          <p:cNvPr id="108" name="Shape 108"/>
          <p:cNvSpPr txBox="1"/>
          <p:nvPr/>
        </p:nvSpPr>
        <p:spPr>
          <a:xfrm>
            <a:off x="6374325" y="1442925"/>
            <a:ext cx="756600" cy="672600"/>
          </a:xfrm>
          <a:prstGeom prst="rect">
            <a:avLst/>
          </a:prstGeom>
          <a:noFill/>
          <a:ln>
            <a:noFill/>
          </a:ln>
        </p:spPr>
        <p:txBody>
          <a:bodyPr anchorCtr="0" anchor="t" bIns="91425" lIns="91425" rIns="91425" tIns="91425">
            <a:noAutofit/>
          </a:bodyPr>
          <a:lstStyle/>
          <a:p>
            <a:pPr lvl="0">
              <a:spcBef>
                <a:spcPts val="0"/>
              </a:spcBef>
              <a:buNone/>
            </a:pPr>
            <a:r>
              <a:rPr lang="en" sz="2400"/>
              <a:t>g(t)</a:t>
            </a:r>
          </a:p>
        </p:txBody>
      </p:sp>
      <p:sp>
        <p:nvSpPr>
          <p:cNvPr id="109" name="Shape 109"/>
          <p:cNvSpPr txBox="1"/>
          <p:nvPr/>
        </p:nvSpPr>
        <p:spPr>
          <a:xfrm>
            <a:off x="2722375" y="2951000"/>
            <a:ext cx="1233000" cy="672600"/>
          </a:xfrm>
          <a:prstGeom prst="rect">
            <a:avLst/>
          </a:prstGeom>
          <a:noFill/>
          <a:ln>
            <a:noFill/>
          </a:ln>
        </p:spPr>
        <p:txBody>
          <a:bodyPr anchorCtr="0" anchor="t" bIns="91425" lIns="91425" rIns="91425" tIns="91425">
            <a:noAutofit/>
          </a:bodyPr>
          <a:lstStyle/>
          <a:p>
            <a:pPr lvl="0">
              <a:spcBef>
                <a:spcPts val="0"/>
              </a:spcBef>
              <a:buNone/>
            </a:pPr>
            <a:r>
              <a:rPr lang="en" sz="2400"/>
              <a:t>vi(t)</a:t>
            </a:r>
          </a:p>
        </p:txBody>
      </p:sp>
      <p:sp>
        <p:nvSpPr>
          <p:cNvPr id="110" name="Shape 110"/>
          <p:cNvSpPr txBox="1"/>
          <p:nvPr/>
        </p:nvSpPr>
        <p:spPr>
          <a:xfrm>
            <a:off x="0" y="4086775"/>
            <a:ext cx="1711200" cy="1421100"/>
          </a:xfrm>
          <a:prstGeom prst="rect">
            <a:avLst/>
          </a:prstGeom>
          <a:noFill/>
          <a:ln>
            <a:noFill/>
          </a:ln>
        </p:spPr>
        <p:txBody>
          <a:bodyPr anchorCtr="0" anchor="t" bIns="91425" lIns="91425" rIns="91425" tIns="91425">
            <a:noAutofit/>
          </a:bodyPr>
          <a:lstStyle/>
          <a:p>
            <a:pPr lvl="0">
              <a:spcBef>
                <a:spcPts val="0"/>
              </a:spcBef>
              <a:buNone/>
            </a:pPr>
            <a:r>
              <a:rPr lang="en"/>
              <a:t>Xi: vecteur position</a:t>
            </a:r>
          </a:p>
          <a:p>
            <a:pPr lvl="0">
              <a:spcBef>
                <a:spcPts val="0"/>
              </a:spcBef>
              <a:buNone/>
            </a:pPr>
            <a:r>
              <a:rPr lang="en"/>
              <a:t>Vi: vecteur velocité</a:t>
            </a:r>
          </a:p>
          <a:p>
            <a:pPr lvl="0">
              <a:spcBef>
                <a:spcPts val="0"/>
              </a:spcBef>
              <a:buNone/>
            </a:pPr>
            <a:r>
              <a:rPr lang="en"/>
              <a:t>Pi: personal best</a:t>
            </a:r>
          </a:p>
          <a:p>
            <a:pPr lvl="0">
              <a:spcBef>
                <a:spcPts val="0"/>
              </a:spcBef>
              <a:buNone/>
            </a:pPr>
            <a:r>
              <a:rPr lang="en"/>
              <a:t>G: global best</a:t>
            </a:r>
          </a:p>
        </p:txBody>
      </p:sp>
      <p:sp>
        <p:nvSpPr>
          <p:cNvPr id="111" name="Shape 111"/>
          <p:cNvSpPr txBox="1"/>
          <p:nvPr/>
        </p:nvSpPr>
        <p:spPr>
          <a:xfrm>
            <a:off x="2035475" y="1292750"/>
            <a:ext cx="980700" cy="672600"/>
          </a:xfrm>
          <a:prstGeom prst="rect">
            <a:avLst/>
          </a:prstGeom>
          <a:noFill/>
          <a:ln>
            <a:noFill/>
          </a:ln>
        </p:spPr>
        <p:txBody>
          <a:bodyPr anchorCtr="0" anchor="t" bIns="91425" lIns="91425" rIns="91425" tIns="91425">
            <a:noAutofit/>
          </a:bodyPr>
          <a:lstStyle/>
          <a:p>
            <a:pPr lvl="0">
              <a:spcBef>
                <a:spcPts val="0"/>
              </a:spcBef>
              <a:buNone/>
            </a:pPr>
            <a:r>
              <a:rPr lang="en"/>
              <a:t>pi(t) - xi(t)</a:t>
            </a:r>
          </a:p>
        </p:txBody>
      </p:sp>
      <p:sp>
        <p:nvSpPr>
          <p:cNvPr id="112" name="Shape 112"/>
          <p:cNvSpPr txBox="1"/>
          <p:nvPr/>
        </p:nvSpPr>
        <p:spPr>
          <a:xfrm>
            <a:off x="3576975" y="1816725"/>
            <a:ext cx="980700" cy="672600"/>
          </a:xfrm>
          <a:prstGeom prst="rect">
            <a:avLst/>
          </a:prstGeom>
          <a:noFill/>
          <a:ln>
            <a:noFill/>
          </a:ln>
        </p:spPr>
        <p:txBody>
          <a:bodyPr anchorCtr="0" anchor="t" bIns="91425" lIns="91425" rIns="91425" tIns="91425">
            <a:noAutofit/>
          </a:bodyPr>
          <a:lstStyle/>
          <a:p>
            <a:pPr lvl="0">
              <a:spcBef>
                <a:spcPts val="0"/>
              </a:spcBef>
              <a:buNone/>
            </a:pPr>
            <a:r>
              <a:rPr lang="en"/>
              <a:t>g(t) - xi(t)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1000"/>
                                        <p:tgtEl>
                                          <p:spTgt spid="11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226077" y="357800"/>
            <a:ext cx="2808000" cy="953400"/>
          </a:xfrm>
          <a:prstGeom prst="rect">
            <a:avLst/>
          </a:prstGeom>
        </p:spPr>
        <p:txBody>
          <a:bodyPr anchorCtr="0" anchor="b" bIns="91425" lIns="91425" rIns="91425" tIns="91425">
            <a:noAutofit/>
          </a:bodyPr>
          <a:lstStyle/>
          <a:p>
            <a:pPr lvl="0">
              <a:spcBef>
                <a:spcPts val="0"/>
              </a:spcBef>
              <a:buNone/>
            </a:pPr>
            <a:r>
              <a:t/>
            </a:r>
            <a:endParaRPr/>
          </a:p>
        </p:txBody>
      </p:sp>
      <p:sp>
        <p:nvSpPr>
          <p:cNvPr id="118" name="Shape 118"/>
          <p:cNvSpPr txBox="1"/>
          <p:nvPr>
            <p:ph idx="1" type="body"/>
          </p:nvPr>
        </p:nvSpPr>
        <p:spPr>
          <a:xfrm>
            <a:off x="226075" y="1465800"/>
            <a:ext cx="2808000" cy="3163500"/>
          </a:xfrm>
          <a:prstGeom prst="rect">
            <a:avLst/>
          </a:prstGeom>
        </p:spPr>
        <p:txBody>
          <a:bodyPr anchorCtr="0" anchor="t" bIns="91425" lIns="91425" rIns="91425" tIns="91425">
            <a:noAutofit/>
          </a:bodyPr>
          <a:lstStyle/>
          <a:p>
            <a:pPr lvl="0">
              <a:spcBef>
                <a:spcPts val="0"/>
              </a:spcBef>
              <a:buNone/>
            </a:pPr>
            <a:r>
              <a:t/>
            </a:r>
            <a:endParaRPr/>
          </a:p>
        </p:txBody>
      </p:sp>
      <p:pic>
        <p:nvPicPr>
          <p:cNvPr id="119" name="Shape 119"/>
          <p:cNvPicPr preferRelativeResize="0"/>
          <p:nvPr/>
        </p:nvPicPr>
        <p:blipFill>
          <a:blip r:embed="rId3">
            <a:alphaModFix/>
          </a:blip>
          <a:stretch>
            <a:fillRect/>
          </a:stretch>
        </p:blipFill>
        <p:spPr>
          <a:xfrm>
            <a:off x="4081925" y="0"/>
            <a:ext cx="3971566"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p:nvPr/>
        </p:nvSpPr>
        <p:spPr>
          <a:xfrm>
            <a:off x="1711200" y="1605125"/>
            <a:ext cx="450300" cy="450300"/>
          </a:xfrm>
          <a:prstGeom prst="ellipse">
            <a:avLst/>
          </a:prstGeom>
          <a:solidFill>
            <a:srgbClr val="8E7CC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25" name="Shape 125"/>
          <p:cNvCxnSpPr>
            <a:stCxn id="124" idx="5"/>
          </p:cNvCxnSpPr>
          <p:nvPr/>
        </p:nvCxnSpPr>
        <p:spPr>
          <a:xfrm>
            <a:off x="2095555" y="1989480"/>
            <a:ext cx="1307700" cy="1306800"/>
          </a:xfrm>
          <a:prstGeom prst="straightConnector1">
            <a:avLst/>
          </a:prstGeom>
          <a:noFill/>
          <a:ln cap="flat" cmpd="sng" w="28575">
            <a:solidFill>
              <a:srgbClr val="674EA7"/>
            </a:solidFill>
            <a:prstDash val="solid"/>
            <a:round/>
            <a:headEnd len="lg" w="lg" type="none"/>
            <a:tailEnd len="lg" w="lg" type="triangle"/>
          </a:ln>
        </p:spPr>
      </p:cxnSp>
      <p:sp>
        <p:nvSpPr>
          <p:cNvPr id="126" name="Shape 126"/>
          <p:cNvSpPr/>
          <p:nvPr/>
        </p:nvSpPr>
        <p:spPr>
          <a:xfrm rot="1790587">
            <a:off x="2899021" y="14144"/>
            <a:ext cx="520872" cy="450321"/>
          </a:xfrm>
          <a:prstGeom prst="triangle">
            <a:avLst>
              <a:gd fmla="val 50000" name="adj"/>
            </a:avLst>
          </a:prstGeom>
          <a:solidFill>
            <a:srgbClr val="FFD9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7" name="Shape 127"/>
          <p:cNvSpPr/>
          <p:nvPr/>
        </p:nvSpPr>
        <p:spPr>
          <a:xfrm>
            <a:off x="5453750" y="1330050"/>
            <a:ext cx="450300" cy="450300"/>
          </a:xfrm>
          <a:prstGeom prst="diamond">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28" name="Shape 128"/>
          <p:cNvCxnSpPr>
            <a:stCxn id="124" idx="0"/>
            <a:endCxn id="126" idx="3"/>
          </p:cNvCxnSpPr>
          <p:nvPr/>
        </p:nvCxnSpPr>
        <p:spPr>
          <a:xfrm flipH="1" rot="10800000">
            <a:off x="1936350" y="434525"/>
            <a:ext cx="1111200" cy="1170600"/>
          </a:xfrm>
          <a:prstGeom prst="straightConnector1">
            <a:avLst/>
          </a:prstGeom>
          <a:noFill/>
          <a:ln cap="flat" cmpd="sng" w="28575">
            <a:solidFill>
              <a:srgbClr val="F1C232"/>
            </a:solidFill>
            <a:prstDash val="solid"/>
            <a:round/>
            <a:headEnd len="lg" w="lg" type="none"/>
            <a:tailEnd len="lg" w="lg" type="triangle"/>
          </a:ln>
        </p:spPr>
      </p:cxnSp>
      <p:cxnSp>
        <p:nvCxnSpPr>
          <p:cNvPr id="129" name="Shape 129"/>
          <p:cNvCxnSpPr>
            <a:stCxn id="124" idx="6"/>
            <a:endCxn id="127" idx="1"/>
          </p:cNvCxnSpPr>
          <p:nvPr/>
        </p:nvCxnSpPr>
        <p:spPr>
          <a:xfrm flipH="1" rot="10800000">
            <a:off x="2161500" y="1555175"/>
            <a:ext cx="3292200" cy="275100"/>
          </a:xfrm>
          <a:prstGeom prst="straightConnector1">
            <a:avLst/>
          </a:prstGeom>
          <a:noFill/>
          <a:ln cap="flat" cmpd="sng" w="28575">
            <a:solidFill>
              <a:srgbClr val="0B5394"/>
            </a:solidFill>
            <a:prstDash val="solid"/>
            <a:round/>
            <a:headEnd len="lg" w="lg" type="none"/>
            <a:tailEnd len="lg" w="lg" type="triangle"/>
          </a:ln>
        </p:spPr>
      </p:cxnSp>
      <p:sp>
        <p:nvSpPr>
          <p:cNvPr id="130" name="Shape 130"/>
          <p:cNvSpPr txBox="1"/>
          <p:nvPr/>
        </p:nvSpPr>
        <p:spPr>
          <a:xfrm>
            <a:off x="0" y="4086775"/>
            <a:ext cx="1711200" cy="1421100"/>
          </a:xfrm>
          <a:prstGeom prst="rect">
            <a:avLst/>
          </a:prstGeom>
          <a:noFill/>
          <a:ln>
            <a:noFill/>
          </a:ln>
        </p:spPr>
        <p:txBody>
          <a:bodyPr anchorCtr="0" anchor="t" bIns="91425" lIns="91425" rIns="91425" tIns="91425">
            <a:noAutofit/>
          </a:bodyPr>
          <a:lstStyle/>
          <a:p>
            <a:pPr lvl="0" rtl="0">
              <a:spcBef>
                <a:spcPts val="0"/>
              </a:spcBef>
              <a:buNone/>
            </a:pPr>
            <a:r>
              <a:rPr lang="en"/>
              <a:t>Xi: vecteur position</a:t>
            </a:r>
          </a:p>
          <a:p>
            <a:pPr lvl="0" rtl="0">
              <a:spcBef>
                <a:spcPts val="0"/>
              </a:spcBef>
              <a:buNone/>
            </a:pPr>
            <a:r>
              <a:rPr lang="en"/>
              <a:t>Vi: vecteur velocité</a:t>
            </a:r>
          </a:p>
          <a:p>
            <a:pPr lvl="0" rtl="0">
              <a:spcBef>
                <a:spcPts val="0"/>
              </a:spcBef>
              <a:buNone/>
            </a:pPr>
            <a:r>
              <a:rPr lang="en"/>
              <a:t>Pi: personal best</a:t>
            </a:r>
          </a:p>
          <a:p>
            <a:pPr lvl="0" rtl="0">
              <a:spcBef>
                <a:spcPts val="0"/>
              </a:spcBef>
              <a:buNone/>
            </a:pPr>
            <a:r>
              <a:rPr lang="en"/>
              <a:t>G: global best</a:t>
            </a:r>
          </a:p>
        </p:txBody>
      </p:sp>
      <p:cxnSp>
        <p:nvCxnSpPr>
          <p:cNvPr id="131" name="Shape 131"/>
          <p:cNvCxnSpPr/>
          <p:nvPr/>
        </p:nvCxnSpPr>
        <p:spPr>
          <a:xfrm flipH="1" rot="10800000">
            <a:off x="3047550" y="2065350"/>
            <a:ext cx="776100" cy="885600"/>
          </a:xfrm>
          <a:prstGeom prst="straightConnector1">
            <a:avLst/>
          </a:prstGeom>
          <a:noFill/>
          <a:ln cap="flat" cmpd="sng" w="28575">
            <a:solidFill>
              <a:srgbClr val="F1C232"/>
            </a:solidFill>
            <a:prstDash val="dash"/>
            <a:round/>
            <a:headEnd len="lg" w="lg" type="none"/>
            <a:tailEnd len="lg" w="lg" type="triangle"/>
          </a:ln>
        </p:spPr>
      </p:cxnSp>
      <p:cxnSp>
        <p:nvCxnSpPr>
          <p:cNvPr id="132" name="Shape 132"/>
          <p:cNvCxnSpPr/>
          <p:nvPr/>
        </p:nvCxnSpPr>
        <p:spPr>
          <a:xfrm>
            <a:off x="2095555" y="1989480"/>
            <a:ext cx="937500" cy="936600"/>
          </a:xfrm>
          <a:prstGeom prst="straightConnector1">
            <a:avLst/>
          </a:prstGeom>
          <a:noFill/>
          <a:ln cap="flat" cmpd="sng" w="28575">
            <a:solidFill>
              <a:srgbClr val="351C75"/>
            </a:solidFill>
            <a:prstDash val="dash"/>
            <a:round/>
            <a:headEnd len="lg" w="lg" type="none"/>
            <a:tailEnd len="lg" w="lg" type="triangle"/>
          </a:ln>
        </p:spPr>
      </p:cxnSp>
      <p:cxnSp>
        <p:nvCxnSpPr>
          <p:cNvPr id="133" name="Shape 133"/>
          <p:cNvCxnSpPr/>
          <p:nvPr/>
        </p:nvCxnSpPr>
        <p:spPr>
          <a:xfrm flipH="1" rot="10800000">
            <a:off x="3823650" y="1945350"/>
            <a:ext cx="1150800" cy="120000"/>
          </a:xfrm>
          <a:prstGeom prst="straightConnector1">
            <a:avLst/>
          </a:prstGeom>
          <a:noFill/>
          <a:ln cap="flat" cmpd="sng" w="28575">
            <a:solidFill>
              <a:srgbClr val="0B5394"/>
            </a:solidFill>
            <a:prstDash val="dash"/>
            <a:round/>
            <a:headEnd len="lg" w="lg" type="none"/>
            <a:tailEnd len="lg" w="lg" type="triangle"/>
          </a:ln>
        </p:spPr>
      </p:cxnSp>
      <p:cxnSp>
        <p:nvCxnSpPr>
          <p:cNvPr id="134" name="Shape 134"/>
          <p:cNvCxnSpPr>
            <a:stCxn id="124" idx="6"/>
          </p:cNvCxnSpPr>
          <p:nvPr/>
        </p:nvCxnSpPr>
        <p:spPr>
          <a:xfrm>
            <a:off x="2161500" y="1830275"/>
            <a:ext cx="2792700" cy="105000"/>
          </a:xfrm>
          <a:prstGeom prst="straightConnector1">
            <a:avLst/>
          </a:prstGeom>
          <a:noFill/>
          <a:ln cap="flat" cmpd="sng" w="28575">
            <a:solidFill>
              <a:srgbClr val="38761D"/>
            </a:solidFill>
            <a:prstDash val="dash"/>
            <a:round/>
            <a:headEnd len="lg" w="lg" type="none"/>
            <a:tailEnd len="lg" w="lg" type="triangle"/>
          </a:ln>
        </p:spPr>
      </p:cxnSp>
      <p:sp>
        <p:nvSpPr>
          <p:cNvPr id="135" name="Shape 135"/>
          <p:cNvSpPr txBox="1"/>
          <p:nvPr/>
        </p:nvSpPr>
        <p:spPr>
          <a:xfrm>
            <a:off x="3213125" y="1467575"/>
            <a:ext cx="840600" cy="450300"/>
          </a:xfrm>
          <a:prstGeom prst="rect">
            <a:avLst/>
          </a:prstGeom>
          <a:noFill/>
          <a:ln>
            <a:noFill/>
          </a:ln>
        </p:spPr>
        <p:txBody>
          <a:bodyPr anchorCtr="0" anchor="t" bIns="91425" lIns="91425" rIns="91425" tIns="91425">
            <a:noAutofit/>
          </a:bodyPr>
          <a:lstStyle/>
          <a:p>
            <a:pPr lvl="0">
              <a:spcBef>
                <a:spcPts val="0"/>
              </a:spcBef>
              <a:buNone/>
            </a:pPr>
            <a:r>
              <a:rPr lang="en" sz="1800"/>
              <a:t>vi(t+1)</a:t>
            </a:r>
          </a:p>
        </p:txBody>
      </p:sp>
      <p:sp>
        <p:nvSpPr>
          <p:cNvPr id="136" name="Shape 136"/>
          <p:cNvSpPr txBox="1"/>
          <p:nvPr/>
        </p:nvSpPr>
        <p:spPr>
          <a:xfrm>
            <a:off x="3213125" y="3980900"/>
            <a:ext cx="2958000" cy="1071600"/>
          </a:xfrm>
          <a:prstGeom prst="rect">
            <a:avLst/>
          </a:prstGeom>
          <a:noFill/>
          <a:ln>
            <a:noFill/>
          </a:ln>
        </p:spPr>
        <p:txBody>
          <a:bodyPr anchorCtr="0" anchor="t" bIns="91425" lIns="91425" rIns="91425" tIns="91425">
            <a:noAutofit/>
          </a:bodyPr>
          <a:lstStyle/>
          <a:p>
            <a:pPr lvl="0">
              <a:spcBef>
                <a:spcPts val="0"/>
              </a:spcBef>
              <a:buNone/>
            </a:pPr>
            <a:r>
              <a:rPr b="1" lang="en" sz="1800"/>
              <a:t>vi(t+1) = </a:t>
            </a:r>
            <a:r>
              <a:rPr b="1" lang="en" sz="1800">
                <a:solidFill>
                  <a:srgbClr val="9900FF"/>
                </a:solidFill>
              </a:rPr>
              <a:t>(W * vi(t))</a:t>
            </a:r>
          </a:p>
          <a:p>
            <a:pPr indent="-342900" lvl="0" marL="914400" rtl="0">
              <a:spcBef>
                <a:spcPts val="0"/>
              </a:spcBef>
              <a:buClr>
                <a:srgbClr val="BF9000"/>
              </a:buClr>
              <a:buSzPct val="100000"/>
              <a:buChar char="+"/>
            </a:pPr>
            <a:r>
              <a:rPr b="1" lang="en" sz="1800">
                <a:solidFill>
                  <a:srgbClr val="BF9000"/>
                </a:solidFill>
              </a:rPr>
              <a:t>r1*c1*(pi(t) - xi(t))</a:t>
            </a:r>
          </a:p>
          <a:p>
            <a:pPr indent="-342900" lvl="0" marL="914400" rtl="0">
              <a:spcBef>
                <a:spcPts val="0"/>
              </a:spcBef>
              <a:buClr>
                <a:srgbClr val="0000FF"/>
              </a:buClr>
              <a:buSzPct val="100000"/>
              <a:buChar char="+"/>
            </a:pPr>
            <a:r>
              <a:rPr b="1" lang="en" sz="1800">
                <a:solidFill>
                  <a:srgbClr val="0000FF"/>
                </a:solidFill>
              </a:rPr>
              <a:t>r2*c2*(g(t) - xi(t))</a:t>
            </a:r>
          </a:p>
        </p:txBody>
      </p:sp>
      <p:sp>
        <p:nvSpPr>
          <p:cNvPr id="137" name="Shape 137"/>
          <p:cNvSpPr txBox="1"/>
          <p:nvPr/>
        </p:nvSpPr>
        <p:spPr>
          <a:xfrm>
            <a:off x="6171125" y="3296275"/>
            <a:ext cx="3378300" cy="736200"/>
          </a:xfrm>
          <a:prstGeom prst="rect">
            <a:avLst/>
          </a:prstGeom>
          <a:noFill/>
          <a:ln>
            <a:noFill/>
          </a:ln>
        </p:spPr>
        <p:txBody>
          <a:bodyPr anchorCtr="0" anchor="t" bIns="91425" lIns="91425" rIns="91425" tIns="91425">
            <a:noAutofit/>
          </a:bodyPr>
          <a:lstStyle/>
          <a:p>
            <a:pPr lvl="0">
              <a:spcBef>
                <a:spcPts val="0"/>
              </a:spcBef>
              <a:buNone/>
            </a:pPr>
            <a:r>
              <a:rPr b="1" lang="en" sz="1800"/>
              <a:t>W, c1 et c2: constante</a:t>
            </a:r>
          </a:p>
          <a:p>
            <a:pPr lvl="0">
              <a:spcBef>
                <a:spcPts val="0"/>
              </a:spcBef>
              <a:buNone/>
            </a:pPr>
            <a:r>
              <a:rPr b="1" lang="en" sz="1800"/>
              <a:t>r1, r2: random entre 0 et 1</a:t>
            </a:r>
          </a:p>
        </p:txBody>
      </p:sp>
      <p:sp>
        <p:nvSpPr>
          <p:cNvPr id="138" name="Shape 138"/>
          <p:cNvSpPr txBox="1"/>
          <p:nvPr/>
        </p:nvSpPr>
        <p:spPr>
          <a:xfrm>
            <a:off x="6304300" y="4015100"/>
            <a:ext cx="2521800" cy="1003200"/>
          </a:xfrm>
          <a:prstGeom prst="rect">
            <a:avLst/>
          </a:prstGeom>
          <a:noFill/>
          <a:ln>
            <a:noFill/>
          </a:ln>
        </p:spPr>
        <p:txBody>
          <a:bodyPr anchorCtr="0" anchor="t" bIns="91425" lIns="91425" rIns="91425" tIns="91425">
            <a:noAutofit/>
          </a:bodyPr>
          <a:lstStyle/>
          <a:p>
            <a:pPr lvl="0">
              <a:spcBef>
                <a:spcPts val="0"/>
              </a:spcBef>
              <a:buNone/>
            </a:pPr>
            <a:r>
              <a:rPr b="1" lang="en" sz="1800">
                <a:solidFill>
                  <a:srgbClr val="9900FF"/>
                </a:solidFill>
              </a:rPr>
              <a:t>Inertie</a:t>
            </a:r>
          </a:p>
          <a:p>
            <a:pPr lvl="0">
              <a:spcBef>
                <a:spcPts val="0"/>
              </a:spcBef>
              <a:buNone/>
            </a:pPr>
            <a:r>
              <a:rPr b="1" lang="en" sz="1800">
                <a:solidFill>
                  <a:srgbClr val="BF9000"/>
                </a:solidFill>
              </a:rPr>
              <a:t>Composant cognitif</a:t>
            </a:r>
          </a:p>
          <a:p>
            <a:pPr lvl="0">
              <a:spcBef>
                <a:spcPts val="0"/>
              </a:spcBef>
              <a:buNone/>
            </a:pPr>
            <a:r>
              <a:rPr b="1" lang="en" sz="1800">
                <a:solidFill>
                  <a:srgbClr val="0000FF"/>
                </a:solidFill>
              </a:rPr>
              <a:t>Composant social</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5"/>
                                        </p:tgtEl>
                                      </p:cBhvr>
                                    </p:animEffect>
                                    <p:set>
                                      <p:cBhvr>
                                        <p:cTn dur="1" fill="hold">
                                          <p:stCondLst>
                                            <p:cond delay="1000"/>
                                          </p:stCondLst>
                                        </p:cTn>
                                        <p:tgtEl>
                                          <p:spTgt spid="12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9"/>
                                        </p:tgtEl>
                                      </p:cBhvr>
                                    </p:animEffect>
                                    <p:set>
                                      <p:cBhvr>
                                        <p:cTn dur="1" fill="hold">
                                          <p:stCondLst>
                                            <p:cond delay="1000"/>
                                          </p:stCondLst>
                                        </p:cTn>
                                        <p:tgtEl>
                                          <p:spTgt spid="12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8"/>
                                        </p:tgtEl>
                                      </p:cBhvr>
                                    </p:animEffect>
                                    <p:set>
                                      <p:cBhvr>
                                        <p:cTn dur="1" fill="hold">
                                          <p:stCondLst>
                                            <p:cond delay="1000"/>
                                          </p:stCondLst>
                                        </p:cTn>
                                        <p:tgtEl>
                                          <p:spTgt spid="12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1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descr="Particle swarm optimization (PSO) is applied to a semicontinuous process using various techniques.  In this example, particles converge on the lowest possible cost of operating a semicontinuous system by varying parameters such as controller tuning parameters, flow rates, and other operational parameters.  For more information, see dams TA II, Seider WD. Practical optimization of complex chemical processes with tight constraints. Comput Chem Eng, 32:9:2099-2112 (2008)." id="143" name="Shape 143" title="Particle Swarm Optimization Example">
            <a:hlinkClick r:id="rId3"/>
          </p:cNvPr>
          <p:cNvSpPr/>
          <p:nvPr/>
        </p:nvSpPr>
        <p:spPr>
          <a:xfrm>
            <a:off x="1060075" y="0"/>
            <a:ext cx="6858008" cy="5143500"/>
          </a:xfrm>
          <a:prstGeom prst="rect">
            <a:avLst/>
          </a:prstGeom>
          <a:blipFill>
            <a:blip r:embed="rId4">
              <a:alphaModFix/>
            </a:blip>
            <a:stretch>
              <a:fillRect/>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226077" y="357800"/>
            <a:ext cx="2808000" cy="953400"/>
          </a:xfrm>
          <a:prstGeom prst="rect">
            <a:avLst/>
          </a:prstGeom>
        </p:spPr>
        <p:txBody>
          <a:bodyPr anchorCtr="0" anchor="b" bIns="91425" lIns="91425" rIns="91425" tIns="91425">
            <a:noAutofit/>
          </a:bodyPr>
          <a:lstStyle/>
          <a:p>
            <a:pPr lvl="0">
              <a:spcBef>
                <a:spcPts val="0"/>
              </a:spcBef>
              <a:buNone/>
            </a:pPr>
            <a:r>
              <a:rPr lang="en" sz="3000"/>
              <a:t>Merci!</a:t>
            </a:r>
          </a:p>
        </p:txBody>
      </p:sp>
      <p:sp>
        <p:nvSpPr>
          <p:cNvPr id="149" name="Shape 149"/>
          <p:cNvSpPr txBox="1"/>
          <p:nvPr>
            <p:ph idx="1" type="body"/>
          </p:nvPr>
        </p:nvSpPr>
        <p:spPr>
          <a:xfrm>
            <a:off x="446225" y="1465800"/>
            <a:ext cx="2455800" cy="459600"/>
          </a:xfrm>
          <a:prstGeom prst="rect">
            <a:avLst/>
          </a:prstGeom>
        </p:spPr>
        <p:txBody>
          <a:bodyPr anchorCtr="0" anchor="t" bIns="91425" lIns="91425" rIns="91425" tIns="91425">
            <a:noAutofit/>
          </a:bodyPr>
          <a:lstStyle/>
          <a:p>
            <a:pPr lvl="0">
              <a:spcBef>
                <a:spcPts val="0"/>
              </a:spcBef>
              <a:spcAft>
                <a:spcPts val="0"/>
              </a:spcAft>
              <a:buNone/>
            </a:pPr>
            <a:r>
              <a:rPr lang="en" sz="1400"/>
              <a:t>Des questions… ?</a:t>
            </a:r>
          </a:p>
          <a:p>
            <a:pPr lvl="0">
              <a:spcBef>
                <a:spcPts val="0"/>
              </a:spcBef>
              <a:spcAft>
                <a:spcPts val="0"/>
              </a:spcAft>
              <a:buNone/>
            </a:pPr>
            <a:r>
              <a:t/>
            </a:r>
            <a:endParaRPr sz="1400"/>
          </a:p>
          <a:p>
            <a:pPr lvl="0">
              <a:spcBef>
                <a:spcPts val="0"/>
              </a:spcBef>
              <a:spcAft>
                <a:spcPts val="0"/>
              </a:spcAft>
              <a:buNone/>
            </a:pPr>
            <a:r>
              <a:rPr lang="en" sz="1400"/>
              <a:t> </a:t>
            </a:r>
          </a:p>
        </p:txBody>
      </p:sp>
      <p:pic>
        <p:nvPicPr>
          <p:cNvPr descr="commonroomaug2013-1.jpg" id="150" name="Shape 150"/>
          <p:cNvPicPr preferRelativeResize="0"/>
          <p:nvPr/>
        </p:nvPicPr>
        <p:blipFill rotWithShape="1">
          <a:blip r:embed="rId3">
            <a:alphaModFix/>
          </a:blip>
          <a:srcRect b="0" l="20904" r="20898" t="0"/>
          <a:stretch/>
        </p:blipFill>
        <p:spPr>
          <a:xfrm>
            <a:off x="3274675" y="0"/>
            <a:ext cx="5869324" cy="51435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