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fr" sz="1300">
                <a:solidFill>
                  <a:schemeClr val="dk1"/>
                </a:solidFill>
                <a:latin typeface="Times New Roman"/>
                <a:ea typeface="Times New Roman"/>
                <a:cs typeface="Times New Roman"/>
                <a:sym typeface="Times New Roman"/>
              </a:rPr>
              <a:t>consiste à associer à chaque individu un segment dont la longueur est proportionnelle </a:t>
            </a:r>
            <a:r>
              <a:rPr lang="fr">
                <a:solidFill>
                  <a:schemeClr val="dk1"/>
                </a:solidFill>
              </a:rPr>
              <a:t>à sa valeur d’évaluation. La sélection par rang est une variante du système de roulette. Il s'agit également d'implémenter une roulette, mais cette fois ci les secteurs de la roue ne sont plus proportionnels à la qualité des individus, mais à leur rang dans la population triée en fonction de la qualité des individus.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ise en page personnalisée 1">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49300" y="334525"/>
            <a:ext cx="7407000" cy="663000"/>
          </a:xfrm>
          <a:prstGeom prst="rect">
            <a:avLst/>
          </a:prstGeom>
          <a:noFill/>
        </p:spPr>
        <p:txBody>
          <a:bodyPr anchorCtr="0" anchor="b" bIns="91425" lIns="91425" rIns="91425" tIns="91425"/>
          <a:lstStyle>
            <a:lvl1pPr lvl="0" rtl="0" algn="l">
              <a:lnSpc>
                <a:spcPct val="100000"/>
              </a:lnSpc>
              <a:spcBef>
                <a:spcPts val="0"/>
              </a:spcBef>
              <a:spcAft>
                <a:spcPts val="0"/>
              </a:spcAft>
              <a:buClr>
                <a:schemeClr val="dk1"/>
              </a:buClr>
              <a:buSzPct val="100000"/>
              <a:buNone/>
              <a:defRPr b="1" sz="3200">
                <a:solidFill>
                  <a:schemeClr val="dk1"/>
                </a:solidFill>
              </a:defRPr>
            </a:lvl1pPr>
            <a:lvl2pPr lvl="1" rtl="0" algn="l">
              <a:lnSpc>
                <a:spcPct val="100000"/>
              </a:lnSpc>
              <a:spcBef>
                <a:spcPts val="0"/>
              </a:spcBef>
              <a:spcAft>
                <a:spcPts val="0"/>
              </a:spcAft>
              <a:buClr>
                <a:schemeClr val="dk1"/>
              </a:buClr>
              <a:buSzPct val="100000"/>
              <a:buNone/>
              <a:defRPr b="1" sz="3200">
                <a:solidFill>
                  <a:schemeClr val="dk1"/>
                </a:solidFill>
              </a:defRPr>
            </a:lvl2pPr>
            <a:lvl3pPr lvl="2" rtl="0" algn="l">
              <a:lnSpc>
                <a:spcPct val="100000"/>
              </a:lnSpc>
              <a:spcBef>
                <a:spcPts val="0"/>
              </a:spcBef>
              <a:spcAft>
                <a:spcPts val="0"/>
              </a:spcAft>
              <a:buClr>
                <a:schemeClr val="dk1"/>
              </a:buClr>
              <a:buSzPct val="100000"/>
              <a:buNone/>
              <a:defRPr b="1" sz="3200">
                <a:solidFill>
                  <a:schemeClr val="dk1"/>
                </a:solidFill>
              </a:defRPr>
            </a:lvl3pPr>
            <a:lvl4pPr lvl="3" rtl="0" algn="l">
              <a:lnSpc>
                <a:spcPct val="100000"/>
              </a:lnSpc>
              <a:spcBef>
                <a:spcPts val="0"/>
              </a:spcBef>
              <a:spcAft>
                <a:spcPts val="0"/>
              </a:spcAft>
              <a:buClr>
                <a:schemeClr val="dk1"/>
              </a:buClr>
              <a:buSzPct val="100000"/>
              <a:buNone/>
              <a:defRPr b="1" sz="3200">
                <a:solidFill>
                  <a:schemeClr val="dk1"/>
                </a:solidFill>
              </a:defRPr>
            </a:lvl4pPr>
            <a:lvl5pPr lvl="4" rtl="0" algn="l">
              <a:lnSpc>
                <a:spcPct val="100000"/>
              </a:lnSpc>
              <a:spcBef>
                <a:spcPts val="0"/>
              </a:spcBef>
              <a:spcAft>
                <a:spcPts val="0"/>
              </a:spcAft>
              <a:buClr>
                <a:schemeClr val="dk1"/>
              </a:buClr>
              <a:buSzPct val="100000"/>
              <a:buNone/>
              <a:defRPr b="1" sz="3200">
                <a:solidFill>
                  <a:schemeClr val="dk1"/>
                </a:solidFill>
              </a:defRPr>
            </a:lvl5pPr>
            <a:lvl6pPr lvl="5" rtl="0" algn="l">
              <a:lnSpc>
                <a:spcPct val="100000"/>
              </a:lnSpc>
              <a:spcBef>
                <a:spcPts val="0"/>
              </a:spcBef>
              <a:spcAft>
                <a:spcPts val="0"/>
              </a:spcAft>
              <a:buClr>
                <a:schemeClr val="dk1"/>
              </a:buClr>
              <a:buSzPct val="100000"/>
              <a:buNone/>
              <a:defRPr b="1" sz="3200">
                <a:solidFill>
                  <a:schemeClr val="dk1"/>
                </a:solidFill>
              </a:defRPr>
            </a:lvl6pPr>
            <a:lvl7pPr lvl="6" rtl="0" algn="l">
              <a:lnSpc>
                <a:spcPct val="100000"/>
              </a:lnSpc>
              <a:spcBef>
                <a:spcPts val="0"/>
              </a:spcBef>
              <a:spcAft>
                <a:spcPts val="0"/>
              </a:spcAft>
              <a:buClr>
                <a:schemeClr val="dk1"/>
              </a:buClr>
              <a:buSzPct val="100000"/>
              <a:buNone/>
              <a:defRPr b="1" sz="3200">
                <a:solidFill>
                  <a:schemeClr val="dk1"/>
                </a:solidFill>
              </a:defRPr>
            </a:lvl7pPr>
            <a:lvl8pPr lvl="7" rtl="0" algn="l">
              <a:lnSpc>
                <a:spcPct val="100000"/>
              </a:lnSpc>
              <a:spcBef>
                <a:spcPts val="0"/>
              </a:spcBef>
              <a:spcAft>
                <a:spcPts val="0"/>
              </a:spcAft>
              <a:buClr>
                <a:schemeClr val="dk1"/>
              </a:buClr>
              <a:buSzPct val="100000"/>
              <a:buNone/>
              <a:defRPr b="1" sz="3200">
                <a:solidFill>
                  <a:schemeClr val="dk1"/>
                </a:solidFill>
              </a:defRPr>
            </a:lvl8pPr>
            <a:lvl9pPr lvl="8" rtl="0" algn="l">
              <a:lnSpc>
                <a:spcPct val="100000"/>
              </a:lnSpc>
              <a:spcBef>
                <a:spcPts val="0"/>
              </a:spcBef>
              <a:spcAft>
                <a:spcPts val="0"/>
              </a:spcAft>
              <a:buClr>
                <a:schemeClr val="dk1"/>
              </a:buClr>
              <a:buSzPct val="100000"/>
              <a:buNone/>
              <a:defRPr b="1" sz="3200">
                <a:solidFill>
                  <a:schemeClr val="dk1"/>
                </a:solidFill>
              </a:defRPr>
            </a:lvl9pPr>
          </a:lstStyle>
          <a:p/>
        </p:txBody>
      </p:sp>
      <p:sp>
        <p:nvSpPr>
          <p:cNvPr id="54" name="Shape 54"/>
          <p:cNvSpPr txBox="1"/>
          <p:nvPr>
            <p:ph idx="1" type="body"/>
          </p:nvPr>
        </p:nvSpPr>
        <p:spPr>
          <a:xfrm>
            <a:off x="349300" y="1147425"/>
            <a:ext cx="7407000" cy="31725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dk2"/>
              </a:buClr>
              <a:buSzPct val="100000"/>
              <a:defRPr sz="1600">
                <a:solidFill>
                  <a:schemeClr val="dk2"/>
                </a:solidFill>
              </a:defRPr>
            </a:lvl1pPr>
            <a:lvl2pPr lvl="1" rtl="0" algn="l">
              <a:lnSpc>
                <a:spcPct val="115000"/>
              </a:lnSpc>
              <a:spcBef>
                <a:spcPts val="0"/>
              </a:spcBef>
              <a:spcAft>
                <a:spcPts val="1600"/>
              </a:spcAft>
              <a:buClr>
                <a:schemeClr val="dk2"/>
              </a:buClr>
              <a:defRPr sz="1400">
                <a:solidFill>
                  <a:schemeClr val="dk2"/>
                </a:solidFill>
              </a:defRPr>
            </a:lvl2pPr>
            <a:lvl3pPr lvl="2" rtl="0" algn="l">
              <a:lnSpc>
                <a:spcPct val="115000"/>
              </a:lnSpc>
              <a:spcBef>
                <a:spcPts val="0"/>
              </a:spcBef>
              <a:spcAft>
                <a:spcPts val="1600"/>
              </a:spcAft>
              <a:buClr>
                <a:schemeClr val="dk2"/>
              </a:buClr>
              <a:defRPr sz="1400">
                <a:solidFill>
                  <a:schemeClr val="dk2"/>
                </a:solidFill>
              </a:defRPr>
            </a:lvl3pPr>
            <a:lvl4pPr lvl="3" rtl="0" algn="l">
              <a:lnSpc>
                <a:spcPct val="115000"/>
              </a:lnSpc>
              <a:spcBef>
                <a:spcPts val="0"/>
              </a:spcBef>
              <a:spcAft>
                <a:spcPts val="1600"/>
              </a:spcAft>
              <a:buClr>
                <a:schemeClr val="dk2"/>
              </a:buClr>
              <a:defRPr sz="1400">
                <a:solidFill>
                  <a:schemeClr val="dk2"/>
                </a:solidFill>
              </a:defRPr>
            </a:lvl4pPr>
            <a:lvl5pPr lvl="4" rtl="0" algn="l">
              <a:lnSpc>
                <a:spcPct val="115000"/>
              </a:lnSpc>
              <a:spcBef>
                <a:spcPts val="0"/>
              </a:spcBef>
              <a:spcAft>
                <a:spcPts val="1600"/>
              </a:spcAft>
              <a:buClr>
                <a:schemeClr val="dk2"/>
              </a:buClr>
              <a:defRPr sz="1400">
                <a:solidFill>
                  <a:schemeClr val="dk2"/>
                </a:solidFill>
              </a:defRPr>
            </a:lvl5pPr>
            <a:lvl6pPr lvl="5" rtl="0" algn="l">
              <a:lnSpc>
                <a:spcPct val="115000"/>
              </a:lnSpc>
              <a:spcBef>
                <a:spcPts val="0"/>
              </a:spcBef>
              <a:spcAft>
                <a:spcPts val="1600"/>
              </a:spcAft>
              <a:buClr>
                <a:schemeClr val="dk2"/>
              </a:buClr>
              <a:defRPr sz="1400">
                <a:solidFill>
                  <a:schemeClr val="dk2"/>
                </a:solidFill>
              </a:defRPr>
            </a:lvl6pPr>
            <a:lvl7pPr lvl="6" rtl="0" algn="l">
              <a:lnSpc>
                <a:spcPct val="115000"/>
              </a:lnSpc>
              <a:spcBef>
                <a:spcPts val="0"/>
              </a:spcBef>
              <a:spcAft>
                <a:spcPts val="1600"/>
              </a:spcAft>
              <a:buClr>
                <a:schemeClr val="dk2"/>
              </a:buClr>
              <a:defRPr sz="1400">
                <a:solidFill>
                  <a:schemeClr val="dk2"/>
                </a:solidFill>
              </a:defRPr>
            </a:lvl7pPr>
            <a:lvl8pPr lvl="7" rtl="0" algn="l">
              <a:lnSpc>
                <a:spcPct val="115000"/>
              </a:lnSpc>
              <a:spcBef>
                <a:spcPts val="0"/>
              </a:spcBef>
              <a:spcAft>
                <a:spcPts val="1600"/>
              </a:spcAft>
              <a:buClr>
                <a:schemeClr val="dk2"/>
              </a:buClr>
              <a:defRPr sz="1400">
                <a:solidFill>
                  <a:schemeClr val="dk2"/>
                </a:solidFill>
              </a:defRPr>
            </a:lvl8pPr>
            <a:lvl9pPr lvl="8" rtl="0" algn="l">
              <a:lnSpc>
                <a:spcPct val="115000"/>
              </a:lnSpc>
              <a:spcBef>
                <a:spcPts val="0"/>
              </a:spcBef>
              <a:spcAft>
                <a:spcPts val="1600"/>
              </a:spcAft>
              <a:buClr>
                <a:schemeClr val="dk2"/>
              </a:buClr>
              <a:defRPr sz="1400">
                <a:solidFill>
                  <a:schemeClr val="dk2"/>
                </a:solidFill>
              </a:defRPr>
            </a:lvl9pPr>
          </a:lstStyle>
          <a:p/>
        </p:txBody>
      </p:sp>
      <p:sp>
        <p:nvSpPr>
          <p:cNvPr id="55" name="Shape 55"/>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fr" sz="1000">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fr.wikipedia.org/wiki/1960" TargetMode="External"/><Relationship Id="rId4" Type="http://schemas.openxmlformats.org/officeDocument/2006/relationships/hyperlink" Target="https://fr.wikipedia.org/wiki/David_Goldbe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fr.wikipedia.org/wiki/Algorithme_%C3%A9volutionniste" TargetMode="External"/><Relationship Id="rId4" Type="http://schemas.openxmlformats.org/officeDocument/2006/relationships/hyperlink" Target="https://fr.wikipedia.org/wiki/Charles_Darw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fr"/>
              <a:t>Algorithme génétique</a:t>
            </a:r>
          </a:p>
        </p:txBody>
      </p:sp>
      <p:sp>
        <p:nvSpPr>
          <p:cNvPr id="61" name="Shape 61"/>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L’opérateur de mutation</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2" name="Shape 122"/>
          <p:cNvPicPr preferRelativeResize="0"/>
          <p:nvPr/>
        </p:nvPicPr>
        <p:blipFill>
          <a:blip r:embed="rId3">
            <a:alphaModFix/>
          </a:blip>
          <a:stretch>
            <a:fillRect/>
          </a:stretch>
        </p:blipFill>
        <p:spPr>
          <a:xfrm>
            <a:off x="2800137" y="2260800"/>
            <a:ext cx="4048125"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Historique</a:t>
            </a:r>
          </a:p>
          <a:p>
            <a:pPr lvl="0">
              <a:spcBef>
                <a:spcPts val="0"/>
              </a:spcBef>
              <a:buNone/>
            </a:pPr>
            <a:r>
              <a:t/>
            </a:r>
            <a:endParaRPr/>
          </a:p>
          <a:p>
            <a:pPr lvl="0">
              <a:spcBef>
                <a:spcPts val="0"/>
              </a:spcBef>
              <a:buNone/>
            </a:pPr>
            <a:r>
              <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har char="-"/>
            </a:pPr>
            <a:r>
              <a:rPr lang="fr">
                <a:hlinkClick r:id="rId3"/>
              </a:rPr>
              <a:t>1960</a:t>
            </a:r>
            <a:r>
              <a:rPr lang="fr"/>
              <a:t>:  John Henry Holland</a:t>
            </a:r>
          </a:p>
          <a:p>
            <a:pPr lvl="0" marR="0" rtl="0" algn="l">
              <a:lnSpc>
                <a:spcPct val="115000"/>
              </a:lnSpc>
              <a:spcBef>
                <a:spcPts val="0"/>
              </a:spcBef>
              <a:spcAft>
                <a:spcPts val="1600"/>
              </a:spcAft>
              <a:buNone/>
            </a:pPr>
            <a:r>
              <a:t/>
            </a:r>
            <a:endParaRPr/>
          </a:p>
          <a:p>
            <a:pPr indent="-228600" lvl="0" marL="457200" marR="0" rtl="0" algn="l">
              <a:lnSpc>
                <a:spcPct val="115000"/>
              </a:lnSpc>
              <a:spcBef>
                <a:spcPts val="0"/>
              </a:spcBef>
              <a:spcAft>
                <a:spcPts val="1600"/>
              </a:spcAft>
              <a:buChar char="-"/>
            </a:pPr>
            <a:r>
              <a:rPr lang="fr"/>
              <a:t>1975 :  Adaptation in Natural and Artificial System</a:t>
            </a:r>
          </a:p>
          <a:p>
            <a:pPr lvl="0" marR="0" rtl="0" algn="l">
              <a:lnSpc>
                <a:spcPct val="115000"/>
              </a:lnSpc>
              <a:spcBef>
                <a:spcPts val="0"/>
              </a:spcBef>
              <a:spcAft>
                <a:spcPts val="1600"/>
              </a:spcAft>
              <a:buNone/>
            </a:pPr>
            <a:r>
              <a:t/>
            </a:r>
            <a:endParaRPr/>
          </a:p>
          <a:p>
            <a:pPr indent="-228600" lvl="0" marL="457200" marR="0" rtl="0" algn="l">
              <a:lnSpc>
                <a:spcPct val="115000"/>
              </a:lnSpc>
              <a:spcBef>
                <a:spcPts val="0"/>
              </a:spcBef>
              <a:spcAft>
                <a:spcPts val="1600"/>
              </a:spcAft>
              <a:buChar char="-"/>
            </a:pPr>
            <a:r>
              <a:rPr lang="fr"/>
              <a:t>1989: </a:t>
            </a:r>
            <a:r>
              <a:rPr lang="fr">
                <a:hlinkClick r:id="rId4"/>
              </a:rPr>
              <a:t>David Goldberg</a:t>
            </a:r>
            <a:r>
              <a:rPr lang="fr"/>
              <a:t>, Genetic Algorithms in Search, Optimization, and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fr"/>
              <a:t>Présentation</a:t>
            </a:r>
          </a:p>
        </p:txBody>
      </p:sp>
      <p:sp>
        <p:nvSpPr>
          <p:cNvPr id="73" name="Shape 73"/>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SzPct val="100000"/>
              <a:buChar char="-"/>
            </a:pPr>
            <a:r>
              <a:rPr lang="fr" sz="1800">
                <a:hlinkClick r:id="rId3"/>
              </a:rPr>
              <a:t>algorithme évolutionniste</a:t>
            </a:r>
            <a:r>
              <a:rPr lang="fr" sz="1800"/>
              <a:t> : bioinspiré</a:t>
            </a:r>
          </a:p>
          <a:p>
            <a:pPr indent="-342900" lvl="0" marL="457200" marR="0" rtl="0" algn="l">
              <a:lnSpc>
                <a:spcPct val="115000"/>
              </a:lnSpc>
              <a:spcBef>
                <a:spcPts val="0"/>
              </a:spcBef>
              <a:spcAft>
                <a:spcPts val="1600"/>
              </a:spcAft>
              <a:buSzPct val="100000"/>
              <a:buChar char="-"/>
            </a:pPr>
            <a:r>
              <a:rPr lang="fr" sz="1800"/>
              <a:t>théorie de  l’évolution: </a:t>
            </a:r>
            <a:r>
              <a:rPr lang="fr" sz="1800">
                <a:hlinkClick r:id="rId4"/>
              </a:rPr>
              <a:t>Charles Darwin</a:t>
            </a:r>
          </a:p>
          <a:p>
            <a:pPr indent="-228600" lvl="1" marL="914400" marR="0" rtl="0" algn="l">
              <a:lnSpc>
                <a:spcPct val="115000"/>
              </a:lnSpc>
              <a:spcBef>
                <a:spcPts val="0"/>
              </a:spcBef>
              <a:spcAft>
                <a:spcPts val="1600"/>
              </a:spcAft>
              <a:buChar char="-"/>
            </a:pPr>
            <a:r>
              <a:rPr lang="fr" sz="1800"/>
              <a:t>reproduction de la population:	</a:t>
            </a:r>
          </a:p>
          <a:p>
            <a:pPr indent="-342900" lvl="1" marL="914400" marR="0" rtl="0" algn="l">
              <a:lnSpc>
                <a:spcPct val="115000"/>
              </a:lnSpc>
              <a:spcBef>
                <a:spcPts val="0"/>
              </a:spcBef>
              <a:spcAft>
                <a:spcPts val="1600"/>
              </a:spcAft>
              <a:buSzPct val="100000"/>
              <a:buChar char="-"/>
            </a:pPr>
            <a:r>
              <a:rPr lang="fr" sz="1800"/>
              <a:t>sélections des individus </a:t>
            </a:r>
          </a:p>
          <a:p>
            <a:pPr indent="-342900" lvl="1" marL="914400" marR="0" rtl="0" algn="l">
              <a:lnSpc>
                <a:spcPct val="115000"/>
              </a:lnSpc>
              <a:spcBef>
                <a:spcPts val="0"/>
              </a:spcBef>
              <a:spcAft>
                <a:spcPts val="1600"/>
              </a:spcAft>
              <a:buSzPct val="100000"/>
              <a:buChar char="-"/>
            </a:pPr>
            <a:r>
              <a:rPr lang="fr" sz="1800"/>
              <a:t>croisements des chromosomes</a:t>
            </a:r>
          </a:p>
          <a:p>
            <a:pPr indent="-342900" lvl="1" marL="914400" marR="0" rtl="0" algn="l">
              <a:lnSpc>
                <a:spcPct val="115000"/>
              </a:lnSpc>
              <a:spcBef>
                <a:spcPts val="0"/>
              </a:spcBef>
              <a:spcAft>
                <a:spcPts val="1600"/>
              </a:spcAft>
              <a:buSzPct val="100000"/>
              <a:buChar char="-"/>
            </a:pPr>
            <a:r>
              <a:rPr lang="fr" sz="1800"/>
              <a:t>mutation aléatoires</a:t>
            </a:r>
          </a:p>
          <a:p>
            <a:pPr indent="-342900" lvl="0" marL="457200" marR="0" rtl="0" algn="l">
              <a:lnSpc>
                <a:spcPct val="115000"/>
              </a:lnSpc>
              <a:spcBef>
                <a:spcPts val="0"/>
              </a:spcBef>
              <a:spcAft>
                <a:spcPts val="1600"/>
              </a:spcAft>
              <a:buSzPct val="100000"/>
              <a:buChar char="-"/>
            </a:pPr>
            <a:r>
              <a:rPr lang="fr" sz="1800"/>
              <a:t> population finale : </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Fonctionnement </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0" name="Shape 80"/>
          <p:cNvPicPr preferRelativeResize="0"/>
          <p:nvPr/>
        </p:nvPicPr>
        <p:blipFill>
          <a:blip r:embed="rId3">
            <a:alphaModFix/>
          </a:blip>
          <a:stretch>
            <a:fillRect/>
          </a:stretch>
        </p:blipFill>
        <p:spPr>
          <a:xfrm>
            <a:off x="2195175" y="1219950"/>
            <a:ext cx="38100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fr"/>
              <a:t>codage</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fr"/>
              <a:t>sous forme binaire:</a:t>
            </a:r>
          </a:p>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1150703" y="2143625"/>
            <a:ext cx="7167300" cy="1212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codage</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fr"/>
              <a:t>Sous forme d’arbre:</a:t>
            </a:r>
          </a:p>
        </p:txBody>
      </p:sp>
      <p:pic>
        <p:nvPicPr>
          <p:cNvPr id="94" name="Shape 94"/>
          <p:cNvPicPr preferRelativeResize="0"/>
          <p:nvPr/>
        </p:nvPicPr>
        <p:blipFill>
          <a:blip r:embed="rId3">
            <a:alphaModFix/>
          </a:blip>
          <a:stretch>
            <a:fillRect/>
          </a:stretch>
        </p:blipFill>
        <p:spPr>
          <a:xfrm>
            <a:off x="2934775" y="1793800"/>
            <a:ext cx="2738799" cy="204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fr"/>
              <a:t>codage</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fr"/>
              <a:t>sous forme réel:</a:t>
            </a:r>
          </a:p>
          <a:p>
            <a:pPr lvl="0">
              <a:spcBef>
                <a:spcPts val="0"/>
              </a:spcBef>
              <a:buNone/>
            </a:pPr>
            <a:r>
              <a:t/>
            </a:r>
            <a:endParaRPr/>
          </a:p>
        </p:txBody>
      </p:sp>
      <p:pic>
        <p:nvPicPr>
          <p:cNvPr id="101" name="Shape 101"/>
          <p:cNvPicPr preferRelativeResize="0"/>
          <p:nvPr/>
        </p:nvPicPr>
        <p:blipFill>
          <a:blip r:embed="rId3">
            <a:alphaModFix/>
          </a:blip>
          <a:stretch>
            <a:fillRect/>
          </a:stretch>
        </p:blipFill>
        <p:spPr>
          <a:xfrm>
            <a:off x="2520250" y="2308975"/>
            <a:ext cx="3658650" cy="1103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opérateur de sélection</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08" name="Shape 108"/>
          <p:cNvPicPr preferRelativeResize="0"/>
          <p:nvPr/>
        </p:nvPicPr>
        <p:blipFill>
          <a:blip r:embed="rId3">
            <a:alphaModFix/>
          </a:blip>
          <a:stretch>
            <a:fillRect/>
          </a:stretch>
        </p:blipFill>
        <p:spPr>
          <a:xfrm>
            <a:off x="799175" y="1336675"/>
            <a:ext cx="6076950"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opérateur de croisement</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5" name="Shape 115"/>
          <p:cNvPicPr preferRelativeResize="0"/>
          <p:nvPr/>
        </p:nvPicPr>
        <p:blipFill>
          <a:blip r:embed="rId3">
            <a:alphaModFix/>
          </a:blip>
          <a:stretch>
            <a:fillRect/>
          </a:stretch>
        </p:blipFill>
        <p:spPr>
          <a:xfrm>
            <a:off x="2174750" y="2094825"/>
            <a:ext cx="4794499" cy="1943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