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79" r:id="rId6"/>
    <p:sldId id="288" r:id="rId7"/>
    <p:sldId id="287" r:id="rId8"/>
    <p:sldId id="290" r:id="rId9"/>
    <p:sldId id="289"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36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4427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24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652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27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Comparing SharePoint with Huddle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				</a:t>
            </a:r>
            <a:r>
              <a:rPr lang="en-US" dirty="0">
                <a:latin typeface="Times New Roman" panose="02020603050405020304" pitchFamily="18" charset="0"/>
                <a:cs typeface="Times New Roman" panose="02020603050405020304" pitchFamily="18" charset="0"/>
              </a:rPr>
              <a:t>-</a:t>
            </a:r>
            <a:r>
              <a:rPr lang="en-US" dirty="0"/>
              <a:t> Balaji S</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27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846303" y="50799"/>
            <a:ext cx="4538124" cy="970450"/>
          </a:xfrm>
        </p:spPr>
        <p:txBody>
          <a:bodyPr anchor="b">
            <a:normAutofit/>
          </a:bodyPr>
          <a:lstStyle/>
          <a:p>
            <a:r>
              <a:rPr lang="en-US" sz="4000" dirty="0"/>
              <a:t>Huddle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022714" y="1529249"/>
            <a:ext cx="4403596" cy="4058751"/>
          </a:xfrm>
        </p:spPr>
        <p:txBody>
          <a:bodyPr anchor="t">
            <a:normAutofit/>
          </a:bodyPr>
          <a:lstStyle/>
          <a:p>
            <a:pPr marL="36900" indent="0" algn="just">
              <a:lnSpc>
                <a:spcPct val="150000"/>
              </a:lnSpc>
              <a:buNone/>
            </a:pPr>
            <a:r>
              <a:rPr lang="en-IN" sz="2000" b="0" i="0" dirty="0">
                <a:solidFill>
                  <a:schemeClr val="tx1"/>
                </a:solidFill>
                <a:effectLst/>
                <a:latin typeface="Times New Roman" panose="02020603050405020304" pitchFamily="18" charset="0"/>
                <a:cs typeface="Times New Roman" panose="02020603050405020304" pitchFamily="18" charset="0"/>
              </a:rPr>
              <a:t>Huddle provides secure cloud-based content collaboration for enterprise and government clients. With Huddle, users can share and store files, collaborate on documents or ideas and manage projects with colleagues, clients, partners &amp; suppliers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EE310A-2D03-4171-91D8-73684F5B922B}"/>
              </a:ext>
            </a:extLst>
          </p:cNvPr>
          <p:cNvSpPr txBox="1"/>
          <p:nvPr/>
        </p:nvSpPr>
        <p:spPr>
          <a:xfrm>
            <a:off x="639082" y="296382"/>
            <a:ext cx="4488319" cy="6863417"/>
          </a:xfrm>
          <a:prstGeom prst="rect">
            <a:avLst/>
          </a:prstGeom>
          <a:noFill/>
        </p:spPr>
        <p:txBody>
          <a:bodyPr wrap="square" rtlCol="0">
            <a:spAutoFit/>
          </a:bodyPr>
          <a:lstStyle/>
          <a:p>
            <a:pPr algn="ctr"/>
            <a:r>
              <a:rPr lang="en-IN" sz="4000" dirty="0">
                <a:solidFill>
                  <a:schemeClr val="bg1"/>
                </a:solidFill>
                <a:latin typeface="Goudy Old Style (Headings)"/>
              </a:rPr>
              <a:t>SharePoint</a:t>
            </a:r>
          </a:p>
          <a:p>
            <a:pPr algn="ctr"/>
            <a:endParaRPr lang="en-IN" sz="4000" dirty="0">
              <a:solidFill>
                <a:schemeClr val="bg1"/>
              </a:solidFill>
              <a:latin typeface="Goudy Old Style (Headings)"/>
            </a:endParaRPr>
          </a:p>
          <a:p>
            <a:pPr algn="just">
              <a:lnSpc>
                <a:spcPct val="150000"/>
              </a:lnSpc>
            </a:pPr>
            <a:r>
              <a:rPr lang="en-IN" sz="2000" b="0" i="0" dirty="0">
                <a:solidFill>
                  <a:schemeClr val="bg1"/>
                </a:solidFill>
                <a:effectLst/>
                <a:latin typeface="Times New Roman" panose="02020603050405020304" pitchFamily="18" charset="0"/>
                <a:cs typeface="Times New Roman" panose="02020603050405020304" pitchFamily="18" charset="0"/>
              </a:rPr>
              <a:t>SharePoint is a collaboration &amp; content management platform which can be used to build portals, collaboration sites, &amp; also content management sites</a:t>
            </a:r>
            <a:endParaRPr lang="en-IN" sz="2000" dirty="0">
              <a:solidFill>
                <a:schemeClr val="bg1"/>
              </a:solidFill>
              <a:latin typeface="Times New Roman" panose="02020603050405020304" pitchFamily="18" charset="0"/>
              <a:cs typeface="Times New Roman" panose="02020603050405020304" pitchFamily="18" charset="0"/>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840760" y="695891"/>
            <a:ext cx="4538124" cy="970450"/>
          </a:xfrm>
        </p:spPr>
        <p:txBody>
          <a:bodyPr anchor="b">
            <a:normAutofit fontScale="90000"/>
          </a:bodyPr>
          <a:lstStyle/>
          <a:p>
            <a:r>
              <a:rPr lang="en-US" sz="4000" dirty="0"/>
              <a:t>Huddle</a:t>
            </a:r>
            <a:br>
              <a:rPr lang="en-US" sz="4000" dirty="0"/>
            </a:br>
            <a:r>
              <a:rPr lang="en-IN" sz="2700" dirty="0">
                <a:solidFill>
                  <a:schemeClr val="tx1"/>
                </a:solidFill>
                <a:latin typeface="Goudy Old Style (Headings)"/>
              </a:rPr>
              <a:t>(Typical Customers)</a:t>
            </a:r>
            <a:br>
              <a:rPr lang="en-IN" sz="4000" dirty="0">
                <a:solidFill>
                  <a:schemeClr val="bg1"/>
                </a:solidFill>
                <a:latin typeface="Goudy Old Style (Headings)"/>
              </a:rPr>
            </a:br>
            <a:endParaRPr lang="en-US" sz="40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75288" y="1911920"/>
            <a:ext cx="4403596" cy="4058751"/>
          </a:xfrm>
        </p:spPr>
        <p:txBody>
          <a:bodyPr anchor="t">
            <a:normAutofit/>
          </a:bodyPr>
          <a:lstStyle/>
          <a:p>
            <a:pPr algn="l">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Freelancers</a:t>
            </a:r>
          </a:p>
          <a:p>
            <a:pPr algn="l">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Small businesses</a:t>
            </a:r>
          </a:p>
          <a:p>
            <a:pPr algn="l">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Mid size businesses</a:t>
            </a:r>
          </a:p>
        </p:txBody>
      </p:sp>
      <p:sp>
        <p:nvSpPr>
          <p:cNvPr id="5" name="TextBox 4">
            <a:extLst>
              <a:ext uri="{FF2B5EF4-FFF2-40B4-BE49-F238E27FC236}">
                <a16:creationId xmlns:a16="http://schemas.microsoft.com/office/drawing/2014/main" id="{A8EE310A-2D03-4171-91D8-73684F5B922B}"/>
              </a:ext>
            </a:extLst>
          </p:cNvPr>
          <p:cNvSpPr txBox="1"/>
          <p:nvPr/>
        </p:nvSpPr>
        <p:spPr>
          <a:xfrm>
            <a:off x="803840" y="225727"/>
            <a:ext cx="4488319" cy="7848302"/>
          </a:xfrm>
          <a:prstGeom prst="rect">
            <a:avLst/>
          </a:prstGeom>
          <a:noFill/>
        </p:spPr>
        <p:txBody>
          <a:bodyPr wrap="square" rtlCol="0">
            <a:spAutoFit/>
          </a:bodyPr>
          <a:lstStyle/>
          <a:p>
            <a:pPr algn="ctr"/>
            <a:r>
              <a:rPr lang="en-IN" sz="4000" dirty="0">
                <a:solidFill>
                  <a:schemeClr val="bg1"/>
                </a:solidFill>
                <a:latin typeface="Goudy Old Style (Headings)"/>
              </a:rPr>
              <a:t>SharePoint</a:t>
            </a:r>
          </a:p>
          <a:p>
            <a:pPr algn="ctr"/>
            <a:r>
              <a:rPr lang="en-IN" sz="2400" dirty="0">
                <a:solidFill>
                  <a:schemeClr val="bg1"/>
                </a:solidFill>
                <a:latin typeface="Goudy Old Style (Headings)"/>
              </a:rPr>
              <a:t>(Typical Customers)</a:t>
            </a:r>
          </a:p>
          <a:p>
            <a:pPr algn="ctr"/>
            <a:endParaRPr lang="en-IN" sz="4000" dirty="0">
              <a:solidFill>
                <a:schemeClr val="bg1"/>
              </a:solidFill>
              <a:latin typeface="Goudy Old Style (Headings)"/>
            </a:endParaRPr>
          </a:p>
          <a:p>
            <a:pPr algn="l">
              <a:lnSpc>
                <a:spcPct val="200000"/>
              </a:lnSpc>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Freelancers</a:t>
            </a:r>
          </a:p>
          <a:p>
            <a:pPr algn="l">
              <a:lnSpc>
                <a:spcPct val="200000"/>
              </a:lnSpc>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Small businesses</a:t>
            </a:r>
          </a:p>
          <a:p>
            <a:pPr algn="l">
              <a:lnSpc>
                <a:spcPct val="200000"/>
              </a:lnSpc>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Mid size businesses</a:t>
            </a:r>
          </a:p>
          <a:p>
            <a:pPr algn="l">
              <a:lnSpc>
                <a:spcPct val="200000"/>
              </a:lnSpc>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Large enterprises</a:t>
            </a: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p:txBody>
      </p:sp>
    </p:spTree>
    <p:extLst>
      <p:ext uri="{BB962C8B-B14F-4D97-AF65-F5344CB8AC3E}">
        <p14:creationId xmlns:p14="http://schemas.microsoft.com/office/powerpoint/2010/main" val="407891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4" y="762711"/>
            <a:ext cx="4538124" cy="970450"/>
          </a:xfrm>
        </p:spPr>
        <p:txBody>
          <a:bodyPr anchor="b">
            <a:normAutofit fontScale="90000"/>
          </a:bodyPr>
          <a:lstStyle/>
          <a:p>
            <a:r>
              <a:rPr lang="en-US" sz="4000" dirty="0"/>
              <a:t>Huddle</a:t>
            </a:r>
            <a:br>
              <a:rPr lang="en-US" sz="4000" dirty="0"/>
            </a:br>
            <a:r>
              <a:rPr lang="en-IN" sz="2700" dirty="0">
                <a:solidFill>
                  <a:schemeClr val="tx1"/>
                </a:solidFill>
                <a:latin typeface="Goudy Old Style (Headings)"/>
              </a:rPr>
              <a:t>(Key features)</a:t>
            </a:r>
            <a:br>
              <a:rPr lang="en-IN" sz="4000" dirty="0">
                <a:solidFill>
                  <a:schemeClr val="bg1"/>
                </a:solidFill>
                <a:latin typeface="Goudy Old Style (Headings)"/>
              </a:rPr>
            </a:br>
            <a:endParaRPr lang="en-US" sz="40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67758" y="1733161"/>
            <a:ext cx="4403596" cy="4058751"/>
          </a:xfrm>
        </p:spPr>
        <p:txBody>
          <a:bodyPr anchor="t">
            <a:noAutofit/>
          </a:bodyPr>
          <a:lstStyle/>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@mentions</a:t>
            </a: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API</a:t>
            </a: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Access Controls/Permissions</a:t>
            </a: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Activity Dashboard</a:t>
            </a: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Activity Management</a:t>
            </a: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Activity Tracking</a:t>
            </a: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Alerts/Notifications</a:t>
            </a: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Application Management</a:t>
            </a: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Approval Process Control</a:t>
            </a: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Assignment Management</a:t>
            </a:r>
          </a:p>
        </p:txBody>
      </p:sp>
      <p:sp>
        <p:nvSpPr>
          <p:cNvPr id="5" name="TextBox 4">
            <a:extLst>
              <a:ext uri="{FF2B5EF4-FFF2-40B4-BE49-F238E27FC236}">
                <a16:creationId xmlns:a16="http://schemas.microsoft.com/office/drawing/2014/main" id="{A8EE310A-2D03-4171-91D8-73684F5B922B}"/>
              </a:ext>
            </a:extLst>
          </p:cNvPr>
          <p:cNvSpPr txBox="1"/>
          <p:nvPr/>
        </p:nvSpPr>
        <p:spPr>
          <a:xfrm>
            <a:off x="753382" y="211774"/>
            <a:ext cx="4488319" cy="9387185"/>
          </a:xfrm>
          <a:prstGeom prst="rect">
            <a:avLst/>
          </a:prstGeom>
          <a:noFill/>
        </p:spPr>
        <p:txBody>
          <a:bodyPr wrap="square" rtlCol="0">
            <a:spAutoFit/>
          </a:bodyPr>
          <a:lstStyle/>
          <a:p>
            <a:pPr algn="ctr"/>
            <a:r>
              <a:rPr lang="en-IN" sz="4000" dirty="0">
                <a:solidFill>
                  <a:schemeClr val="bg1"/>
                </a:solidFill>
                <a:latin typeface="Goudy Old Style (Headings)"/>
              </a:rPr>
              <a:t>SharePoint</a:t>
            </a:r>
          </a:p>
          <a:p>
            <a:pPr algn="ctr"/>
            <a:r>
              <a:rPr lang="en-IN" sz="2400" dirty="0">
                <a:solidFill>
                  <a:schemeClr val="bg1"/>
                </a:solidFill>
                <a:latin typeface="Goudy Old Style (Headings)"/>
              </a:rPr>
              <a:t>(Key features)</a:t>
            </a:r>
          </a:p>
          <a:p>
            <a:pPr algn="ctr"/>
            <a:endParaRPr lang="en-IN" sz="4000" dirty="0">
              <a:solidFill>
                <a:schemeClr val="bg1"/>
              </a:solidFill>
              <a:latin typeface="Goudy Old Style (Headings)"/>
            </a:endParaRPr>
          </a:p>
          <a:p>
            <a:pPr marL="342900" indent="-342900">
              <a:lnSpc>
                <a:spcPct val="150000"/>
              </a:lnSpc>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@mentions</a:t>
            </a:r>
          </a:p>
          <a:p>
            <a:pPr marL="342900" indent="-342900">
              <a:lnSpc>
                <a:spcPct val="150000"/>
              </a:lnSpc>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Access Controls/Permissions</a:t>
            </a:r>
          </a:p>
          <a:p>
            <a:pPr marL="342900" indent="-342900">
              <a:lnSpc>
                <a:spcPct val="150000"/>
              </a:lnSpc>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Activity Tracking</a:t>
            </a:r>
          </a:p>
          <a:p>
            <a:pPr marL="342900" indent="-342900">
              <a:lnSpc>
                <a:spcPct val="150000"/>
              </a:lnSpc>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Alerts/Notifications</a:t>
            </a:r>
          </a:p>
          <a:p>
            <a:pPr algn="ctr">
              <a:lnSpc>
                <a:spcPct val="150000"/>
              </a:lnSpc>
            </a:pPr>
            <a:endParaRPr lang="en-IN" sz="4000" b="0" i="0" dirty="0">
              <a:solidFill>
                <a:schemeClr val="tx1"/>
              </a:solidFill>
              <a:effectLst/>
              <a:latin typeface="Times New Roman" panose="02020603050405020304" pitchFamily="18" charset="0"/>
              <a:cs typeface="Times New Roman" panose="02020603050405020304" pitchFamily="18" charset="0"/>
            </a:endParaRPr>
          </a:p>
          <a:p>
            <a:pPr algn="ctr">
              <a:lnSpc>
                <a:spcPct val="150000"/>
              </a:lnSpc>
            </a:pPr>
            <a:endParaRPr lang="en-IN" sz="4000" b="0" i="0" dirty="0">
              <a:solidFill>
                <a:schemeClr val="tx1"/>
              </a:solidFill>
              <a:effectLst/>
              <a:latin typeface="Times New Roman" panose="02020603050405020304" pitchFamily="18" charset="0"/>
              <a:cs typeface="Times New Roman" panose="02020603050405020304" pitchFamily="18" charset="0"/>
            </a:endParaRPr>
          </a:p>
          <a:p>
            <a:pPr algn="ctr">
              <a:lnSpc>
                <a:spcPct val="150000"/>
              </a:lnSpc>
            </a:pPr>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p:txBody>
      </p:sp>
    </p:spTree>
    <p:extLst>
      <p:ext uri="{BB962C8B-B14F-4D97-AF65-F5344CB8AC3E}">
        <p14:creationId xmlns:p14="http://schemas.microsoft.com/office/powerpoint/2010/main" val="236855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4" y="762711"/>
            <a:ext cx="4538124" cy="970450"/>
          </a:xfrm>
        </p:spPr>
        <p:txBody>
          <a:bodyPr anchor="b">
            <a:normAutofit fontScale="90000"/>
          </a:bodyPr>
          <a:lstStyle/>
          <a:p>
            <a:r>
              <a:rPr lang="en-US" sz="4000" dirty="0"/>
              <a:t>Huddle</a:t>
            </a:r>
            <a:br>
              <a:rPr lang="en-US" sz="4000" dirty="0"/>
            </a:br>
            <a:r>
              <a:rPr lang="en-IN" sz="2700" dirty="0">
                <a:solidFill>
                  <a:schemeClr val="tx1"/>
                </a:solidFill>
                <a:latin typeface="Goudy Old Style (Headings)"/>
              </a:rPr>
              <a:t>(Integrations)</a:t>
            </a:r>
            <a:br>
              <a:rPr lang="en-IN" sz="4000" dirty="0">
                <a:solidFill>
                  <a:schemeClr val="bg1"/>
                </a:solidFill>
                <a:latin typeface="Goudy Old Style (Headings)"/>
              </a:rPr>
            </a:br>
            <a:endParaRPr lang="en-US" sz="40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022714" y="1539978"/>
            <a:ext cx="4403596" cy="4058751"/>
          </a:xfrm>
        </p:spPr>
        <p:txBody>
          <a:bodyPr anchor="t">
            <a:noAutofit/>
          </a:bodyPr>
          <a:lstStyle/>
          <a:p>
            <a:pPr>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Google Workspace</a:t>
            </a:r>
          </a:p>
          <a:p>
            <a:pPr>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Microsoft 365</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Microsoft Outlook</a:t>
            </a:r>
          </a:p>
          <a:p>
            <a:pPr>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Salesforce Sales Cloud</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SharePoint</a:t>
            </a:r>
          </a:p>
          <a:p>
            <a:pPr algn="l">
              <a:buFont typeface="Arial" panose="020B0604020202020204" pitchFamily="34" charset="0"/>
              <a:buChar char="•"/>
            </a:pPr>
            <a:endParaRPr lang="en-IN" sz="20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EE310A-2D03-4171-91D8-73684F5B922B}"/>
              </a:ext>
            </a:extLst>
          </p:cNvPr>
          <p:cNvSpPr txBox="1"/>
          <p:nvPr/>
        </p:nvSpPr>
        <p:spPr>
          <a:xfrm>
            <a:off x="753382" y="199074"/>
            <a:ext cx="4488319" cy="7694414"/>
          </a:xfrm>
          <a:prstGeom prst="rect">
            <a:avLst/>
          </a:prstGeom>
          <a:noFill/>
        </p:spPr>
        <p:txBody>
          <a:bodyPr wrap="square" rtlCol="0">
            <a:spAutoFit/>
          </a:bodyPr>
          <a:lstStyle/>
          <a:p>
            <a:pPr algn="ctr"/>
            <a:r>
              <a:rPr lang="en-IN" sz="4000" dirty="0">
                <a:solidFill>
                  <a:schemeClr val="bg1"/>
                </a:solidFill>
                <a:latin typeface="Goudy Old Style (Headings)"/>
              </a:rPr>
              <a:t>SharePoint</a:t>
            </a:r>
          </a:p>
          <a:p>
            <a:pPr algn="ctr"/>
            <a:r>
              <a:rPr lang="en-IN" sz="2400" dirty="0">
                <a:solidFill>
                  <a:schemeClr val="bg1"/>
                </a:solidFill>
                <a:latin typeface="Goudy Old Style (Headings)"/>
              </a:rPr>
              <a:t>(Integrations)</a:t>
            </a:r>
            <a:endParaRPr lang="en-IN" sz="4000" dirty="0">
              <a:solidFill>
                <a:schemeClr val="bg1"/>
              </a:solidFill>
              <a:latin typeface="Goudy Old Style (Headings)"/>
            </a:endParaRPr>
          </a:p>
          <a:p>
            <a:pPr>
              <a:lnSpc>
                <a:spcPct val="150000"/>
              </a:lnSpc>
            </a:pPr>
            <a:endParaRPr lang="en-IN" sz="2000" b="0" i="0" dirty="0">
              <a:solidFill>
                <a:schemeClr val="bg1"/>
              </a:solidFill>
              <a:effectLst/>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nn-NO" sz="2000" b="0" i="0" dirty="0">
                <a:solidFill>
                  <a:schemeClr val="bg1"/>
                </a:solidFill>
                <a:effectLst/>
                <a:latin typeface="Times New Roman" panose="02020603050405020304" pitchFamily="18" charset="0"/>
                <a:cs typeface="Times New Roman" panose="02020603050405020304" pitchFamily="18" charset="0"/>
              </a:rPr>
              <a:t>Microsoft 365</a:t>
            </a:r>
          </a:p>
          <a:p>
            <a:pPr marL="342900" indent="-342900" algn="l">
              <a:lnSpc>
                <a:spcPct val="150000"/>
              </a:lnSpc>
              <a:buFont typeface="Arial" panose="020B0604020202020204" pitchFamily="34" charset="0"/>
              <a:buChar char="•"/>
            </a:pPr>
            <a:r>
              <a:rPr lang="nn-NO" sz="2000" b="0" i="0" dirty="0">
                <a:solidFill>
                  <a:schemeClr val="bg1"/>
                </a:solidFill>
                <a:effectLst/>
                <a:latin typeface="Times New Roman" panose="02020603050405020304" pitchFamily="18" charset="0"/>
                <a:cs typeface="Times New Roman" panose="02020603050405020304" pitchFamily="18" charset="0"/>
              </a:rPr>
              <a:t>Microsoft Excel</a:t>
            </a:r>
          </a:p>
          <a:p>
            <a:pPr marL="342900" indent="-342900" algn="l">
              <a:lnSpc>
                <a:spcPct val="150000"/>
              </a:lnSpc>
              <a:buFont typeface="Arial" panose="020B0604020202020204" pitchFamily="34" charset="0"/>
              <a:buChar char="•"/>
            </a:pPr>
            <a:r>
              <a:rPr lang="nn-NO" sz="2000" b="0" i="0" dirty="0">
                <a:solidFill>
                  <a:schemeClr val="bg1"/>
                </a:solidFill>
                <a:effectLst/>
                <a:latin typeface="Times New Roman" panose="02020603050405020304" pitchFamily="18" charset="0"/>
                <a:cs typeface="Times New Roman" panose="02020603050405020304" pitchFamily="18" charset="0"/>
              </a:rPr>
              <a:t>Microsoft OneDrive</a:t>
            </a:r>
          </a:p>
          <a:p>
            <a:pPr marL="342900" indent="-342900">
              <a:lnSpc>
                <a:spcPct val="150000"/>
              </a:lnSpc>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Microsoft Teams</a:t>
            </a:r>
            <a:endParaRPr lang="en-IN" sz="4000"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nn-NO" sz="2000" b="0" i="0" dirty="0">
              <a:solidFill>
                <a:srgbClr val="444A51"/>
              </a:solidFill>
              <a:effectLst/>
              <a:latin typeface="-apple-system"/>
            </a:endParaRPr>
          </a:p>
          <a:p>
            <a:pPr algn="ctr">
              <a:lnSpc>
                <a:spcPct val="150000"/>
              </a:lnSpc>
            </a:pPr>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p:txBody>
      </p:sp>
    </p:spTree>
    <p:extLst>
      <p:ext uri="{BB962C8B-B14F-4D97-AF65-F5344CB8AC3E}">
        <p14:creationId xmlns:p14="http://schemas.microsoft.com/office/powerpoint/2010/main" val="16079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4" y="381000"/>
            <a:ext cx="4538124" cy="970450"/>
          </a:xfrm>
        </p:spPr>
        <p:txBody>
          <a:bodyPr anchor="b">
            <a:normAutofit fontScale="90000"/>
          </a:bodyPr>
          <a:lstStyle/>
          <a:p>
            <a:r>
              <a:rPr lang="en-US" sz="4000" dirty="0"/>
              <a:t>Huddle</a:t>
            </a:r>
            <a:br>
              <a:rPr lang="en-US" sz="4000" dirty="0"/>
            </a:br>
            <a:r>
              <a:rPr lang="en-US" sz="2700" dirty="0"/>
              <a:t>(Pros)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022714" y="1884849"/>
            <a:ext cx="4403596" cy="4058751"/>
          </a:xfrm>
        </p:spPr>
        <p:txBody>
          <a:bodyPr anchor="t">
            <a:normAutofit fontScale="92500" lnSpcReduction="20000"/>
          </a:bodyPr>
          <a:lstStyle/>
          <a:p>
            <a:pPr algn="just">
              <a:lnSpc>
                <a:spcPct val="120000"/>
              </a:lnSpc>
              <a:buClr>
                <a:schemeClr val="tx1"/>
              </a:buClr>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Easy to use, user friendly and as administrator the Huddle Help team brilliant.</a:t>
            </a:r>
          </a:p>
          <a:p>
            <a:pPr algn="just">
              <a:lnSpc>
                <a:spcPct val="120000"/>
              </a:lnSpc>
              <a:buClr>
                <a:schemeClr val="tx1"/>
              </a:buClr>
              <a:buFont typeface="Arial" panose="020B0604020202020204" pitchFamily="34" charset="0"/>
              <a:buChar char="•"/>
            </a:pPr>
            <a:r>
              <a:rPr lang="en-IN" sz="2000" dirty="0">
                <a:solidFill>
                  <a:schemeClr val="tx1"/>
                </a:solidFill>
                <a:effectLst/>
                <a:latin typeface="Times New Roman" panose="02020603050405020304" pitchFamily="18" charset="0"/>
                <a:cs typeface="Times New Roman" panose="02020603050405020304" pitchFamily="18" charset="0"/>
              </a:rPr>
              <a:t>E</a:t>
            </a:r>
            <a:r>
              <a:rPr lang="en-IN" sz="2000" b="0" i="0" dirty="0">
                <a:solidFill>
                  <a:schemeClr val="tx1"/>
                </a:solidFill>
                <a:effectLst/>
                <a:latin typeface="Times New Roman" panose="02020603050405020304" pitchFamily="18" charset="0"/>
                <a:cs typeface="Times New Roman" panose="02020603050405020304" pitchFamily="18" charset="0"/>
              </a:rPr>
              <a:t>xperience with Huddle has been really amazing and helpful. The Huddle supports top security for your files thus making it a very secure solution for file management.</a:t>
            </a:r>
          </a:p>
          <a:p>
            <a:pPr algn="just">
              <a:lnSpc>
                <a:spcPct val="120000"/>
              </a:lnSpc>
              <a:buClr>
                <a:schemeClr val="tx1"/>
              </a:buClr>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The benefits to us are the ability to collaborate across geographies, and particularly the ability to set up simple environments quickly.</a:t>
            </a:r>
          </a:p>
        </p:txBody>
      </p:sp>
      <p:sp>
        <p:nvSpPr>
          <p:cNvPr id="5" name="TextBox 4">
            <a:extLst>
              <a:ext uri="{FF2B5EF4-FFF2-40B4-BE49-F238E27FC236}">
                <a16:creationId xmlns:a16="http://schemas.microsoft.com/office/drawing/2014/main" id="{A8EE310A-2D03-4171-91D8-73684F5B922B}"/>
              </a:ext>
            </a:extLst>
          </p:cNvPr>
          <p:cNvSpPr txBox="1"/>
          <p:nvPr/>
        </p:nvSpPr>
        <p:spPr>
          <a:xfrm>
            <a:off x="753382" y="381000"/>
            <a:ext cx="4488319" cy="9694962"/>
          </a:xfrm>
          <a:prstGeom prst="rect">
            <a:avLst/>
          </a:prstGeom>
          <a:noFill/>
        </p:spPr>
        <p:txBody>
          <a:bodyPr wrap="square" rtlCol="0">
            <a:spAutoFit/>
          </a:bodyPr>
          <a:lstStyle/>
          <a:p>
            <a:pPr algn="ctr"/>
            <a:r>
              <a:rPr lang="en-IN" sz="4000" dirty="0">
                <a:solidFill>
                  <a:schemeClr val="bg1"/>
                </a:solidFill>
                <a:latin typeface="Goudy Old Style (Headings)"/>
              </a:rPr>
              <a:t>SharePoint</a:t>
            </a:r>
          </a:p>
          <a:p>
            <a:pPr algn="ctr"/>
            <a:r>
              <a:rPr lang="en-IN" sz="2400" dirty="0">
                <a:solidFill>
                  <a:schemeClr val="bg1"/>
                </a:solidFill>
                <a:latin typeface="Goudy Old Style (Headings)"/>
              </a:rPr>
              <a:t>(Cons)</a:t>
            </a:r>
          </a:p>
          <a:p>
            <a:pPr algn="just"/>
            <a:endParaRPr lang="en-IN" sz="4000" dirty="0">
              <a:solidFill>
                <a:schemeClr val="bg1"/>
              </a:solidFill>
              <a:latin typeface="Goudy Old Style (Headings)"/>
            </a:endParaRPr>
          </a:p>
          <a:p>
            <a:pPr marL="342900" indent="-342900" algn="just">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Occasionally this will have errors when creating SharePoint pages– such as the inability to change the column count, insert pictures, etc.</a:t>
            </a:r>
          </a:p>
          <a:p>
            <a:pPr algn="just"/>
            <a:endParaRPr lang="en-IN" sz="2000" b="0" i="0" dirty="0">
              <a:solidFill>
                <a:schemeClr val="bg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SharePoint overall expense as very poor and frustrating.</a:t>
            </a:r>
          </a:p>
          <a:p>
            <a:pPr algn="just"/>
            <a:endParaRPr lang="en-IN" sz="2000" b="0" i="0" dirty="0">
              <a:solidFill>
                <a:schemeClr val="bg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0" i="0" dirty="0">
                <a:solidFill>
                  <a:schemeClr val="bg1"/>
                </a:solidFill>
                <a:effectLst/>
                <a:latin typeface="Times New Roman" panose="02020603050405020304" pitchFamily="18" charset="0"/>
                <a:cs typeface="Times New Roman" panose="02020603050405020304" pitchFamily="18" charset="0"/>
              </a:rPr>
              <a:t>Sometimes it's difficult to set up some of the templates and tasks assignments. Also when some of the rights are restricted we don't always know we the owner of the platform/documents are/is.</a:t>
            </a: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a:p>
            <a:endParaRPr lang="en-IN" sz="4000" dirty="0">
              <a:solidFill>
                <a:schemeClr val="bg1"/>
              </a:solidFill>
              <a:latin typeface="Goudy Old Style (Headings)"/>
            </a:endParaRPr>
          </a:p>
        </p:txBody>
      </p:sp>
    </p:spTree>
    <p:extLst>
      <p:ext uri="{BB962C8B-B14F-4D97-AF65-F5344CB8AC3E}">
        <p14:creationId xmlns:p14="http://schemas.microsoft.com/office/powerpoint/2010/main" val="251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CB1D7-BA56-41F5-887E-D739A2059ABF}"/>
              </a:ext>
            </a:extLst>
          </p:cNvPr>
          <p:cNvSpPr>
            <a:spLocks noGrp="1"/>
          </p:cNvSpPr>
          <p:nvPr>
            <p:ph idx="1"/>
          </p:nvPr>
        </p:nvSpPr>
        <p:spPr>
          <a:xfrm>
            <a:off x="1155095" y="1571625"/>
            <a:ext cx="10353762" cy="3714749"/>
          </a:xfrm>
        </p:spPr>
        <p:txBody>
          <a:bodyPr>
            <a:normAutofit/>
          </a:bodyPr>
          <a:lstStyle/>
          <a:p>
            <a:pPr marL="36900" indent="0">
              <a:buNone/>
            </a:pPr>
            <a:endParaRPr lang="en-IN" sz="4400" dirty="0"/>
          </a:p>
          <a:p>
            <a:pPr marL="36900" indent="0">
              <a:buNone/>
            </a:pPr>
            <a:r>
              <a:rPr lang="en-IN" sz="4400" dirty="0"/>
              <a:t>							THANK YOU</a:t>
            </a:r>
          </a:p>
        </p:txBody>
      </p:sp>
    </p:spTree>
    <p:extLst>
      <p:ext uri="{BB962C8B-B14F-4D97-AF65-F5344CB8AC3E}">
        <p14:creationId xmlns:p14="http://schemas.microsoft.com/office/powerpoint/2010/main" val="2514256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{A5D350F9-8621-4E80-870E-CCC43F697980}tf55705232_win32</Template>
  <TotalTime>864</TotalTime>
  <Words>337</Words>
  <Application>Microsoft Office PowerPoint</Application>
  <PresentationFormat>Widescreen</PresentationFormat>
  <Paragraphs>91</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vt:lpstr>
      <vt:lpstr>Arial</vt:lpstr>
      <vt:lpstr>Calibri</vt:lpstr>
      <vt:lpstr>Goudy Old Style</vt:lpstr>
      <vt:lpstr>Goudy Old Style (Headings)</vt:lpstr>
      <vt:lpstr>Times New Roman</vt:lpstr>
      <vt:lpstr>Wingdings 2</vt:lpstr>
      <vt:lpstr>SlateVTI</vt:lpstr>
      <vt:lpstr>Comparing SharePoint with Huddle</vt:lpstr>
      <vt:lpstr>Huddle</vt:lpstr>
      <vt:lpstr>Huddle (Typical Customers) </vt:lpstr>
      <vt:lpstr>Huddle (Key features) </vt:lpstr>
      <vt:lpstr>Huddle (Integrations) </vt:lpstr>
      <vt:lpstr>Huddle (Pros)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SharePoint with Huddle</dc:title>
  <dc:creator>Balaji Shivakumar</dc:creator>
  <cp:lastModifiedBy>Balaji Shivakumar</cp:lastModifiedBy>
  <cp:revision>8</cp:revision>
  <dcterms:created xsi:type="dcterms:W3CDTF">2021-07-01T14:46:37Z</dcterms:created>
  <dcterms:modified xsi:type="dcterms:W3CDTF">2021-07-02T05:11:21Z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