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9" r:id="rId2"/>
    <p:sldId id="260" r:id="rId3"/>
    <p:sldId id="261" r:id="rId4"/>
    <p:sldId id="262" r:id="rId5"/>
    <p:sldId id="279" r:id="rId6"/>
    <p:sldId id="271" r:id="rId7"/>
    <p:sldId id="273" r:id="rId8"/>
    <p:sldId id="275" r:id="rId9"/>
    <p:sldId id="280" r:id="rId10"/>
    <p:sldId id="276" r:id="rId11"/>
    <p:sldId id="263" r:id="rId12"/>
    <p:sldId id="264" r:id="rId13"/>
    <p:sldId id="265" r:id="rId14"/>
    <p:sldId id="267" r:id="rId15"/>
    <p:sldId id="268" r:id="rId16"/>
    <p:sldId id="269" r:id="rId17"/>
    <p:sldId id="274" r:id="rId18"/>
    <p:sldId id="281"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EAE374-9712-434B-95A2-8443D1B26F6B}" v="303" dt="2023-05-13T08:41:53.346"/>
    <p1510:client id="{29B1B25A-EE39-4152-8B2F-031EECCAD7AA}" v="15" dt="2023-05-14T07:19:19.744"/>
    <p1510:client id="{6DE6452F-EB1C-4040-A6C9-1DDFAFE23B21}" v="1333" dt="2023-05-14T11:00:37.576"/>
    <p1510:client id="{741837B5-9A88-4FFD-9A74-8654C3F937F6}" v="2" dt="2023-05-14T07:36:57.655"/>
    <p1510:client id="{7EE6566C-0F91-4016-AA8E-E789F4D64A63}" v="3" dt="2023-05-13T08:03:58.315"/>
    <p1510:client id="{9391BB4D-5A88-4BB0-A160-085BF42215F9}" v="5" dt="2023-05-14T07:22:45.704"/>
    <p1510:client id="{9591B918-8A97-484A-B3C7-AF4392EE10C5}" v="381" dt="2023-05-16T08:51:31.945"/>
    <p1510:client id="{9F7ED31D-3C88-4B90-9CBD-CFF2A028AE40}" v="81" dt="2023-05-16T14:17:21.632"/>
    <p1510:client id="{B756AC0F-F4DD-4125-99FA-1085E1A1D888}" v="48" dt="2023-05-14T07:25:44.050"/>
    <p1510:client id="{B93F99D9-4CF2-4CED-A7C7-F796BA63968A}" v="72" dt="2023-05-14T07:51:32.928"/>
    <p1510:client id="{D5BE61F4-FEA2-4615-8D6C-3A9A0857E7F7}" v="94" dt="2023-05-16T15:19:57.655"/>
    <p1510:client id="{ED9409DA-5BC6-4917-82C0-B573528054AA}" v="391" dt="2023-05-14T14:33:03.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BDFC22-3A0A-4A1E-A790-F218EDEA872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B09B5E1-197A-433D-BC98-2E4432E95AA5}">
      <dgm:prSet/>
      <dgm:spPr/>
      <dgm:t>
        <a:bodyPr/>
        <a:lstStyle/>
        <a:p>
          <a:r>
            <a:rPr lang="en-US"/>
            <a:t>HARDWARE REQUIREMENTS:</a:t>
          </a:r>
        </a:p>
      </dgm:t>
    </dgm:pt>
    <dgm:pt modelId="{6AA65749-9338-4705-9717-9A356FAB0493}" type="parTrans" cxnId="{522E0F25-85D6-4C35-93AF-EC73075809A1}">
      <dgm:prSet/>
      <dgm:spPr/>
      <dgm:t>
        <a:bodyPr/>
        <a:lstStyle/>
        <a:p>
          <a:endParaRPr lang="en-US"/>
        </a:p>
      </dgm:t>
    </dgm:pt>
    <dgm:pt modelId="{44DEA3C9-912D-4330-BCF5-3517A7AFA92E}" type="sibTrans" cxnId="{522E0F25-85D6-4C35-93AF-EC73075809A1}">
      <dgm:prSet/>
      <dgm:spPr/>
      <dgm:t>
        <a:bodyPr/>
        <a:lstStyle/>
        <a:p>
          <a:endParaRPr lang="en-US"/>
        </a:p>
      </dgm:t>
    </dgm:pt>
    <dgm:pt modelId="{A626C610-CCA4-4C0D-B587-91CBB9765567}">
      <dgm:prSet/>
      <dgm:spPr/>
      <dgm:t>
        <a:bodyPr/>
        <a:lstStyle/>
        <a:p>
          <a:r>
            <a:rPr lang="en-US"/>
            <a:t>System                  :     Pentium i3 Processor.</a:t>
          </a:r>
        </a:p>
      </dgm:t>
    </dgm:pt>
    <dgm:pt modelId="{D7F8B213-6A55-490A-B470-8A6893A67B48}" type="parTrans" cxnId="{AB42CFE8-80B4-4B20-A6AB-79B62A66A00E}">
      <dgm:prSet/>
      <dgm:spPr/>
      <dgm:t>
        <a:bodyPr/>
        <a:lstStyle/>
        <a:p>
          <a:endParaRPr lang="en-US"/>
        </a:p>
      </dgm:t>
    </dgm:pt>
    <dgm:pt modelId="{D414EFC5-7FDB-49E0-8655-58F8E65473FB}" type="sibTrans" cxnId="{AB42CFE8-80B4-4B20-A6AB-79B62A66A00E}">
      <dgm:prSet/>
      <dgm:spPr/>
      <dgm:t>
        <a:bodyPr/>
        <a:lstStyle/>
        <a:p>
          <a:endParaRPr lang="en-US"/>
        </a:p>
      </dgm:t>
    </dgm:pt>
    <dgm:pt modelId="{3852D1BE-00CE-4CD0-93AF-C6A745FBE5DA}">
      <dgm:prSet/>
      <dgm:spPr/>
      <dgm:t>
        <a:bodyPr/>
        <a:lstStyle/>
        <a:p>
          <a:r>
            <a:rPr lang="en-US"/>
            <a:t>Hard Disk             :     500 GB.</a:t>
          </a:r>
        </a:p>
      </dgm:t>
    </dgm:pt>
    <dgm:pt modelId="{955D40DB-43D5-477E-9CDC-0743DC102ED8}" type="parTrans" cxnId="{4E162313-03A5-4F07-ABB4-99B4EC60647B}">
      <dgm:prSet/>
      <dgm:spPr/>
      <dgm:t>
        <a:bodyPr/>
        <a:lstStyle/>
        <a:p>
          <a:endParaRPr lang="en-US"/>
        </a:p>
      </dgm:t>
    </dgm:pt>
    <dgm:pt modelId="{609F196F-4FAE-475F-838C-20B51D879B26}" type="sibTrans" cxnId="{4E162313-03A5-4F07-ABB4-99B4EC60647B}">
      <dgm:prSet/>
      <dgm:spPr/>
      <dgm:t>
        <a:bodyPr/>
        <a:lstStyle/>
        <a:p>
          <a:endParaRPr lang="en-US"/>
        </a:p>
      </dgm:t>
    </dgm:pt>
    <dgm:pt modelId="{08433428-EB6D-4E45-BC7B-9114C84763BA}">
      <dgm:prSet/>
      <dgm:spPr/>
      <dgm:t>
        <a:bodyPr/>
        <a:lstStyle/>
        <a:p>
          <a:r>
            <a:rPr lang="en-US"/>
            <a:t>Monitor                :     15’’ LED</a:t>
          </a:r>
        </a:p>
      </dgm:t>
    </dgm:pt>
    <dgm:pt modelId="{895B0DD1-BBCF-4FB9-B7EA-15F3BE980BEF}" type="parTrans" cxnId="{6294F029-097A-4BED-B6CD-FEE00B12290C}">
      <dgm:prSet/>
      <dgm:spPr/>
      <dgm:t>
        <a:bodyPr/>
        <a:lstStyle/>
        <a:p>
          <a:endParaRPr lang="en-US"/>
        </a:p>
      </dgm:t>
    </dgm:pt>
    <dgm:pt modelId="{409A164D-0F90-4F94-AD83-205C0D9F4235}" type="sibTrans" cxnId="{6294F029-097A-4BED-B6CD-FEE00B12290C}">
      <dgm:prSet/>
      <dgm:spPr/>
      <dgm:t>
        <a:bodyPr/>
        <a:lstStyle/>
        <a:p>
          <a:endParaRPr lang="en-US"/>
        </a:p>
      </dgm:t>
    </dgm:pt>
    <dgm:pt modelId="{0F9362FD-9016-4218-B3E2-CA97B16CAB74}">
      <dgm:prSet/>
      <dgm:spPr/>
      <dgm:t>
        <a:bodyPr/>
        <a:lstStyle/>
        <a:p>
          <a:r>
            <a:rPr lang="en-US"/>
            <a:t>Input Devices      :     Keyboard, Mouse</a:t>
          </a:r>
        </a:p>
      </dgm:t>
    </dgm:pt>
    <dgm:pt modelId="{536E3052-7F85-4E32-9938-982588A3C13B}" type="parTrans" cxnId="{BBEB5A1F-5890-49F6-9FD4-5EF7363D3409}">
      <dgm:prSet/>
      <dgm:spPr/>
      <dgm:t>
        <a:bodyPr/>
        <a:lstStyle/>
        <a:p>
          <a:endParaRPr lang="en-US"/>
        </a:p>
      </dgm:t>
    </dgm:pt>
    <dgm:pt modelId="{D70D499D-ABA3-419D-ADC3-EF082DD1C1B7}" type="sibTrans" cxnId="{BBEB5A1F-5890-49F6-9FD4-5EF7363D3409}">
      <dgm:prSet/>
      <dgm:spPr/>
      <dgm:t>
        <a:bodyPr/>
        <a:lstStyle/>
        <a:p>
          <a:endParaRPr lang="en-US"/>
        </a:p>
      </dgm:t>
    </dgm:pt>
    <dgm:pt modelId="{AE759F0C-28CB-4973-A9CB-1D076EE09C66}">
      <dgm:prSet/>
      <dgm:spPr/>
      <dgm:t>
        <a:bodyPr/>
        <a:lstStyle/>
        <a:p>
          <a:r>
            <a:rPr lang="en-US"/>
            <a:t>Ram                       :    4 GB</a:t>
          </a:r>
        </a:p>
      </dgm:t>
    </dgm:pt>
    <dgm:pt modelId="{DE63E2B2-5DB5-4463-8256-5263BAFD898A}" type="parTrans" cxnId="{6B40F4DF-F663-4CC8-8708-75A0C9DE4788}">
      <dgm:prSet/>
      <dgm:spPr/>
      <dgm:t>
        <a:bodyPr/>
        <a:lstStyle/>
        <a:p>
          <a:endParaRPr lang="en-US"/>
        </a:p>
      </dgm:t>
    </dgm:pt>
    <dgm:pt modelId="{AC794C3E-56D5-47F3-8EE8-A34C486A6281}" type="sibTrans" cxnId="{6B40F4DF-F663-4CC8-8708-75A0C9DE4788}">
      <dgm:prSet/>
      <dgm:spPr/>
      <dgm:t>
        <a:bodyPr/>
        <a:lstStyle/>
        <a:p>
          <a:endParaRPr lang="en-US"/>
        </a:p>
      </dgm:t>
    </dgm:pt>
    <dgm:pt modelId="{AE6B2771-3109-4A98-BDC9-625ED8CD72F9}">
      <dgm:prSet/>
      <dgm:spPr/>
      <dgm:t>
        <a:bodyPr/>
        <a:lstStyle/>
        <a:p>
          <a:r>
            <a:rPr lang="en-US"/>
            <a:t>SOFTWARE REQUIREMENTS:</a:t>
          </a:r>
        </a:p>
      </dgm:t>
    </dgm:pt>
    <dgm:pt modelId="{C1840E0E-64B4-4CCB-BF64-750B604BA9AA}" type="parTrans" cxnId="{00DFE629-6486-413C-9805-8FDC5F05181F}">
      <dgm:prSet/>
      <dgm:spPr/>
      <dgm:t>
        <a:bodyPr/>
        <a:lstStyle/>
        <a:p>
          <a:endParaRPr lang="en-US"/>
        </a:p>
      </dgm:t>
    </dgm:pt>
    <dgm:pt modelId="{993972D7-04FA-4763-B3C3-F8A5E04674C1}" type="sibTrans" cxnId="{00DFE629-6486-413C-9805-8FDC5F05181F}">
      <dgm:prSet/>
      <dgm:spPr/>
      <dgm:t>
        <a:bodyPr/>
        <a:lstStyle/>
        <a:p>
          <a:endParaRPr lang="en-US"/>
        </a:p>
      </dgm:t>
    </dgm:pt>
    <dgm:pt modelId="{73B3DD4D-977E-4D88-9D1A-F6FD1C1CA536}">
      <dgm:prSet/>
      <dgm:spPr/>
      <dgm:t>
        <a:bodyPr/>
        <a:lstStyle/>
        <a:p>
          <a:r>
            <a:rPr lang="en-US"/>
            <a:t>Operating system          :     Windows  7 &amp;above.</a:t>
          </a:r>
        </a:p>
      </dgm:t>
    </dgm:pt>
    <dgm:pt modelId="{1C1A96D3-FE6A-4CA0-9A51-431C73D6CC06}" type="parTrans" cxnId="{67BC893F-4139-45E3-9C3F-BFF8F21744E8}">
      <dgm:prSet/>
      <dgm:spPr/>
      <dgm:t>
        <a:bodyPr/>
        <a:lstStyle/>
        <a:p>
          <a:endParaRPr lang="en-US"/>
        </a:p>
      </dgm:t>
    </dgm:pt>
    <dgm:pt modelId="{160C3B8B-5E8C-4217-AE21-ED29E087D5DA}" type="sibTrans" cxnId="{67BC893F-4139-45E3-9C3F-BFF8F21744E8}">
      <dgm:prSet/>
      <dgm:spPr/>
      <dgm:t>
        <a:bodyPr/>
        <a:lstStyle/>
        <a:p>
          <a:endParaRPr lang="en-US"/>
        </a:p>
      </dgm:t>
    </dgm:pt>
    <dgm:pt modelId="{7228E440-222D-4434-AF2C-7AA4ECC6A95F}">
      <dgm:prSet/>
      <dgm:spPr/>
      <dgm:t>
        <a:bodyPr/>
        <a:lstStyle/>
        <a:p>
          <a:r>
            <a:rPr lang="en-US"/>
            <a:t>Coding Language          :    Python</a:t>
          </a:r>
        </a:p>
      </dgm:t>
    </dgm:pt>
    <dgm:pt modelId="{01DB7B4E-2966-4CE0-9227-80E31831CDEA}" type="parTrans" cxnId="{E1CA92F5-6FB3-4F43-A583-D333F2659C5B}">
      <dgm:prSet/>
      <dgm:spPr/>
      <dgm:t>
        <a:bodyPr/>
        <a:lstStyle/>
        <a:p>
          <a:endParaRPr lang="en-US"/>
        </a:p>
      </dgm:t>
    </dgm:pt>
    <dgm:pt modelId="{A5D4C856-46CF-4482-B5D0-A7B6CA3DB640}" type="sibTrans" cxnId="{E1CA92F5-6FB3-4F43-A583-D333F2659C5B}">
      <dgm:prSet/>
      <dgm:spPr/>
      <dgm:t>
        <a:bodyPr/>
        <a:lstStyle/>
        <a:p>
          <a:endParaRPr lang="en-US"/>
        </a:p>
      </dgm:t>
    </dgm:pt>
    <dgm:pt modelId="{77F86393-BC77-4552-8F38-A0C9EFF99113}">
      <dgm:prSet/>
      <dgm:spPr/>
      <dgm:t>
        <a:bodyPr/>
        <a:lstStyle/>
        <a:p>
          <a:r>
            <a:rPr lang="en-US"/>
            <a:t>Web Framework             :    Flask</a:t>
          </a:r>
        </a:p>
      </dgm:t>
    </dgm:pt>
    <dgm:pt modelId="{BC966873-7143-43E0-99D7-CC3DE2683CFD}" type="parTrans" cxnId="{7B549C11-E222-49C4-8857-FA7A598BE285}">
      <dgm:prSet/>
      <dgm:spPr/>
      <dgm:t>
        <a:bodyPr/>
        <a:lstStyle/>
        <a:p>
          <a:endParaRPr lang="en-US"/>
        </a:p>
      </dgm:t>
    </dgm:pt>
    <dgm:pt modelId="{16BDB00E-7F20-452E-9A67-96CDFC252853}" type="sibTrans" cxnId="{7B549C11-E222-49C4-8857-FA7A598BE285}">
      <dgm:prSet/>
      <dgm:spPr/>
      <dgm:t>
        <a:bodyPr/>
        <a:lstStyle/>
        <a:p>
          <a:endParaRPr lang="en-US"/>
        </a:p>
      </dgm:t>
    </dgm:pt>
    <dgm:pt modelId="{1BC0E325-16AB-469C-95C0-A5FE3287DD97}" type="pres">
      <dgm:prSet presAssocID="{31BDFC22-3A0A-4A1E-A790-F218EDEA872F}" presName="linear" presStyleCnt="0">
        <dgm:presLayoutVars>
          <dgm:animLvl val="lvl"/>
          <dgm:resizeHandles val="exact"/>
        </dgm:presLayoutVars>
      </dgm:prSet>
      <dgm:spPr/>
    </dgm:pt>
    <dgm:pt modelId="{06DB4F41-7191-4ACC-8393-6EFD4B0BD3C3}" type="pres">
      <dgm:prSet presAssocID="{AB09B5E1-197A-433D-BC98-2E4432E95AA5}" presName="parentText" presStyleLbl="node1" presStyleIdx="0" presStyleCnt="7">
        <dgm:presLayoutVars>
          <dgm:chMax val="0"/>
          <dgm:bulletEnabled val="1"/>
        </dgm:presLayoutVars>
      </dgm:prSet>
      <dgm:spPr/>
    </dgm:pt>
    <dgm:pt modelId="{966CF170-C957-40E4-804F-726A8E347012}" type="pres">
      <dgm:prSet presAssocID="{44DEA3C9-912D-4330-BCF5-3517A7AFA92E}" presName="spacer" presStyleCnt="0"/>
      <dgm:spPr/>
    </dgm:pt>
    <dgm:pt modelId="{26A4831A-3969-4FDF-8BE2-D42CBE4946FB}" type="pres">
      <dgm:prSet presAssocID="{A626C610-CCA4-4C0D-B587-91CBB9765567}" presName="parentText" presStyleLbl="node1" presStyleIdx="1" presStyleCnt="7">
        <dgm:presLayoutVars>
          <dgm:chMax val="0"/>
          <dgm:bulletEnabled val="1"/>
        </dgm:presLayoutVars>
      </dgm:prSet>
      <dgm:spPr/>
    </dgm:pt>
    <dgm:pt modelId="{A39B92DD-1E7D-4082-9E13-BFC7511317E3}" type="pres">
      <dgm:prSet presAssocID="{D414EFC5-7FDB-49E0-8655-58F8E65473FB}" presName="spacer" presStyleCnt="0"/>
      <dgm:spPr/>
    </dgm:pt>
    <dgm:pt modelId="{F7CE7D95-227C-4B18-BA98-EAA8C20DA549}" type="pres">
      <dgm:prSet presAssocID="{3852D1BE-00CE-4CD0-93AF-C6A745FBE5DA}" presName="parentText" presStyleLbl="node1" presStyleIdx="2" presStyleCnt="7">
        <dgm:presLayoutVars>
          <dgm:chMax val="0"/>
          <dgm:bulletEnabled val="1"/>
        </dgm:presLayoutVars>
      </dgm:prSet>
      <dgm:spPr/>
    </dgm:pt>
    <dgm:pt modelId="{ADC85E93-9379-4DCF-9AE4-F98A1BF93C13}" type="pres">
      <dgm:prSet presAssocID="{609F196F-4FAE-475F-838C-20B51D879B26}" presName="spacer" presStyleCnt="0"/>
      <dgm:spPr/>
    </dgm:pt>
    <dgm:pt modelId="{D21DF4F3-A7FA-42B8-9979-A244E4388B6B}" type="pres">
      <dgm:prSet presAssocID="{08433428-EB6D-4E45-BC7B-9114C84763BA}" presName="parentText" presStyleLbl="node1" presStyleIdx="3" presStyleCnt="7">
        <dgm:presLayoutVars>
          <dgm:chMax val="0"/>
          <dgm:bulletEnabled val="1"/>
        </dgm:presLayoutVars>
      </dgm:prSet>
      <dgm:spPr/>
    </dgm:pt>
    <dgm:pt modelId="{44188B98-671B-46D6-A270-BCBE7092167B}" type="pres">
      <dgm:prSet presAssocID="{409A164D-0F90-4F94-AD83-205C0D9F4235}" presName="spacer" presStyleCnt="0"/>
      <dgm:spPr/>
    </dgm:pt>
    <dgm:pt modelId="{673AB083-DBB2-4DDE-B78A-8A37C82D48E1}" type="pres">
      <dgm:prSet presAssocID="{0F9362FD-9016-4218-B3E2-CA97B16CAB74}" presName="parentText" presStyleLbl="node1" presStyleIdx="4" presStyleCnt="7">
        <dgm:presLayoutVars>
          <dgm:chMax val="0"/>
          <dgm:bulletEnabled val="1"/>
        </dgm:presLayoutVars>
      </dgm:prSet>
      <dgm:spPr/>
    </dgm:pt>
    <dgm:pt modelId="{AB97C2C4-6760-43AF-A8B5-6652996F1876}" type="pres">
      <dgm:prSet presAssocID="{D70D499D-ABA3-419D-ADC3-EF082DD1C1B7}" presName="spacer" presStyleCnt="0"/>
      <dgm:spPr/>
    </dgm:pt>
    <dgm:pt modelId="{528419B0-66EF-4CB1-9C95-A0314C6C6D51}" type="pres">
      <dgm:prSet presAssocID="{AE759F0C-28CB-4973-A9CB-1D076EE09C66}" presName="parentText" presStyleLbl="node1" presStyleIdx="5" presStyleCnt="7">
        <dgm:presLayoutVars>
          <dgm:chMax val="0"/>
          <dgm:bulletEnabled val="1"/>
        </dgm:presLayoutVars>
      </dgm:prSet>
      <dgm:spPr/>
    </dgm:pt>
    <dgm:pt modelId="{1B6C1F55-97D3-4F7F-A9B4-7121552F1738}" type="pres">
      <dgm:prSet presAssocID="{AC794C3E-56D5-47F3-8EE8-A34C486A6281}" presName="spacer" presStyleCnt="0"/>
      <dgm:spPr/>
    </dgm:pt>
    <dgm:pt modelId="{5FB40A0D-2E47-4A13-90C4-9D25149622BD}" type="pres">
      <dgm:prSet presAssocID="{AE6B2771-3109-4A98-BDC9-625ED8CD72F9}" presName="parentText" presStyleLbl="node1" presStyleIdx="6" presStyleCnt="7">
        <dgm:presLayoutVars>
          <dgm:chMax val="0"/>
          <dgm:bulletEnabled val="1"/>
        </dgm:presLayoutVars>
      </dgm:prSet>
      <dgm:spPr/>
    </dgm:pt>
    <dgm:pt modelId="{C1ADA6CD-5B00-4377-AFDD-2E5C46B2E5D4}" type="pres">
      <dgm:prSet presAssocID="{AE6B2771-3109-4A98-BDC9-625ED8CD72F9}" presName="childText" presStyleLbl="revTx" presStyleIdx="0" presStyleCnt="1">
        <dgm:presLayoutVars>
          <dgm:bulletEnabled val="1"/>
        </dgm:presLayoutVars>
      </dgm:prSet>
      <dgm:spPr/>
    </dgm:pt>
  </dgm:ptLst>
  <dgm:cxnLst>
    <dgm:cxn modelId="{63DC8100-1DB1-479A-A90A-C05F98319374}" type="presOf" srcId="{AE6B2771-3109-4A98-BDC9-625ED8CD72F9}" destId="{5FB40A0D-2E47-4A13-90C4-9D25149622BD}" srcOrd="0" destOrd="0" presId="urn:microsoft.com/office/officeart/2005/8/layout/vList2"/>
    <dgm:cxn modelId="{7B549C11-E222-49C4-8857-FA7A598BE285}" srcId="{AE6B2771-3109-4A98-BDC9-625ED8CD72F9}" destId="{77F86393-BC77-4552-8F38-A0C9EFF99113}" srcOrd="2" destOrd="0" parTransId="{BC966873-7143-43E0-99D7-CC3DE2683CFD}" sibTransId="{16BDB00E-7F20-452E-9A67-96CDFC252853}"/>
    <dgm:cxn modelId="{4E162313-03A5-4F07-ABB4-99B4EC60647B}" srcId="{31BDFC22-3A0A-4A1E-A790-F218EDEA872F}" destId="{3852D1BE-00CE-4CD0-93AF-C6A745FBE5DA}" srcOrd="2" destOrd="0" parTransId="{955D40DB-43D5-477E-9CDC-0743DC102ED8}" sibTransId="{609F196F-4FAE-475F-838C-20B51D879B26}"/>
    <dgm:cxn modelId="{379E461B-8B67-4939-B46F-8759A58806FC}" type="presOf" srcId="{7228E440-222D-4434-AF2C-7AA4ECC6A95F}" destId="{C1ADA6CD-5B00-4377-AFDD-2E5C46B2E5D4}" srcOrd="0" destOrd="1" presId="urn:microsoft.com/office/officeart/2005/8/layout/vList2"/>
    <dgm:cxn modelId="{BBEB5A1F-5890-49F6-9FD4-5EF7363D3409}" srcId="{31BDFC22-3A0A-4A1E-A790-F218EDEA872F}" destId="{0F9362FD-9016-4218-B3E2-CA97B16CAB74}" srcOrd="4" destOrd="0" parTransId="{536E3052-7F85-4E32-9938-982588A3C13B}" sibTransId="{D70D499D-ABA3-419D-ADC3-EF082DD1C1B7}"/>
    <dgm:cxn modelId="{522E0F25-85D6-4C35-93AF-EC73075809A1}" srcId="{31BDFC22-3A0A-4A1E-A790-F218EDEA872F}" destId="{AB09B5E1-197A-433D-BC98-2E4432E95AA5}" srcOrd="0" destOrd="0" parTransId="{6AA65749-9338-4705-9717-9A356FAB0493}" sibTransId="{44DEA3C9-912D-4330-BCF5-3517A7AFA92E}"/>
    <dgm:cxn modelId="{00DFE629-6486-413C-9805-8FDC5F05181F}" srcId="{31BDFC22-3A0A-4A1E-A790-F218EDEA872F}" destId="{AE6B2771-3109-4A98-BDC9-625ED8CD72F9}" srcOrd="6" destOrd="0" parTransId="{C1840E0E-64B4-4CCB-BF64-750B604BA9AA}" sibTransId="{993972D7-04FA-4763-B3C3-F8A5E04674C1}"/>
    <dgm:cxn modelId="{6294F029-097A-4BED-B6CD-FEE00B12290C}" srcId="{31BDFC22-3A0A-4A1E-A790-F218EDEA872F}" destId="{08433428-EB6D-4E45-BC7B-9114C84763BA}" srcOrd="3" destOrd="0" parTransId="{895B0DD1-BBCF-4FB9-B7EA-15F3BE980BEF}" sibTransId="{409A164D-0F90-4F94-AD83-205C0D9F4235}"/>
    <dgm:cxn modelId="{EDEC092E-16FC-4AE2-90F9-15699065A97E}" type="presOf" srcId="{AB09B5E1-197A-433D-BC98-2E4432E95AA5}" destId="{06DB4F41-7191-4ACC-8393-6EFD4B0BD3C3}" srcOrd="0" destOrd="0" presId="urn:microsoft.com/office/officeart/2005/8/layout/vList2"/>
    <dgm:cxn modelId="{67BC893F-4139-45E3-9C3F-BFF8F21744E8}" srcId="{AE6B2771-3109-4A98-BDC9-625ED8CD72F9}" destId="{73B3DD4D-977E-4D88-9D1A-F6FD1C1CA536}" srcOrd="0" destOrd="0" parTransId="{1C1A96D3-FE6A-4CA0-9A51-431C73D6CC06}" sibTransId="{160C3B8B-5E8C-4217-AE21-ED29E087D5DA}"/>
    <dgm:cxn modelId="{4C7EC04D-E835-4D03-BD0C-BC70678EBDD8}" type="presOf" srcId="{3852D1BE-00CE-4CD0-93AF-C6A745FBE5DA}" destId="{F7CE7D95-227C-4B18-BA98-EAA8C20DA549}" srcOrd="0" destOrd="0" presId="urn:microsoft.com/office/officeart/2005/8/layout/vList2"/>
    <dgm:cxn modelId="{E601DD51-C266-4571-BD59-2EAF0FC4B223}" type="presOf" srcId="{31BDFC22-3A0A-4A1E-A790-F218EDEA872F}" destId="{1BC0E325-16AB-469C-95C0-A5FE3287DD97}" srcOrd="0" destOrd="0" presId="urn:microsoft.com/office/officeart/2005/8/layout/vList2"/>
    <dgm:cxn modelId="{C2074B86-9F81-4746-8A7A-300F61FF9B67}" type="presOf" srcId="{73B3DD4D-977E-4D88-9D1A-F6FD1C1CA536}" destId="{C1ADA6CD-5B00-4377-AFDD-2E5C46B2E5D4}" srcOrd="0" destOrd="0" presId="urn:microsoft.com/office/officeart/2005/8/layout/vList2"/>
    <dgm:cxn modelId="{9235DFA4-1477-49DB-9C4C-03989701FDE2}" type="presOf" srcId="{A626C610-CCA4-4C0D-B587-91CBB9765567}" destId="{26A4831A-3969-4FDF-8BE2-D42CBE4946FB}" srcOrd="0" destOrd="0" presId="urn:microsoft.com/office/officeart/2005/8/layout/vList2"/>
    <dgm:cxn modelId="{C24CAEBA-78EB-4E4E-B3FC-9219CC0E2AA4}" type="presOf" srcId="{08433428-EB6D-4E45-BC7B-9114C84763BA}" destId="{D21DF4F3-A7FA-42B8-9979-A244E4388B6B}" srcOrd="0" destOrd="0" presId="urn:microsoft.com/office/officeart/2005/8/layout/vList2"/>
    <dgm:cxn modelId="{579127D7-3794-4AFC-8145-44B00AD75457}" type="presOf" srcId="{AE759F0C-28CB-4973-A9CB-1D076EE09C66}" destId="{528419B0-66EF-4CB1-9C95-A0314C6C6D51}" srcOrd="0" destOrd="0" presId="urn:microsoft.com/office/officeart/2005/8/layout/vList2"/>
    <dgm:cxn modelId="{F318B5D9-7C50-4FC4-B273-FB12F794FD63}" type="presOf" srcId="{0F9362FD-9016-4218-B3E2-CA97B16CAB74}" destId="{673AB083-DBB2-4DDE-B78A-8A37C82D48E1}" srcOrd="0" destOrd="0" presId="urn:microsoft.com/office/officeart/2005/8/layout/vList2"/>
    <dgm:cxn modelId="{0F84AEDD-2D08-4219-8DA2-1A10EE7BCC2F}" type="presOf" srcId="{77F86393-BC77-4552-8F38-A0C9EFF99113}" destId="{C1ADA6CD-5B00-4377-AFDD-2E5C46B2E5D4}" srcOrd="0" destOrd="2" presId="urn:microsoft.com/office/officeart/2005/8/layout/vList2"/>
    <dgm:cxn modelId="{6B40F4DF-F663-4CC8-8708-75A0C9DE4788}" srcId="{31BDFC22-3A0A-4A1E-A790-F218EDEA872F}" destId="{AE759F0C-28CB-4973-A9CB-1D076EE09C66}" srcOrd="5" destOrd="0" parTransId="{DE63E2B2-5DB5-4463-8256-5263BAFD898A}" sibTransId="{AC794C3E-56D5-47F3-8EE8-A34C486A6281}"/>
    <dgm:cxn modelId="{AB42CFE8-80B4-4B20-A6AB-79B62A66A00E}" srcId="{31BDFC22-3A0A-4A1E-A790-F218EDEA872F}" destId="{A626C610-CCA4-4C0D-B587-91CBB9765567}" srcOrd="1" destOrd="0" parTransId="{D7F8B213-6A55-490A-B470-8A6893A67B48}" sibTransId="{D414EFC5-7FDB-49E0-8655-58F8E65473FB}"/>
    <dgm:cxn modelId="{E1CA92F5-6FB3-4F43-A583-D333F2659C5B}" srcId="{AE6B2771-3109-4A98-BDC9-625ED8CD72F9}" destId="{7228E440-222D-4434-AF2C-7AA4ECC6A95F}" srcOrd="1" destOrd="0" parTransId="{01DB7B4E-2966-4CE0-9227-80E31831CDEA}" sibTransId="{A5D4C856-46CF-4482-B5D0-A7B6CA3DB640}"/>
    <dgm:cxn modelId="{4DA0C811-5787-49D6-AE07-1618DF30CC43}" type="presParOf" srcId="{1BC0E325-16AB-469C-95C0-A5FE3287DD97}" destId="{06DB4F41-7191-4ACC-8393-6EFD4B0BD3C3}" srcOrd="0" destOrd="0" presId="urn:microsoft.com/office/officeart/2005/8/layout/vList2"/>
    <dgm:cxn modelId="{DB6DCB07-7FD9-426E-9DB4-24FE092C0118}" type="presParOf" srcId="{1BC0E325-16AB-469C-95C0-A5FE3287DD97}" destId="{966CF170-C957-40E4-804F-726A8E347012}" srcOrd="1" destOrd="0" presId="urn:microsoft.com/office/officeart/2005/8/layout/vList2"/>
    <dgm:cxn modelId="{9AAD6B3A-78CE-4302-BB23-C7A3A133B451}" type="presParOf" srcId="{1BC0E325-16AB-469C-95C0-A5FE3287DD97}" destId="{26A4831A-3969-4FDF-8BE2-D42CBE4946FB}" srcOrd="2" destOrd="0" presId="urn:microsoft.com/office/officeart/2005/8/layout/vList2"/>
    <dgm:cxn modelId="{43E907B3-15D3-4CA4-A0F2-4B3661CD1F25}" type="presParOf" srcId="{1BC0E325-16AB-469C-95C0-A5FE3287DD97}" destId="{A39B92DD-1E7D-4082-9E13-BFC7511317E3}" srcOrd="3" destOrd="0" presId="urn:microsoft.com/office/officeart/2005/8/layout/vList2"/>
    <dgm:cxn modelId="{F976BAD0-8E30-41B5-941A-A32F413FDC38}" type="presParOf" srcId="{1BC0E325-16AB-469C-95C0-A5FE3287DD97}" destId="{F7CE7D95-227C-4B18-BA98-EAA8C20DA549}" srcOrd="4" destOrd="0" presId="urn:microsoft.com/office/officeart/2005/8/layout/vList2"/>
    <dgm:cxn modelId="{C80B9258-290F-4380-87DF-2C2858C26599}" type="presParOf" srcId="{1BC0E325-16AB-469C-95C0-A5FE3287DD97}" destId="{ADC85E93-9379-4DCF-9AE4-F98A1BF93C13}" srcOrd="5" destOrd="0" presId="urn:microsoft.com/office/officeart/2005/8/layout/vList2"/>
    <dgm:cxn modelId="{C5A91A47-BC40-453C-A80C-BF12EA251366}" type="presParOf" srcId="{1BC0E325-16AB-469C-95C0-A5FE3287DD97}" destId="{D21DF4F3-A7FA-42B8-9979-A244E4388B6B}" srcOrd="6" destOrd="0" presId="urn:microsoft.com/office/officeart/2005/8/layout/vList2"/>
    <dgm:cxn modelId="{D4B0E7CB-C6A4-4B73-A770-97994C3145FA}" type="presParOf" srcId="{1BC0E325-16AB-469C-95C0-A5FE3287DD97}" destId="{44188B98-671B-46D6-A270-BCBE7092167B}" srcOrd="7" destOrd="0" presId="urn:microsoft.com/office/officeart/2005/8/layout/vList2"/>
    <dgm:cxn modelId="{2856A73C-0898-4DE8-A98A-AA051948861C}" type="presParOf" srcId="{1BC0E325-16AB-469C-95C0-A5FE3287DD97}" destId="{673AB083-DBB2-4DDE-B78A-8A37C82D48E1}" srcOrd="8" destOrd="0" presId="urn:microsoft.com/office/officeart/2005/8/layout/vList2"/>
    <dgm:cxn modelId="{6CB195C7-3B72-4723-9C43-D371AFBA8D79}" type="presParOf" srcId="{1BC0E325-16AB-469C-95C0-A5FE3287DD97}" destId="{AB97C2C4-6760-43AF-A8B5-6652996F1876}" srcOrd="9" destOrd="0" presId="urn:microsoft.com/office/officeart/2005/8/layout/vList2"/>
    <dgm:cxn modelId="{A3929193-FBB2-41E8-9B07-F9BC8F105DD2}" type="presParOf" srcId="{1BC0E325-16AB-469C-95C0-A5FE3287DD97}" destId="{528419B0-66EF-4CB1-9C95-A0314C6C6D51}" srcOrd="10" destOrd="0" presId="urn:microsoft.com/office/officeart/2005/8/layout/vList2"/>
    <dgm:cxn modelId="{7A6A113B-1BE1-4ACC-9F72-FED2A629FD5F}" type="presParOf" srcId="{1BC0E325-16AB-469C-95C0-A5FE3287DD97}" destId="{1B6C1F55-97D3-4F7F-A9B4-7121552F1738}" srcOrd="11" destOrd="0" presId="urn:microsoft.com/office/officeart/2005/8/layout/vList2"/>
    <dgm:cxn modelId="{B78FC746-DD8C-48A7-B321-1F75C195AF74}" type="presParOf" srcId="{1BC0E325-16AB-469C-95C0-A5FE3287DD97}" destId="{5FB40A0D-2E47-4A13-90C4-9D25149622BD}" srcOrd="12" destOrd="0" presId="urn:microsoft.com/office/officeart/2005/8/layout/vList2"/>
    <dgm:cxn modelId="{EAE9CB9A-97BB-4542-ACE4-B05211FD89C3}" type="presParOf" srcId="{1BC0E325-16AB-469C-95C0-A5FE3287DD97}" destId="{C1ADA6CD-5B00-4377-AFDD-2E5C46B2E5D4}" srcOrd="1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B99F7A-A85B-493D-B962-81B0EDFE09B8}" type="doc">
      <dgm:prSet loTypeId="urn:microsoft.com/office/officeart/2005/8/layout/vProcess5" loCatId="process" qsTypeId="urn:microsoft.com/office/officeart/2005/8/quickstyle/simple3" qsCatId="simple" csTypeId="urn:microsoft.com/office/officeart/2005/8/colors/colorful2" csCatId="colorful"/>
      <dgm:spPr/>
      <dgm:t>
        <a:bodyPr/>
        <a:lstStyle/>
        <a:p>
          <a:endParaRPr lang="en-US"/>
        </a:p>
      </dgm:t>
    </dgm:pt>
    <dgm:pt modelId="{664B35A4-128C-47D1-A268-DA6ED4957DAC}">
      <dgm:prSet/>
      <dgm:spPr/>
      <dgm:t>
        <a:bodyPr/>
        <a:lstStyle/>
        <a:p>
          <a:r>
            <a:rPr lang="en-US"/>
            <a:t>In the Existing system STGN, we adopt several PGMs and connect them in a dense manner, which can accelerate the convergence. Experiments are conducted on various datasets, such as large-scale datasets (FDST), small datasets (UCSD and Mall), and a vehicle counting dataset (TRANCOS).</a:t>
          </a:r>
        </a:p>
      </dgm:t>
    </dgm:pt>
    <dgm:pt modelId="{8F0F79E7-8981-4408-BA04-500901B9D43E}" type="parTrans" cxnId="{98CC1114-3E47-4277-ADF6-72B2CE0142E1}">
      <dgm:prSet/>
      <dgm:spPr/>
      <dgm:t>
        <a:bodyPr/>
        <a:lstStyle/>
        <a:p>
          <a:endParaRPr lang="en-US"/>
        </a:p>
      </dgm:t>
    </dgm:pt>
    <dgm:pt modelId="{F2EB1603-22EE-45AC-A05B-698F363AE80E}" type="sibTrans" cxnId="{98CC1114-3E47-4277-ADF6-72B2CE0142E1}">
      <dgm:prSet/>
      <dgm:spPr/>
      <dgm:t>
        <a:bodyPr/>
        <a:lstStyle/>
        <a:p>
          <a:endParaRPr lang="en-US"/>
        </a:p>
      </dgm:t>
    </dgm:pt>
    <dgm:pt modelId="{7FB717BA-63EC-4092-AE8A-0A6943FAC31C}">
      <dgm:prSet/>
      <dgm:spPr/>
      <dgm:t>
        <a:bodyPr/>
        <a:lstStyle/>
        <a:p>
          <a:r>
            <a:rPr lang="en-US"/>
            <a:t>In this paper, we capture pixel-wise and patch-wise relations in spatial-temporal domains, which learn deep hierarchical features and collaboratively work to effectively improve the representative ability of local regions. </a:t>
          </a:r>
        </a:p>
      </dgm:t>
    </dgm:pt>
    <dgm:pt modelId="{864A8F4F-FE76-4D62-947A-547372ED6D08}" type="parTrans" cxnId="{0622A24F-7061-48EC-8FBD-AA4A656417A6}">
      <dgm:prSet/>
      <dgm:spPr/>
      <dgm:t>
        <a:bodyPr/>
        <a:lstStyle/>
        <a:p>
          <a:endParaRPr lang="en-US"/>
        </a:p>
      </dgm:t>
    </dgm:pt>
    <dgm:pt modelId="{06B7F04C-313D-4EEE-8816-230483F658FC}" type="sibTrans" cxnId="{0622A24F-7061-48EC-8FBD-AA4A656417A6}">
      <dgm:prSet/>
      <dgm:spPr/>
      <dgm:t>
        <a:bodyPr/>
        <a:lstStyle/>
        <a:p>
          <a:endParaRPr lang="en-US"/>
        </a:p>
      </dgm:t>
    </dgm:pt>
    <dgm:pt modelId="{F9CA1FAD-2632-459C-815E-540F1000D4CF}">
      <dgm:prSet/>
      <dgm:spPr/>
      <dgm:t>
        <a:bodyPr/>
        <a:lstStyle/>
        <a:p>
          <a:r>
            <a:rPr lang="en-US"/>
            <a:t>This module introduces a spatial-aware channel-wise attention mechanism to fuse multi-scale features. Based on this module, we design a novel spatial-temporal graph network for video crowd counting.</a:t>
          </a:r>
        </a:p>
      </dgm:t>
    </dgm:pt>
    <dgm:pt modelId="{80661850-4AF4-48B1-8861-424F6B017AA0}" type="parTrans" cxnId="{CD584B00-4919-4F87-9362-797B5B2D0BA7}">
      <dgm:prSet/>
      <dgm:spPr/>
      <dgm:t>
        <a:bodyPr/>
        <a:lstStyle/>
        <a:p>
          <a:endParaRPr lang="en-US"/>
        </a:p>
      </dgm:t>
    </dgm:pt>
    <dgm:pt modelId="{0DD5FCE9-00FC-4175-899B-2C1E7F7AD3ED}" type="sibTrans" cxnId="{CD584B00-4919-4F87-9362-797B5B2D0BA7}">
      <dgm:prSet/>
      <dgm:spPr/>
      <dgm:t>
        <a:bodyPr/>
        <a:lstStyle/>
        <a:p>
          <a:endParaRPr lang="en-US"/>
        </a:p>
      </dgm:t>
    </dgm:pt>
    <dgm:pt modelId="{98435C0C-51C1-4824-A83E-DF5CA3AB358D}" type="pres">
      <dgm:prSet presAssocID="{4FB99F7A-A85B-493D-B962-81B0EDFE09B8}" presName="outerComposite" presStyleCnt="0">
        <dgm:presLayoutVars>
          <dgm:chMax val="5"/>
          <dgm:dir/>
          <dgm:resizeHandles val="exact"/>
        </dgm:presLayoutVars>
      </dgm:prSet>
      <dgm:spPr/>
    </dgm:pt>
    <dgm:pt modelId="{05BE7D10-8BD1-44F0-8E29-4FC4FFB17B66}" type="pres">
      <dgm:prSet presAssocID="{4FB99F7A-A85B-493D-B962-81B0EDFE09B8}" presName="dummyMaxCanvas" presStyleCnt="0">
        <dgm:presLayoutVars/>
      </dgm:prSet>
      <dgm:spPr/>
    </dgm:pt>
    <dgm:pt modelId="{14152643-C8AD-4FAF-A97B-7175ECF116CD}" type="pres">
      <dgm:prSet presAssocID="{4FB99F7A-A85B-493D-B962-81B0EDFE09B8}" presName="ThreeNodes_1" presStyleLbl="node1" presStyleIdx="0" presStyleCnt="3">
        <dgm:presLayoutVars>
          <dgm:bulletEnabled val="1"/>
        </dgm:presLayoutVars>
      </dgm:prSet>
      <dgm:spPr/>
    </dgm:pt>
    <dgm:pt modelId="{A509A648-1C5F-4509-A241-1129102E1AE6}" type="pres">
      <dgm:prSet presAssocID="{4FB99F7A-A85B-493D-B962-81B0EDFE09B8}" presName="ThreeNodes_2" presStyleLbl="node1" presStyleIdx="1" presStyleCnt="3">
        <dgm:presLayoutVars>
          <dgm:bulletEnabled val="1"/>
        </dgm:presLayoutVars>
      </dgm:prSet>
      <dgm:spPr/>
    </dgm:pt>
    <dgm:pt modelId="{B729C8CB-8C7F-4923-8191-4BD0B6BC3CDB}" type="pres">
      <dgm:prSet presAssocID="{4FB99F7A-A85B-493D-B962-81B0EDFE09B8}" presName="ThreeNodes_3" presStyleLbl="node1" presStyleIdx="2" presStyleCnt="3">
        <dgm:presLayoutVars>
          <dgm:bulletEnabled val="1"/>
        </dgm:presLayoutVars>
      </dgm:prSet>
      <dgm:spPr/>
    </dgm:pt>
    <dgm:pt modelId="{C1841555-1F2B-41C2-9698-1FA0CA147829}" type="pres">
      <dgm:prSet presAssocID="{4FB99F7A-A85B-493D-B962-81B0EDFE09B8}" presName="ThreeConn_1-2" presStyleLbl="fgAccFollowNode1" presStyleIdx="0" presStyleCnt="2">
        <dgm:presLayoutVars>
          <dgm:bulletEnabled val="1"/>
        </dgm:presLayoutVars>
      </dgm:prSet>
      <dgm:spPr/>
    </dgm:pt>
    <dgm:pt modelId="{D4042A12-A1E3-46CF-8E77-2517461098B1}" type="pres">
      <dgm:prSet presAssocID="{4FB99F7A-A85B-493D-B962-81B0EDFE09B8}" presName="ThreeConn_2-3" presStyleLbl="fgAccFollowNode1" presStyleIdx="1" presStyleCnt="2">
        <dgm:presLayoutVars>
          <dgm:bulletEnabled val="1"/>
        </dgm:presLayoutVars>
      </dgm:prSet>
      <dgm:spPr/>
    </dgm:pt>
    <dgm:pt modelId="{4CFFDE76-3279-4B20-BADA-4DD8CBCC6CF4}" type="pres">
      <dgm:prSet presAssocID="{4FB99F7A-A85B-493D-B962-81B0EDFE09B8}" presName="ThreeNodes_1_text" presStyleLbl="node1" presStyleIdx="2" presStyleCnt="3">
        <dgm:presLayoutVars>
          <dgm:bulletEnabled val="1"/>
        </dgm:presLayoutVars>
      </dgm:prSet>
      <dgm:spPr/>
    </dgm:pt>
    <dgm:pt modelId="{F338CEF7-0418-442D-BE58-231F8DF71BC0}" type="pres">
      <dgm:prSet presAssocID="{4FB99F7A-A85B-493D-B962-81B0EDFE09B8}" presName="ThreeNodes_2_text" presStyleLbl="node1" presStyleIdx="2" presStyleCnt="3">
        <dgm:presLayoutVars>
          <dgm:bulletEnabled val="1"/>
        </dgm:presLayoutVars>
      </dgm:prSet>
      <dgm:spPr/>
    </dgm:pt>
    <dgm:pt modelId="{497981D0-690C-49DE-BF1B-3209922F4417}" type="pres">
      <dgm:prSet presAssocID="{4FB99F7A-A85B-493D-B962-81B0EDFE09B8}" presName="ThreeNodes_3_text" presStyleLbl="node1" presStyleIdx="2" presStyleCnt="3">
        <dgm:presLayoutVars>
          <dgm:bulletEnabled val="1"/>
        </dgm:presLayoutVars>
      </dgm:prSet>
      <dgm:spPr/>
    </dgm:pt>
  </dgm:ptLst>
  <dgm:cxnLst>
    <dgm:cxn modelId="{CD584B00-4919-4F87-9362-797B5B2D0BA7}" srcId="{4FB99F7A-A85B-493D-B962-81B0EDFE09B8}" destId="{F9CA1FAD-2632-459C-815E-540F1000D4CF}" srcOrd="2" destOrd="0" parTransId="{80661850-4AF4-48B1-8861-424F6B017AA0}" sibTransId="{0DD5FCE9-00FC-4175-899B-2C1E7F7AD3ED}"/>
    <dgm:cxn modelId="{98CC1114-3E47-4277-ADF6-72B2CE0142E1}" srcId="{4FB99F7A-A85B-493D-B962-81B0EDFE09B8}" destId="{664B35A4-128C-47D1-A268-DA6ED4957DAC}" srcOrd="0" destOrd="0" parTransId="{8F0F79E7-8981-4408-BA04-500901B9D43E}" sibTransId="{F2EB1603-22EE-45AC-A05B-698F363AE80E}"/>
    <dgm:cxn modelId="{A361FA5B-53B4-4A3B-B4CE-6FFBA5B0C4EF}" type="presOf" srcId="{06B7F04C-313D-4EEE-8816-230483F658FC}" destId="{D4042A12-A1E3-46CF-8E77-2517461098B1}" srcOrd="0" destOrd="0" presId="urn:microsoft.com/office/officeart/2005/8/layout/vProcess5"/>
    <dgm:cxn modelId="{BC527349-4F3F-45EC-AAF7-27787F46837C}" type="presOf" srcId="{F9CA1FAD-2632-459C-815E-540F1000D4CF}" destId="{497981D0-690C-49DE-BF1B-3209922F4417}" srcOrd="1" destOrd="0" presId="urn:microsoft.com/office/officeart/2005/8/layout/vProcess5"/>
    <dgm:cxn modelId="{2174D56E-34E7-4BCD-8436-9000D4C442E7}" type="presOf" srcId="{4FB99F7A-A85B-493D-B962-81B0EDFE09B8}" destId="{98435C0C-51C1-4824-A83E-DF5CA3AB358D}" srcOrd="0" destOrd="0" presId="urn:microsoft.com/office/officeart/2005/8/layout/vProcess5"/>
    <dgm:cxn modelId="{0622A24F-7061-48EC-8FBD-AA4A656417A6}" srcId="{4FB99F7A-A85B-493D-B962-81B0EDFE09B8}" destId="{7FB717BA-63EC-4092-AE8A-0A6943FAC31C}" srcOrd="1" destOrd="0" parTransId="{864A8F4F-FE76-4D62-947A-547372ED6D08}" sibTransId="{06B7F04C-313D-4EEE-8816-230483F658FC}"/>
    <dgm:cxn modelId="{6005D686-74C6-4C7C-BB35-CF2DA1316920}" type="presOf" srcId="{664B35A4-128C-47D1-A268-DA6ED4957DAC}" destId="{14152643-C8AD-4FAF-A97B-7175ECF116CD}" srcOrd="0" destOrd="0" presId="urn:microsoft.com/office/officeart/2005/8/layout/vProcess5"/>
    <dgm:cxn modelId="{EE2CD195-80F1-4A3F-BE9A-962D35BDF672}" type="presOf" srcId="{664B35A4-128C-47D1-A268-DA6ED4957DAC}" destId="{4CFFDE76-3279-4B20-BADA-4DD8CBCC6CF4}" srcOrd="1" destOrd="0" presId="urn:microsoft.com/office/officeart/2005/8/layout/vProcess5"/>
    <dgm:cxn modelId="{DC361FBE-78FE-431F-860B-B0B3BE52D13F}" type="presOf" srcId="{7FB717BA-63EC-4092-AE8A-0A6943FAC31C}" destId="{F338CEF7-0418-442D-BE58-231F8DF71BC0}" srcOrd="1" destOrd="0" presId="urn:microsoft.com/office/officeart/2005/8/layout/vProcess5"/>
    <dgm:cxn modelId="{A28224CC-F74D-41A9-8D06-1D5DF468CFBF}" type="presOf" srcId="{F2EB1603-22EE-45AC-A05B-698F363AE80E}" destId="{C1841555-1F2B-41C2-9698-1FA0CA147829}" srcOrd="0" destOrd="0" presId="urn:microsoft.com/office/officeart/2005/8/layout/vProcess5"/>
    <dgm:cxn modelId="{486BA7DE-C46F-4D7F-B077-1683B0BB4626}" type="presOf" srcId="{7FB717BA-63EC-4092-AE8A-0A6943FAC31C}" destId="{A509A648-1C5F-4509-A241-1129102E1AE6}" srcOrd="0" destOrd="0" presId="urn:microsoft.com/office/officeart/2005/8/layout/vProcess5"/>
    <dgm:cxn modelId="{0304D0FC-0FFE-4B4D-B52F-FF488BBB814D}" type="presOf" srcId="{F9CA1FAD-2632-459C-815E-540F1000D4CF}" destId="{B729C8CB-8C7F-4923-8191-4BD0B6BC3CDB}" srcOrd="0" destOrd="0" presId="urn:microsoft.com/office/officeart/2005/8/layout/vProcess5"/>
    <dgm:cxn modelId="{1B00A6E8-EFA5-4C6E-87D1-C36817209F16}" type="presParOf" srcId="{98435C0C-51C1-4824-A83E-DF5CA3AB358D}" destId="{05BE7D10-8BD1-44F0-8E29-4FC4FFB17B66}" srcOrd="0" destOrd="0" presId="urn:microsoft.com/office/officeart/2005/8/layout/vProcess5"/>
    <dgm:cxn modelId="{0F087258-0E77-420E-B8E8-6219100B75B4}" type="presParOf" srcId="{98435C0C-51C1-4824-A83E-DF5CA3AB358D}" destId="{14152643-C8AD-4FAF-A97B-7175ECF116CD}" srcOrd="1" destOrd="0" presId="urn:microsoft.com/office/officeart/2005/8/layout/vProcess5"/>
    <dgm:cxn modelId="{E97CFB42-C6E7-4C48-8ABD-8CFC38146896}" type="presParOf" srcId="{98435C0C-51C1-4824-A83E-DF5CA3AB358D}" destId="{A509A648-1C5F-4509-A241-1129102E1AE6}" srcOrd="2" destOrd="0" presId="urn:microsoft.com/office/officeart/2005/8/layout/vProcess5"/>
    <dgm:cxn modelId="{7440DB93-806D-4CE2-98EC-ACCEDA924B78}" type="presParOf" srcId="{98435C0C-51C1-4824-A83E-DF5CA3AB358D}" destId="{B729C8CB-8C7F-4923-8191-4BD0B6BC3CDB}" srcOrd="3" destOrd="0" presId="urn:microsoft.com/office/officeart/2005/8/layout/vProcess5"/>
    <dgm:cxn modelId="{43476FEB-9535-4F14-96B0-F318E54DD13A}" type="presParOf" srcId="{98435C0C-51C1-4824-A83E-DF5CA3AB358D}" destId="{C1841555-1F2B-41C2-9698-1FA0CA147829}" srcOrd="4" destOrd="0" presId="urn:microsoft.com/office/officeart/2005/8/layout/vProcess5"/>
    <dgm:cxn modelId="{42D20C4F-D00D-459F-8C2E-E2F5B9FE15E5}" type="presParOf" srcId="{98435C0C-51C1-4824-A83E-DF5CA3AB358D}" destId="{D4042A12-A1E3-46CF-8E77-2517461098B1}" srcOrd="5" destOrd="0" presId="urn:microsoft.com/office/officeart/2005/8/layout/vProcess5"/>
    <dgm:cxn modelId="{070FDB6E-3EDB-4EF9-8CC6-08162927EE0F}" type="presParOf" srcId="{98435C0C-51C1-4824-A83E-DF5CA3AB358D}" destId="{4CFFDE76-3279-4B20-BADA-4DD8CBCC6CF4}" srcOrd="6" destOrd="0" presId="urn:microsoft.com/office/officeart/2005/8/layout/vProcess5"/>
    <dgm:cxn modelId="{A03CDB61-B008-4183-B231-93BE8F5EBA6B}" type="presParOf" srcId="{98435C0C-51C1-4824-A83E-DF5CA3AB358D}" destId="{F338CEF7-0418-442D-BE58-231F8DF71BC0}" srcOrd="7" destOrd="0" presId="urn:microsoft.com/office/officeart/2005/8/layout/vProcess5"/>
    <dgm:cxn modelId="{69F7F699-566C-47D7-987E-7824B757C918}" type="presParOf" srcId="{98435C0C-51C1-4824-A83E-DF5CA3AB358D}" destId="{497981D0-690C-49DE-BF1B-3209922F441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BBB641-6A12-4ACE-9654-018EF4A1BC73}" type="doc">
      <dgm:prSet loTypeId="urn:microsoft.com/office/officeart/2005/8/layout/process4" loCatId="process" qsTypeId="urn:microsoft.com/office/officeart/2005/8/quickstyle/simple3" qsCatId="simple" csTypeId="urn:microsoft.com/office/officeart/2005/8/colors/colorful1" csCatId="colorful"/>
      <dgm:spPr/>
      <dgm:t>
        <a:bodyPr/>
        <a:lstStyle/>
        <a:p>
          <a:endParaRPr lang="en-US"/>
        </a:p>
      </dgm:t>
    </dgm:pt>
    <dgm:pt modelId="{D2DFE2A0-8B7F-4535-9097-042AD54EAF9D}">
      <dgm:prSet/>
      <dgm:spPr/>
      <dgm:t>
        <a:bodyPr/>
        <a:lstStyle/>
        <a:p>
          <a:r>
            <a:rPr lang="en-US"/>
            <a:t>The Spatial-Temporal Graph Network (STGN) for Video Crowd Counting using YOLO Version 7 is a deep learning architecture that consists of several modules. Here's a brief description of each module:</a:t>
          </a:r>
        </a:p>
      </dgm:t>
    </dgm:pt>
    <dgm:pt modelId="{1D8B8F6F-3F25-4DD6-9E0D-B58729C71276}" type="parTrans" cxnId="{4C3917C3-3363-4890-A00F-03DC3C790398}">
      <dgm:prSet/>
      <dgm:spPr/>
      <dgm:t>
        <a:bodyPr/>
        <a:lstStyle/>
        <a:p>
          <a:endParaRPr lang="en-US"/>
        </a:p>
      </dgm:t>
    </dgm:pt>
    <dgm:pt modelId="{6F625ADF-E9AD-4632-A4C1-3635ADB03E27}" type="sibTrans" cxnId="{4C3917C3-3363-4890-A00F-03DC3C790398}">
      <dgm:prSet/>
      <dgm:spPr/>
      <dgm:t>
        <a:bodyPr/>
        <a:lstStyle/>
        <a:p>
          <a:endParaRPr lang="en-US"/>
        </a:p>
      </dgm:t>
    </dgm:pt>
    <dgm:pt modelId="{8C7C7F11-5EA0-4177-8F7A-8E698E2CE8E6}">
      <dgm:prSet/>
      <dgm:spPr/>
      <dgm:t>
        <a:bodyPr/>
        <a:lstStyle/>
        <a:p>
          <a:r>
            <a:rPr lang="en-US"/>
            <a:t>YOLOv7 object detection: The first module is the YOLOv7 object detection algorithm, which is used to detect people in the video frames. YOLOv7 uses a single neural network to perform object detection and classification, making it fast and efficient.</a:t>
          </a:r>
        </a:p>
      </dgm:t>
    </dgm:pt>
    <dgm:pt modelId="{716A17B8-DB2D-4F75-9B4E-7412F0A44036}" type="parTrans" cxnId="{C8A2BF8F-AD1A-4853-8C0D-89F4A22F4798}">
      <dgm:prSet/>
      <dgm:spPr/>
      <dgm:t>
        <a:bodyPr/>
        <a:lstStyle/>
        <a:p>
          <a:endParaRPr lang="en-US"/>
        </a:p>
      </dgm:t>
    </dgm:pt>
    <dgm:pt modelId="{0719E660-D2E1-4D06-815D-B75001387788}" type="sibTrans" cxnId="{C8A2BF8F-AD1A-4853-8C0D-89F4A22F4798}">
      <dgm:prSet/>
      <dgm:spPr/>
      <dgm:t>
        <a:bodyPr/>
        <a:lstStyle/>
        <a:p>
          <a:endParaRPr lang="en-US"/>
        </a:p>
      </dgm:t>
    </dgm:pt>
    <dgm:pt modelId="{A0550464-7480-4903-AE0C-265B79751077}" type="pres">
      <dgm:prSet presAssocID="{ECBBB641-6A12-4ACE-9654-018EF4A1BC73}" presName="Name0" presStyleCnt="0">
        <dgm:presLayoutVars>
          <dgm:dir/>
          <dgm:animLvl val="lvl"/>
          <dgm:resizeHandles val="exact"/>
        </dgm:presLayoutVars>
      </dgm:prSet>
      <dgm:spPr/>
    </dgm:pt>
    <dgm:pt modelId="{E58F92C2-F5BC-4029-9BEC-863152A6EE89}" type="pres">
      <dgm:prSet presAssocID="{8C7C7F11-5EA0-4177-8F7A-8E698E2CE8E6}" presName="boxAndChildren" presStyleCnt="0"/>
      <dgm:spPr/>
    </dgm:pt>
    <dgm:pt modelId="{797A8871-D352-41A7-A373-AB71B3A93CC5}" type="pres">
      <dgm:prSet presAssocID="{8C7C7F11-5EA0-4177-8F7A-8E698E2CE8E6}" presName="parentTextBox" presStyleLbl="node1" presStyleIdx="0" presStyleCnt="2"/>
      <dgm:spPr/>
    </dgm:pt>
    <dgm:pt modelId="{5A58C27A-1E52-473A-9A61-315BED6BBE31}" type="pres">
      <dgm:prSet presAssocID="{6F625ADF-E9AD-4632-A4C1-3635ADB03E27}" presName="sp" presStyleCnt="0"/>
      <dgm:spPr/>
    </dgm:pt>
    <dgm:pt modelId="{BF67D9C1-3754-4514-AD41-553B7D19098E}" type="pres">
      <dgm:prSet presAssocID="{D2DFE2A0-8B7F-4535-9097-042AD54EAF9D}" presName="arrowAndChildren" presStyleCnt="0"/>
      <dgm:spPr/>
    </dgm:pt>
    <dgm:pt modelId="{5A0E0FF9-D48D-423D-BCF1-E7B579498600}" type="pres">
      <dgm:prSet presAssocID="{D2DFE2A0-8B7F-4535-9097-042AD54EAF9D}" presName="parentTextArrow" presStyleLbl="node1" presStyleIdx="1" presStyleCnt="2"/>
      <dgm:spPr/>
    </dgm:pt>
  </dgm:ptLst>
  <dgm:cxnLst>
    <dgm:cxn modelId="{73914F5D-DF78-4439-AEA0-D076B8592B10}" type="presOf" srcId="{ECBBB641-6A12-4ACE-9654-018EF4A1BC73}" destId="{A0550464-7480-4903-AE0C-265B79751077}" srcOrd="0" destOrd="0" presId="urn:microsoft.com/office/officeart/2005/8/layout/process4"/>
    <dgm:cxn modelId="{AC8DCC6C-0E1C-4E43-9E84-49C6456F897B}" type="presOf" srcId="{8C7C7F11-5EA0-4177-8F7A-8E698E2CE8E6}" destId="{797A8871-D352-41A7-A373-AB71B3A93CC5}" srcOrd="0" destOrd="0" presId="urn:microsoft.com/office/officeart/2005/8/layout/process4"/>
    <dgm:cxn modelId="{A1181A72-4EEE-4246-9689-0E81F4364E8D}" type="presOf" srcId="{D2DFE2A0-8B7F-4535-9097-042AD54EAF9D}" destId="{5A0E0FF9-D48D-423D-BCF1-E7B579498600}" srcOrd="0" destOrd="0" presId="urn:microsoft.com/office/officeart/2005/8/layout/process4"/>
    <dgm:cxn modelId="{C8A2BF8F-AD1A-4853-8C0D-89F4A22F4798}" srcId="{ECBBB641-6A12-4ACE-9654-018EF4A1BC73}" destId="{8C7C7F11-5EA0-4177-8F7A-8E698E2CE8E6}" srcOrd="1" destOrd="0" parTransId="{716A17B8-DB2D-4F75-9B4E-7412F0A44036}" sibTransId="{0719E660-D2E1-4D06-815D-B75001387788}"/>
    <dgm:cxn modelId="{4C3917C3-3363-4890-A00F-03DC3C790398}" srcId="{ECBBB641-6A12-4ACE-9654-018EF4A1BC73}" destId="{D2DFE2A0-8B7F-4535-9097-042AD54EAF9D}" srcOrd="0" destOrd="0" parTransId="{1D8B8F6F-3F25-4DD6-9E0D-B58729C71276}" sibTransId="{6F625ADF-E9AD-4632-A4C1-3635ADB03E27}"/>
    <dgm:cxn modelId="{5A42E489-D912-4DF1-ABBB-AA99B7DEC3CF}" type="presParOf" srcId="{A0550464-7480-4903-AE0C-265B79751077}" destId="{E58F92C2-F5BC-4029-9BEC-863152A6EE89}" srcOrd="0" destOrd="0" presId="urn:microsoft.com/office/officeart/2005/8/layout/process4"/>
    <dgm:cxn modelId="{54428D49-5675-4CC3-8987-A01B163DAF75}" type="presParOf" srcId="{E58F92C2-F5BC-4029-9BEC-863152A6EE89}" destId="{797A8871-D352-41A7-A373-AB71B3A93CC5}" srcOrd="0" destOrd="0" presId="urn:microsoft.com/office/officeart/2005/8/layout/process4"/>
    <dgm:cxn modelId="{247D2F05-8F6D-444A-825A-4F83F47326B9}" type="presParOf" srcId="{A0550464-7480-4903-AE0C-265B79751077}" destId="{5A58C27A-1E52-473A-9A61-315BED6BBE31}" srcOrd="1" destOrd="0" presId="urn:microsoft.com/office/officeart/2005/8/layout/process4"/>
    <dgm:cxn modelId="{B1BFE052-35E2-4F4A-A890-666AE2F795FD}" type="presParOf" srcId="{A0550464-7480-4903-AE0C-265B79751077}" destId="{BF67D9C1-3754-4514-AD41-553B7D19098E}" srcOrd="2" destOrd="0" presId="urn:microsoft.com/office/officeart/2005/8/layout/process4"/>
    <dgm:cxn modelId="{4E5504A3-6A88-4668-A27A-288F21760458}" type="presParOf" srcId="{BF67D9C1-3754-4514-AD41-553B7D19098E}" destId="{5A0E0FF9-D48D-423D-BCF1-E7B57949860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BBF7B7-E1A0-44F8-868E-0618BFCACDD5}" type="doc">
      <dgm:prSet loTypeId="urn:microsoft.com/office/officeart/2016/7/layout/ChevronBlockProcess" loCatId="process" qsTypeId="urn:microsoft.com/office/officeart/2005/8/quickstyle/simple1" qsCatId="simple" csTypeId="urn:microsoft.com/office/officeart/2005/8/colors/accent1_2" csCatId="accent1"/>
      <dgm:spPr/>
      <dgm:t>
        <a:bodyPr/>
        <a:lstStyle/>
        <a:p>
          <a:endParaRPr lang="en-US"/>
        </a:p>
      </dgm:t>
    </dgm:pt>
    <dgm:pt modelId="{F2672AA7-C0D9-44AF-9E6A-B784DB8D0C07}">
      <dgm:prSet/>
      <dgm:spPr/>
      <dgm:t>
        <a:bodyPr/>
        <a:lstStyle/>
        <a:p>
          <a:r>
            <a:rPr lang="en-US"/>
            <a:t>Download and Install</a:t>
          </a:r>
        </a:p>
      </dgm:t>
    </dgm:pt>
    <dgm:pt modelId="{1B122FB5-8F31-4B01-B56F-A55AFAC698D5}" type="parTrans" cxnId="{5D298E99-2114-4A67-A06F-630B58F815B5}">
      <dgm:prSet/>
      <dgm:spPr/>
      <dgm:t>
        <a:bodyPr/>
        <a:lstStyle/>
        <a:p>
          <a:endParaRPr lang="en-US"/>
        </a:p>
      </dgm:t>
    </dgm:pt>
    <dgm:pt modelId="{49BCF8B2-9C84-42BC-8E28-ED84C9176F79}" type="sibTrans" cxnId="{5D298E99-2114-4A67-A06F-630B58F815B5}">
      <dgm:prSet/>
      <dgm:spPr/>
      <dgm:t>
        <a:bodyPr/>
        <a:lstStyle/>
        <a:p>
          <a:endParaRPr lang="en-US"/>
        </a:p>
      </dgm:t>
    </dgm:pt>
    <dgm:pt modelId="{F7791067-9C0A-4523-B9AF-5AF891666377}">
      <dgm:prSet/>
      <dgm:spPr/>
      <dgm:t>
        <a:bodyPr/>
        <a:lstStyle/>
        <a:p>
          <a:r>
            <a:rPr lang="en-US"/>
            <a:t>Download and Install the Anaconda Software.</a:t>
          </a:r>
        </a:p>
      </dgm:t>
    </dgm:pt>
    <dgm:pt modelId="{5A4903B1-2E3C-4388-8A02-B705808203B6}" type="parTrans" cxnId="{F03C64F3-1F44-4D06-8075-425A32E8B0CB}">
      <dgm:prSet/>
      <dgm:spPr/>
      <dgm:t>
        <a:bodyPr/>
        <a:lstStyle/>
        <a:p>
          <a:endParaRPr lang="en-US"/>
        </a:p>
      </dgm:t>
    </dgm:pt>
    <dgm:pt modelId="{7D977F2A-3CFC-4B6C-AA52-2F22658008C6}" type="sibTrans" cxnId="{F03C64F3-1F44-4D06-8075-425A32E8B0CB}">
      <dgm:prSet/>
      <dgm:spPr/>
      <dgm:t>
        <a:bodyPr/>
        <a:lstStyle/>
        <a:p>
          <a:endParaRPr lang="en-US"/>
        </a:p>
      </dgm:t>
    </dgm:pt>
    <dgm:pt modelId="{42D79089-A06A-4ADC-9905-6CBECC935557}">
      <dgm:prSet/>
      <dgm:spPr/>
      <dgm:t>
        <a:bodyPr/>
        <a:lstStyle/>
        <a:p>
          <a:r>
            <a:rPr lang="en-US"/>
            <a:t>Open</a:t>
          </a:r>
        </a:p>
      </dgm:t>
    </dgm:pt>
    <dgm:pt modelId="{24769F74-C1CD-4116-94E3-6BBF3CC1D1B3}" type="parTrans" cxnId="{CD7190E7-47CE-4221-8B7A-84DF9891066D}">
      <dgm:prSet/>
      <dgm:spPr/>
      <dgm:t>
        <a:bodyPr/>
        <a:lstStyle/>
        <a:p>
          <a:endParaRPr lang="en-US"/>
        </a:p>
      </dgm:t>
    </dgm:pt>
    <dgm:pt modelId="{A7A08973-2469-48DE-9C5C-8E5D09226AA9}" type="sibTrans" cxnId="{CD7190E7-47CE-4221-8B7A-84DF9891066D}">
      <dgm:prSet/>
      <dgm:spPr/>
      <dgm:t>
        <a:bodyPr/>
        <a:lstStyle/>
        <a:p>
          <a:endParaRPr lang="en-US"/>
        </a:p>
      </dgm:t>
    </dgm:pt>
    <dgm:pt modelId="{0BE33CC7-3E51-44AB-8C18-72DCEFCC5210}">
      <dgm:prSet/>
      <dgm:spPr/>
      <dgm:t>
        <a:bodyPr/>
        <a:lstStyle/>
        <a:p>
          <a:r>
            <a:rPr lang="en-US"/>
            <a:t>Open the command prompt type 'D:' then prompt is ready to access our project to run.</a:t>
          </a:r>
        </a:p>
      </dgm:t>
    </dgm:pt>
    <dgm:pt modelId="{06FC8421-EB21-4585-963D-B5332EFABF24}" type="parTrans" cxnId="{CF24208D-328F-49BF-B3E5-777C90EF30CB}">
      <dgm:prSet/>
      <dgm:spPr/>
      <dgm:t>
        <a:bodyPr/>
        <a:lstStyle/>
        <a:p>
          <a:endParaRPr lang="en-US"/>
        </a:p>
      </dgm:t>
    </dgm:pt>
    <dgm:pt modelId="{D770E6B6-F9ED-4C52-9BEE-E90BBBCD1DD1}" type="sibTrans" cxnId="{CF24208D-328F-49BF-B3E5-777C90EF30CB}">
      <dgm:prSet/>
      <dgm:spPr/>
      <dgm:t>
        <a:bodyPr/>
        <a:lstStyle/>
        <a:p>
          <a:endParaRPr lang="en-US"/>
        </a:p>
      </dgm:t>
    </dgm:pt>
    <dgm:pt modelId="{4886FC63-6BB7-4A76-B0B5-3BBBF6F54051}" type="pres">
      <dgm:prSet presAssocID="{57BBF7B7-E1A0-44F8-868E-0618BFCACDD5}" presName="Name0" presStyleCnt="0">
        <dgm:presLayoutVars>
          <dgm:dir/>
          <dgm:animLvl val="lvl"/>
          <dgm:resizeHandles val="exact"/>
        </dgm:presLayoutVars>
      </dgm:prSet>
      <dgm:spPr/>
    </dgm:pt>
    <dgm:pt modelId="{B6FFB2B6-2200-4460-A32A-5CA55A80A673}" type="pres">
      <dgm:prSet presAssocID="{F2672AA7-C0D9-44AF-9E6A-B784DB8D0C07}" presName="composite" presStyleCnt="0"/>
      <dgm:spPr/>
    </dgm:pt>
    <dgm:pt modelId="{25584184-B475-4943-9229-D2AC28673ADC}" type="pres">
      <dgm:prSet presAssocID="{F2672AA7-C0D9-44AF-9E6A-B784DB8D0C07}" presName="parTx" presStyleLbl="alignNode1" presStyleIdx="0" presStyleCnt="2">
        <dgm:presLayoutVars>
          <dgm:chMax val="0"/>
          <dgm:chPref val="0"/>
        </dgm:presLayoutVars>
      </dgm:prSet>
      <dgm:spPr/>
    </dgm:pt>
    <dgm:pt modelId="{A09263C5-3838-497D-BF7D-FC404EB54FF9}" type="pres">
      <dgm:prSet presAssocID="{F2672AA7-C0D9-44AF-9E6A-B784DB8D0C07}" presName="desTx" presStyleLbl="alignAccFollowNode1" presStyleIdx="0" presStyleCnt="2">
        <dgm:presLayoutVars/>
      </dgm:prSet>
      <dgm:spPr/>
    </dgm:pt>
    <dgm:pt modelId="{EE539BE3-CC11-47F6-8D2F-BAB6D82161B0}" type="pres">
      <dgm:prSet presAssocID="{49BCF8B2-9C84-42BC-8E28-ED84C9176F79}" presName="space" presStyleCnt="0"/>
      <dgm:spPr/>
    </dgm:pt>
    <dgm:pt modelId="{3B4E72B5-DB12-4FE9-96AA-E47CC1D403C5}" type="pres">
      <dgm:prSet presAssocID="{42D79089-A06A-4ADC-9905-6CBECC935557}" presName="composite" presStyleCnt="0"/>
      <dgm:spPr/>
    </dgm:pt>
    <dgm:pt modelId="{7A98DF22-22FE-412B-A355-7B39CF68B850}" type="pres">
      <dgm:prSet presAssocID="{42D79089-A06A-4ADC-9905-6CBECC935557}" presName="parTx" presStyleLbl="alignNode1" presStyleIdx="1" presStyleCnt="2">
        <dgm:presLayoutVars>
          <dgm:chMax val="0"/>
          <dgm:chPref val="0"/>
        </dgm:presLayoutVars>
      </dgm:prSet>
      <dgm:spPr/>
    </dgm:pt>
    <dgm:pt modelId="{9BA9F84C-4143-4CE6-B43C-07A642FB86A8}" type="pres">
      <dgm:prSet presAssocID="{42D79089-A06A-4ADC-9905-6CBECC935557}" presName="desTx" presStyleLbl="alignAccFollowNode1" presStyleIdx="1" presStyleCnt="2">
        <dgm:presLayoutVars/>
      </dgm:prSet>
      <dgm:spPr/>
    </dgm:pt>
  </dgm:ptLst>
  <dgm:cxnLst>
    <dgm:cxn modelId="{3136EA0C-1974-4679-825B-E162DB4833BC}" type="presOf" srcId="{0BE33CC7-3E51-44AB-8C18-72DCEFCC5210}" destId="{9BA9F84C-4143-4CE6-B43C-07A642FB86A8}" srcOrd="0" destOrd="0" presId="urn:microsoft.com/office/officeart/2016/7/layout/ChevronBlockProcess"/>
    <dgm:cxn modelId="{F4F6343B-6923-457E-895A-807D3D30DD80}" type="presOf" srcId="{F2672AA7-C0D9-44AF-9E6A-B784DB8D0C07}" destId="{25584184-B475-4943-9229-D2AC28673ADC}" srcOrd="0" destOrd="0" presId="urn:microsoft.com/office/officeart/2016/7/layout/ChevronBlockProcess"/>
    <dgm:cxn modelId="{CF24208D-328F-49BF-B3E5-777C90EF30CB}" srcId="{42D79089-A06A-4ADC-9905-6CBECC935557}" destId="{0BE33CC7-3E51-44AB-8C18-72DCEFCC5210}" srcOrd="0" destOrd="0" parTransId="{06FC8421-EB21-4585-963D-B5332EFABF24}" sibTransId="{D770E6B6-F9ED-4C52-9BEE-E90BBBCD1DD1}"/>
    <dgm:cxn modelId="{7603D893-0A91-4DD0-8D84-843781F73F03}" type="presOf" srcId="{F7791067-9C0A-4523-B9AF-5AF891666377}" destId="{A09263C5-3838-497D-BF7D-FC404EB54FF9}" srcOrd="0" destOrd="0" presId="urn:microsoft.com/office/officeart/2016/7/layout/ChevronBlockProcess"/>
    <dgm:cxn modelId="{5D298E99-2114-4A67-A06F-630B58F815B5}" srcId="{57BBF7B7-E1A0-44F8-868E-0618BFCACDD5}" destId="{F2672AA7-C0D9-44AF-9E6A-B784DB8D0C07}" srcOrd="0" destOrd="0" parTransId="{1B122FB5-8F31-4B01-B56F-A55AFAC698D5}" sibTransId="{49BCF8B2-9C84-42BC-8E28-ED84C9176F79}"/>
    <dgm:cxn modelId="{F2A20FA3-C96B-4B6A-AB87-5DA3BE150A9D}" type="presOf" srcId="{57BBF7B7-E1A0-44F8-868E-0618BFCACDD5}" destId="{4886FC63-6BB7-4A76-B0B5-3BBBF6F54051}" srcOrd="0" destOrd="0" presId="urn:microsoft.com/office/officeart/2016/7/layout/ChevronBlockProcess"/>
    <dgm:cxn modelId="{EF00EFE2-96D7-4A4B-B164-563B675CC105}" type="presOf" srcId="{42D79089-A06A-4ADC-9905-6CBECC935557}" destId="{7A98DF22-22FE-412B-A355-7B39CF68B850}" srcOrd="0" destOrd="0" presId="urn:microsoft.com/office/officeart/2016/7/layout/ChevronBlockProcess"/>
    <dgm:cxn modelId="{CD7190E7-47CE-4221-8B7A-84DF9891066D}" srcId="{57BBF7B7-E1A0-44F8-868E-0618BFCACDD5}" destId="{42D79089-A06A-4ADC-9905-6CBECC935557}" srcOrd="1" destOrd="0" parTransId="{24769F74-C1CD-4116-94E3-6BBF3CC1D1B3}" sibTransId="{A7A08973-2469-48DE-9C5C-8E5D09226AA9}"/>
    <dgm:cxn modelId="{F03C64F3-1F44-4D06-8075-425A32E8B0CB}" srcId="{F2672AA7-C0D9-44AF-9E6A-B784DB8D0C07}" destId="{F7791067-9C0A-4523-B9AF-5AF891666377}" srcOrd="0" destOrd="0" parTransId="{5A4903B1-2E3C-4388-8A02-B705808203B6}" sibTransId="{7D977F2A-3CFC-4B6C-AA52-2F22658008C6}"/>
    <dgm:cxn modelId="{14512EDA-5030-4C29-A973-EFB673843F96}" type="presParOf" srcId="{4886FC63-6BB7-4A76-B0B5-3BBBF6F54051}" destId="{B6FFB2B6-2200-4460-A32A-5CA55A80A673}" srcOrd="0" destOrd="0" presId="urn:microsoft.com/office/officeart/2016/7/layout/ChevronBlockProcess"/>
    <dgm:cxn modelId="{D8B1648F-9900-436E-8C99-298DFE744C98}" type="presParOf" srcId="{B6FFB2B6-2200-4460-A32A-5CA55A80A673}" destId="{25584184-B475-4943-9229-D2AC28673ADC}" srcOrd="0" destOrd="0" presId="urn:microsoft.com/office/officeart/2016/7/layout/ChevronBlockProcess"/>
    <dgm:cxn modelId="{847996FF-C47B-43C2-8FAE-C4AFF8ABC50A}" type="presParOf" srcId="{B6FFB2B6-2200-4460-A32A-5CA55A80A673}" destId="{A09263C5-3838-497D-BF7D-FC404EB54FF9}" srcOrd="1" destOrd="0" presId="urn:microsoft.com/office/officeart/2016/7/layout/ChevronBlockProcess"/>
    <dgm:cxn modelId="{A77D2263-C47D-4588-9598-0CCF3D705751}" type="presParOf" srcId="{4886FC63-6BB7-4A76-B0B5-3BBBF6F54051}" destId="{EE539BE3-CC11-47F6-8D2F-BAB6D82161B0}" srcOrd="1" destOrd="0" presId="urn:microsoft.com/office/officeart/2016/7/layout/ChevronBlockProcess"/>
    <dgm:cxn modelId="{CF40B3ED-C4B3-43B3-92FE-EBA327CD42E4}" type="presParOf" srcId="{4886FC63-6BB7-4A76-B0B5-3BBBF6F54051}" destId="{3B4E72B5-DB12-4FE9-96AA-E47CC1D403C5}" srcOrd="2" destOrd="0" presId="urn:microsoft.com/office/officeart/2016/7/layout/ChevronBlockProcess"/>
    <dgm:cxn modelId="{F3E1DAF2-6009-465B-AC60-EAE8D6E1DBFE}" type="presParOf" srcId="{3B4E72B5-DB12-4FE9-96AA-E47CC1D403C5}" destId="{7A98DF22-22FE-412B-A355-7B39CF68B850}" srcOrd="0" destOrd="0" presId="urn:microsoft.com/office/officeart/2016/7/layout/ChevronBlockProcess"/>
    <dgm:cxn modelId="{4F3F21F2-F644-4404-9A41-F9E282B36AE0}" type="presParOf" srcId="{3B4E72B5-DB12-4FE9-96AA-E47CC1D403C5}" destId="{9BA9F84C-4143-4CE6-B43C-07A642FB86A8}"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B4F41-7191-4ACC-8393-6EFD4B0BD3C3}">
      <dsp:nvSpPr>
        <dsp:cNvPr id="0" name=""/>
        <dsp:cNvSpPr/>
      </dsp:nvSpPr>
      <dsp:spPr>
        <a:xfrm>
          <a:off x="0" y="28161"/>
          <a:ext cx="107283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HARDWARE REQUIREMENTS:</a:t>
          </a:r>
        </a:p>
      </dsp:txBody>
      <dsp:txXfrm>
        <a:off x="26930" y="55091"/>
        <a:ext cx="10674465" cy="497795"/>
      </dsp:txXfrm>
    </dsp:sp>
    <dsp:sp modelId="{26A4831A-3969-4FDF-8BE2-D42CBE4946FB}">
      <dsp:nvSpPr>
        <dsp:cNvPr id="0" name=""/>
        <dsp:cNvSpPr/>
      </dsp:nvSpPr>
      <dsp:spPr>
        <a:xfrm>
          <a:off x="0" y="646056"/>
          <a:ext cx="107283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System                  :     Pentium i3 Processor.</a:t>
          </a:r>
        </a:p>
      </dsp:txBody>
      <dsp:txXfrm>
        <a:off x="26930" y="672986"/>
        <a:ext cx="10674465" cy="497795"/>
      </dsp:txXfrm>
    </dsp:sp>
    <dsp:sp modelId="{F7CE7D95-227C-4B18-BA98-EAA8C20DA549}">
      <dsp:nvSpPr>
        <dsp:cNvPr id="0" name=""/>
        <dsp:cNvSpPr/>
      </dsp:nvSpPr>
      <dsp:spPr>
        <a:xfrm>
          <a:off x="0" y="1263951"/>
          <a:ext cx="107283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Hard Disk             :     500 GB.</a:t>
          </a:r>
        </a:p>
      </dsp:txBody>
      <dsp:txXfrm>
        <a:off x="26930" y="1290881"/>
        <a:ext cx="10674465" cy="497795"/>
      </dsp:txXfrm>
    </dsp:sp>
    <dsp:sp modelId="{D21DF4F3-A7FA-42B8-9979-A244E4388B6B}">
      <dsp:nvSpPr>
        <dsp:cNvPr id="0" name=""/>
        <dsp:cNvSpPr/>
      </dsp:nvSpPr>
      <dsp:spPr>
        <a:xfrm>
          <a:off x="0" y="1881846"/>
          <a:ext cx="107283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Monitor                :     15’’ LED</a:t>
          </a:r>
        </a:p>
      </dsp:txBody>
      <dsp:txXfrm>
        <a:off x="26930" y="1908776"/>
        <a:ext cx="10674465" cy="497795"/>
      </dsp:txXfrm>
    </dsp:sp>
    <dsp:sp modelId="{673AB083-DBB2-4DDE-B78A-8A37C82D48E1}">
      <dsp:nvSpPr>
        <dsp:cNvPr id="0" name=""/>
        <dsp:cNvSpPr/>
      </dsp:nvSpPr>
      <dsp:spPr>
        <a:xfrm>
          <a:off x="0" y="2499742"/>
          <a:ext cx="107283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Input Devices      :     Keyboard, Mouse</a:t>
          </a:r>
        </a:p>
      </dsp:txBody>
      <dsp:txXfrm>
        <a:off x="26930" y="2526672"/>
        <a:ext cx="10674465" cy="497795"/>
      </dsp:txXfrm>
    </dsp:sp>
    <dsp:sp modelId="{528419B0-66EF-4CB1-9C95-A0314C6C6D51}">
      <dsp:nvSpPr>
        <dsp:cNvPr id="0" name=""/>
        <dsp:cNvSpPr/>
      </dsp:nvSpPr>
      <dsp:spPr>
        <a:xfrm>
          <a:off x="0" y="3117637"/>
          <a:ext cx="107283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Ram                       :    4 GB</a:t>
          </a:r>
        </a:p>
      </dsp:txBody>
      <dsp:txXfrm>
        <a:off x="26930" y="3144567"/>
        <a:ext cx="10674465" cy="497795"/>
      </dsp:txXfrm>
    </dsp:sp>
    <dsp:sp modelId="{5FB40A0D-2E47-4A13-90C4-9D25149622BD}">
      <dsp:nvSpPr>
        <dsp:cNvPr id="0" name=""/>
        <dsp:cNvSpPr/>
      </dsp:nvSpPr>
      <dsp:spPr>
        <a:xfrm>
          <a:off x="0" y="3735532"/>
          <a:ext cx="107283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SOFTWARE REQUIREMENTS:</a:t>
          </a:r>
        </a:p>
      </dsp:txBody>
      <dsp:txXfrm>
        <a:off x="26930" y="3762462"/>
        <a:ext cx="10674465" cy="497795"/>
      </dsp:txXfrm>
    </dsp:sp>
    <dsp:sp modelId="{C1ADA6CD-5B00-4377-AFDD-2E5C46B2E5D4}">
      <dsp:nvSpPr>
        <dsp:cNvPr id="0" name=""/>
        <dsp:cNvSpPr/>
      </dsp:nvSpPr>
      <dsp:spPr>
        <a:xfrm>
          <a:off x="0" y="4287187"/>
          <a:ext cx="10728325"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62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Operating system          :     Windows  7 &amp;above.</a:t>
          </a:r>
        </a:p>
        <a:p>
          <a:pPr marL="171450" lvl="1" indent="-171450" algn="l" defTabSz="800100">
            <a:lnSpc>
              <a:spcPct val="90000"/>
            </a:lnSpc>
            <a:spcBef>
              <a:spcPct val="0"/>
            </a:spcBef>
            <a:spcAft>
              <a:spcPct val="20000"/>
            </a:spcAft>
            <a:buChar char="•"/>
          </a:pPr>
          <a:r>
            <a:rPr lang="en-US" sz="1800" kern="1200"/>
            <a:t>Coding Language          :    Python</a:t>
          </a:r>
        </a:p>
        <a:p>
          <a:pPr marL="171450" lvl="1" indent="-171450" algn="l" defTabSz="800100">
            <a:lnSpc>
              <a:spcPct val="90000"/>
            </a:lnSpc>
            <a:spcBef>
              <a:spcPct val="0"/>
            </a:spcBef>
            <a:spcAft>
              <a:spcPct val="20000"/>
            </a:spcAft>
            <a:buChar char="•"/>
          </a:pPr>
          <a:r>
            <a:rPr lang="en-US" sz="1800" kern="1200"/>
            <a:t>Web Framework             :    Flask</a:t>
          </a:r>
        </a:p>
      </dsp:txBody>
      <dsp:txXfrm>
        <a:off x="0" y="4287187"/>
        <a:ext cx="10728325" cy="928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52643-C8AD-4FAF-A97B-7175ECF116CD}">
      <dsp:nvSpPr>
        <dsp:cNvPr id="0" name=""/>
        <dsp:cNvSpPr/>
      </dsp:nvSpPr>
      <dsp:spPr>
        <a:xfrm>
          <a:off x="0" y="0"/>
          <a:ext cx="9456609" cy="1195454"/>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 the Existing system STGN, we adopt several PGMs and connect them in a dense manner, which can accelerate the convergence. Experiments are conducted on various datasets, such as large-scale datasets (FDST), small datasets (UCSD and Mall), and a vehicle counting dataset (TRANCOS).</a:t>
          </a:r>
        </a:p>
      </dsp:txBody>
      <dsp:txXfrm>
        <a:off x="35014" y="35014"/>
        <a:ext cx="8166620" cy="1125426"/>
      </dsp:txXfrm>
    </dsp:sp>
    <dsp:sp modelId="{A509A648-1C5F-4509-A241-1129102E1AE6}">
      <dsp:nvSpPr>
        <dsp:cNvPr id="0" name=""/>
        <dsp:cNvSpPr/>
      </dsp:nvSpPr>
      <dsp:spPr>
        <a:xfrm>
          <a:off x="834406" y="1394696"/>
          <a:ext cx="9456609" cy="1195454"/>
        </a:xfrm>
        <a:prstGeom prst="roundRect">
          <a:avLst>
            <a:gd name="adj" fmla="val 10000"/>
          </a:avLst>
        </a:prstGeom>
        <a:gradFill rotWithShape="0">
          <a:gsLst>
            <a:gs pos="0">
              <a:schemeClr val="accent2">
                <a:hueOff val="3397140"/>
                <a:satOff val="-14713"/>
                <a:lumOff val="12255"/>
                <a:alphaOff val="0"/>
                <a:lumMod val="110000"/>
                <a:satMod val="105000"/>
                <a:tint val="67000"/>
              </a:schemeClr>
            </a:gs>
            <a:gs pos="50000">
              <a:schemeClr val="accent2">
                <a:hueOff val="3397140"/>
                <a:satOff val="-14713"/>
                <a:lumOff val="12255"/>
                <a:alphaOff val="0"/>
                <a:lumMod val="105000"/>
                <a:satMod val="103000"/>
                <a:tint val="73000"/>
              </a:schemeClr>
            </a:gs>
            <a:gs pos="100000">
              <a:schemeClr val="accent2">
                <a:hueOff val="3397140"/>
                <a:satOff val="-14713"/>
                <a:lumOff val="1225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 this paper, we capture pixel-wise and patch-wise relations in spatial-temporal domains, which learn deep hierarchical features and collaboratively work to effectively improve the representative ability of local regions. </a:t>
          </a:r>
        </a:p>
      </dsp:txBody>
      <dsp:txXfrm>
        <a:off x="869420" y="1429710"/>
        <a:ext cx="7775129" cy="1125426"/>
      </dsp:txXfrm>
    </dsp:sp>
    <dsp:sp modelId="{B729C8CB-8C7F-4923-8191-4BD0B6BC3CDB}">
      <dsp:nvSpPr>
        <dsp:cNvPr id="0" name=""/>
        <dsp:cNvSpPr/>
      </dsp:nvSpPr>
      <dsp:spPr>
        <a:xfrm>
          <a:off x="1668813" y="2789393"/>
          <a:ext cx="9456609" cy="1195454"/>
        </a:xfrm>
        <a:prstGeom prst="roundRect">
          <a:avLst>
            <a:gd name="adj" fmla="val 10000"/>
          </a:avLst>
        </a:prstGeom>
        <a:gradFill rotWithShape="0">
          <a:gsLst>
            <a:gs pos="0">
              <a:schemeClr val="accent2">
                <a:hueOff val="6794280"/>
                <a:satOff val="-29426"/>
                <a:lumOff val="24510"/>
                <a:alphaOff val="0"/>
                <a:lumMod val="110000"/>
                <a:satMod val="105000"/>
                <a:tint val="67000"/>
              </a:schemeClr>
            </a:gs>
            <a:gs pos="50000">
              <a:schemeClr val="accent2">
                <a:hueOff val="6794280"/>
                <a:satOff val="-29426"/>
                <a:lumOff val="24510"/>
                <a:alphaOff val="0"/>
                <a:lumMod val="105000"/>
                <a:satMod val="103000"/>
                <a:tint val="73000"/>
              </a:schemeClr>
            </a:gs>
            <a:gs pos="100000">
              <a:schemeClr val="accent2">
                <a:hueOff val="6794280"/>
                <a:satOff val="-29426"/>
                <a:lumOff val="2451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This module introduces a spatial-aware channel-wise attention mechanism to fuse multi-scale features. Based on this module, we design a novel spatial-temporal graph network for video crowd counting.</a:t>
          </a:r>
        </a:p>
      </dsp:txBody>
      <dsp:txXfrm>
        <a:off x="1703827" y="2824407"/>
        <a:ext cx="7775129" cy="1125426"/>
      </dsp:txXfrm>
    </dsp:sp>
    <dsp:sp modelId="{C1841555-1F2B-41C2-9698-1FA0CA147829}">
      <dsp:nvSpPr>
        <dsp:cNvPr id="0" name=""/>
        <dsp:cNvSpPr/>
      </dsp:nvSpPr>
      <dsp:spPr>
        <a:xfrm>
          <a:off x="8679564" y="906552"/>
          <a:ext cx="777045" cy="777045"/>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854399" y="906552"/>
        <a:ext cx="427375" cy="584726"/>
      </dsp:txXfrm>
    </dsp:sp>
    <dsp:sp modelId="{D4042A12-A1E3-46CF-8E77-2517461098B1}">
      <dsp:nvSpPr>
        <dsp:cNvPr id="0" name=""/>
        <dsp:cNvSpPr/>
      </dsp:nvSpPr>
      <dsp:spPr>
        <a:xfrm>
          <a:off x="9513970" y="2293280"/>
          <a:ext cx="777045" cy="777045"/>
        </a:xfrm>
        <a:prstGeom prst="downArrow">
          <a:avLst>
            <a:gd name="adj1" fmla="val 55000"/>
            <a:gd name="adj2" fmla="val 45000"/>
          </a:avLst>
        </a:prstGeom>
        <a:solidFill>
          <a:schemeClr val="accent2">
            <a:tint val="40000"/>
            <a:alpha val="90000"/>
            <a:hueOff val="6633838"/>
            <a:satOff val="-3671"/>
            <a:lumOff val="4330"/>
            <a:alphaOff val="0"/>
          </a:schemeClr>
        </a:solidFill>
        <a:ln w="6350" cap="flat" cmpd="sng" algn="ctr">
          <a:solidFill>
            <a:schemeClr val="accent2">
              <a:tint val="40000"/>
              <a:alpha val="90000"/>
              <a:hueOff val="6633838"/>
              <a:satOff val="-3671"/>
              <a:lumOff val="433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9688805" y="2293280"/>
        <a:ext cx="427375" cy="5847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A8871-D352-41A7-A373-AB71B3A93CC5}">
      <dsp:nvSpPr>
        <dsp:cNvPr id="0" name=""/>
        <dsp:cNvSpPr/>
      </dsp:nvSpPr>
      <dsp:spPr>
        <a:xfrm>
          <a:off x="0" y="3259592"/>
          <a:ext cx="7104777" cy="2138645"/>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YOLOv7 object detection: The first module is the YOLOv7 object detection algorithm, which is used to detect people in the video frames. YOLOv7 uses a single neural network to perform object detection and classification, making it fast and efficient.</a:t>
          </a:r>
        </a:p>
      </dsp:txBody>
      <dsp:txXfrm>
        <a:off x="0" y="3259592"/>
        <a:ext cx="7104777" cy="2138645"/>
      </dsp:txXfrm>
    </dsp:sp>
    <dsp:sp modelId="{5A0E0FF9-D48D-423D-BCF1-E7B579498600}">
      <dsp:nvSpPr>
        <dsp:cNvPr id="0" name=""/>
        <dsp:cNvSpPr/>
      </dsp:nvSpPr>
      <dsp:spPr>
        <a:xfrm rot="10800000">
          <a:off x="0" y="2435"/>
          <a:ext cx="7104777" cy="3289237"/>
        </a:xfrm>
        <a:prstGeom prst="upArrowCallou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a:t>The Spatial-Temporal Graph Network (STGN) for Video Crowd Counting using YOLO Version 7 is a deep learning architecture that consists of several modules. Here's a brief description of each module:</a:t>
          </a:r>
        </a:p>
      </dsp:txBody>
      <dsp:txXfrm rot="10800000">
        <a:off x="0" y="2435"/>
        <a:ext cx="7104777" cy="21372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84184-B475-4943-9229-D2AC28673ADC}">
      <dsp:nvSpPr>
        <dsp:cNvPr id="0" name=""/>
        <dsp:cNvSpPr/>
      </dsp:nvSpPr>
      <dsp:spPr>
        <a:xfrm>
          <a:off x="5903" y="416426"/>
          <a:ext cx="2861516" cy="858454"/>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995" tIns="105995" rIns="105995" bIns="105995" numCol="1" spcCol="1270" anchor="ctr" anchorCtr="0">
          <a:noAutofit/>
        </a:bodyPr>
        <a:lstStyle/>
        <a:p>
          <a:pPr marL="0" lvl="0" indent="0" algn="ctr" defTabSz="1022350">
            <a:lnSpc>
              <a:spcPct val="90000"/>
            </a:lnSpc>
            <a:spcBef>
              <a:spcPct val="0"/>
            </a:spcBef>
            <a:spcAft>
              <a:spcPct val="35000"/>
            </a:spcAft>
            <a:buNone/>
          </a:pPr>
          <a:r>
            <a:rPr lang="en-US" sz="2300" kern="1200"/>
            <a:t>Download and Install</a:t>
          </a:r>
        </a:p>
      </dsp:txBody>
      <dsp:txXfrm>
        <a:off x="263439" y="416426"/>
        <a:ext cx="2346444" cy="858454"/>
      </dsp:txXfrm>
    </dsp:sp>
    <dsp:sp modelId="{A09263C5-3838-497D-BF7D-FC404EB54FF9}">
      <dsp:nvSpPr>
        <dsp:cNvPr id="0" name=""/>
        <dsp:cNvSpPr/>
      </dsp:nvSpPr>
      <dsp:spPr>
        <a:xfrm>
          <a:off x="5903" y="1274881"/>
          <a:ext cx="2603979" cy="18367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5772" tIns="205772" rIns="205772" bIns="411545" numCol="1" spcCol="1270" anchor="t" anchorCtr="0">
          <a:noAutofit/>
        </a:bodyPr>
        <a:lstStyle/>
        <a:p>
          <a:pPr marL="0" lvl="0" indent="0" algn="l" defTabSz="755650">
            <a:lnSpc>
              <a:spcPct val="90000"/>
            </a:lnSpc>
            <a:spcBef>
              <a:spcPct val="0"/>
            </a:spcBef>
            <a:spcAft>
              <a:spcPct val="35000"/>
            </a:spcAft>
            <a:buNone/>
          </a:pPr>
          <a:r>
            <a:rPr lang="en-US" sz="1700" kern="1200"/>
            <a:t>Download and Install the Anaconda Software.</a:t>
          </a:r>
        </a:p>
      </dsp:txBody>
      <dsp:txXfrm>
        <a:off x="5903" y="1274881"/>
        <a:ext cx="2603979" cy="1836722"/>
      </dsp:txXfrm>
    </dsp:sp>
    <dsp:sp modelId="{7A98DF22-22FE-412B-A355-7B39CF68B850}">
      <dsp:nvSpPr>
        <dsp:cNvPr id="0" name=""/>
        <dsp:cNvSpPr/>
      </dsp:nvSpPr>
      <dsp:spPr>
        <a:xfrm>
          <a:off x="2838916" y="416426"/>
          <a:ext cx="2861516" cy="858454"/>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995" tIns="105995" rIns="105995" bIns="105995" numCol="1" spcCol="1270" anchor="ctr" anchorCtr="0">
          <a:noAutofit/>
        </a:bodyPr>
        <a:lstStyle/>
        <a:p>
          <a:pPr marL="0" lvl="0" indent="0" algn="ctr" defTabSz="1022350">
            <a:lnSpc>
              <a:spcPct val="90000"/>
            </a:lnSpc>
            <a:spcBef>
              <a:spcPct val="0"/>
            </a:spcBef>
            <a:spcAft>
              <a:spcPct val="35000"/>
            </a:spcAft>
            <a:buNone/>
          </a:pPr>
          <a:r>
            <a:rPr lang="en-US" sz="2300" kern="1200"/>
            <a:t>Open</a:t>
          </a:r>
        </a:p>
      </dsp:txBody>
      <dsp:txXfrm>
        <a:off x="3096452" y="416426"/>
        <a:ext cx="2346444" cy="858454"/>
      </dsp:txXfrm>
    </dsp:sp>
    <dsp:sp modelId="{9BA9F84C-4143-4CE6-B43C-07A642FB86A8}">
      <dsp:nvSpPr>
        <dsp:cNvPr id="0" name=""/>
        <dsp:cNvSpPr/>
      </dsp:nvSpPr>
      <dsp:spPr>
        <a:xfrm>
          <a:off x="2838916" y="1274881"/>
          <a:ext cx="2603979" cy="18367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5772" tIns="205772" rIns="205772" bIns="411545" numCol="1" spcCol="1270" anchor="t" anchorCtr="0">
          <a:noAutofit/>
        </a:bodyPr>
        <a:lstStyle/>
        <a:p>
          <a:pPr marL="0" lvl="0" indent="0" algn="l" defTabSz="755650">
            <a:lnSpc>
              <a:spcPct val="90000"/>
            </a:lnSpc>
            <a:spcBef>
              <a:spcPct val="0"/>
            </a:spcBef>
            <a:spcAft>
              <a:spcPct val="35000"/>
            </a:spcAft>
            <a:buNone/>
          </a:pPr>
          <a:r>
            <a:rPr lang="en-US" sz="1700" kern="1200"/>
            <a:t>Open the command prompt type 'D:' then prompt is ready to access our project to run.</a:t>
          </a:r>
        </a:p>
      </dsp:txBody>
      <dsp:txXfrm>
        <a:off x="2838916" y="1274881"/>
        <a:ext cx="2603979" cy="18367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May 16,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02212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May 16,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4356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May 16,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7938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May 16,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61419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May 16,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6116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May 16,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86890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May 16,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3467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May 16,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79787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May 16,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3367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May 16,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4607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May 16,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40514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May 16, 2023</a:t>
            </a:fld>
            <a:endParaRPr lang="en-US"/>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a:p>
        </p:txBody>
      </p:sp>
    </p:spTree>
    <p:extLst>
      <p:ext uri="{BB962C8B-B14F-4D97-AF65-F5344CB8AC3E}">
        <p14:creationId xmlns:p14="http://schemas.microsoft.com/office/powerpoint/2010/main" val="119406676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1D1CCC3C-EB52-47ED-B6AA-5F70D9215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384C50CF-FE9D-459C-890F-56C32779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13">
            <a:extLst>
              <a:ext uri="{FF2B5EF4-FFF2-40B4-BE49-F238E27FC236}">
                <a16:creationId xmlns:a16="http://schemas.microsoft.com/office/drawing/2014/main" id="{79C4E6F9-8A11-4E94-8423-966E9DF0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096624" cy="6858000"/>
          </a:xfrm>
          <a:custGeom>
            <a:avLst/>
            <a:gdLst>
              <a:gd name="connsiteX0" fmla="*/ 0 w 11096624"/>
              <a:gd name="connsiteY0" fmla="*/ 0 h 6858000"/>
              <a:gd name="connsiteX1" fmla="*/ 10869306 w 11096624"/>
              <a:gd name="connsiteY1" fmla="*/ 0 h 6858000"/>
              <a:gd name="connsiteX2" fmla="*/ 10932108 w 11096624"/>
              <a:gd name="connsiteY2" fmla="*/ 181114 h 6858000"/>
              <a:gd name="connsiteX3" fmla="*/ 10953136 w 11096624"/>
              <a:gd name="connsiteY3" fmla="*/ 3620675 h 6858000"/>
              <a:gd name="connsiteX4" fmla="*/ 9722723 w 11096624"/>
              <a:gd name="connsiteY4" fmla="*/ 6351879 h 6858000"/>
              <a:gd name="connsiteX5" fmla="*/ 9365083 w 11096624"/>
              <a:gd name="connsiteY5" fmla="*/ 6847267 h 6858000"/>
              <a:gd name="connsiteX6" fmla="*/ 9354506 w 11096624"/>
              <a:gd name="connsiteY6" fmla="*/ 6858000 h 6858000"/>
              <a:gd name="connsiteX7" fmla="*/ 0 w 1109662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6624" h="6858000">
                <a:moveTo>
                  <a:pt x="0" y="0"/>
                </a:moveTo>
                <a:lnTo>
                  <a:pt x="10869306" y="0"/>
                </a:lnTo>
                <a:lnTo>
                  <a:pt x="10932108" y="181114"/>
                </a:lnTo>
                <a:cubicBezTo>
                  <a:pt x="11289577" y="1409141"/>
                  <a:pt x="10953136" y="3273767"/>
                  <a:pt x="10953136" y="3620675"/>
                </a:cubicBezTo>
                <a:cubicBezTo>
                  <a:pt x="10953136" y="5162483"/>
                  <a:pt x="10118214" y="5735156"/>
                  <a:pt x="9722723" y="6351879"/>
                </a:cubicBezTo>
                <a:cubicBezTo>
                  <a:pt x="9656808" y="6500554"/>
                  <a:pt x="9530643" y="6669361"/>
                  <a:pt x="9365083" y="6847267"/>
                </a:cubicBezTo>
                <a:lnTo>
                  <a:pt x="9354506" y="6858000"/>
                </a:lnTo>
                <a:lnTo>
                  <a:pt x="0" y="6858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2" name="Title 1">
            <a:extLst>
              <a:ext uri="{FF2B5EF4-FFF2-40B4-BE49-F238E27FC236}">
                <a16:creationId xmlns:a16="http://schemas.microsoft.com/office/drawing/2014/main" id="{56696C82-B9BC-3F67-511A-E0350BF346A5}"/>
              </a:ext>
            </a:extLst>
          </p:cNvPr>
          <p:cNvSpPr>
            <a:spLocks noGrp="1"/>
          </p:cNvSpPr>
          <p:nvPr>
            <p:ph type="title"/>
          </p:nvPr>
        </p:nvSpPr>
        <p:spPr>
          <a:xfrm>
            <a:off x="2029352" y="415285"/>
            <a:ext cx="8265361" cy="1638313"/>
          </a:xfrm>
        </p:spPr>
        <p:txBody>
          <a:bodyPr vert="horz" wrap="square" lIns="0" tIns="0" rIns="0" bIns="0" rtlCol="0" anchor="b" anchorCtr="0">
            <a:normAutofit/>
          </a:bodyPr>
          <a:lstStyle/>
          <a:p>
            <a:r>
              <a:rPr lang="en-US">
                <a:ea typeface="+mj-lt"/>
                <a:cs typeface="+mj-lt"/>
              </a:rPr>
              <a:t>   MAILAM ENGINEERING COLLEGE</a:t>
            </a:r>
            <a:endParaRPr lang="en-US"/>
          </a:p>
          <a:p>
            <a:r>
              <a:rPr lang="en-US">
                <a:ea typeface="+mj-lt"/>
                <a:cs typeface="+mj-lt"/>
              </a:rPr>
              <a:t>                       MAILAM</a:t>
            </a:r>
            <a:endParaRPr lang="en-US"/>
          </a:p>
          <a:p>
            <a:endParaRPr lang="en-US"/>
          </a:p>
        </p:txBody>
      </p:sp>
      <p:sp>
        <p:nvSpPr>
          <p:cNvPr id="3" name="Content Placeholder 2">
            <a:extLst>
              <a:ext uri="{FF2B5EF4-FFF2-40B4-BE49-F238E27FC236}">
                <a16:creationId xmlns:a16="http://schemas.microsoft.com/office/drawing/2014/main" id="{07B9E34F-3336-6F70-78D9-D8A7D01B1621}"/>
              </a:ext>
            </a:extLst>
          </p:cNvPr>
          <p:cNvSpPr>
            <a:spLocks noGrp="1"/>
          </p:cNvSpPr>
          <p:nvPr>
            <p:ph idx="1"/>
          </p:nvPr>
        </p:nvSpPr>
        <p:spPr>
          <a:xfrm>
            <a:off x="2222535" y="1994248"/>
            <a:ext cx="8941502" cy="844414"/>
          </a:xfrm>
        </p:spPr>
        <p:txBody>
          <a:bodyPr vert="horz" lIns="0" tIns="0" rIns="0" bIns="0" rtlCol="0" anchor="t">
            <a:normAutofit/>
          </a:bodyPr>
          <a:lstStyle/>
          <a:p>
            <a:pPr marL="0" indent="0">
              <a:buNone/>
            </a:pPr>
            <a:r>
              <a:rPr lang="en-US">
                <a:solidFill>
                  <a:srgbClr val="FFFFFF"/>
                </a:solidFill>
                <a:ea typeface="+mn-lt"/>
                <a:cs typeface="+mn-lt"/>
              </a:rPr>
              <a:t>DEPARTMENT OF COMPUTER SCIENCE AND ENGINEERING </a:t>
            </a:r>
          </a:p>
          <a:p>
            <a:endParaRPr lang="en-US">
              <a:solidFill>
                <a:srgbClr val="FFFFFF">
                  <a:alpha val="58000"/>
                </a:srgbClr>
              </a:solidFill>
            </a:endParaRPr>
          </a:p>
          <a:p>
            <a:endParaRPr lang="en-US"/>
          </a:p>
        </p:txBody>
      </p:sp>
      <p:pic>
        <p:nvPicPr>
          <p:cNvPr id="4" name="Picture 4" descr="Logo&#10;&#10;Description automatically generated">
            <a:extLst>
              <a:ext uri="{FF2B5EF4-FFF2-40B4-BE49-F238E27FC236}">
                <a16:creationId xmlns:a16="http://schemas.microsoft.com/office/drawing/2014/main" id="{F1837E54-02B7-E34E-391F-7DA44786B542}"/>
              </a:ext>
            </a:extLst>
          </p:cNvPr>
          <p:cNvPicPr>
            <a:picLocks noChangeAspect="1"/>
          </p:cNvPicPr>
          <p:nvPr/>
        </p:nvPicPr>
        <p:blipFill>
          <a:blip r:embed="rId2"/>
          <a:stretch>
            <a:fillRect/>
          </a:stretch>
        </p:blipFill>
        <p:spPr>
          <a:xfrm>
            <a:off x="4416123" y="2836436"/>
            <a:ext cx="2065316" cy="1970662"/>
          </a:xfrm>
          <a:custGeom>
            <a:avLst/>
            <a:gdLst/>
            <a:ahLst/>
            <a:cxnLst/>
            <a:rect l="l" t="t" r="r" b="b"/>
            <a:pathLst>
              <a:path w="3095625" h="5409338">
                <a:moveTo>
                  <a:pt x="0" y="0"/>
                </a:moveTo>
                <a:lnTo>
                  <a:pt x="3095625" y="0"/>
                </a:lnTo>
                <a:lnTo>
                  <a:pt x="3095625" y="5409338"/>
                </a:lnTo>
                <a:lnTo>
                  <a:pt x="0" y="5409338"/>
                </a:lnTo>
                <a:close/>
              </a:path>
            </a:pathLst>
          </a:custGeom>
        </p:spPr>
      </p:pic>
      <p:sp>
        <p:nvSpPr>
          <p:cNvPr id="5" name="TextBox 4">
            <a:extLst>
              <a:ext uri="{FF2B5EF4-FFF2-40B4-BE49-F238E27FC236}">
                <a16:creationId xmlns:a16="http://schemas.microsoft.com/office/drawing/2014/main" id="{35F00632-2F4D-14F6-46FB-0C310B22545D}"/>
              </a:ext>
            </a:extLst>
          </p:cNvPr>
          <p:cNvSpPr txBox="1"/>
          <p:nvPr/>
        </p:nvSpPr>
        <p:spPr>
          <a:xfrm>
            <a:off x="3361698" y="5305504"/>
            <a:ext cx="4366591" cy="14311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a:t>ANNA UNIVERSITY : CHENNAI 600 025</a:t>
            </a:r>
          </a:p>
          <a:p>
            <a:pPr>
              <a:spcAft>
                <a:spcPts val="600"/>
              </a:spcAft>
            </a:pPr>
            <a:endParaRPr lang="en-US"/>
          </a:p>
          <a:p>
            <a:pPr>
              <a:spcAft>
                <a:spcPts val="600"/>
              </a:spcAft>
            </a:pPr>
            <a:r>
              <a:rPr lang="en-US"/>
              <a:t>                        April 2023</a:t>
            </a:r>
          </a:p>
          <a:p>
            <a:pPr>
              <a:spcAft>
                <a:spcPts val="600"/>
              </a:spcAft>
            </a:pPr>
            <a:endParaRPr lang="en-US"/>
          </a:p>
        </p:txBody>
      </p:sp>
    </p:spTree>
    <p:extLst>
      <p:ext uri="{BB962C8B-B14F-4D97-AF65-F5344CB8AC3E}">
        <p14:creationId xmlns:p14="http://schemas.microsoft.com/office/powerpoint/2010/main" val="4147605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AC5689C5-C365-4756-8748-420A638FD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069FC84-C6C5-489C-A3A5-2AF7A7FA3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6A39A-6F3E-6E76-9CB2-4E4E8DBD2ABB}"/>
              </a:ext>
            </a:extLst>
          </p:cNvPr>
          <p:cNvSpPr>
            <a:spLocks noGrp="1"/>
          </p:cNvSpPr>
          <p:nvPr>
            <p:ph type="title"/>
          </p:nvPr>
        </p:nvSpPr>
        <p:spPr>
          <a:xfrm>
            <a:off x="720000" y="619199"/>
            <a:ext cx="8831988" cy="576000"/>
          </a:xfrm>
        </p:spPr>
        <p:txBody>
          <a:bodyPr vert="horz" wrap="square" lIns="0" tIns="0" rIns="0" bIns="0" rtlCol="0" anchor="t" anchorCtr="0">
            <a:normAutofit/>
          </a:bodyPr>
          <a:lstStyle/>
          <a:p>
            <a:r>
              <a:rPr lang="en-US" spc="-100"/>
              <a:t>                          ARCHITECTURE DIAGRAM</a:t>
            </a:r>
          </a:p>
        </p:txBody>
      </p:sp>
      <p:sp useBgFill="1">
        <p:nvSpPr>
          <p:cNvPr id="55" name="Freeform: Shape 54">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2427176"/>
            <a:ext cx="12191501" cy="4430825"/>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pic>
        <p:nvPicPr>
          <p:cNvPr id="4" name="Picture 4" descr="Diagram&#10;&#10;Description automatically generated">
            <a:extLst>
              <a:ext uri="{FF2B5EF4-FFF2-40B4-BE49-F238E27FC236}">
                <a16:creationId xmlns:a16="http://schemas.microsoft.com/office/drawing/2014/main" id="{0023070B-1BF5-85BF-E4A8-95548D919E1D}"/>
              </a:ext>
            </a:extLst>
          </p:cNvPr>
          <p:cNvPicPr>
            <a:picLocks noChangeAspect="1"/>
          </p:cNvPicPr>
          <p:nvPr/>
        </p:nvPicPr>
        <p:blipFill>
          <a:blip r:embed="rId2"/>
          <a:stretch>
            <a:fillRect/>
          </a:stretch>
        </p:blipFill>
        <p:spPr>
          <a:xfrm>
            <a:off x="1228932" y="3088628"/>
            <a:ext cx="9892913" cy="3253287"/>
          </a:xfrm>
          <a:custGeom>
            <a:avLst/>
            <a:gdLst/>
            <a:ahLst/>
            <a:cxnLst/>
            <a:rect l="l" t="t" r="r" b="b"/>
            <a:pathLst>
              <a:path w="10728325" h="3501162">
                <a:moveTo>
                  <a:pt x="0" y="0"/>
                </a:moveTo>
                <a:lnTo>
                  <a:pt x="10728325" y="0"/>
                </a:lnTo>
                <a:lnTo>
                  <a:pt x="10728325" y="3501162"/>
                </a:lnTo>
                <a:lnTo>
                  <a:pt x="0" y="3501162"/>
                </a:lnTo>
                <a:close/>
              </a:path>
            </a:pathLst>
          </a:custGeom>
        </p:spPr>
      </p:pic>
    </p:spTree>
    <p:extLst>
      <p:ext uri="{BB962C8B-B14F-4D97-AF65-F5344CB8AC3E}">
        <p14:creationId xmlns:p14="http://schemas.microsoft.com/office/powerpoint/2010/main" val="132352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14">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B20B2D9F-04F6-AAA8-6C1A-445C21E682DF}"/>
              </a:ext>
            </a:extLst>
          </p:cNvPr>
          <p:cNvSpPr>
            <a:spLocks noGrp="1"/>
          </p:cNvSpPr>
          <p:nvPr>
            <p:ph type="title"/>
          </p:nvPr>
        </p:nvSpPr>
        <p:spPr>
          <a:xfrm>
            <a:off x="720000" y="369170"/>
            <a:ext cx="10575924" cy="1024891"/>
          </a:xfrm>
        </p:spPr>
        <p:txBody>
          <a:bodyPr>
            <a:normAutofit/>
          </a:bodyPr>
          <a:lstStyle/>
          <a:p>
            <a:r>
              <a:rPr lang="en-US">
                <a:ea typeface="+mj-lt"/>
                <a:cs typeface="+mj-lt"/>
              </a:rPr>
              <a:t>STEPS TO RUN THE PROJECT IN YOUR MACHINE :</a:t>
            </a:r>
            <a:endParaRPr lang="en-US"/>
          </a:p>
          <a:p>
            <a:endParaRPr lang="en-US"/>
          </a:p>
        </p:txBody>
      </p:sp>
      <p:pic>
        <p:nvPicPr>
          <p:cNvPr id="4" name="Picture 4" descr="A picture containing application&#10;&#10;Description automatically generated">
            <a:extLst>
              <a:ext uri="{FF2B5EF4-FFF2-40B4-BE49-F238E27FC236}">
                <a16:creationId xmlns:a16="http://schemas.microsoft.com/office/drawing/2014/main" id="{3320B39C-A219-A2DA-C85D-04267704DB68}"/>
              </a:ext>
            </a:extLst>
          </p:cNvPr>
          <p:cNvPicPr>
            <a:picLocks noChangeAspect="1"/>
          </p:cNvPicPr>
          <p:nvPr/>
        </p:nvPicPr>
        <p:blipFill>
          <a:blip r:embed="rId2"/>
          <a:stretch>
            <a:fillRect/>
          </a:stretch>
        </p:blipFill>
        <p:spPr>
          <a:xfrm>
            <a:off x="6470718" y="1714709"/>
            <a:ext cx="5253763" cy="3202296"/>
          </a:xfrm>
          <a:custGeom>
            <a:avLst/>
            <a:gdLst/>
            <a:ahLst/>
            <a:cxnLst/>
            <a:rect l="l" t="t" r="r" b="b"/>
            <a:pathLst>
              <a:path w="5015639" h="3501162">
                <a:moveTo>
                  <a:pt x="0" y="0"/>
                </a:moveTo>
                <a:lnTo>
                  <a:pt x="5015639" y="0"/>
                </a:lnTo>
                <a:lnTo>
                  <a:pt x="5015639" y="3501162"/>
                </a:lnTo>
                <a:lnTo>
                  <a:pt x="0" y="3501162"/>
                </a:lnTo>
                <a:close/>
              </a:path>
            </a:pathLst>
          </a:custGeom>
        </p:spPr>
      </p:pic>
      <p:graphicFrame>
        <p:nvGraphicFramePr>
          <p:cNvPr id="31" name="Content Placeholder 7">
            <a:extLst>
              <a:ext uri="{FF2B5EF4-FFF2-40B4-BE49-F238E27FC236}">
                <a16:creationId xmlns:a16="http://schemas.microsoft.com/office/drawing/2014/main" id="{1B2CB823-02DC-E323-F840-C32DF0097FAC}"/>
              </a:ext>
            </a:extLst>
          </p:cNvPr>
          <p:cNvGraphicFramePr>
            <a:graphicFrameLocks noGrp="1"/>
          </p:cNvGraphicFramePr>
          <p:nvPr>
            <p:ph idx="1"/>
            <p:extLst>
              <p:ext uri="{D42A27DB-BD31-4B8C-83A1-F6EECF244321}">
                <p14:modId xmlns:p14="http://schemas.microsoft.com/office/powerpoint/2010/main" val="3470318034"/>
              </p:ext>
            </p:extLst>
          </p:nvPr>
        </p:nvGraphicFramePr>
        <p:xfrm>
          <a:off x="384001" y="1800412"/>
          <a:ext cx="5706336" cy="35280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563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1D734E71-DD44-8CD2-9594-BF1009801C92}"/>
              </a:ext>
            </a:extLst>
          </p:cNvPr>
          <p:cNvSpPr>
            <a:spLocks noGrp="1"/>
          </p:cNvSpPr>
          <p:nvPr>
            <p:ph type="title"/>
          </p:nvPr>
        </p:nvSpPr>
        <p:spPr>
          <a:xfrm>
            <a:off x="720000" y="619201"/>
            <a:ext cx="8655049" cy="948162"/>
          </a:xfrm>
        </p:spPr>
        <p:txBody>
          <a:bodyPr>
            <a:normAutofit/>
          </a:bodyPr>
          <a:lstStyle/>
          <a:p>
            <a:r>
              <a:rPr lang="en-US" sz="3600" err="1">
                <a:latin typeface="Times New Roman"/>
                <a:cs typeface="Times New Roman"/>
              </a:rPr>
              <a:t>DEDECTED</a:t>
            </a:r>
            <a:r>
              <a:rPr lang="en-US" sz="3600">
                <a:latin typeface="Times New Roman"/>
                <a:cs typeface="Times New Roman"/>
              </a:rPr>
              <a:t> CODE SCREENSHOT</a:t>
            </a:r>
          </a:p>
        </p:txBody>
      </p:sp>
      <p:pic>
        <p:nvPicPr>
          <p:cNvPr id="4" name="Picture 4" descr="Graphical user interface, text, application, email&#10;&#10;Description automatically generated">
            <a:extLst>
              <a:ext uri="{FF2B5EF4-FFF2-40B4-BE49-F238E27FC236}">
                <a16:creationId xmlns:a16="http://schemas.microsoft.com/office/drawing/2014/main" id="{D7466664-EFAC-0AB5-930A-DE9D85599E74}"/>
              </a:ext>
            </a:extLst>
          </p:cNvPr>
          <p:cNvPicPr>
            <a:picLocks noChangeAspect="1"/>
          </p:cNvPicPr>
          <p:nvPr/>
        </p:nvPicPr>
        <p:blipFill>
          <a:blip r:embed="rId2"/>
          <a:stretch>
            <a:fillRect/>
          </a:stretch>
        </p:blipFill>
        <p:spPr>
          <a:xfrm>
            <a:off x="2197108" y="1570002"/>
            <a:ext cx="7418869" cy="4591481"/>
          </a:xfrm>
          <a:custGeom>
            <a:avLst/>
            <a:gdLst/>
            <a:ahLst/>
            <a:cxnLst/>
            <a:rect l="l" t="t" r="r" b="b"/>
            <a:pathLst>
              <a:path w="5015639" h="3501162">
                <a:moveTo>
                  <a:pt x="0" y="0"/>
                </a:moveTo>
                <a:lnTo>
                  <a:pt x="5015639" y="0"/>
                </a:lnTo>
                <a:lnTo>
                  <a:pt x="5015639" y="3501162"/>
                </a:lnTo>
                <a:lnTo>
                  <a:pt x="0" y="3501162"/>
                </a:lnTo>
                <a:close/>
              </a:path>
            </a:pathLst>
          </a:custGeom>
        </p:spPr>
      </p:pic>
    </p:spTree>
    <p:extLst>
      <p:ext uri="{BB962C8B-B14F-4D97-AF65-F5344CB8AC3E}">
        <p14:creationId xmlns:p14="http://schemas.microsoft.com/office/powerpoint/2010/main" val="214528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94F9-4CFC-BFB0-20B9-5B602F05C05A}"/>
              </a:ext>
            </a:extLst>
          </p:cNvPr>
          <p:cNvSpPr>
            <a:spLocks noGrp="1"/>
          </p:cNvSpPr>
          <p:nvPr>
            <p:ph type="title"/>
          </p:nvPr>
        </p:nvSpPr>
        <p:spPr>
          <a:xfrm>
            <a:off x="380031" y="220615"/>
            <a:ext cx="10728322" cy="1020128"/>
          </a:xfrm>
        </p:spPr>
        <p:txBody>
          <a:bodyPr>
            <a:normAutofit fontScale="90000"/>
          </a:bodyPr>
          <a:lstStyle/>
          <a:p>
            <a:r>
              <a:rPr lang="en-US"/>
              <a:t>It will collect the inputs given by the yolo and transfer it to the detection software through the anaconda prompt.</a:t>
            </a:r>
          </a:p>
        </p:txBody>
      </p:sp>
      <p:pic>
        <p:nvPicPr>
          <p:cNvPr id="4" name="Picture 4" descr="Graphical user interface, text, application, Word&#10;&#10;Description automatically generated">
            <a:extLst>
              <a:ext uri="{FF2B5EF4-FFF2-40B4-BE49-F238E27FC236}">
                <a16:creationId xmlns:a16="http://schemas.microsoft.com/office/drawing/2014/main" id="{00293F81-FCF9-93A6-2FD9-FB289B8FD518}"/>
              </a:ext>
            </a:extLst>
          </p:cNvPr>
          <p:cNvPicPr>
            <a:picLocks noGrp="1" noChangeAspect="1"/>
          </p:cNvPicPr>
          <p:nvPr>
            <p:ph idx="1"/>
          </p:nvPr>
        </p:nvPicPr>
        <p:blipFill>
          <a:blip r:embed="rId2"/>
          <a:stretch>
            <a:fillRect/>
          </a:stretch>
        </p:blipFill>
        <p:spPr>
          <a:xfrm>
            <a:off x="1199016" y="1474801"/>
            <a:ext cx="9782016" cy="4974112"/>
          </a:xfrm>
        </p:spPr>
      </p:pic>
    </p:spTree>
    <p:extLst>
      <p:ext uri="{BB962C8B-B14F-4D97-AF65-F5344CB8AC3E}">
        <p14:creationId xmlns:p14="http://schemas.microsoft.com/office/powerpoint/2010/main" val="486105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B634-34C4-915D-2796-F6FACA3C1DD5}"/>
              </a:ext>
            </a:extLst>
          </p:cNvPr>
          <p:cNvSpPr>
            <a:spLocks noGrp="1"/>
          </p:cNvSpPr>
          <p:nvPr>
            <p:ph type="title"/>
          </p:nvPr>
        </p:nvSpPr>
        <p:spPr>
          <a:xfrm>
            <a:off x="403477" y="478523"/>
            <a:ext cx="10728322" cy="984959"/>
          </a:xfrm>
        </p:spPr>
        <p:txBody>
          <a:bodyPr/>
          <a:lstStyle/>
          <a:p>
            <a:r>
              <a:rPr lang="en-US" sz="3600"/>
              <a:t>VIDEO INPUT SCREENSHOT</a:t>
            </a:r>
            <a:endParaRPr lang="en-US"/>
          </a:p>
        </p:txBody>
      </p:sp>
      <p:pic>
        <p:nvPicPr>
          <p:cNvPr id="4" name="Picture 4" descr="A picture containing snow, skiing, slope, different&#10;&#10;Description automatically generated">
            <a:extLst>
              <a:ext uri="{FF2B5EF4-FFF2-40B4-BE49-F238E27FC236}">
                <a16:creationId xmlns:a16="http://schemas.microsoft.com/office/drawing/2014/main" id="{3CD7AFF2-675F-6DD1-6466-DA4894A5A4BB}"/>
              </a:ext>
            </a:extLst>
          </p:cNvPr>
          <p:cNvPicPr>
            <a:picLocks noGrp="1" noChangeAspect="1"/>
          </p:cNvPicPr>
          <p:nvPr>
            <p:ph idx="1"/>
          </p:nvPr>
        </p:nvPicPr>
        <p:blipFill>
          <a:blip r:embed="rId2"/>
          <a:stretch>
            <a:fillRect/>
          </a:stretch>
        </p:blipFill>
        <p:spPr>
          <a:xfrm>
            <a:off x="1421755" y="1416185"/>
            <a:ext cx="9254478" cy="4739651"/>
          </a:xfrm>
        </p:spPr>
      </p:pic>
    </p:spTree>
    <p:extLst>
      <p:ext uri="{BB962C8B-B14F-4D97-AF65-F5344CB8AC3E}">
        <p14:creationId xmlns:p14="http://schemas.microsoft.com/office/powerpoint/2010/main" val="411899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D052-587E-7F0C-B516-749FF64DED1E}"/>
              </a:ext>
            </a:extLst>
          </p:cNvPr>
          <p:cNvSpPr>
            <a:spLocks noGrp="1"/>
          </p:cNvSpPr>
          <p:nvPr>
            <p:ph type="title"/>
          </p:nvPr>
        </p:nvSpPr>
        <p:spPr>
          <a:xfrm>
            <a:off x="720000" y="619200"/>
            <a:ext cx="10728322" cy="949790"/>
          </a:xfrm>
        </p:spPr>
        <p:txBody>
          <a:bodyPr>
            <a:normAutofit/>
          </a:bodyPr>
          <a:lstStyle/>
          <a:p>
            <a:r>
              <a:rPr lang="en-US" sz="3600"/>
              <a:t>PREDICTION GRAPH </a:t>
            </a:r>
          </a:p>
        </p:txBody>
      </p:sp>
      <p:pic>
        <p:nvPicPr>
          <p:cNvPr id="4" name="Picture 4">
            <a:extLst>
              <a:ext uri="{FF2B5EF4-FFF2-40B4-BE49-F238E27FC236}">
                <a16:creationId xmlns:a16="http://schemas.microsoft.com/office/drawing/2014/main" id="{DC4BBA79-E872-F1E4-86A2-D48D6A268A7D}"/>
              </a:ext>
            </a:extLst>
          </p:cNvPr>
          <p:cNvPicPr>
            <a:picLocks noGrp="1" noChangeAspect="1"/>
          </p:cNvPicPr>
          <p:nvPr>
            <p:ph idx="1"/>
          </p:nvPr>
        </p:nvPicPr>
        <p:blipFill>
          <a:blip r:embed="rId2"/>
          <a:stretch>
            <a:fillRect/>
          </a:stretch>
        </p:blipFill>
        <p:spPr>
          <a:xfrm>
            <a:off x="1140401" y="1720985"/>
            <a:ext cx="9840632" cy="4352790"/>
          </a:xfrm>
        </p:spPr>
      </p:pic>
    </p:spTree>
    <p:extLst>
      <p:ext uri="{BB962C8B-B14F-4D97-AF65-F5344CB8AC3E}">
        <p14:creationId xmlns:p14="http://schemas.microsoft.com/office/powerpoint/2010/main" val="2916751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7029-7243-114D-F5AA-58A0B5E00027}"/>
              </a:ext>
            </a:extLst>
          </p:cNvPr>
          <p:cNvSpPr>
            <a:spLocks noGrp="1"/>
          </p:cNvSpPr>
          <p:nvPr>
            <p:ph type="title"/>
          </p:nvPr>
        </p:nvSpPr>
        <p:spPr>
          <a:xfrm>
            <a:off x="321415" y="373015"/>
            <a:ext cx="10728322" cy="984959"/>
          </a:xfrm>
        </p:spPr>
        <p:txBody>
          <a:bodyPr>
            <a:normAutofit/>
          </a:bodyPr>
          <a:lstStyle/>
          <a:p>
            <a:r>
              <a:rPr lang="en-US" sz="3600"/>
              <a:t>OUTPUT SCREENSHOT</a:t>
            </a:r>
          </a:p>
        </p:txBody>
      </p:sp>
      <p:pic>
        <p:nvPicPr>
          <p:cNvPr id="4" name="Picture 4">
            <a:extLst>
              <a:ext uri="{FF2B5EF4-FFF2-40B4-BE49-F238E27FC236}">
                <a16:creationId xmlns:a16="http://schemas.microsoft.com/office/drawing/2014/main" id="{7786A904-CFD7-CBDA-F91F-49F0B229FE0D}"/>
              </a:ext>
            </a:extLst>
          </p:cNvPr>
          <p:cNvPicPr>
            <a:picLocks noGrp="1" noChangeAspect="1"/>
          </p:cNvPicPr>
          <p:nvPr>
            <p:ph idx="1"/>
          </p:nvPr>
        </p:nvPicPr>
        <p:blipFill>
          <a:blip r:embed="rId2"/>
          <a:stretch>
            <a:fillRect/>
          </a:stretch>
        </p:blipFill>
        <p:spPr>
          <a:xfrm>
            <a:off x="1046616" y="1521693"/>
            <a:ext cx="9852355" cy="4763097"/>
          </a:xfrm>
        </p:spPr>
      </p:pic>
    </p:spTree>
    <p:extLst>
      <p:ext uri="{BB962C8B-B14F-4D97-AF65-F5344CB8AC3E}">
        <p14:creationId xmlns:p14="http://schemas.microsoft.com/office/powerpoint/2010/main" val="324891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16A5F469-3128-D2C2-060B-B12D80883D5A}"/>
              </a:ext>
            </a:extLst>
          </p:cNvPr>
          <p:cNvSpPr>
            <a:spLocks noGrp="1"/>
          </p:cNvSpPr>
          <p:nvPr>
            <p:ph type="title"/>
          </p:nvPr>
        </p:nvSpPr>
        <p:spPr>
          <a:xfrm>
            <a:off x="720000" y="619200"/>
            <a:ext cx="6923813" cy="1477328"/>
          </a:xfrm>
        </p:spPr>
        <p:txBody>
          <a:bodyPr>
            <a:normAutofit/>
          </a:bodyPr>
          <a:lstStyle/>
          <a:p>
            <a:r>
              <a:rPr lang="en-US"/>
              <a:t>                                  ADVANTAGES</a:t>
            </a:r>
          </a:p>
        </p:txBody>
      </p:sp>
      <p:sp>
        <p:nvSpPr>
          <p:cNvPr id="3" name="Content Placeholder 2">
            <a:extLst>
              <a:ext uri="{FF2B5EF4-FFF2-40B4-BE49-F238E27FC236}">
                <a16:creationId xmlns:a16="http://schemas.microsoft.com/office/drawing/2014/main" id="{74B69E9E-2457-A5ED-54F6-E47D80FB9E95}"/>
              </a:ext>
            </a:extLst>
          </p:cNvPr>
          <p:cNvSpPr>
            <a:spLocks noGrp="1"/>
          </p:cNvSpPr>
          <p:nvPr>
            <p:ph idx="1"/>
          </p:nvPr>
        </p:nvSpPr>
        <p:spPr>
          <a:xfrm>
            <a:off x="720000" y="1814789"/>
            <a:ext cx="10716487" cy="4286890"/>
          </a:xfrm>
        </p:spPr>
        <p:txBody>
          <a:bodyPr vert="horz" lIns="0" tIns="0" rIns="0" bIns="0" rtlCol="0" anchor="t">
            <a:normAutofit/>
          </a:bodyPr>
          <a:lstStyle/>
          <a:p>
            <a:pPr>
              <a:lnSpc>
                <a:spcPct val="110000"/>
              </a:lnSpc>
              <a:buFont typeface="Wingdings" panose="03070A02030502020204" pitchFamily="66" charset="0"/>
              <a:buChar char="q"/>
            </a:pPr>
            <a:r>
              <a:rPr lang="en-US" dirty="0">
                <a:ea typeface="+mn-lt"/>
                <a:cs typeface="+mn-lt"/>
              </a:rPr>
              <a:t>Accurate crowd counting: STGN with YOLO Version 7 has been shown to achieve state-of-the-art performance in video crowd counting benchmarks, with higher accuracy compared to other methods.</a:t>
            </a:r>
            <a:endParaRPr lang="en-US" dirty="0">
              <a:solidFill>
                <a:srgbClr val="FFFFFF">
                  <a:alpha val="58000"/>
                </a:srgbClr>
              </a:solidFill>
            </a:endParaRPr>
          </a:p>
          <a:p>
            <a:pPr>
              <a:lnSpc>
                <a:spcPct val="110000"/>
              </a:lnSpc>
              <a:buFont typeface="Wingdings" panose="03070A02030502020204" pitchFamily="66" charset="0"/>
              <a:buChar char="q"/>
            </a:pPr>
            <a:endParaRPr lang="en-US" sz="1900">
              <a:ea typeface="+mn-lt"/>
              <a:cs typeface="+mn-lt"/>
            </a:endParaRPr>
          </a:p>
          <a:p>
            <a:pPr>
              <a:lnSpc>
                <a:spcPct val="110000"/>
              </a:lnSpc>
              <a:buFont typeface="Wingdings" panose="03070A02030502020204" pitchFamily="66" charset="0"/>
              <a:buChar char="q"/>
            </a:pPr>
            <a:r>
              <a:rPr lang="en-US" dirty="0">
                <a:ea typeface="+mn-lt"/>
                <a:cs typeface="+mn-lt"/>
              </a:rPr>
              <a:t>Spatial-temporal modeling: By modeling the spatial and temporal interactions between people in a video sequence, STGN can capture the complex dynamics of crowd behavior, which can be useful for tasks such as anomaly detection or predicting crowd flow.</a:t>
            </a:r>
            <a:endParaRPr lang="en-US" dirty="0">
              <a:solidFill>
                <a:srgbClr val="FFFFFF">
                  <a:alpha val="58000"/>
                </a:srgbClr>
              </a:solidFill>
            </a:endParaRPr>
          </a:p>
          <a:p>
            <a:pPr>
              <a:lnSpc>
                <a:spcPct val="110000"/>
              </a:lnSpc>
              <a:buFont typeface="Wingdings" panose="03070A02030502020204" pitchFamily="66" charset="0"/>
              <a:buChar char="q"/>
            </a:pPr>
            <a:endParaRPr lang="en-US" dirty="0">
              <a:solidFill>
                <a:srgbClr val="FFFFFF">
                  <a:alpha val="58000"/>
                </a:srgbClr>
              </a:solidFill>
              <a:ea typeface="+mn-lt"/>
              <a:cs typeface="+mn-lt"/>
            </a:endParaRPr>
          </a:p>
          <a:p>
            <a:pPr>
              <a:lnSpc>
                <a:spcPct val="110000"/>
              </a:lnSpc>
              <a:buFont typeface="Wingdings" panose="03070A02030502020204" pitchFamily="66" charset="0"/>
              <a:buChar char="q"/>
            </a:pPr>
            <a:r>
              <a:rPr lang="en-US" dirty="0">
                <a:ea typeface="+mn-lt"/>
                <a:cs typeface="+mn-lt"/>
              </a:rPr>
              <a:t>Scalability: STGN is scalable to different video resolutions and can handle large crowds with high efficiency.</a:t>
            </a:r>
            <a:endParaRPr lang="en-US" dirty="0">
              <a:solidFill>
                <a:srgbClr val="FFFFFF">
                  <a:alpha val="58000"/>
                </a:srgbClr>
              </a:solidFill>
            </a:endParaRPr>
          </a:p>
          <a:p>
            <a:pPr>
              <a:lnSpc>
                <a:spcPct val="110000"/>
              </a:lnSpc>
            </a:pPr>
            <a:endParaRPr lang="en-US" dirty="0">
              <a:solidFill>
                <a:srgbClr val="FFFFFF">
                  <a:alpha val="58000"/>
                </a:srgbClr>
              </a:solidFill>
            </a:endParaRPr>
          </a:p>
        </p:txBody>
      </p:sp>
    </p:spTree>
    <p:extLst>
      <p:ext uri="{BB962C8B-B14F-4D97-AF65-F5344CB8AC3E}">
        <p14:creationId xmlns:p14="http://schemas.microsoft.com/office/powerpoint/2010/main" val="687041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1">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7C9BD96A-3CE7-2B63-2DD2-C8E9BD0FFDD0}"/>
              </a:ext>
            </a:extLst>
          </p:cNvPr>
          <p:cNvSpPr>
            <a:spLocks noGrp="1"/>
          </p:cNvSpPr>
          <p:nvPr>
            <p:ph type="title"/>
          </p:nvPr>
        </p:nvSpPr>
        <p:spPr>
          <a:xfrm>
            <a:off x="-63771" y="2099657"/>
            <a:ext cx="4782911" cy="1486364"/>
          </a:xfrm>
        </p:spPr>
        <p:txBody>
          <a:bodyPr>
            <a:normAutofit/>
          </a:bodyPr>
          <a:lstStyle/>
          <a:p>
            <a:r>
              <a:rPr lang="en-US" sz="1300" dirty="0"/>
              <a:t>   </a:t>
            </a:r>
            <a:r>
              <a:rPr lang="en-US" sz="3600" dirty="0"/>
              <a:t> DISADVANTAGES</a:t>
            </a:r>
          </a:p>
        </p:txBody>
      </p:sp>
      <p:sp>
        <p:nvSpPr>
          <p:cNvPr id="14"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575CA888-DFF0-7536-24BB-EBA9762121C3}"/>
              </a:ext>
            </a:extLst>
          </p:cNvPr>
          <p:cNvSpPr>
            <a:spLocks noGrp="1"/>
          </p:cNvSpPr>
          <p:nvPr>
            <p:ph idx="1"/>
          </p:nvPr>
        </p:nvSpPr>
        <p:spPr>
          <a:xfrm>
            <a:off x="4548188" y="633600"/>
            <a:ext cx="6900137" cy="5135374"/>
          </a:xfrm>
        </p:spPr>
        <p:txBody>
          <a:bodyPr vert="horz" lIns="0" tIns="0" rIns="0" bIns="0" rtlCol="0">
            <a:normAutofit/>
          </a:bodyPr>
          <a:lstStyle/>
          <a:p>
            <a:pPr>
              <a:lnSpc>
                <a:spcPct val="110000"/>
              </a:lnSpc>
              <a:buFont typeface="Wingdings" panose="03070A02030502020204" pitchFamily="66" charset="0"/>
              <a:buChar char="q"/>
            </a:pPr>
            <a:r>
              <a:rPr lang="en-US" dirty="0">
                <a:latin typeface="Times New Roman"/>
                <a:cs typeface="Times New Roman"/>
              </a:rPr>
              <a:t>Requires annotated data: Like all deep learning approaches, STGN requires annotated training data, which can be time-consuming and expensive to obtain, especially for large-scale datasets.</a:t>
            </a:r>
            <a:endParaRPr lang="en-US">
              <a:latin typeface="Times New Roman"/>
              <a:cs typeface="Times New Roman"/>
            </a:endParaRPr>
          </a:p>
          <a:p>
            <a:pPr>
              <a:lnSpc>
                <a:spcPct val="110000"/>
              </a:lnSpc>
            </a:pPr>
            <a:endParaRPr lang="en-US">
              <a:latin typeface="Times New Roman"/>
              <a:cs typeface="Times New Roman"/>
            </a:endParaRPr>
          </a:p>
          <a:p>
            <a:pPr>
              <a:lnSpc>
                <a:spcPct val="110000"/>
              </a:lnSpc>
              <a:buFont typeface="Wingdings" panose="03070A02030502020204" pitchFamily="66" charset="0"/>
              <a:buChar char="q"/>
            </a:pPr>
            <a:r>
              <a:rPr lang="en-US" dirty="0">
                <a:latin typeface="Times New Roman"/>
                <a:cs typeface="Times New Roman"/>
              </a:rPr>
              <a:t>Sensitivity to hyperparameters: The performance of STGN can be highly sensitive to hyperparameters such as the number of graph nodes or the size of the receptive field, which can make it difficult to achieve optimal results.</a:t>
            </a:r>
            <a:endParaRPr lang="en-US">
              <a:latin typeface="Times New Roman"/>
              <a:cs typeface="Times New Roman"/>
            </a:endParaRPr>
          </a:p>
          <a:p>
            <a:pPr>
              <a:lnSpc>
                <a:spcPct val="110000"/>
              </a:lnSpc>
            </a:pPr>
            <a:endParaRPr lang="en-US">
              <a:latin typeface="Times New Roman"/>
              <a:cs typeface="Times New Roman"/>
            </a:endParaRPr>
          </a:p>
          <a:p>
            <a:pPr>
              <a:lnSpc>
                <a:spcPct val="110000"/>
              </a:lnSpc>
              <a:buFont typeface="Wingdings" panose="03070A02030502020204" pitchFamily="66" charset="0"/>
              <a:buChar char="q"/>
            </a:pPr>
            <a:r>
              <a:rPr lang="en-US" dirty="0">
                <a:latin typeface="Times New Roman"/>
                <a:cs typeface="Times New Roman"/>
              </a:rPr>
              <a:t>Limited generalizability: STGN has been shown to perform well on video crowd counting tasks, but its generalizability to other domains or tasks may be limited.</a:t>
            </a:r>
            <a:endParaRPr lang="en-US"/>
          </a:p>
          <a:p>
            <a:pPr>
              <a:lnSpc>
                <a:spcPct val="110000"/>
              </a:lnSpc>
            </a:pPr>
            <a:endParaRPr lang="en-US">
              <a:latin typeface="Times New Roman"/>
              <a:cs typeface="Times New Roman"/>
            </a:endParaRPr>
          </a:p>
          <a:p>
            <a:pPr>
              <a:lnSpc>
                <a:spcPct val="110000"/>
              </a:lnSpc>
            </a:pPr>
            <a:endParaRPr lang="en-US"/>
          </a:p>
        </p:txBody>
      </p:sp>
    </p:spTree>
    <p:extLst>
      <p:ext uri="{BB962C8B-B14F-4D97-AF65-F5344CB8AC3E}">
        <p14:creationId xmlns:p14="http://schemas.microsoft.com/office/powerpoint/2010/main" val="256705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08941782-55B7-CFB9-15A5-A2E7BA515FD4}"/>
              </a:ext>
            </a:extLst>
          </p:cNvPr>
          <p:cNvPicPr>
            <a:picLocks noChangeAspect="1"/>
          </p:cNvPicPr>
          <p:nvPr/>
        </p:nvPicPr>
        <p:blipFill rotWithShape="1">
          <a:blip r:embed="rId2"/>
          <a:srcRect l="25155" r="30568" b="4"/>
          <a:stretch/>
        </p:blipFill>
        <p:spPr>
          <a:xfrm>
            <a:off x="8342152" y="53672"/>
            <a:ext cx="4547456"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le 1">
            <a:extLst>
              <a:ext uri="{FF2B5EF4-FFF2-40B4-BE49-F238E27FC236}">
                <a16:creationId xmlns:a16="http://schemas.microsoft.com/office/drawing/2014/main" id="{CB14307D-EB4D-1441-7F7E-25F62BB18D33}"/>
              </a:ext>
            </a:extLst>
          </p:cNvPr>
          <p:cNvSpPr>
            <a:spLocks noGrp="1"/>
          </p:cNvSpPr>
          <p:nvPr>
            <p:ph type="title"/>
          </p:nvPr>
        </p:nvSpPr>
        <p:spPr>
          <a:xfrm>
            <a:off x="945380" y="104045"/>
            <a:ext cx="6923812" cy="1477328"/>
          </a:xfrm>
        </p:spPr>
        <p:txBody>
          <a:bodyPr wrap="square" anchor="ctr">
            <a:normAutofit/>
          </a:bodyPr>
          <a:lstStyle/>
          <a:p>
            <a:r>
              <a:rPr lang="en-US">
                <a:ea typeface="+mj-lt"/>
                <a:cs typeface="+mj-lt"/>
              </a:rPr>
              <a:t>                            CONCLUSION</a:t>
            </a:r>
            <a:endParaRPr lang="en-US"/>
          </a:p>
        </p:txBody>
      </p:sp>
      <p:sp>
        <p:nvSpPr>
          <p:cNvPr id="3" name="Content Placeholder 2">
            <a:extLst>
              <a:ext uri="{FF2B5EF4-FFF2-40B4-BE49-F238E27FC236}">
                <a16:creationId xmlns:a16="http://schemas.microsoft.com/office/drawing/2014/main" id="{EB6035F0-A5D2-CE05-3190-8B03A32C9FAF}"/>
              </a:ext>
            </a:extLst>
          </p:cNvPr>
          <p:cNvSpPr>
            <a:spLocks noGrp="1"/>
          </p:cNvSpPr>
          <p:nvPr>
            <p:ph idx="1"/>
          </p:nvPr>
        </p:nvSpPr>
        <p:spPr>
          <a:xfrm>
            <a:off x="752196" y="1575686"/>
            <a:ext cx="8404883" cy="5427145"/>
          </a:xfrm>
        </p:spPr>
        <p:txBody>
          <a:bodyPr vert="horz" lIns="0" tIns="0" rIns="0" bIns="0" rtlCol="0" anchor="t">
            <a:normAutofit/>
          </a:bodyPr>
          <a:lstStyle/>
          <a:p>
            <a:pPr>
              <a:lnSpc>
                <a:spcPct val="110000"/>
              </a:lnSpc>
              <a:buFont typeface="Wingdings" panose="03070A02030502020204" pitchFamily="66" charset="0"/>
              <a:buChar char="q"/>
            </a:pPr>
            <a:r>
              <a:rPr lang="en-US" sz="1800">
                <a:ea typeface="+mn-lt"/>
                <a:cs typeface="+mn-lt"/>
              </a:rPr>
              <a:t>The Spatial-Temporal Graph Network (STGN) is a promising approach for video crowd counting that utilizes both spatial and temporal information in a graph-based framework. This method builds a graph representation of the video frames, where each node corresponds to a patch in the image and edges connect neighboring patches. The graph is then fed into a deep neural network that predicts the crowd count for each patch, which is then aggregated to obtain the final crowd count for the entire image.</a:t>
            </a:r>
            <a:endParaRPr lang="en-US" sz="1800">
              <a:solidFill>
                <a:srgbClr val="FFFFFF">
                  <a:alpha val="58000"/>
                </a:srgbClr>
              </a:solidFill>
            </a:endParaRPr>
          </a:p>
          <a:p>
            <a:pPr>
              <a:lnSpc>
                <a:spcPct val="110000"/>
              </a:lnSpc>
              <a:buFont typeface="Wingdings" panose="03070A02030502020204" pitchFamily="66" charset="0"/>
              <a:buChar char="q"/>
            </a:pPr>
            <a:endParaRPr lang="en-US" sz="1800">
              <a:solidFill>
                <a:srgbClr val="FFFFFF">
                  <a:alpha val="58000"/>
                </a:srgbClr>
              </a:solidFill>
              <a:ea typeface="+mn-lt"/>
              <a:cs typeface="+mn-lt"/>
            </a:endParaRPr>
          </a:p>
          <a:p>
            <a:pPr>
              <a:lnSpc>
                <a:spcPct val="110000"/>
              </a:lnSpc>
              <a:buFont typeface="Wingdings" panose="03070A02030502020204" pitchFamily="66" charset="0"/>
              <a:buChar char="q"/>
            </a:pPr>
            <a:r>
              <a:rPr lang="en-US" sz="1800">
                <a:ea typeface="+mn-lt"/>
                <a:cs typeface="+mn-lt"/>
              </a:rPr>
              <a:t>The STGN method has shown to achieve state-of-the-art results on several crowd counting datasets, outperforming previous methods that only utilize spatial or temporal information. Furthermore, the graph-based framework of STGN allows for flexibility in modeling spatial and temporal relationships between image patches, making it a suitable approach for various video crowd counting scenarios.</a:t>
            </a:r>
            <a:r>
              <a:rPr lang="en-US" sz="1300">
                <a:ea typeface="+mn-lt"/>
                <a:cs typeface="+mn-lt"/>
              </a:rPr>
              <a:t> </a:t>
            </a:r>
            <a:endParaRPr lang="en-US" sz="1300"/>
          </a:p>
          <a:p>
            <a:pPr>
              <a:lnSpc>
                <a:spcPct val="110000"/>
              </a:lnSpc>
            </a:pPr>
            <a:endParaRPr lang="en-US" sz="1300"/>
          </a:p>
        </p:txBody>
      </p:sp>
    </p:spTree>
    <p:extLst>
      <p:ext uri="{BB962C8B-B14F-4D97-AF65-F5344CB8AC3E}">
        <p14:creationId xmlns:p14="http://schemas.microsoft.com/office/powerpoint/2010/main" val="41218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lumOff val="75000"/>
          </a:schemeClr>
        </a:solidFill>
        <a:effectLst/>
      </p:bgPr>
    </p:bg>
    <p:spTree>
      <p:nvGrpSpPr>
        <p:cNvPr id="1" name=""/>
        <p:cNvGrpSpPr/>
        <p:nvPr/>
      </p:nvGrpSpPr>
      <p:grpSpPr>
        <a:xfrm>
          <a:off x="0" y="0"/>
          <a:ext cx="0" cy="0"/>
          <a:chOff x="0" y="0"/>
          <a:chExt cx="0" cy="0"/>
        </a:xfrm>
      </p:grpSpPr>
      <p:sp useBgFill="1">
        <p:nvSpPr>
          <p:cNvPr id="40" name="Rectangle 28">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p>
        </p:txBody>
      </p:sp>
      <p:sp>
        <p:nvSpPr>
          <p:cNvPr id="41" name="Rectangle 30">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32">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AFB9F459-E674-5530-DFBE-91079108B7C1}"/>
              </a:ext>
            </a:extLst>
          </p:cNvPr>
          <p:cNvSpPr>
            <a:spLocks noGrp="1"/>
          </p:cNvSpPr>
          <p:nvPr>
            <p:ph type="title"/>
          </p:nvPr>
        </p:nvSpPr>
        <p:spPr>
          <a:xfrm>
            <a:off x="1089794" y="708847"/>
            <a:ext cx="9814297" cy="1477328"/>
          </a:xfrm>
        </p:spPr>
        <p:txBody>
          <a:bodyPr>
            <a:normAutofit/>
          </a:bodyPr>
          <a:lstStyle/>
          <a:p>
            <a:pPr algn="ctr">
              <a:lnSpc>
                <a:spcPct val="90000"/>
              </a:lnSpc>
            </a:pPr>
            <a:r>
              <a:rPr lang="en-US" sz="2500">
                <a:latin typeface="Times New Roman"/>
                <a:cs typeface="Calibri"/>
              </a:rPr>
              <a:t>ENHANCING VIDEO CROWD COUNTING WITH SPATIAL TEMPORAL GRAPH NETWORKS AND YOLO-BASED ARCHITECTURE FOR REAL-TIME APPLICATIONS</a:t>
            </a:r>
            <a:endParaRPr lang="en-US"/>
          </a:p>
          <a:p>
            <a:pPr>
              <a:lnSpc>
                <a:spcPct val="90000"/>
              </a:lnSpc>
            </a:pPr>
            <a:endParaRPr lang="en-US" sz="2500">
              <a:latin typeface="Times New Roman"/>
              <a:cs typeface="Calibri"/>
            </a:endParaRPr>
          </a:p>
        </p:txBody>
      </p:sp>
      <p:sp>
        <p:nvSpPr>
          <p:cNvPr id="3" name="Content Placeholder 2">
            <a:extLst>
              <a:ext uri="{FF2B5EF4-FFF2-40B4-BE49-F238E27FC236}">
                <a16:creationId xmlns:a16="http://schemas.microsoft.com/office/drawing/2014/main" id="{F3A39B02-6439-08F5-686C-B0B23DD5B411}"/>
              </a:ext>
            </a:extLst>
          </p:cNvPr>
          <p:cNvSpPr>
            <a:spLocks noGrp="1"/>
          </p:cNvSpPr>
          <p:nvPr>
            <p:ph idx="1"/>
          </p:nvPr>
        </p:nvSpPr>
        <p:spPr>
          <a:xfrm>
            <a:off x="675176" y="2227331"/>
            <a:ext cx="11209545" cy="4012290"/>
          </a:xfrm>
        </p:spPr>
        <p:txBody>
          <a:bodyPr vert="horz" lIns="0" tIns="0" rIns="0" bIns="0" rtlCol="0" anchor="t">
            <a:normAutofit fontScale="85000" lnSpcReduction="10000"/>
          </a:bodyPr>
          <a:lstStyle/>
          <a:p>
            <a:pPr marL="0" indent="0">
              <a:lnSpc>
                <a:spcPct val="110000"/>
              </a:lnSpc>
              <a:buNone/>
            </a:pPr>
            <a:r>
              <a:rPr lang="en-US" sz="1200" dirty="0">
                <a:latin typeface="Segoe UI"/>
                <a:cs typeface="Segoe UI"/>
              </a:rPr>
              <a:t>                                                                                                 </a:t>
            </a:r>
            <a:r>
              <a:rPr lang="en-US" sz="1600" dirty="0">
                <a:latin typeface="Segoe UI"/>
                <a:cs typeface="Segoe UI"/>
              </a:rPr>
              <a:t>   </a:t>
            </a:r>
            <a:r>
              <a:rPr lang="en-US" sz="1600" dirty="0">
                <a:solidFill>
                  <a:srgbClr val="FFFFFF">
                    <a:alpha val="58000"/>
                  </a:srgbClr>
                </a:solidFill>
                <a:latin typeface="Segoe UI"/>
                <a:cs typeface="Segoe UI"/>
              </a:rPr>
              <a:t>           </a:t>
            </a:r>
            <a:r>
              <a:rPr lang="en-US" sz="1800" dirty="0">
                <a:solidFill>
                  <a:srgbClr val="FFFFFF"/>
                </a:solidFill>
                <a:latin typeface="Segoe UI"/>
                <a:cs typeface="Segoe UI"/>
              </a:rPr>
              <a:t>A PROJECT REPORT</a:t>
            </a:r>
          </a:p>
          <a:p>
            <a:pPr marL="0" indent="0">
              <a:lnSpc>
                <a:spcPct val="110000"/>
              </a:lnSpc>
              <a:buNone/>
            </a:pPr>
            <a:r>
              <a:rPr lang="en-US" sz="1600" b="1" dirty="0">
                <a:latin typeface="Segoe UI"/>
                <a:cs typeface="Segoe UI"/>
              </a:rPr>
              <a:t>                                                                             </a:t>
            </a:r>
            <a:endParaRPr lang="en-US" sz="1600" dirty="0">
              <a:latin typeface="Segoe UI"/>
              <a:cs typeface="Segoe UI"/>
            </a:endParaRPr>
          </a:p>
          <a:p>
            <a:pPr marL="0" indent="0">
              <a:lnSpc>
                <a:spcPct val="110000"/>
              </a:lnSpc>
              <a:buNone/>
            </a:pPr>
            <a:r>
              <a:rPr lang="en-US" sz="1600" b="1" dirty="0">
                <a:latin typeface="Segoe UI"/>
                <a:cs typeface="Segoe UI"/>
              </a:rPr>
              <a:t>                                                                                     </a:t>
            </a:r>
            <a:r>
              <a:rPr lang="en-US" sz="1800" b="1" dirty="0">
                <a:latin typeface="Segoe UI"/>
                <a:cs typeface="Segoe UI"/>
              </a:rPr>
              <a:t>  </a:t>
            </a:r>
            <a:r>
              <a:rPr lang="en-US" sz="1800" b="1" i="1" dirty="0">
                <a:latin typeface="Segoe UI"/>
                <a:cs typeface="Segoe UI"/>
              </a:rPr>
              <a:t>Submitted by</a:t>
            </a:r>
            <a:endParaRPr lang="en-US" sz="1800" dirty="0">
              <a:solidFill>
                <a:srgbClr val="FFFFFF">
                  <a:alpha val="58000"/>
                </a:srgbClr>
              </a:solidFill>
              <a:latin typeface="Segoe UI"/>
              <a:cs typeface="Segoe UI"/>
            </a:endParaRPr>
          </a:p>
          <a:p>
            <a:pPr marL="0" indent="0">
              <a:lnSpc>
                <a:spcPct val="110000"/>
              </a:lnSpc>
              <a:buNone/>
            </a:pPr>
            <a:endParaRPr lang="en-US" sz="1200" b="1">
              <a:latin typeface="Segoe UI"/>
              <a:cs typeface="Segoe UI"/>
            </a:endParaRPr>
          </a:p>
          <a:p>
            <a:pPr marL="0" indent="0">
              <a:lnSpc>
                <a:spcPct val="110000"/>
              </a:lnSpc>
              <a:buNone/>
            </a:pPr>
            <a:endParaRPr lang="en-US" sz="1200" b="1" i="1"/>
          </a:p>
          <a:p>
            <a:pPr marL="0" indent="0">
              <a:lnSpc>
                <a:spcPct val="110000"/>
              </a:lnSpc>
              <a:buNone/>
            </a:pPr>
            <a:r>
              <a:rPr lang="en-US" sz="1200" dirty="0"/>
              <a:t>         </a:t>
            </a:r>
            <a:r>
              <a:rPr lang="en-US" sz="1200" dirty="0">
                <a:latin typeface="Avenir Next LT Pro"/>
                <a:cs typeface="Arial"/>
              </a:rPr>
              <a:t>      </a:t>
            </a:r>
            <a:r>
              <a:rPr lang="en-US" sz="1200" dirty="0">
                <a:solidFill>
                  <a:srgbClr val="FFFFFF">
                    <a:alpha val="58000"/>
                  </a:srgbClr>
                </a:solidFill>
                <a:latin typeface="Avenir Next LT Pro"/>
                <a:cs typeface="Arial"/>
              </a:rPr>
              <a:t>                                                          </a:t>
            </a:r>
            <a:r>
              <a:rPr lang="en-US" dirty="0">
                <a:solidFill>
                  <a:srgbClr val="FFFFFF">
                    <a:alpha val="58000"/>
                  </a:srgbClr>
                </a:solidFill>
                <a:latin typeface="Avenir Next LT Pro"/>
                <a:cs typeface="Arial"/>
              </a:rPr>
              <a:t> </a:t>
            </a:r>
            <a:r>
              <a:rPr lang="en-US" b="1" dirty="0">
                <a:solidFill>
                  <a:srgbClr val="FFFFFF"/>
                </a:solidFill>
                <a:latin typeface="Times New Roman"/>
                <a:cs typeface="Times New Roman"/>
              </a:rPr>
              <a:t>BALAJI S                                                  421619104014</a:t>
            </a:r>
            <a:endParaRPr lang="en-US" dirty="0">
              <a:solidFill>
                <a:srgbClr val="FFFFFF"/>
              </a:solidFill>
              <a:latin typeface="Times New Roman"/>
              <a:cs typeface="Times New Roman"/>
            </a:endParaRPr>
          </a:p>
          <a:p>
            <a:pPr marL="0" indent="0">
              <a:lnSpc>
                <a:spcPct val="110000"/>
              </a:lnSpc>
              <a:buNone/>
            </a:pPr>
            <a:r>
              <a:rPr lang="en-US" b="1" dirty="0">
                <a:solidFill>
                  <a:srgbClr val="FFFFFF"/>
                </a:solidFill>
                <a:latin typeface="Times New Roman"/>
                <a:cs typeface="Times New Roman"/>
              </a:rPr>
              <a:t>                                             HARIHARASUDHAN A                          421619104025</a:t>
            </a:r>
            <a:endParaRPr lang="en-US" dirty="0">
              <a:solidFill>
                <a:srgbClr val="FFFFFF"/>
              </a:solidFill>
              <a:latin typeface="Times New Roman"/>
              <a:cs typeface="Times New Roman"/>
            </a:endParaRPr>
          </a:p>
          <a:p>
            <a:pPr marL="0" indent="0">
              <a:lnSpc>
                <a:spcPct val="110000"/>
              </a:lnSpc>
              <a:buNone/>
            </a:pPr>
            <a:r>
              <a:rPr lang="en-US" b="1" dirty="0">
                <a:solidFill>
                  <a:srgbClr val="FFFFFF"/>
                </a:solidFill>
                <a:latin typeface="Times New Roman"/>
                <a:cs typeface="Times New Roman"/>
              </a:rPr>
              <a:t>                                             JAYARAMAN A                                        421619104030</a:t>
            </a:r>
            <a:endParaRPr lang="en-US" dirty="0">
              <a:solidFill>
                <a:srgbClr val="FFFFFF"/>
              </a:solidFill>
              <a:latin typeface="Times New Roman"/>
              <a:cs typeface="Times New Roman"/>
            </a:endParaRPr>
          </a:p>
          <a:p>
            <a:pPr marL="0" indent="0">
              <a:lnSpc>
                <a:spcPct val="110000"/>
              </a:lnSpc>
              <a:buNone/>
            </a:pPr>
            <a:r>
              <a:rPr lang="en-US" sz="1200" dirty="0">
                <a:latin typeface="Arial"/>
                <a:cs typeface="Arial"/>
              </a:rPr>
              <a:t>                                                                                                         </a:t>
            </a:r>
            <a:endParaRPr lang="en-US" sz="1200" dirty="0">
              <a:solidFill>
                <a:srgbClr val="FFFFFF">
                  <a:alpha val="58000"/>
                </a:srgbClr>
              </a:solidFill>
              <a:latin typeface="Arial"/>
              <a:cs typeface="Arial"/>
            </a:endParaRPr>
          </a:p>
          <a:p>
            <a:pPr marL="0" indent="0">
              <a:lnSpc>
                <a:spcPct val="110000"/>
              </a:lnSpc>
              <a:buNone/>
            </a:pPr>
            <a:r>
              <a:rPr lang="en-US" sz="1200" dirty="0">
                <a:latin typeface="Arial"/>
                <a:cs typeface="Arial"/>
              </a:rPr>
              <a:t>                                                                                                             </a:t>
            </a:r>
            <a:endParaRPr lang="en-US" sz="1200" dirty="0">
              <a:solidFill>
                <a:srgbClr val="FFFFFF">
                  <a:alpha val="58000"/>
                </a:srgbClr>
              </a:solidFill>
              <a:latin typeface="Arial"/>
              <a:cs typeface="Arial"/>
            </a:endParaRPr>
          </a:p>
          <a:p>
            <a:pPr marL="0" indent="0">
              <a:lnSpc>
                <a:spcPct val="110000"/>
              </a:lnSpc>
              <a:buNone/>
            </a:pPr>
            <a:r>
              <a:rPr lang="en-US" sz="1200" dirty="0">
                <a:latin typeface="Arial"/>
                <a:cs typeface="Arial"/>
              </a:rPr>
              <a:t>                                                                                                                                                                                                                                              </a:t>
            </a:r>
            <a:r>
              <a:rPr lang="en-US" sz="1800" dirty="0">
                <a:solidFill>
                  <a:srgbClr val="FFFFFF"/>
                </a:solidFill>
                <a:latin typeface="Times New Roman"/>
                <a:cs typeface="Times New Roman"/>
              </a:rPr>
              <a:t>Project Mentor</a:t>
            </a:r>
          </a:p>
          <a:p>
            <a:pPr marL="0" indent="0">
              <a:lnSpc>
                <a:spcPct val="110000"/>
              </a:lnSpc>
              <a:buNone/>
            </a:pPr>
            <a:r>
              <a:rPr lang="en-US" sz="1800" dirty="0">
                <a:solidFill>
                  <a:srgbClr val="FFFFFF"/>
                </a:solidFill>
                <a:latin typeface="Times New Roman"/>
                <a:cs typeface="Times New Roman"/>
              </a:rPr>
              <a:t>                                                                                                                                                                        S PRASANNA ASSO/PROF</a:t>
            </a:r>
          </a:p>
          <a:p>
            <a:pPr marL="0" indent="0">
              <a:lnSpc>
                <a:spcPct val="110000"/>
              </a:lnSpc>
              <a:buNone/>
            </a:pPr>
            <a:endParaRPr lang="en-US" sz="1200">
              <a:solidFill>
                <a:srgbClr val="FFFFFF">
                  <a:alpha val="58000"/>
                </a:srgbClr>
              </a:solidFill>
              <a:latin typeface="Arial"/>
              <a:cs typeface="Arial"/>
            </a:endParaRPr>
          </a:p>
        </p:txBody>
      </p:sp>
    </p:spTree>
    <p:extLst>
      <p:ext uri="{BB962C8B-B14F-4D97-AF65-F5344CB8AC3E}">
        <p14:creationId xmlns:p14="http://schemas.microsoft.com/office/powerpoint/2010/main" val="2396738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16217C-027E-F1EA-0A20-F492A2FC8BDA}"/>
              </a:ext>
            </a:extLst>
          </p:cNvPr>
          <p:cNvSpPr>
            <a:spLocks noGrp="1"/>
          </p:cNvSpPr>
          <p:nvPr>
            <p:ph type="ctrTitle"/>
          </p:nvPr>
        </p:nvSpPr>
        <p:spPr>
          <a:xfrm>
            <a:off x="720000" y="720000"/>
            <a:ext cx="6593299" cy="3212230"/>
          </a:xfrm>
        </p:spPr>
        <p:txBody>
          <a:bodyPr>
            <a:normAutofit/>
          </a:bodyPr>
          <a:lstStyle/>
          <a:p>
            <a:r>
              <a:rPr lang="en-US"/>
              <a:t>THANK YOU !!</a:t>
            </a:r>
          </a:p>
        </p:txBody>
      </p:sp>
      <p:pic>
        <p:nvPicPr>
          <p:cNvPr id="4" name="Picture 3">
            <a:extLst>
              <a:ext uri="{FF2B5EF4-FFF2-40B4-BE49-F238E27FC236}">
                <a16:creationId xmlns:a16="http://schemas.microsoft.com/office/drawing/2014/main" id="{CD4BC45E-9556-CDBE-7674-BC9D852EEFE2}"/>
              </a:ext>
            </a:extLst>
          </p:cNvPr>
          <p:cNvPicPr>
            <a:picLocks noChangeAspect="1"/>
          </p:cNvPicPr>
          <p:nvPr/>
        </p:nvPicPr>
        <p:blipFill rotWithShape="1">
          <a:blip r:embed="rId2"/>
          <a:srcRect l="16541" r="894" b="1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392691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59AE4CDB-FC80-0221-661A-0CAD9007AD87}"/>
              </a:ext>
            </a:extLst>
          </p:cNvPr>
          <p:cNvSpPr>
            <a:spLocks noGrp="1"/>
          </p:cNvSpPr>
          <p:nvPr>
            <p:ph type="title"/>
          </p:nvPr>
        </p:nvSpPr>
        <p:spPr>
          <a:xfrm>
            <a:off x="1067382" y="439906"/>
            <a:ext cx="10173518" cy="793769"/>
          </a:xfrm>
        </p:spPr>
        <p:txBody>
          <a:bodyPr>
            <a:normAutofit/>
          </a:bodyPr>
          <a:lstStyle/>
          <a:p>
            <a:r>
              <a:rPr lang="en-US"/>
              <a:t>                                   </a:t>
            </a:r>
            <a:r>
              <a:rPr lang="en-US" sz="3600"/>
              <a:t> ABSTRACT</a:t>
            </a:r>
          </a:p>
        </p:txBody>
      </p:sp>
      <p:sp>
        <p:nvSpPr>
          <p:cNvPr id="3" name="Content Placeholder 2">
            <a:extLst>
              <a:ext uri="{FF2B5EF4-FFF2-40B4-BE49-F238E27FC236}">
                <a16:creationId xmlns:a16="http://schemas.microsoft.com/office/drawing/2014/main" id="{62696C75-5329-5CBF-1CD4-4A55397AC50B}"/>
              </a:ext>
            </a:extLst>
          </p:cNvPr>
          <p:cNvSpPr>
            <a:spLocks noGrp="1"/>
          </p:cNvSpPr>
          <p:nvPr>
            <p:ph idx="1"/>
          </p:nvPr>
        </p:nvSpPr>
        <p:spPr>
          <a:xfrm>
            <a:off x="720000" y="1361031"/>
            <a:ext cx="10716487" cy="4867385"/>
          </a:xfrm>
        </p:spPr>
        <p:txBody>
          <a:bodyPr vert="horz" lIns="0" tIns="0" rIns="0" bIns="0" rtlCol="0" anchor="t">
            <a:noAutofit/>
          </a:bodyPr>
          <a:lstStyle/>
          <a:p>
            <a:pPr marL="457200" indent="-457200">
              <a:lnSpc>
                <a:spcPct val="110000"/>
              </a:lnSpc>
              <a:buFont typeface="Wingdings" panose="03070A02030502020204" pitchFamily="66" charset="0"/>
              <a:buChar char="q"/>
            </a:pPr>
            <a:r>
              <a:rPr lang="en-US" sz="1800" dirty="0">
                <a:ea typeface="+mn-lt"/>
                <a:cs typeface="+mn-lt"/>
              </a:rPr>
              <a:t>Video crowd counting is a challenging task in computer vision due to the complexity of crowd dynamics and the large variation in crowd density. In this paper, we propose a novel approach for video crowd counting using a Spatial-Temporal Graph Network (STGN) and You Only Look Once (YOLO) Version 7.</a:t>
            </a:r>
            <a:endParaRPr lang="en-US" sz="1800" dirty="0">
              <a:solidFill>
                <a:srgbClr val="FFFFFF">
                  <a:alpha val="58000"/>
                </a:srgbClr>
              </a:solidFill>
            </a:endParaRPr>
          </a:p>
          <a:p>
            <a:pPr marL="457200" indent="-457200">
              <a:lnSpc>
                <a:spcPct val="110000"/>
              </a:lnSpc>
              <a:buFont typeface="Wingdings" panose="03070A02030502020204" pitchFamily="66" charset="0"/>
              <a:buChar char="q"/>
            </a:pPr>
            <a:r>
              <a:rPr lang="en-US" sz="1800" dirty="0">
                <a:ea typeface="+mn-lt"/>
                <a:cs typeface="+mn-lt"/>
              </a:rPr>
              <a:t>The proposed STGN leverages the </a:t>
            </a:r>
            <a:r>
              <a:rPr lang="en-US" sz="1800" dirty="0" err="1">
                <a:ea typeface="+mn-lt"/>
                <a:cs typeface="+mn-lt"/>
              </a:rPr>
              <a:t>spatio</a:t>
            </a:r>
            <a:r>
              <a:rPr lang="en-US" sz="1800" dirty="0">
                <a:ea typeface="+mn-lt"/>
                <a:cs typeface="+mn-lt"/>
              </a:rPr>
              <a:t>-temporal dependencies among frames in a video to generate a graph representation of the crowd motion. The STGN architecture consists of three main components: a graph convolutional network (GCN) to model the spatial dependencies, a temporal convolutional network (TCN) to model the temporal dependencies, and a graph attention mechanism to capture the importance of different nodes in the graph. The STGN takes as input the feature maps generated by YOLO Version 7 and generates a crowd count for each frame in the video.</a:t>
            </a:r>
            <a:endParaRPr lang="en-US" sz="1800" dirty="0">
              <a:solidFill>
                <a:srgbClr val="FFFFFF">
                  <a:alpha val="58000"/>
                </a:srgbClr>
              </a:solidFill>
            </a:endParaRPr>
          </a:p>
          <a:p>
            <a:pPr marL="457200" indent="-457200">
              <a:lnSpc>
                <a:spcPct val="110000"/>
              </a:lnSpc>
              <a:buFont typeface="Wingdings" panose="03070A02030502020204" pitchFamily="66" charset="0"/>
              <a:buChar char="q"/>
            </a:pPr>
            <a:endParaRPr lang="en-US" sz="1800" dirty="0">
              <a:solidFill>
                <a:srgbClr val="FFFFFF">
                  <a:alpha val="58000"/>
                </a:srgbClr>
              </a:solidFill>
            </a:endParaRPr>
          </a:p>
          <a:p>
            <a:pPr>
              <a:lnSpc>
                <a:spcPct val="110000"/>
              </a:lnSpc>
              <a:buFont typeface="Wingdings" panose="03070A02030502020204" pitchFamily="66" charset="0"/>
              <a:buChar char="v"/>
            </a:pPr>
            <a:endParaRPr lang="en-US" sz="1800">
              <a:solidFill>
                <a:srgbClr val="FFFFFF">
                  <a:alpha val="58000"/>
                </a:srgbClr>
              </a:solidFill>
            </a:endParaRPr>
          </a:p>
          <a:p>
            <a:pPr marL="0" indent="0">
              <a:lnSpc>
                <a:spcPct val="110000"/>
              </a:lnSpc>
              <a:buNone/>
            </a:pPr>
            <a:endParaRPr lang="en-US" sz="1800">
              <a:solidFill>
                <a:srgbClr val="FFFFFF">
                  <a:alpha val="58000"/>
                </a:srgbClr>
              </a:solidFill>
            </a:endParaRPr>
          </a:p>
          <a:p>
            <a:pPr marL="0" indent="0">
              <a:lnSpc>
                <a:spcPct val="110000"/>
              </a:lnSpc>
              <a:buNone/>
            </a:pPr>
            <a:endParaRPr lang="en-US" sz="1600">
              <a:solidFill>
                <a:srgbClr val="FFFFFF">
                  <a:alpha val="58000"/>
                </a:srgbClr>
              </a:solidFill>
            </a:endParaRPr>
          </a:p>
        </p:txBody>
      </p:sp>
    </p:spTree>
    <p:extLst>
      <p:ext uri="{BB962C8B-B14F-4D97-AF65-F5344CB8AC3E}">
        <p14:creationId xmlns:p14="http://schemas.microsoft.com/office/powerpoint/2010/main" val="39415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843E-2945-9FA3-A1E0-B34F38A50E64}"/>
              </a:ext>
            </a:extLst>
          </p:cNvPr>
          <p:cNvSpPr>
            <a:spLocks noGrp="1"/>
          </p:cNvSpPr>
          <p:nvPr>
            <p:ph type="title"/>
          </p:nvPr>
        </p:nvSpPr>
        <p:spPr/>
        <p:txBody>
          <a:bodyPr vert="horz" wrap="square" lIns="0" tIns="0" rIns="0" bIns="0" rtlCol="0" anchor="b" anchorCtr="0">
            <a:normAutofit/>
          </a:bodyPr>
          <a:lstStyle/>
          <a:p>
            <a:pPr algn="ctr"/>
            <a:r>
              <a:rPr lang="en-US" sz="3600" spc="-100"/>
              <a:t>SOFTWARES USED </a:t>
            </a:r>
            <a:endParaRPr lang="en-US" sz="5600" spc="-100"/>
          </a:p>
        </p:txBody>
      </p:sp>
      <p:sp>
        <p:nvSpPr>
          <p:cNvPr id="19" name="Content Placeholder 18">
            <a:extLst>
              <a:ext uri="{FF2B5EF4-FFF2-40B4-BE49-F238E27FC236}">
                <a16:creationId xmlns:a16="http://schemas.microsoft.com/office/drawing/2014/main" id="{CFC2E235-F10E-B822-6F7B-7A0261660083}"/>
              </a:ext>
            </a:extLst>
          </p:cNvPr>
          <p:cNvSpPr>
            <a:spLocks noGrp="1"/>
          </p:cNvSpPr>
          <p:nvPr>
            <p:ph sz="half" idx="2"/>
          </p:nvPr>
        </p:nvSpPr>
        <p:spPr>
          <a:xfrm>
            <a:off x="1529624" y="3136912"/>
            <a:ext cx="3348832" cy="2067763"/>
          </a:xfrm>
        </p:spPr>
        <p:txBody>
          <a:bodyPr vert="horz" lIns="0" tIns="0" rIns="0" bIns="0" rtlCol="0" anchor="t">
            <a:normAutofit fontScale="32500" lnSpcReduction="20000"/>
          </a:bodyPr>
          <a:lstStyle/>
          <a:p>
            <a:endParaRPr lang="en-US">
              <a:solidFill>
                <a:srgbClr val="FFFFFF">
                  <a:alpha val="58000"/>
                </a:srgbClr>
              </a:solidFill>
            </a:endParaRPr>
          </a:p>
          <a:p>
            <a:endParaRPr lang="en-US">
              <a:solidFill>
                <a:srgbClr val="FFFFFF">
                  <a:alpha val="58000"/>
                </a:srgbClr>
              </a:solidFill>
            </a:endParaRPr>
          </a:p>
          <a:p>
            <a:endParaRPr lang="en-US">
              <a:solidFill>
                <a:srgbClr val="FFFFFF">
                  <a:alpha val="58000"/>
                </a:srgbClr>
              </a:solidFill>
            </a:endParaRPr>
          </a:p>
          <a:p>
            <a:endParaRPr lang="en-US">
              <a:solidFill>
                <a:srgbClr val="FFFFFF">
                  <a:alpha val="58000"/>
                </a:srgbClr>
              </a:solidFill>
              <a:latin typeface="Avenir Next LT Pro"/>
              <a:cs typeface="Calibri"/>
            </a:endParaRPr>
          </a:p>
          <a:p>
            <a:pPr marL="0" indent="0">
              <a:buNone/>
            </a:pPr>
            <a:r>
              <a:rPr lang="en-US" sz="1800">
                <a:solidFill>
                  <a:srgbClr val="FFFFFF">
                    <a:alpha val="58000"/>
                  </a:srgbClr>
                </a:solidFill>
                <a:latin typeface="Calibri"/>
                <a:cs typeface="Calibri"/>
              </a:rPr>
              <a:t>               </a:t>
            </a:r>
            <a:endParaRPr lang="en-US">
              <a:solidFill>
                <a:srgbClr val="FFFFFF">
                  <a:alpha val="58000"/>
                </a:srgbClr>
              </a:solidFill>
              <a:latin typeface="Avenir Next LT Pro"/>
              <a:cs typeface="Calibri"/>
            </a:endParaRPr>
          </a:p>
        </p:txBody>
      </p:sp>
      <p:sp>
        <p:nvSpPr>
          <p:cNvPr id="31" name="Content Placeholder 30">
            <a:extLst>
              <a:ext uri="{FF2B5EF4-FFF2-40B4-BE49-F238E27FC236}">
                <a16:creationId xmlns:a16="http://schemas.microsoft.com/office/drawing/2014/main" id="{75CBDAC1-FEA3-67C4-B84F-8E6A4AF33E83}"/>
              </a:ext>
            </a:extLst>
          </p:cNvPr>
          <p:cNvSpPr>
            <a:spLocks noGrp="1"/>
          </p:cNvSpPr>
          <p:nvPr>
            <p:ph sz="quarter" idx="4"/>
          </p:nvPr>
        </p:nvSpPr>
        <p:spPr>
          <a:xfrm>
            <a:off x="719589" y="4196568"/>
            <a:ext cx="11218861" cy="734264"/>
          </a:xfrm>
        </p:spPr>
        <p:txBody>
          <a:bodyPr vert="horz" lIns="0" tIns="0" rIns="0" bIns="0" rtlCol="0" anchor="t">
            <a:normAutofit fontScale="32500" lnSpcReduction="20000"/>
          </a:bodyPr>
          <a:lstStyle/>
          <a:p>
            <a:pPr marL="0" indent="0">
              <a:buNone/>
            </a:pPr>
            <a:r>
              <a:rPr lang="en-US">
                <a:solidFill>
                  <a:srgbClr val="FFFFFF">
                    <a:alpha val="58000"/>
                  </a:srgbClr>
                </a:solidFill>
              </a:rPr>
              <a:t>                     </a:t>
            </a:r>
            <a:endParaRPr lang="en-US"/>
          </a:p>
          <a:p>
            <a:pPr marL="0" indent="0">
              <a:buNone/>
            </a:pPr>
            <a:r>
              <a:rPr lang="en-US">
                <a:solidFill>
                  <a:srgbClr val="FFFFFF">
                    <a:alpha val="58000"/>
                  </a:srgbClr>
                </a:solidFill>
              </a:rPr>
              <a:t>                           </a:t>
            </a:r>
          </a:p>
          <a:p>
            <a:pPr marL="0" indent="0">
              <a:buNone/>
            </a:pPr>
            <a:r>
              <a:rPr lang="en-US">
                <a:solidFill>
                  <a:srgbClr val="FFFFFF">
                    <a:alpha val="58000"/>
                  </a:srgbClr>
                </a:solidFill>
              </a:rPr>
              <a:t>                      </a:t>
            </a:r>
            <a:r>
              <a:rPr lang="en-US" sz="4000" b="1">
                <a:solidFill>
                  <a:srgbClr val="FFFFFF">
                    <a:alpha val="58000"/>
                  </a:srgbClr>
                </a:solidFill>
                <a:ea typeface="+mn-lt"/>
                <a:cs typeface="+mn-lt"/>
              </a:rPr>
              <a:t> </a:t>
            </a:r>
            <a:r>
              <a:rPr lang="en-US" sz="4000" b="1">
                <a:solidFill>
                  <a:srgbClr val="FFFFFF"/>
                </a:solidFill>
                <a:ea typeface="+mn-lt"/>
                <a:cs typeface="+mn-lt"/>
              </a:rPr>
              <a:t>ANACONDA PROMPT </a:t>
            </a:r>
            <a:r>
              <a:rPr lang="en-US" sz="4000" b="1">
                <a:solidFill>
                  <a:srgbClr val="FFFFFF"/>
                </a:solidFill>
              </a:rPr>
              <a:t> </a:t>
            </a:r>
            <a:r>
              <a:rPr lang="en-US" sz="4000" b="1">
                <a:solidFill>
                  <a:srgbClr val="FFFFFF">
                    <a:alpha val="58000"/>
                  </a:srgbClr>
                </a:solidFill>
              </a:rPr>
              <a:t> </a:t>
            </a:r>
            <a:r>
              <a:rPr lang="en-US" sz="3600" b="1">
                <a:solidFill>
                  <a:srgbClr val="FFFFFF">
                    <a:alpha val="58000"/>
                  </a:srgbClr>
                </a:solidFill>
              </a:rPr>
              <a:t>   </a:t>
            </a:r>
            <a:r>
              <a:rPr lang="en-US" sz="1600" b="1">
                <a:solidFill>
                  <a:srgbClr val="FFFFFF">
                    <a:alpha val="58000"/>
                  </a:srgbClr>
                </a:solidFill>
              </a:rPr>
              <a:t>                                                                                            </a:t>
            </a:r>
            <a:r>
              <a:rPr lang="en-US" sz="1500" b="1">
                <a:solidFill>
                  <a:srgbClr val="FFFFFF"/>
                </a:solidFill>
                <a:ea typeface="+mn-lt"/>
                <a:cs typeface="+mn-lt"/>
              </a:rPr>
              <a:t> </a:t>
            </a:r>
            <a:r>
              <a:rPr lang="en-US" sz="4000" b="1">
                <a:solidFill>
                  <a:srgbClr val="FFFFFF"/>
                </a:solidFill>
                <a:ea typeface="+mn-lt"/>
                <a:cs typeface="+mn-lt"/>
              </a:rPr>
              <a:t>INSTALL PYTHON JYPTER </a:t>
            </a:r>
            <a:r>
              <a:rPr lang="en-US" sz="4000">
                <a:solidFill>
                  <a:srgbClr val="FFFFFF"/>
                </a:solidFill>
                <a:ea typeface="+mn-lt"/>
                <a:cs typeface="+mn-lt"/>
              </a:rPr>
              <a:t> </a:t>
            </a:r>
            <a:r>
              <a:rPr lang="en-US" sz="1600" b="1">
                <a:solidFill>
                  <a:srgbClr val="FFFFFF">
                    <a:alpha val="58000"/>
                  </a:srgbClr>
                </a:solidFill>
              </a:rPr>
              <a:t>                                                                                      </a:t>
            </a:r>
            <a:r>
              <a:rPr lang="en-US" sz="3600">
                <a:solidFill>
                  <a:srgbClr val="FFFFFF">
                    <a:alpha val="58000"/>
                  </a:srgbClr>
                </a:solidFill>
              </a:rPr>
              <a:t>    </a:t>
            </a:r>
            <a:r>
              <a:rPr lang="en-US" sz="3600" b="1">
                <a:solidFill>
                  <a:schemeClr val="tx1"/>
                </a:solidFill>
              </a:rPr>
              <a:t>YOLO VERSION 7</a:t>
            </a:r>
            <a:endParaRPr lang="en-US" sz="3600">
              <a:solidFill>
                <a:schemeClr val="tx1"/>
              </a:solidFill>
            </a:endParaRPr>
          </a:p>
        </p:txBody>
      </p:sp>
      <p:pic>
        <p:nvPicPr>
          <p:cNvPr id="4" name="Picture 5" descr="Logo, company name&#10;&#10;Description automatically generated">
            <a:extLst>
              <a:ext uri="{FF2B5EF4-FFF2-40B4-BE49-F238E27FC236}">
                <a16:creationId xmlns:a16="http://schemas.microsoft.com/office/drawing/2014/main" id="{41F02EDB-3836-9DF0-9F6A-7F20F8D5D4EB}"/>
              </a:ext>
            </a:extLst>
          </p:cNvPr>
          <p:cNvPicPr>
            <a:picLocks noChangeAspect="1"/>
          </p:cNvPicPr>
          <p:nvPr/>
        </p:nvPicPr>
        <p:blipFill>
          <a:blip r:embed="rId2"/>
          <a:stretch>
            <a:fillRect/>
          </a:stretch>
        </p:blipFill>
        <p:spPr>
          <a:xfrm>
            <a:off x="885782" y="2536523"/>
            <a:ext cx="2875086" cy="1539314"/>
          </a:xfrm>
          <a:custGeom>
            <a:avLst/>
            <a:gdLst/>
            <a:ahLst/>
            <a:cxnLst/>
            <a:rect l="l" t="t" r="r" b="b"/>
            <a:pathLst>
              <a:path w="2327400" h="2524669">
                <a:moveTo>
                  <a:pt x="0" y="0"/>
                </a:moveTo>
                <a:lnTo>
                  <a:pt x="2327400" y="0"/>
                </a:lnTo>
                <a:lnTo>
                  <a:pt x="2327400" y="2524669"/>
                </a:lnTo>
                <a:lnTo>
                  <a:pt x="0" y="2524669"/>
                </a:lnTo>
                <a:close/>
              </a:path>
            </a:pathLst>
          </a:custGeom>
        </p:spPr>
      </p:pic>
      <p:pic>
        <p:nvPicPr>
          <p:cNvPr id="12" name="Picture 13" descr="Logo, company name&#10;&#10;Description automatically generated">
            <a:extLst>
              <a:ext uri="{FF2B5EF4-FFF2-40B4-BE49-F238E27FC236}">
                <a16:creationId xmlns:a16="http://schemas.microsoft.com/office/drawing/2014/main" id="{63049AA4-E1CB-B421-688D-3B32B9C15069}"/>
              </a:ext>
            </a:extLst>
          </p:cNvPr>
          <p:cNvPicPr>
            <a:picLocks noChangeAspect="1"/>
          </p:cNvPicPr>
          <p:nvPr/>
        </p:nvPicPr>
        <p:blipFill>
          <a:blip r:embed="rId3"/>
          <a:stretch>
            <a:fillRect/>
          </a:stretch>
        </p:blipFill>
        <p:spPr>
          <a:xfrm>
            <a:off x="8250863" y="2532537"/>
            <a:ext cx="2803650" cy="1630630"/>
          </a:xfrm>
          <a:custGeom>
            <a:avLst/>
            <a:gdLst/>
            <a:ahLst/>
            <a:cxnLst/>
            <a:rect l="l" t="t" r="r" b="b"/>
            <a:pathLst>
              <a:path w="2327400" h="2524669">
                <a:moveTo>
                  <a:pt x="0" y="0"/>
                </a:moveTo>
                <a:lnTo>
                  <a:pt x="2327400" y="0"/>
                </a:lnTo>
                <a:lnTo>
                  <a:pt x="2327400" y="2524669"/>
                </a:lnTo>
                <a:lnTo>
                  <a:pt x="0" y="2524669"/>
                </a:lnTo>
                <a:close/>
              </a:path>
            </a:pathLst>
          </a:custGeom>
        </p:spPr>
      </p:pic>
      <p:pic>
        <p:nvPicPr>
          <p:cNvPr id="44" name="Picture 44" descr="Shape, circle&#10;&#10;Description automatically generated">
            <a:extLst>
              <a:ext uri="{FF2B5EF4-FFF2-40B4-BE49-F238E27FC236}">
                <a16:creationId xmlns:a16="http://schemas.microsoft.com/office/drawing/2014/main" id="{E0348BAA-9363-4993-44D8-9DDE0254A83A}"/>
              </a:ext>
            </a:extLst>
          </p:cNvPr>
          <p:cNvPicPr>
            <a:picLocks noChangeAspect="1"/>
          </p:cNvPicPr>
          <p:nvPr/>
        </p:nvPicPr>
        <p:blipFill>
          <a:blip r:embed="rId4"/>
          <a:stretch>
            <a:fillRect/>
          </a:stretch>
        </p:blipFill>
        <p:spPr>
          <a:xfrm>
            <a:off x="5076825" y="2266950"/>
            <a:ext cx="2014538" cy="2014538"/>
          </a:xfrm>
          <a:prstGeom prst="rect">
            <a:avLst/>
          </a:prstGeom>
        </p:spPr>
      </p:pic>
      <p:pic>
        <p:nvPicPr>
          <p:cNvPr id="45" name="Picture 45" descr="Icon&#10;&#10;Description automatically generated">
            <a:extLst>
              <a:ext uri="{FF2B5EF4-FFF2-40B4-BE49-F238E27FC236}">
                <a16:creationId xmlns:a16="http://schemas.microsoft.com/office/drawing/2014/main" id="{3EB12A53-F73D-EDF2-CFC6-3CB00533E0C2}"/>
              </a:ext>
            </a:extLst>
          </p:cNvPr>
          <p:cNvPicPr>
            <a:picLocks noChangeAspect="1"/>
          </p:cNvPicPr>
          <p:nvPr/>
        </p:nvPicPr>
        <p:blipFill>
          <a:blip r:embed="rId5"/>
          <a:stretch>
            <a:fillRect/>
          </a:stretch>
        </p:blipFill>
        <p:spPr>
          <a:xfrm>
            <a:off x="5429250" y="2607469"/>
            <a:ext cx="1333500" cy="1333500"/>
          </a:xfrm>
          <a:prstGeom prst="rect">
            <a:avLst/>
          </a:prstGeom>
        </p:spPr>
      </p:pic>
    </p:spTree>
    <p:extLst>
      <p:ext uri="{BB962C8B-B14F-4D97-AF65-F5344CB8AC3E}">
        <p14:creationId xmlns:p14="http://schemas.microsoft.com/office/powerpoint/2010/main" val="176849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3917-4C68-4CB5-AE39-4096C45C444B}"/>
              </a:ext>
            </a:extLst>
          </p:cNvPr>
          <p:cNvSpPr>
            <a:spLocks noGrp="1"/>
          </p:cNvSpPr>
          <p:nvPr>
            <p:ph type="title"/>
          </p:nvPr>
        </p:nvSpPr>
        <p:spPr>
          <a:xfrm>
            <a:off x="3521815" y="443353"/>
            <a:ext cx="6590076" cy="551205"/>
          </a:xfrm>
        </p:spPr>
        <p:txBody>
          <a:bodyPr vert="horz" wrap="square" lIns="0" tIns="0" rIns="0" bIns="0" rtlCol="0" anchor="t" anchorCtr="0">
            <a:noAutofit/>
          </a:bodyPr>
          <a:lstStyle/>
          <a:p>
            <a:r>
              <a:rPr lang="en-US" sz="3600">
                <a:ea typeface="+mj-lt"/>
                <a:cs typeface="+mj-lt"/>
              </a:rPr>
              <a:t>SYSTEM REQUIREMENTS</a:t>
            </a:r>
            <a:endParaRPr lang="en-US" sz="3600"/>
          </a:p>
          <a:p>
            <a:endParaRPr lang="en-US"/>
          </a:p>
        </p:txBody>
      </p:sp>
      <p:graphicFrame>
        <p:nvGraphicFramePr>
          <p:cNvPr id="37" name="Content Placeholder 3">
            <a:extLst>
              <a:ext uri="{FF2B5EF4-FFF2-40B4-BE49-F238E27FC236}">
                <a16:creationId xmlns:a16="http://schemas.microsoft.com/office/drawing/2014/main" id="{ACD88B0E-DFB3-69ED-52CB-5F84222720C2}"/>
              </a:ext>
            </a:extLst>
          </p:cNvPr>
          <p:cNvGraphicFramePr>
            <a:graphicFrameLocks noGrp="1"/>
          </p:cNvGraphicFramePr>
          <p:nvPr>
            <p:ph idx="1"/>
          </p:nvPr>
        </p:nvGraphicFramePr>
        <p:xfrm>
          <a:off x="637938" y="1170000"/>
          <a:ext cx="10728325" cy="5243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6274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Rectangle 5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59">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1">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2BA0B3-393C-F693-1192-3F19A0560591}"/>
              </a:ext>
            </a:extLst>
          </p:cNvPr>
          <p:cNvSpPr>
            <a:spLocks noGrp="1"/>
          </p:cNvSpPr>
          <p:nvPr>
            <p:ph type="title"/>
          </p:nvPr>
        </p:nvSpPr>
        <p:spPr>
          <a:xfrm>
            <a:off x="720000" y="619200"/>
            <a:ext cx="10728322" cy="681586"/>
          </a:xfrm>
        </p:spPr>
        <p:txBody>
          <a:bodyPr vert="horz" wrap="square" lIns="0" tIns="0" rIns="0" bIns="0" rtlCol="0" anchor="t" anchorCtr="0">
            <a:normAutofit/>
          </a:bodyPr>
          <a:lstStyle/>
          <a:p>
            <a:r>
              <a:rPr lang="en-US"/>
              <a:t>        EXISTING SYSTEM</a:t>
            </a:r>
          </a:p>
        </p:txBody>
      </p:sp>
      <p:sp useBgFill="1">
        <p:nvSpPr>
          <p:cNvPr id="59" name="Freeform: Shape 63">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42" name="Content Placeholder 3">
            <a:extLst>
              <a:ext uri="{FF2B5EF4-FFF2-40B4-BE49-F238E27FC236}">
                <a16:creationId xmlns:a16="http://schemas.microsoft.com/office/drawing/2014/main" id="{30C748D6-EB3D-D1B5-CF96-307133719589}"/>
              </a:ext>
            </a:extLst>
          </p:cNvPr>
          <p:cNvGraphicFramePr>
            <a:graphicFrameLocks noGrp="1"/>
          </p:cNvGraphicFramePr>
          <p:nvPr>
            <p:ph sz="half" idx="2"/>
            <p:extLst>
              <p:ext uri="{D42A27DB-BD31-4B8C-83A1-F6EECF244321}">
                <p14:modId xmlns:p14="http://schemas.microsoft.com/office/powerpoint/2010/main" val="372780652"/>
              </p:ext>
            </p:extLst>
          </p:nvPr>
        </p:nvGraphicFramePr>
        <p:xfrm>
          <a:off x="549007" y="2316208"/>
          <a:ext cx="11125423" cy="3984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335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088A0863-AFA4-75F5-F1DA-170435E534DE}"/>
              </a:ext>
            </a:extLst>
          </p:cNvPr>
          <p:cNvSpPr>
            <a:spLocks noGrp="1"/>
          </p:cNvSpPr>
          <p:nvPr>
            <p:ph type="title"/>
          </p:nvPr>
        </p:nvSpPr>
        <p:spPr>
          <a:xfrm>
            <a:off x="720000" y="619200"/>
            <a:ext cx="8973700" cy="822652"/>
          </a:xfrm>
        </p:spPr>
        <p:txBody>
          <a:bodyPr>
            <a:normAutofit/>
          </a:bodyPr>
          <a:lstStyle/>
          <a:p>
            <a:r>
              <a:rPr lang="en-US">
                <a:ea typeface="+mj-lt"/>
                <a:cs typeface="+mj-lt"/>
              </a:rPr>
              <a:t>                            PROPOSED SYSTEM</a:t>
            </a:r>
            <a:endParaRPr lang="en-US"/>
          </a:p>
        </p:txBody>
      </p:sp>
      <p:sp>
        <p:nvSpPr>
          <p:cNvPr id="3" name="Content Placeholder 2">
            <a:extLst>
              <a:ext uri="{FF2B5EF4-FFF2-40B4-BE49-F238E27FC236}">
                <a16:creationId xmlns:a16="http://schemas.microsoft.com/office/drawing/2014/main" id="{BB5DE82D-FA5D-6074-387E-044C89032EC3}"/>
              </a:ext>
            </a:extLst>
          </p:cNvPr>
          <p:cNvSpPr>
            <a:spLocks noGrp="1"/>
          </p:cNvSpPr>
          <p:nvPr>
            <p:ph idx="1"/>
          </p:nvPr>
        </p:nvSpPr>
        <p:spPr>
          <a:xfrm>
            <a:off x="720000" y="1718198"/>
            <a:ext cx="10716487" cy="4050777"/>
          </a:xfrm>
        </p:spPr>
        <p:txBody>
          <a:bodyPr vert="horz" lIns="0" tIns="0" rIns="0" bIns="0" rtlCol="0" anchor="t">
            <a:noAutofit/>
          </a:bodyPr>
          <a:lstStyle/>
          <a:p>
            <a:pPr>
              <a:lnSpc>
                <a:spcPct val="110000"/>
              </a:lnSpc>
              <a:buFont typeface="Wingdings" panose="03070A02030502020204" pitchFamily="66" charset="0"/>
              <a:buChar char="q"/>
            </a:pPr>
            <a:r>
              <a:rPr lang="en-US" sz="1800">
                <a:ea typeface="+mn-lt"/>
                <a:cs typeface="+mn-lt"/>
              </a:rPr>
              <a:t>The proposed system for video crowd counting using a Spatial-Temporal Graph Network (STGN) and You Only Look Once (YOLO) Version 7 consists of two main components: STGN and YOLO Version 7.</a:t>
            </a:r>
            <a:endParaRPr lang="en-US" sz="1800">
              <a:solidFill>
                <a:srgbClr val="FFFFFF">
                  <a:alpha val="58000"/>
                </a:srgbClr>
              </a:solidFill>
            </a:endParaRPr>
          </a:p>
          <a:p>
            <a:pPr>
              <a:lnSpc>
                <a:spcPct val="110000"/>
              </a:lnSpc>
              <a:buFont typeface="Wingdings" panose="03070A02030502020204" pitchFamily="66" charset="0"/>
              <a:buChar char="q"/>
            </a:pPr>
            <a:r>
              <a:rPr lang="en-US" sz="1800">
                <a:ea typeface="+mn-lt"/>
                <a:cs typeface="+mn-lt"/>
              </a:rPr>
              <a:t>The STGN component takes as input a sequence of video frames and generates a graph representation of the crowd motion. The STGN architecture consists of a graph convolutional network (GCN), a temporal convolutional network (TCN), and a graph attention mechanism. The GCN models the spatial dependencies among the nodes in the graph, while the TCN models the temporal dependencies among the frames in the video. The graph attention mechanism is used to capture the importance of different nodes in the graph. The STGN takes the feature maps generated by YOLO Version 7 as input and generates a crowd count for each frame in the video.</a:t>
            </a:r>
            <a:endParaRPr lang="en-US" sz="1800">
              <a:solidFill>
                <a:srgbClr val="FFFFFF">
                  <a:alpha val="58000"/>
                </a:srgbClr>
              </a:solidFill>
            </a:endParaRPr>
          </a:p>
          <a:p>
            <a:pPr>
              <a:lnSpc>
                <a:spcPct val="110000"/>
              </a:lnSpc>
              <a:buFont typeface="Wingdings" panose="03070A02030502020204" pitchFamily="66" charset="0"/>
              <a:buChar char="q"/>
            </a:pPr>
            <a:r>
              <a:rPr lang="en-US" sz="1800">
                <a:ea typeface="+mn-lt"/>
                <a:cs typeface="+mn-lt"/>
              </a:rPr>
              <a:t>The YOLO Version 7 component is used to detect and track individuals in the video frames. YOLO Version 7 is a state-of-the-art object detection and tracking model that is able to achieve high accuracy and real-time performance. The YOLO Version 7 component generates feature maps for each frame in the video, which are then fed into the STGN component for crowd counting.</a:t>
            </a:r>
            <a:endParaRPr lang="en-US" sz="1800">
              <a:solidFill>
                <a:srgbClr val="FFFFFF">
                  <a:alpha val="58000"/>
                </a:srgbClr>
              </a:solidFill>
            </a:endParaRPr>
          </a:p>
          <a:p>
            <a:pPr>
              <a:lnSpc>
                <a:spcPct val="110000"/>
              </a:lnSpc>
            </a:pPr>
            <a:endParaRPr lang="en-US" sz="1200"/>
          </a:p>
        </p:txBody>
      </p:sp>
    </p:spTree>
    <p:extLst>
      <p:ext uri="{BB962C8B-B14F-4D97-AF65-F5344CB8AC3E}">
        <p14:creationId xmlns:p14="http://schemas.microsoft.com/office/powerpoint/2010/main" val="177800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7F532A73-CC48-4B70-913D-D8D4400F8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80C8C-CFA9-1ABF-D7DF-B7E4EBEC4E08}"/>
              </a:ext>
            </a:extLst>
          </p:cNvPr>
          <p:cNvSpPr>
            <a:spLocks noGrp="1"/>
          </p:cNvSpPr>
          <p:nvPr>
            <p:ph type="title"/>
          </p:nvPr>
        </p:nvSpPr>
        <p:spPr>
          <a:xfrm>
            <a:off x="720000" y="1713903"/>
            <a:ext cx="3204054" cy="2912900"/>
          </a:xfrm>
        </p:spPr>
        <p:txBody>
          <a:bodyPr>
            <a:normAutofit/>
          </a:bodyPr>
          <a:lstStyle/>
          <a:p>
            <a:r>
              <a:rPr lang="en-US" sz="1500">
                <a:ea typeface="+mj-lt"/>
                <a:cs typeface="+mj-lt"/>
              </a:rPr>
              <a:t>                                                     </a:t>
            </a:r>
            <a:br>
              <a:rPr lang="en-US" sz="1500">
                <a:ea typeface="+mj-lt"/>
                <a:cs typeface="+mj-lt"/>
              </a:rPr>
            </a:br>
            <a:br>
              <a:rPr lang="en-US" sz="1500">
                <a:ea typeface="+mj-lt"/>
                <a:cs typeface="+mj-lt"/>
              </a:rPr>
            </a:br>
            <a:br>
              <a:rPr lang="en-US" sz="1500">
                <a:ea typeface="+mj-lt"/>
                <a:cs typeface="+mj-lt"/>
              </a:rPr>
            </a:br>
            <a:br>
              <a:rPr lang="en-US" sz="1500">
                <a:ea typeface="+mj-lt"/>
                <a:cs typeface="+mj-lt"/>
              </a:rPr>
            </a:br>
            <a:br>
              <a:rPr lang="en-US" sz="1500">
                <a:ea typeface="+mj-lt"/>
                <a:cs typeface="+mj-lt"/>
              </a:rPr>
            </a:br>
            <a:br>
              <a:rPr lang="en-US" sz="1500">
                <a:ea typeface="+mj-lt"/>
                <a:cs typeface="+mj-lt"/>
              </a:rPr>
            </a:br>
            <a:r>
              <a:rPr lang="en-US" sz="1500">
                <a:ea typeface="+mj-lt"/>
                <a:cs typeface="+mj-lt"/>
              </a:rPr>
              <a:t> </a:t>
            </a:r>
            <a:r>
              <a:rPr lang="en-US">
                <a:ea typeface="+mj-lt"/>
                <a:cs typeface="+mj-lt"/>
              </a:rPr>
              <a:t>MODULES</a:t>
            </a:r>
            <a:endParaRPr lang="en-US"/>
          </a:p>
        </p:txBody>
      </p:sp>
      <p:graphicFrame>
        <p:nvGraphicFramePr>
          <p:cNvPr id="26" name="Content Placeholder 2">
            <a:extLst>
              <a:ext uri="{FF2B5EF4-FFF2-40B4-BE49-F238E27FC236}">
                <a16:creationId xmlns:a16="http://schemas.microsoft.com/office/drawing/2014/main" id="{8A04C491-0F6A-552A-ADE7-AC58B7D231B6}"/>
              </a:ext>
            </a:extLst>
          </p:cNvPr>
          <p:cNvGraphicFramePr>
            <a:graphicFrameLocks noGrp="1"/>
          </p:cNvGraphicFramePr>
          <p:nvPr>
            <p:ph idx="1"/>
            <p:extLst>
              <p:ext uri="{D42A27DB-BD31-4B8C-83A1-F6EECF244321}">
                <p14:modId xmlns:p14="http://schemas.microsoft.com/office/powerpoint/2010/main" val="1469578669"/>
              </p:ext>
            </p:extLst>
          </p:nvPr>
        </p:nvGraphicFramePr>
        <p:xfrm>
          <a:off x="4344274" y="728664"/>
          <a:ext cx="7104777" cy="5400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06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1D1CCC3C-EB52-47ED-B6AA-5F70D9215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384C50CF-FE9D-459C-890F-56C32779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4">
            <a:extLst>
              <a:ext uri="{FF2B5EF4-FFF2-40B4-BE49-F238E27FC236}">
                <a16:creationId xmlns:a16="http://schemas.microsoft.com/office/drawing/2014/main" id="{79C4E6F9-8A11-4E94-8423-966E9DF0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096624" cy="6858000"/>
          </a:xfrm>
          <a:custGeom>
            <a:avLst/>
            <a:gdLst>
              <a:gd name="connsiteX0" fmla="*/ 0 w 11096624"/>
              <a:gd name="connsiteY0" fmla="*/ 0 h 6858000"/>
              <a:gd name="connsiteX1" fmla="*/ 10869306 w 11096624"/>
              <a:gd name="connsiteY1" fmla="*/ 0 h 6858000"/>
              <a:gd name="connsiteX2" fmla="*/ 10932108 w 11096624"/>
              <a:gd name="connsiteY2" fmla="*/ 181114 h 6858000"/>
              <a:gd name="connsiteX3" fmla="*/ 10953136 w 11096624"/>
              <a:gd name="connsiteY3" fmla="*/ 3620675 h 6858000"/>
              <a:gd name="connsiteX4" fmla="*/ 9722723 w 11096624"/>
              <a:gd name="connsiteY4" fmla="*/ 6351879 h 6858000"/>
              <a:gd name="connsiteX5" fmla="*/ 9365083 w 11096624"/>
              <a:gd name="connsiteY5" fmla="*/ 6847267 h 6858000"/>
              <a:gd name="connsiteX6" fmla="*/ 9354506 w 11096624"/>
              <a:gd name="connsiteY6" fmla="*/ 6858000 h 6858000"/>
              <a:gd name="connsiteX7" fmla="*/ 0 w 1109662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6624" h="6858000">
                <a:moveTo>
                  <a:pt x="0" y="0"/>
                </a:moveTo>
                <a:lnTo>
                  <a:pt x="10869306" y="0"/>
                </a:lnTo>
                <a:lnTo>
                  <a:pt x="10932108" y="181114"/>
                </a:lnTo>
                <a:cubicBezTo>
                  <a:pt x="11289577" y="1409141"/>
                  <a:pt x="10953136" y="3273767"/>
                  <a:pt x="10953136" y="3620675"/>
                </a:cubicBezTo>
                <a:cubicBezTo>
                  <a:pt x="10953136" y="5162483"/>
                  <a:pt x="10118214" y="5735156"/>
                  <a:pt x="9722723" y="6351879"/>
                </a:cubicBezTo>
                <a:cubicBezTo>
                  <a:pt x="9656808" y="6500554"/>
                  <a:pt x="9530643" y="6669361"/>
                  <a:pt x="9365083" y="6847267"/>
                </a:cubicBezTo>
                <a:lnTo>
                  <a:pt x="9354506" y="6858000"/>
                </a:lnTo>
                <a:lnTo>
                  <a:pt x="0" y="6858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2" name="Title 1">
            <a:extLst>
              <a:ext uri="{FF2B5EF4-FFF2-40B4-BE49-F238E27FC236}">
                <a16:creationId xmlns:a16="http://schemas.microsoft.com/office/drawing/2014/main" id="{598F0114-2332-8472-B979-F63C7EE80B7B}"/>
              </a:ext>
            </a:extLst>
          </p:cNvPr>
          <p:cNvSpPr>
            <a:spLocks noGrp="1"/>
          </p:cNvSpPr>
          <p:nvPr>
            <p:ph type="title"/>
          </p:nvPr>
        </p:nvSpPr>
        <p:spPr>
          <a:xfrm>
            <a:off x="1307829" y="-99257"/>
            <a:ext cx="6923812" cy="1477328"/>
          </a:xfrm>
        </p:spPr>
        <p:txBody>
          <a:bodyPr wrap="square" anchor="ctr">
            <a:normAutofit/>
          </a:bodyPr>
          <a:lstStyle/>
          <a:p>
            <a:r>
              <a:rPr lang="en-US">
                <a:ea typeface="+mj-lt"/>
                <a:cs typeface="+mj-lt"/>
              </a:rPr>
              <a:t>                           FLOW DIAGRAM </a:t>
            </a:r>
            <a:endParaRPr lang="en-US" dirty="0"/>
          </a:p>
        </p:txBody>
      </p:sp>
      <p:pic>
        <p:nvPicPr>
          <p:cNvPr id="4" name="Picture 4" descr="Diagram">
            <a:extLst>
              <a:ext uri="{FF2B5EF4-FFF2-40B4-BE49-F238E27FC236}">
                <a16:creationId xmlns:a16="http://schemas.microsoft.com/office/drawing/2014/main" id="{851A0269-6085-864B-AD4C-419479614C64}"/>
              </a:ext>
            </a:extLst>
          </p:cNvPr>
          <p:cNvPicPr>
            <a:picLocks noChangeAspect="1"/>
          </p:cNvPicPr>
          <p:nvPr/>
        </p:nvPicPr>
        <p:blipFill>
          <a:blip r:embed="rId2"/>
          <a:stretch>
            <a:fillRect/>
          </a:stretch>
        </p:blipFill>
        <p:spPr>
          <a:xfrm>
            <a:off x="3183891" y="1522944"/>
            <a:ext cx="5653767" cy="5044422"/>
          </a:xfrm>
          <a:custGeom>
            <a:avLst/>
            <a:gdLst/>
            <a:ahLst/>
            <a:cxnLst/>
            <a:rect l="l" t="t" r="r" b="b"/>
            <a:pathLst>
              <a:path w="3095625" h="5409338">
                <a:moveTo>
                  <a:pt x="0" y="0"/>
                </a:moveTo>
                <a:lnTo>
                  <a:pt x="3095625" y="0"/>
                </a:lnTo>
                <a:lnTo>
                  <a:pt x="3095625" y="5409338"/>
                </a:lnTo>
                <a:lnTo>
                  <a:pt x="0" y="5409338"/>
                </a:lnTo>
                <a:close/>
              </a:path>
            </a:pathLst>
          </a:custGeom>
        </p:spPr>
      </p:pic>
    </p:spTree>
    <p:extLst>
      <p:ext uri="{BB962C8B-B14F-4D97-AF65-F5344CB8AC3E}">
        <p14:creationId xmlns:p14="http://schemas.microsoft.com/office/powerpoint/2010/main" val="319728276"/>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BlobVTI</vt:lpstr>
      <vt:lpstr>   MAILAM ENGINEERING COLLEGE                        MAILAM </vt:lpstr>
      <vt:lpstr>ENHANCING VIDEO CROWD COUNTING WITH SPATIAL TEMPORAL GRAPH NETWORKS AND YOLO-BASED ARCHITECTURE FOR REAL-TIME APPLICATIONS </vt:lpstr>
      <vt:lpstr>                                    ABSTRACT</vt:lpstr>
      <vt:lpstr>SOFTWARES USED </vt:lpstr>
      <vt:lpstr>SYSTEM REQUIREMENTS </vt:lpstr>
      <vt:lpstr>        EXISTING SYSTEM</vt:lpstr>
      <vt:lpstr>                            PROPOSED SYSTEM</vt:lpstr>
      <vt:lpstr>                                                            MODULES</vt:lpstr>
      <vt:lpstr>                           FLOW DIAGRAM </vt:lpstr>
      <vt:lpstr>                          ARCHITECTURE DIAGRAM</vt:lpstr>
      <vt:lpstr>STEPS TO RUN THE PROJECT IN YOUR MACHINE : </vt:lpstr>
      <vt:lpstr>DEDECTED CODE SCREENSHOT</vt:lpstr>
      <vt:lpstr>It will collect the inputs given by the yolo and transfer it to the detection software through the anaconda prompt.</vt:lpstr>
      <vt:lpstr>VIDEO INPUT SCREENSHOT</vt:lpstr>
      <vt:lpstr>PREDICTION GRAPH </vt:lpstr>
      <vt:lpstr>OUTPUT SCREENSHOT</vt:lpstr>
      <vt:lpstr>                                  ADVANTAGES</vt:lpstr>
      <vt:lpstr>    DISADVANTAGES</vt:lpstr>
      <vt:lpstr>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61</cp:revision>
  <dcterms:created xsi:type="dcterms:W3CDTF">2023-05-13T08:01:58Z</dcterms:created>
  <dcterms:modified xsi:type="dcterms:W3CDTF">2023-05-16T15:21:10Z</dcterms:modified>
</cp:coreProperties>
</file>