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handoutMasterIdLst>
    <p:handoutMasterId r:id="rId91"/>
  </p:handoutMasterIdLst>
  <p:sldIdLst>
    <p:sldId id="257" r:id="rId2"/>
    <p:sldId id="263" r:id="rId3"/>
    <p:sldId id="262" r:id="rId4"/>
    <p:sldId id="320" r:id="rId5"/>
    <p:sldId id="259" r:id="rId6"/>
    <p:sldId id="275" r:id="rId7"/>
    <p:sldId id="323" r:id="rId8"/>
    <p:sldId id="319" r:id="rId9"/>
    <p:sldId id="309" r:id="rId10"/>
    <p:sldId id="276" r:id="rId11"/>
    <p:sldId id="277" r:id="rId12"/>
    <p:sldId id="278" r:id="rId13"/>
    <p:sldId id="307" r:id="rId14"/>
    <p:sldId id="308" r:id="rId15"/>
    <p:sldId id="279" r:id="rId16"/>
    <p:sldId id="28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90" r:id="rId27"/>
    <p:sldId id="291" r:id="rId28"/>
    <p:sldId id="292" r:id="rId29"/>
    <p:sldId id="293" r:id="rId30"/>
    <p:sldId id="294" r:id="rId31"/>
    <p:sldId id="295" r:id="rId32"/>
    <p:sldId id="298" r:id="rId33"/>
    <p:sldId id="297" r:id="rId34"/>
    <p:sldId id="299" r:id="rId35"/>
    <p:sldId id="296" r:id="rId36"/>
    <p:sldId id="300" r:id="rId37"/>
    <p:sldId id="301" r:id="rId38"/>
    <p:sldId id="302" r:id="rId39"/>
    <p:sldId id="303" r:id="rId40"/>
    <p:sldId id="304" r:id="rId41"/>
    <p:sldId id="305" r:id="rId42"/>
    <p:sldId id="317" r:id="rId43"/>
    <p:sldId id="306" r:id="rId44"/>
    <p:sldId id="310" r:id="rId45"/>
    <p:sldId id="313" r:id="rId46"/>
    <p:sldId id="314" r:id="rId47"/>
    <p:sldId id="316" r:id="rId48"/>
    <p:sldId id="328" r:id="rId49"/>
    <p:sldId id="318" r:id="rId50"/>
    <p:sldId id="321" r:id="rId51"/>
    <p:sldId id="324" r:id="rId52"/>
    <p:sldId id="326" r:id="rId53"/>
    <p:sldId id="327" r:id="rId54"/>
    <p:sldId id="329" r:id="rId55"/>
    <p:sldId id="339" r:id="rId56"/>
    <p:sldId id="341" r:id="rId57"/>
    <p:sldId id="342" r:id="rId58"/>
    <p:sldId id="333" r:id="rId59"/>
    <p:sldId id="345" r:id="rId60"/>
    <p:sldId id="354" r:id="rId61"/>
    <p:sldId id="346" r:id="rId62"/>
    <p:sldId id="347" r:id="rId63"/>
    <p:sldId id="349" r:id="rId64"/>
    <p:sldId id="350" r:id="rId65"/>
    <p:sldId id="351" r:id="rId66"/>
    <p:sldId id="352" r:id="rId67"/>
    <p:sldId id="353" r:id="rId68"/>
    <p:sldId id="343" r:id="rId69"/>
    <p:sldId id="331" r:id="rId70"/>
    <p:sldId id="332" r:id="rId71"/>
    <p:sldId id="344" r:id="rId72"/>
    <p:sldId id="334" r:id="rId73"/>
    <p:sldId id="335" r:id="rId74"/>
    <p:sldId id="336" r:id="rId75"/>
    <p:sldId id="337" r:id="rId76"/>
    <p:sldId id="338" r:id="rId77"/>
    <p:sldId id="355" r:id="rId78"/>
    <p:sldId id="356" r:id="rId79"/>
    <p:sldId id="357" r:id="rId80"/>
    <p:sldId id="358" r:id="rId81"/>
    <p:sldId id="359" r:id="rId82"/>
    <p:sldId id="360" r:id="rId83"/>
    <p:sldId id="361" r:id="rId84"/>
    <p:sldId id="362" r:id="rId85"/>
    <p:sldId id="363" r:id="rId86"/>
    <p:sldId id="364" r:id="rId87"/>
    <p:sldId id="365" r:id="rId88"/>
    <p:sldId id="258" r:id="rId89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5" autoAdjust="0"/>
  </p:normalViewPr>
  <p:slideViewPr>
    <p:cSldViewPr>
      <p:cViewPr varScale="1">
        <p:scale>
          <a:sx n="164" d="100"/>
          <a:sy n="164" d="100"/>
        </p:scale>
        <p:origin x="-114" y="-2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39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3510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345E4A2-877A-4B73-8F19-DC92B3A3CC70}" type="datetimeFigureOut">
              <a:rPr lang="fr-CA"/>
              <a:pPr>
                <a:defRPr/>
              </a:pPr>
              <a:t>2011-03-10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835EDD3-67C4-4722-A51D-48A337D5FB7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794235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23CDF-166F-4FD3-BAD9-66DD2A4502D7}" type="datetimeFigureOut">
              <a:rPr lang="en-US" smtClean="0"/>
              <a:t>Mar 10, Thu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0E519-DDD2-4AAD-BAD7-FC985E4A256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0E519-DDD2-4AAD-BAD7-FC985E4A256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93C93-A57F-4E5C-B677-D12C741AEF50}" type="datetimeFigureOut">
              <a:rPr lang="fr-CA"/>
              <a:pPr>
                <a:defRPr/>
              </a:pPr>
              <a:t>2011-03-10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613DF-AA00-4BB4-8A7F-72C474B0694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6380F-E139-4C8A-8F71-FA3D81FD67E1}" type="datetimeFigureOut">
              <a:rPr lang="fr-CA"/>
              <a:pPr>
                <a:defRPr/>
              </a:pPr>
              <a:t>2011-03-10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002AA-8B4E-4426-84A2-DEAA3CB191B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10FCA-EB4D-4D28-931B-842B29ED659E}" type="datetimeFigureOut">
              <a:rPr lang="fr-CA"/>
              <a:pPr>
                <a:defRPr/>
              </a:pPr>
              <a:t>2011-03-10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E86F8-946C-486E-A6F5-EACC44A18D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71A2B-D0AF-40F3-8845-B8312B8ADAF9}" type="datetimeFigureOut">
              <a:rPr lang="fr-CA"/>
              <a:pPr>
                <a:defRPr/>
              </a:pPr>
              <a:t>2011-03-10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EA4F0-688B-4244-80BD-FC71EE41BDC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239D3-AEC5-45D5-8EC0-3438FC1D324A}" type="datetimeFigureOut">
              <a:rPr lang="fr-CA"/>
              <a:pPr>
                <a:defRPr/>
              </a:pPr>
              <a:t>2011-03-10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66FB4-2F6D-4F16-91C6-104EC2F5F2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B9423-F543-42B5-9553-AF2D948A886B}" type="datetimeFigureOut">
              <a:rPr lang="fr-CA"/>
              <a:pPr>
                <a:defRPr/>
              </a:pPr>
              <a:t>2011-03-10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97EC3-DF77-4598-97B6-E02CCDC332A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96FE6-5492-49FC-B3EF-F78702380843}" type="datetimeFigureOut">
              <a:rPr lang="fr-CA"/>
              <a:pPr>
                <a:defRPr/>
              </a:pPr>
              <a:t>2011-03-10</a:t>
            </a:fld>
            <a:endParaRPr lang="fr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52BCC-D231-4241-9D69-EB02A0722C9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96E05-C60C-4E43-A872-E4E4D4A46B4A}" type="datetimeFigureOut">
              <a:rPr lang="fr-CA"/>
              <a:pPr>
                <a:defRPr/>
              </a:pPr>
              <a:t>2011-03-10</a:t>
            </a:fld>
            <a:endParaRPr lang="fr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94BB5-1680-4708-9BCF-A35D4A4C132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4397A-057D-424C-8534-CBC1A01FB45E}" type="datetimeFigureOut">
              <a:rPr lang="fr-CA"/>
              <a:pPr>
                <a:defRPr/>
              </a:pPr>
              <a:t>2011-03-10</a:t>
            </a:fld>
            <a:endParaRPr lang="fr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849F7-E253-4712-B4BA-63205C160B0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8782C-6222-4928-B858-3477B98CB6C3}" type="datetimeFigureOut">
              <a:rPr lang="fr-CA"/>
              <a:pPr>
                <a:defRPr/>
              </a:pPr>
              <a:t>2011-03-10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129A9-3315-4DB2-BEAC-30FA1061A1D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0B060-2CF6-4173-B974-226237B8AA00}" type="datetimeFigureOut">
              <a:rPr lang="fr-CA"/>
              <a:pPr>
                <a:defRPr/>
              </a:pPr>
              <a:t>2011-03-10</a:t>
            </a:fld>
            <a:endParaRPr lang="fr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63B3E-F69C-44E9-9740-5AA1EEBBA79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fr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66402F-9235-4A1A-A157-3719A505EDE0}" type="datetimeFigureOut">
              <a:rPr lang="fr-CA"/>
              <a:pPr>
                <a:defRPr/>
              </a:pPr>
              <a:t>2011-03-10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8A009C-DA3F-4125-88C3-393C6582D4A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org/artifactory/plugins-releases/" TargetMode="External"/><Relationship Id="rId2" Type="http://schemas.openxmlformats.org/officeDocument/2006/relationships/hyperlink" Target="http://evgeny-goldin.com/wiki/Maven-plugi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vgeny-goldin.org/artifactory/libs-releases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properties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copy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jenkins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assert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geny-goldin/maven-plugins-tes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evgeny-goldin.com/wiki/GCommons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mail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evgeny-goldin.com/wiki/Maven-spring-batch-plugi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hyperlink" Target="http://twitter.com/evgeny_goldin" TargetMode="External"/><Relationship Id="rId3" Type="http://schemas.openxmlformats.org/officeDocument/2006/relationships/hyperlink" Target="http://evgeny-goldin.com/wiki/Maven-plugins" TargetMode="External"/><Relationship Id="rId7" Type="http://schemas.openxmlformats.org/officeDocument/2006/relationships/hyperlink" Target="http://evgeny-goldin.org/youtrack/issues/p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vgeny-goldin.org/artifactory/libs-releases/" TargetMode="External"/><Relationship Id="rId5" Type="http://schemas.openxmlformats.org/officeDocument/2006/relationships/hyperlink" Target="http://evgeny-goldin.org/artifactory/plugins-releases/" TargetMode="External"/><Relationship Id="rId4" Type="http://schemas.openxmlformats.org/officeDocument/2006/relationships/hyperlink" Target="http://maven-plugins.994461.n3.nabble.com/" TargetMode="External"/><Relationship Id="rId9" Type="http://schemas.openxmlformats.org/officeDocument/2006/relationships/hyperlink" Target="mailto:evgenyg@gmail.co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590550"/>
            <a:ext cx="7772400" cy="830262"/>
          </a:xfrm>
        </p:spPr>
        <p:txBody>
          <a:bodyPr/>
          <a:lstStyle/>
          <a:p>
            <a:r>
              <a:rPr lang="fr-CA" dirty="0" err="1" smtClean="0">
                <a:latin typeface="Candara" pitchFamily="34" charset="0"/>
              </a:rPr>
              <a:t>Maven</a:t>
            </a:r>
            <a:r>
              <a:rPr lang="fr-CA" dirty="0" smtClean="0">
                <a:latin typeface="Candara" pitchFamily="34" charset="0"/>
              </a:rPr>
              <a:t> Plugins</a:t>
            </a:r>
            <a:endParaRPr lang="fr-CA" sz="3200" dirty="0" smtClean="0">
              <a:latin typeface="Candara" pitchFamily="34" charset="0"/>
            </a:endParaRPr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>
          <a:xfrm>
            <a:off x="1447800" y="1885950"/>
            <a:ext cx="6400800" cy="1314450"/>
          </a:xfrm>
        </p:spPr>
        <p:txBody>
          <a:bodyPr/>
          <a:lstStyle/>
          <a:p>
            <a:r>
              <a:rPr lang="fr-CA" dirty="0" err="1" smtClean="0">
                <a:solidFill>
                  <a:schemeClr val="tx1"/>
                </a:solidFill>
                <a:latin typeface="Candara" pitchFamily="34" charset="0"/>
              </a:rPr>
              <a:t>Evgeny</a:t>
            </a:r>
            <a:r>
              <a:rPr lang="fr-CA" dirty="0" smtClean="0">
                <a:solidFill>
                  <a:schemeClr val="tx1"/>
                </a:solidFill>
                <a:latin typeface="Candara" pitchFamily="34" charset="0"/>
              </a:rPr>
              <a:t> </a:t>
            </a:r>
            <a:r>
              <a:rPr lang="fr-CA" dirty="0" err="1" smtClean="0">
                <a:solidFill>
                  <a:schemeClr val="tx1"/>
                </a:solidFill>
                <a:latin typeface="Candara" pitchFamily="34" charset="0"/>
              </a:rPr>
              <a:t>Goldin</a:t>
            </a:r>
            <a:endParaRPr lang="fr-CA" dirty="0" smtClean="0">
              <a:solidFill>
                <a:schemeClr val="tx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Copy file: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</a:t>
            </a:r>
            <a:r>
              <a:rPr lang="fr-CA" sz="2800" dirty="0" err="1" smtClean="0">
                <a:latin typeface="Candara" pitchFamily="34" charset="0"/>
              </a:rPr>
              <a:t>targetPath</a:t>
            </a:r>
            <a:r>
              <a:rPr lang="fr-CA" sz="2800" dirty="0" smtClean="0">
                <a:latin typeface="Candara" pitchFamily="34" charset="0"/>
              </a:rPr>
              <a:t>&gt;</a:t>
            </a:r>
            <a:r>
              <a:rPr lang="fr-CA" sz="2800" i="1" dirty="0" err="1" smtClean="0">
                <a:latin typeface="Candara" pitchFamily="34" charset="0"/>
              </a:rPr>
              <a:t>target</a:t>
            </a:r>
            <a:r>
              <a:rPr lang="fr-CA" sz="2800" i="1" dirty="0" smtClean="0">
                <a:latin typeface="Candara" pitchFamily="34" charset="0"/>
              </a:rPr>
              <a:t> directory</a:t>
            </a:r>
            <a:r>
              <a:rPr lang="fr-CA" sz="2800" dirty="0" smtClean="0">
                <a:latin typeface="Candara" pitchFamily="34" charset="0"/>
              </a:rPr>
              <a:t>&lt;/</a:t>
            </a:r>
            <a:r>
              <a:rPr lang="fr-CA" sz="2800" dirty="0" err="1" smtClean="0">
                <a:latin typeface="Candara" pitchFamily="34" charset="0"/>
              </a:rPr>
              <a:t>targetPath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&lt;file&gt;</a:t>
            </a:r>
            <a:r>
              <a:rPr lang="fr-CA" sz="2800" i="1" dirty="0" smtClean="0">
                <a:latin typeface="Candara" pitchFamily="34" charset="0"/>
              </a:rPr>
              <a:t>file to copy</a:t>
            </a:r>
            <a:r>
              <a:rPr lang="fr-CA" sz="2800" b="1" dirty="0" smtClean="0">
                <a:latin typeface="Candara" pitchFamily="34" charset="0"/>
              </a:rPr>
              <a:t>&lt;/file&gt;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&lt;/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Filter</a:t>
            </a:r>
            <a:r>
              <a:rPr lang="fr-CA" sz="2800" b="1" u="sng" dirty="0" smtClean="0">
                <a:latin typeface="Candara" pitchFamily="34" charset="0"/>
              </a:rPr>
              <a:t> files: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&lt;</a:t>
            </a:r>
            <a:r>
              <a:rPr lang="fr-CA" sz="2800" dirty="0" err="1" smtClean="0">
                <a:latin typeface="Candara" pitchFamily="34" charset="0"/>
              </a:rPr>
              <a:t>include</a:t>
            </a:r>
            <a:r>
              <a:rPr lang="fr-CA" sz="2800" dirty="0" smtClean="0">
                <a:latin typeface="Candara" pitchFamily="34" charset="0"/>
              </a:rPr>
              <a:t>&gt;..&lt;/</a:t>
            </a:r>
            <a:r>
              <a:rPr lang="fr-CA" sz="2800" dirty="0" err="1" smtClean="0">
                <a:latin typeface="Candara" pitchFamily="34" charset="0"/>
              </a:rPr>
              <a:t>include</a:t>
            </a:r>
            <a:r>
              <a:rPr lang="fr-CA" sz="2800" dirty="0" smtClean="0">
                <a:latin typeface="Candara" pitchFamily="34" charset="0"/>
              </a:rPr>
              <a:t>&gt;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&lt;filtering&gt;true&lt;/filtering&gt;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Replace content – single &lt;replace&gt;: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&lt;file&gt;..&lt;/file&gt;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&lt;from&gt;</a:t>
            </a:r>
            <a:r>
              <a:rPr lang="en-US" sz="2800" i="1" dirty="0" smtClean="0">
                <a:latin typeface="Candara" pitchFamily="34" charset="0"/>
              </a:rPr>
              <a:t>regular expression</a:t>
            </a:r>
            <a:r>
              <a:rPr lang="en-US" sz="2800" dirty="0" smtClean="0">
                <a:latin typeface="Candara" pitchFamily="34" charset="0"/>
              </a:rPr>
              <a:t>&lt;/from&gt;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&lt;to&gt;</a:t>
            </a:r>
            <a:r>
              <a:rPr lang="en-US" sz="2800" i="1" dirty="0" smtClean="0">
                <a:latin typeface="Candara" pitchFamily="34" charset="0"/>
              </a:rPr>
              <a:t>replacement  content</a:t>
            </a:r>
            <a:r>
              <a:rPr lang="en-US" sz="2800" dirty="0" smtClean="0">
                <a:latin typeface="Candara" pitchFamily="34" charset="0"/>
              </a:rPr>
              <a:t>&lt;/to&gt;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&lt;/replace&gt;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Replace content - multiple &lt;replaces&gt;: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&lt;file&gt;..&lt;/file&gt;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&lt;replaces&gt;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&lt;replace&gt;</a:t>
            </a:r>
            <a:r>
              <a:rPr lang="en-US" sz="2800" i="1" dirty="0" smtClean="0">
                <a:latin typeface="Candara" pitchFamily="34" charset="0"/>
              </a:rPr>
              <a:t>..</a:t>
            </a:r>
            <a:r>
              <a:rPr lang="en-US" sz="2800" dirty="0" smtClean="0">
                <a:latin typeface="Candara" pitchFamily="34" charset="0"/>
              </a:rPr>
              <a:t>&lt;/replace&gt;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&lt;replace&gt;</a:t>
            </a:r>
            <a:r>
              <a:rPr lang="en-US" sz="2800" i="1" dirty="0" smtClean="0">
                <a:latin typeface="Candara" pitchFamily="34" charset="0"/>
              </a:rPr>
              <a:t>..</a:t>
            </a:r>
            <a:r>
              <a:rPr lang="en-US" sz="2800" dirty="0" smtClean="0">
                <a:latin typeface="Candara" pitchFamily="34" charset="0"/>
              </a:rPr>
              <a:t>&lt;/replace&gt;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&lt;/replaces&gt;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</a:t>
            </a:r>
            <a:r>
              <a:rPr lang="fr-CA" sz="2800" b="1" u="sng" dirty="0" err="1" smtClean="0">
                <a:latin typeface="Candara" pitchFamily="34" charset="0"/>
              </a:rPr>
              <a:t>filter</a:t>
            </a:r>
            <a:r>
              <a:rPr lang="fr-CA" sz="2800" b="1" u="sng" dirty="0" smtClean="0">
                <a:latin typeface="Candara" pitchFamily="34" charset="0"/>
              </a:rPr>
              <a:t>&gt; + &lt;replace&gt;: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&lt;file&gt;..&lt;/file&gt;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&lt;filtering&gt;true&lt;/filtering&gt;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&lt;replace&gt;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&lt;/replaces&gt;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Copy &lt;</a:t>
            </a:r>
            <a:r>
              <a:rPr lang="fr-CA" sz="2800" b="1" u="sng" dirty="0" err="1" smtClean="0">
                <a:latin typeface="Candara" pitchFamily="34" charset="0"/>
              </a:rPr>
              <a:t>dependency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groupId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groupId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artifactId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artifactId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Copy &lt;</a:t>
            </a:r>
            <a:r>
              <a:rPr lang="fr-CA" sz="2800" b="1" u="sng" dirty="0" err="1" smtClean="0">
                <a:latin typeface="Candara" pitchFamily="34" charset="0"/>
              </a:rPr>
              <a:t>dependencies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&lt;dependencies&gt;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&lt;dependency&gt;..&lt;/dependency&gt;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&lt;dependency&gt;..&lt;/dependency&gt;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&lt;/dependencies&gt;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Pack archive: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&gt;path/</a:t>
            </a:r>
            <a:r>
              <a:rPr lang="en-US" sz="2800" b="1" dirty="0" smtClean="0">
                <a:latin typeface="Candara" pitchFamily="34" charset="0"/>
              </a:rPr>
              <a:t>file.zip</a:t>
            </a: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&lt;pack&gt;true&lt;/pack&gt;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Formats </a:t>
            </a:r>
            <a:r>
              <a:rPr lang="en-US" sz="2800" b="1" u="sng" dirty="0" smtClean="0">
                <a:latin typeface="Candara" pitchFamily="34" charset="0"/>
              </a:rPr>
              <a:t>supported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r>
              <a:rPr lang="fr-CA" sz="2000" dirty="0" smtClean="0">
                <a:latin typeface="Candara" pitchFamily="34" charset="0"/>
              </a:rPr>
              <a:t/>
            </a:r>
            <a:br>
              <a:rPr lang="fr-CA" sz="2000" dirty="0" smtClean="0">
                <a:latin typeface="Candara" pitchFamily="34" charset="0"/>
              </a:rPr>
            </a:br>
            <a:endParaRPr lang="fr-CA" sz="20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Zip, jar, </a:t>
            </a:r>
            <a:r>
              <a:rPr lang="fr-CA" sz="2800" dirty="0" err="1" smtClean="0">
                <a:latin typeface="Candara" pitchFamily="34" charset="0"/>
              </a:rPr>
              <a:t>war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ear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hpi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Tar, tar.gz, </a:t>
            </a:r>
            <a:r>
              <a:rPr lang="fr-CA" sz="2800" dirty="0" err="1" smtClean="0">
                <a:latin typeface="Candara" pitchFamily="34" charset="0"/>
              </a:rPr>
              <a:t>tgz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Tar.bz2, </a:t>
            </a:r>
            <a:r>
              <a:rPr lang="fr-CA" sz="2800" dirty="0" err="1" smtClean="0">
                <a:latin typeface="Candara" pitchFamily="34" charset="0"/>
              </a:rPr>
              <a:t>tzp</a:t>
            </a:r>
            <a:r>
              <a:rPr lang="fr-CA" sz="2800" dirty="0" smtClean="0">
                <a:latin typeface="Candara" pitchFamily="34" charset="0"/>
              </a:rPr>
              <a:t>, tbz2</a:t>
            </a:r>
          </a:p>
          <a:p>
            <a:r>
              <a:rPr lang="fr-CA" sz="2800" dirty="0" err="1" smtClean="0">
                <a:latin typeface="Candara" pitchFamily="34" charset="0"/>
              </a:rPr>
              <a:t>Ant</a:t>
            </a:r>
            <a:r>
              <a:rPr lang="fr-CA" sz="2800" dirty="0" smtClean="0">
                <a:latin typeface="Candara" pitchFamily="34" charset="0"/>
              </a:rPr>
              <a:t> + </a:t>
            </a:r>
            <a:r>
              <a:rPr lang="fr-CA" sz="2800" dirty="0" err="1" smtClean="0">
                <a:latin typeface="Candara" pitchFamily="34" charset="0"/>
              </a:rPr>
              <a:t>TrueZip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Update archive: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&gt;path/file.zip&lt;/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&lt;pack&gt;true&lt;/pack&gt;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&lt;update&gt;true&lt;/update&gt;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763000" cy="47244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Candara" pitchFamily="34" charset="0"/>
                <a:hlinkClick r:id="rId2"/>
              </a:rPr>
              <a:t>evgeny-goldin.com/wiki/Maven-</a:t>
            </a:r>
            <a:r>
              <a:rPr lang="en-US" dirty="0" err="1" smtClean="0">
                <a:latin typeface="Candara" pitchFamily="34" charset="0"/>
                <a:hlinkClick r:id="rId2"/>
              </a:rPr>
              <a:t>plugins</a:t>
            </a:r>
            <a:endParaRPr lang="en-US" dirty="0" smtClean="0">
              <a:latin typeface="Candara" pitchFamily="34" charset="0"/>
              <a:hlinkClick r:id="rId3"/>
            </a:endParaRP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hlinkClick r:id="rId3"/>
              </a:rPr>
              <a:t>evgeny-goldin.org/</a:t>
            </a:r>
            <a:r>
              <a:rPr lang="en-US" dirty="0" err="1" smtClean="0">
                <a:latin typeface="Candara" pitchFamily="34" charset="0"/>
                <a:hlinkClick r:id="rId3"/>
              </a:rPr>
              <a:t>artifactory</a:t>
            </a:r>
            <a:r>
              <a:rPr lang="en-US" dirty="0" smtClean="0">
                <a:latin typeface="Candara" pitchFamily="34" charset="0"/>
                <a:hlinkClick r:id="rId3"/>
              </a:rPr>
              <a:t>/</a:t>
            </a:r>
            <a:r>
              <a:rPr lang="en-US" dirty="0" err="1" smtClean="0">
                <a:latin typeface="Candara" pitchFamily="34" charset="0"/>
                <a:hlinkClick r:id="rId3"/>
              </a:rPr>
              <a:t>plugins</a:t>
            </a:r>
            <a:r>
              <a:rPr lang="en-US" dirty="0" smtClean="0">
                <a:latin typeface="Candara" pitchFamily="34" charset="0"/>
                <a:hlinkClick r:id="rId3"/>
              </a:rPr>
              <a:t>-releases</a:t>
            </a:r>
            <a:endParaRPr lang="en-US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hlinkClick r:id="rId4"/>
              </a:rPr>
              <a:t>evgeny-goldin.org/</a:t>
            </a:r>
            <a:r>
              <a:rPr lang="en-US" dirty="0" err="1" smtClean="0">
                <a:latin typeface="Candara" pitchFamily="34" charset="0"/>
                <a:hlinkClick r:id="rId4"/>
              </a:rPr>
              <a:t>artifactory</a:t>
            </a:r>
            <a:r>
              <a:rPr lang="en-US" dirty="0" smtClean="0">
                <a:latin typeface="Candara" pitchFamily="34" charset="0"/>
                <a:hlinkClick r:id="rId4"/>
              </a:rPr>
              <a:t>/</a:t>
            </a:r>
            <a:r>
              <a:rPr lang="en-US" dirty="0" err="1" smtClean="0">
                <a:latin typeface="Candara" pitchFamily="34" charset="0"/>
                <a:hlinkClick r:id="rId4"/>
              </a:rPr>
              <a:t>libs</a:t>
            </a:r>
            <a:r>
              <a:rPr lang="en-US" dirty="0" smtClean="0">
                <a:latin typeface="Candara" pitchFamily="34" charset="0"/>
                <a:hlinkClick r:id="rId4"/>
              </a:rPr>
              <a:t>-releases</a:t>
            </a:r>
            <a:r>
              <a:rPr lang="en-US" dirty="0" smtClean="0">
                <a:latin typeface="Candara" pitchFamily="34" charset="0"/>
              </a:rPr>
              <a:t/>
            </a:r>
            <a:br>
              <a:rPr lang="en-US" dirty="0" smtClean="0">
                <a:latin typeface="Candara" pitchFamily="34" charset="0"/>
              </a:rPr>
            </a:br>
            <a:endParaRPr lang="en-US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b="1" dirty="0" smtClean="0">
                <a:latin typeface="Candara" pitchFamily="34" charset="0"/>
                <a:cs typeface="Consolas" pitchFamily="49" charset="0"/>
              </a:rPr>
              <a:t>maven-</a:t>
            </a:r>
            <a:r>
              <a:rPr lang="en-US" b="1" i="1" dirty="0" smtClean="0">
                <a:latin typeface="Candara" pitchFamily="34" charset="0"/>
                <a:cs typeface="Consolas" pitchFamily="49" charset="0"/>
              </a:rPr>
              <a:t>xyz</a:t>
            </a:r>
            <a:r>
              <a:rPr lang="en-US" b="1" dirty="0" smtClean="0">
                <a:latin typeface="Candara" pitchFamily="34" charset="0"/>
                <a:cs typeface="Consolas" pitchFamily="49" charset="0"/>
              </a:rPr>
              <a:t>-</a:t>
            </a:r>
            <a:r>
              <a:rPr lang="en-US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version&gt;0.2.2&lt;/</a:t>
            </a:r>
            <a:r>
              <a:rPr lang="en-US" dirty="0" smtClean="0">
                <a:latin typeface="Candara" pitchFamily="34" charset="0"/>
                <a:cs typeface="Consolas" pitchFamily="49" charset="0"/>
              </a:rPr>
              <a:t>version&gt;</a:t>
            </a:r>
          </a:p>
          <a:p>
            <a:pPr algn="ctr">
              <a:buNone/>
            </a:pPr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Attach</a:t>
            </a:r>
            <a:r>
              <a:rPr lang="fr-CA" sz="2800" b="1" u="sng" dirty="0" smtClean="0">
                <a:latin typeface="Candara" pitchFamily="34" charset="0"/>
              </a:rPr>
              <a:t> </a:t>
            </a:r>
            <a:r>
              <a:rPr lang="fr-CA" sz="2800" b="1" u="sng" dirty="0" err="1" smtClean="0">
                <a:latin typeface="Candara" pitchFamily="34" charset="0"/>
              </a:rPr>
              <a:t>artifact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&gt;path/file.zip&lt;/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&lt;pack&gt;true&lt;/pack&gt;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</a:t>
            </a:r>
            <a:r>
              <a:rPr lang="en-US" sz="2800" b="1" dirty="0" err="1" smtClean="0">
                <a:latin typeface="Candara" pitchFamily="34" charset="0"/>
              </a:rPr>
              <a:t>attachArtifact</a:t>
            </a:r>
            <a:r>
              <a:rPr lang="en-US" sz="2800" b="1" dirty="0" smtClean="0">
                <a:latin typeface="Candara" pitchFamily="34" charset="0"/>
              </a:rPr>
              <a:t>&gt;true&lt;/</a:t>
            </a:r>
            <a:r>
              <a:rPr lang="en-US" sz="2800" b="1" dirty="0" err="1" smtClean="0">
                <a:latin typeface="Candara" pitchFamily="34" charset="0"/>
              </a:rPr>
              <a:t>attachArtifact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Deploy</a:t>
            </a:r>
            <a:r>
              <a:rPr lang="fr-CA" sz="2800" b="1" u="sng" dirty="0" smtClean="0">
                <a:latin typeface="Candara" pitchFamily="34" charset="0"/>
              </a:rPr>
              <a:t> </a:t>
            </a:r>
            <a:r>
              <a:rPr lang="fr-CA" sz="2800" b="1" u="sng" dirty="0" err="1" smtClean="0">
                <a:latin typeface="Candara" pitchFamily="34" charset="0"/>
              </a:rPr>
              <a:t>artifact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&gt;path/file.zip&lt;/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&lt;pack&gt;true&lt;/pack&gt;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</a:t>
            </a:r>
            <a:r>
              <a:rPr lang="en-US" sz="2600" b="1" dirty="0" smtClean="0">
                <a:latin typeface="Candara" pitchFamily="34" charset="0"/>
              </a:rPr>
              <a:t>&lt;deploy&gt;</a:t>
            </a:r>
            <a:r>
              <a:rPr lang="en-US" sz="2600" dirty="0" err="1" smtClean="0">
                <a:latin typeface="Candara" pitchFamily="34" charset="0"/>
              </a:rPr>
              <a:t>repoUrl</a:t>
            </a:r>
            <a:r>
              <a:rPr lang="en-US" sz="2600" b="1" dirty="0" err="1" smtClean="0">
                <a:solidFill>
                  <a:srgbClr val="0070C0"/>
                </a:solidFill>
                <a:latin typeface="Candara" pitchFamily="34" charset="0"/>
              </a:rPr>
              <a:t>|</a:t>
            </a:r>
            <a:r>
              <a:rPr lang="en-US" sz="2600" dirty="0" err="1" smtClean="0">
                <a:latin typeface="Candara" pitchFamily="34" charset="0"/>
              </a:rPr>
              <a:t>groupId</a:t>
            </a:r>
            <a:r>
              <a:rPr lang="en-US" sz="2600" b="1" dirty="0" err="1" smtClean="0">
                <a:solidFill>
                  <a:srgbClr val="0070C0"/>
                </a:solidFill>
                <a:latin typeface="Candara" pitchFamily="34" charset="0"/>
              </a:rPr>
              <a:t>|</a:t>
            </a:r>
            <a:r>
              <a:rPr lang="en-US" sz="2600" dirty="0" err="1" smtClean="0">
                <a:latin typeface="Candara" pitchFamily="34" charset="0"/>
              </a:rPr>
              <a:t>artifactId</a:t>
            </a:r>
            <a:r>
              <a:rPr lang="en-US" sz="2600" b="1" dirty="0" err="1" smtClean="0">
                <a:solidFill>
                  <a:srgbClr val="0070C0"/>
                </a:solidFill>
                <a:latin typeface="Candara" pitchFamily="34" charset="0"/>
              </a:rPr>
              <a:t>|</a:t>
            </a:r>
            <a:r>
              <a:rPr lang="en-US" sz="2600" dirty="0" err="1" smtClean="0">
                <a:latin typeface="Candara" pitchFamily="34" charset="0"/>
              </a:rPr>
              <a:t>version</a:t>
            </a:r>
            <a:r>
              <a:rPr lang="en-US" sz="2600" b="1" dirty="0" smtClean="0">
                <a:latin typeface="Candara" pitchFamily="34" charset="0"/>
              </a:rPr>
              <a:t>&lt;/deploy&gt;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archive: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&lt;file&gt;some/</a:t>
            </a:r>
            <a:r>
              <a:rPr lang="en-US" sz="2800" b="1" dirty="0" smtClean="0">
                <a:latin typeface="Candara" pitchFamily="34" charset="0"/>
              </a:rPr>
              <a:t>file.zip</a:t>
            </a:r>
            <a:r>
              <a:rPr lang="en-US" sz="2800" dirty="0" smtClean="0">
                <a:latin typeface="Candara" pitchFamily="34" charset="0"/>
              </a:rPr>
              <a:t>&lt;/directory&gt;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Formats </a:t>
            </a:r>
            <a:r>
              <a:rPr lang="en-US" sz="2800" b="1" u="sng" dirty="0" smtClean="0">
                <a:latin typeface="Candara" pitchFamily="34" charset="0"/>
              </a:rPr>
              <a:t>supported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r>
              <a:rPr lang="fr-CA" sz="2000" dirty="0" smtClean="0">
                <a:latin typeface="Candara" pitchFamily="34" charset="0"/>
              </a:rPr>
              <a:t/>
            </a:r>
            <a:br>
              <a:rPr lang="fr-CA" sz="2000" dirty="0" smtClean="0">
                <a:latin typeface="Candara" pitchFamily="34" charset="0"/>
              </a:rPr>
            </a:br>
            <a:endParaRPr lang="fr-CA" sz="20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Zip, jar, </a:t>
            </a:r>
            <a:r>
              <a:rPr lang="fr-CA" sz="2800" dirty="0" err="1" smtClean="0">
                <a:latin typeface="Candara" pitchFamily="34" charset="0"/>
              </a:rPr>
              <a:t>war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ear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hpi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Tar, tar.gz, </a:t>
            </a:r>
            <a:r>
              <a:rPr lang="fr-CA" sz="2800" dirty="0" err="1" smtClean="0">
                <a:latin typeface="Candara" pitchFamily="34" charset="0"/>
              </a:rPr>
              <a:t>tgz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Tar.bz2, </a:t>
            </a:r>
            <a:r>
              <a:rPr lang="fr-CA" sz="2800" dirty="0" err="1" smtClean="0">
                <a:latin typeface="Candara" pitchFamily="34" charset="0"/>
              </a:rPr>
              <a:t>tzp</a:t>
            </a:r>
            <a:r>
              <a:rPr lang="fr-CA" sz="2800" dirty="0" smtClean="0">
                <a:latin typeface="Candara" pitchFamily="34" charset="0"/>
              </a:rPr>
              <a:t>, tbz2</a:t>
            </a:r>
          </a:p>
          <a:p>
            <a:r>
              <a:rPr lang="fr-CA" sz="2800" dirty="0" err="1" smtClean="0">
                <a:latin typeface="Candara" pitchFamily="34" charset="0"/>
              </a:rPr>
              <a:t>Ant</a:t>
            </a:r>
            <a:r>
              <a:rPr lang="fr-CA" sz="2800" dirty="0" smtClean="0">
                <a:latin typeface="Candara" pitchFamily="34" charset="0"/>
              </a:rPr>
              <a:t> + </a:t>
            </a:r>
            <a:r>
              <a:rPr lang="fr-CA" sz="2800" dirty="0" err="1" smtClean="0">
                <a:latin typeface="Candara" pitchFamily="34" charset="0"/>
              </a:rPr>
              <a:t>TrueZip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archives: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&lt;include&gt;*.jar, *.zip, *.</a:t>
            </a:r>
            <a:r>
              <a:rPr lang="en-US" sz="2800" dirty="0" err="1" smtClean="0">
                <a:latin typeface="Candara" pitchFamily="34" charset="0"/>
              </a:rPr>
              <a:t>tar.gz</a:t>
            </a:r>
            <a:r>
              <a:rPr lang="en-US" sz="2800" dirty="0" smtClean="0">
                <a:latin typeface="Candara" pitchFamily="34" charset="0"/>
              </a:rPr>
              <a:t>&lt;/include&gt;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&lt;</a:t>
            </a:r>
            <a:r>
              <a:rPr lang="en-US" sz="2800" b="1" u="sng" dirty="0" smtClean="0">
                <a:latin typeface="Candara" pitchFamily="34" charset="0"/>
              </a:rPr>
              <a:t>dependency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groupId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groupId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artifactId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artifactId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&lt;/dependency&gt;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&lt;</a:t>
            </a:r>
            <a:r>
              <a:rPr lang="en-US" sz="2800" b="1" u="sng" dirty="0" smtClean="0">
                <a:latin typeface="Candara" pitchFamily="34" charset="0"/>
              </a:rPr>
              <a:t>dependencies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&lt;dependencies&gt;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&lt;dependency&gt;..&lt;/dependency&gt;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&lt;dependency&gt;..&lt;/dependency&gt;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&lt;/dependencies&gt;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Zip entry: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&lt;file&gt;path/</a:t>
            </a:r>
            <a:r>
              <a:rPr lang="en-US" sz="2800" b="1" dirty="0" smtClean="0">
                <a:latin typeface="Candara" pitchFamily="34" charset="0"/>
              </a:rPr>
              <a:t>file.zip</a:t>
            </a:r>
            <a:r>
              <a:rPr lang="en-US" sz="2800" dirty="0" smtClean="0">
                <a:latin typeface="Candara" pitchFamily="34" charset="0"/>
              </a:rPr>
              <a:t>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  <a:r>
              <a:rPr lang="en-US" sz="2800" dirty="0" smtClean="0">
                <a:latin typeface="Candara" pitchFamily="34" charset="0"/>
              </a:rPr>
              <a:t>entry/path/file.txt</a:t>
            </a:r>
            <a:r>
              <a:rPr lang="en-US" sz="2800" b="1" dirty="0" smtClean="0">
                <a:latin typeface="Candara" pitchFamily="34" charset="0"/>
              </a:rPr>
              <a:t>&lt;/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Zip entries (1):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&lt;file&gt;path/</a:t>
            </a:r>
            <a:r>
              <a:rPr lang="en-US" sz="2800" b="1" dirty="0" smtClean="0">
                <a:latin typeface="Candara" pitchFamily="34" charset="0"/>
              </a:rPr>
              <a:t>file.zip</a:t>
            </a:r>
            <a:r>
              <a:rPr lang="en-US" sz="2800" dirty="0" smtClean="0">
                <a:latin typeface="Candara" pitchFamily="34" charset="0"/>
              </a:rPr>
              <a:t>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  <a:r>
              <a:rPr lang="en-US" sz="2800" dirty="0" smtClean="0">
                <a:latin typeface="Candara" pitchFamily="34" charset="0"/>
              </a:rPr>
              <a:t>entry/</a:t>
            </a:r>
            <a:r>
              <a:rPr lang="en-US" sz="2800" b="1" dirty="0" smtClean="0">
                <a:latin typeface="Candara" pitchFamily="34" charset="0"/>
              </a:rPr>
              <a:t>**/*.txt&lt;/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 Zip entries (2):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zipEntries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</a:t>
            </a:r>
            <a:r>
              <a:rPr lang="en-US" sz="2800" b="1" dirty="0" err="1" smtClean="0">
                <a:latin typeface="Candara" pitchFamily="34" charset="0"/>
              </a:rPr>
              <a:t>zipEntry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</a:t>
            </a: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zipEntries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maven-copy-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Copies, packs, unpacks, downloads, uploads ..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 .. files, archives, Maven &lt;dependencies&gt;</a:t>
            </a:r>
          </a:p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maven-properties-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Creates new Maven properties at run-time ..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.. evaluating Groovy expressions! </a:t>
            </a:r>
          </a:p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</a:t>
            </a:r>
            <a:r>
              <a:rPr lang="en-US" b="1" dirty="0" err="1" smtClean="0">
                <a:latin typeface="Candara" pitchFamily="34" charset="0"/>
              </a:rPr>
              <a:t>jenkins</a:t>
            </a:r>
            <a:r>
              <a:rPr lang="en-US" b="1" dirty="0" smtClean="0">
                <a:latin typeface="Candara" pitchFamily="34" charset="0"/>
              </a:rPr>
              <a:t>-plugin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Generates Hudson/Jenkins jobs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Organizes them hierarchically in a single POM </a:t>
            </a:r>
          </a:p>
          <a:p>
            <a:pPr>
              <a:buNone/>
            </a:pPr>
            <a:endParaRPr lang="en-US" dirty="0" smtClean="0">
              <a:latin typeface="Candara" pitchFamily="34" charset="0"/>
            </a:endParaRPr>
          </a:p>
          <a:p>
            <a:pPr>
              <a:buNone/>
            </a:pPr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files – network drive: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&lt;directory&gt;\\network\drive&lt;/directory&gt;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&lt;exclude&gt;..&lt;/exclude&gt;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 – HTTP: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&lt;file&gt;http://host/file&lt;/file&gt;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 – SCP: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&lt;directory&gt;scp://user:pass@host:/file&lt;/directory&gt;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files – FTP: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&lt;directory&gt;ftp://user:pass@host:/path&lt;/directory&gt;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&lt;include&gt;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&lt;exclude&gt;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&lt;/exclude&gt;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files – FTP + </a:t>
            </a:r>
            <a:r>
              <a:rPr lang="fr-CA" sz="2800" b="1" u="sng" dirty="0" err="1" smtClean="0">
                <a:latin typeface="Candara" pitchFamily="34" charset="0"/>
              </a:rPr>
              <a:t>wget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&lt;directory&gt;ftp://user:pass@host:/path&lt;/directory&gt;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&lt;include&gt;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wget</a:t>
            </a:r>
            <a:r>
              <a:rPr lang="en-US" sz="2800" b="1" dirty="0" smtClean="0">
                <a:latin typeface="Candara" pitchFamily="34" charset="0"/>
              </a:rPr>
              <a:t>&gt;wget.exe&lt;/</a:t>
            </a:r>
            <a:r>
              <a:rPr lang="en-US" sz="2800" b="1" dirty="0" err="1" smtClean="0">
                <a:latin typeface="Candara" pitchFamily="34" charset="0"/>
              </a:rPr>
              <a:t>wget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+ </a:t>
            </a:r>
            <a:r>
              <a:rPr lang="fr-CA" sz="2800" b="1" u="sng" dirty="0" err="1" smtClean="0">
                <a:latin typeface="Candara" pitchFamily="34" charset="0"/>
              </a:rPr>
              <a:t>unpack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http / </a:t>
            </a:r>
            <a:r>
              <a:rPr lang="en-US" sz="2800" dirty="0" err="1" smtClean="0">
                <a:latin typeface="Candara" pitchFamily="34" charset="0"/>
              </a:rPr>
              <a:t>scp</a:t>
            </a:r>
            <a:r>
              <a:rPr lang="en-US" sz="2800" dirty="0" smtClean="0">
                <a:latin typeface="Candara" pitchFamily="34" charset="0"/>
              </a:rPr>
              <a:t> / ftp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&lt;unpack&gt;true&lt;/unpack&gt;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Upload</a:t>
            </a:r>
            <a:r>
              <a:rPr lang="fr-CA" sz="2800" b="1" u="sng" dirty="0" smtClean="0">
                <a:latin typeface="Candara" pitchFamily="34" charset="0"/>
              </a:rPr>
              <a:t> files – network drive: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</a:t>
            </a:r>
            <a:r>
              <a:rPr lang="en-US" sz="2800" b="1" dirty="0" err="1" smtClean="0">
                <a:latin typeface="Candara" pitchFamily="34" charset="0"/>
              </a:rPr>
              <a:t>targetPath</a:t>
            </a:r>
            <a:r>
              <a:rPr lang="en-US" sz="2800" b="1" dirty="0" smtClean="0">
                <a:latin typeface="Candara" pitchFamily="34" charset="0"/>
              </a:rPr>
              <a:t>&gt;\\network\drive&lt;/</a:t>
            </a:r>
            <a:r>
              <a:rPr lang="en-US" sz="2800" b="1" dirty="0" err="1" smtClean="0">
                <a:latin typeface="Candara" pitchFamily="34" charset="0"/>
              </a:rPr>
              <a:t>targetPath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Upload</a:t>
            </a:r>
            <a:r>
              <a:rPr lang="fr-CA" sz="2800" b="1" u="sng" dirty="0" smtClean="0">
                <a:latin typeface="Candara" pitchFamily="34" charset="0"/>
              </a:rPr>
              <a:t> files – SCP: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</a:t>
            </a:r>
            <a:r>
              <a:rPr lang="en-US" sz="2800" b="1" dirty="0" err="1" smtClean="0">
                <a:latin typeface="Candara" pitchFamily="34" charset="0"/>
              </a:rPr>
              <a:t>targetPath</a:t>
            </a:r>
            <a:r>
              <a:rPr lang="en-US" sz="2800" b="1" dirty="0" smtClean="0">
                <a:latin typeface="Candara" pitchFamily="34" charset="0"/>
              </a:rPr>
              <a:t>&gt;scp://user:pass@host:/dir&lt;/targetPath&gt;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Upload</a:t>
            </a:r>
            <a:r>
              <a:rPr lang="fr-CA" sz="2800" b="1" u="sng" dirty="0" smtClean="0">
                <a:latin typeface="Candara" pitchFamily="34" charset="0"/>
              </a:rPr>
              <a:t> files – FTP: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</a:t>
            </a:r>
            <a:r>
              <a:rPr lang="en-US" sz="2800" b="1" dirty="0" err="1" smtClean="0">
                <a:latin typeface="Candara" pitchFamily="34" charset="0"/>
              </a:rPr>
              <a:t>targetPath</a:t>
            </a:r>
            <a:r>
              <a:rPr lang="en-US" sz="2800" b="1" dirty="0" smtClean="0">
                <a:latin typeface="Candara" pitchFamily="34" charset="0"/>
              </a:rPr>
              <a:t>&gt;ftp://user:pass@host:/dir&lt;/targetPath&gt;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Delete</a:t>
            </a:r>
            <a:r>
              <a:rPr lang="fr-CA" sz="2800" b="1" u="sng" dirty="0" smtClean="0">
                <a:latin typeface="Candara" pitchFamily="34" charset="0"/>
              </a:rPr>
              <a:t> files: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&lt;directory&gt;..&lt;/directory&gt;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&lt;include&gt;..&lt;/include&gt;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&lt;clean&gt;true&lt;/clean&gt;</a:t>
            </a:r>
          </a:p>
          <a:p>
            <a:pPr>
              <a:buNone/>
            </a:pPr>
            <a:r>
              <a:rPr lang="en-US" sz="2600" b="1" dirty="0" smtClean="0">
                <a:latin typeface="Candara" pitchFamily="34" charset="0"/>
              </a:rPr>
              <a:t>    &lt;</a:t>
            </a:r>
            <a:r>
              <a:rPr lang="en-US" sz="2600" b="1" dirty="0" err="1" smtClean="0">
                <a:latin typeface="Candara" pitchFamily="34" charset="0"/>
              </a:rPr>
              <a:t>cleanEmptyDirectories</a:t>
            </a:r>
            <a:r>
              <a:rPr lang="en-US" sz="2600" b="1" dirty="0" smtClean="0">
                <a:latin typeface="Candara" pitchFamily="34" charset="0"/>
              </a:rPr>
              <a:t>&gt;true&lt;/</a:t>
            </a:r>
            <a:r>
              <a:rPr lang="en-US" sz="2600" b="1" dirty="0" err="1" smtClean="0">
                <a:latin typeface="Candara" pitchFamily="34" charset="0"/>
              </a:rPr>
              <a:t>cleanEmptyDirectories</a:t>
            </a:r>
            <a:r>
              <a:rPr lang="en-US" sz="26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20955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maven-assert-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Verifies files exist, properties defined, etc.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Verifies any Groovy expression!</a:t>
            </a:r>
          </a:p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maven-mail-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Sends e-mails with attachments from Maven</a:t>
            </a:r>
          </a:p>
          <a:p>
            <a:pPr lvl="1"/>
            <a:r>
              <a:rPr lang="en-US" dirty="0" smtClean="0">
                <a:latin typeface="Candara" pitchFamily="34" charset="0"/>
              </a:rPr>
              <a:t>Works great for build-time reports</a:t>
            </a:r>
          </a:p>
          <a:p>
            <a:pPr>
              <a:buNone/>
            </a:pPr>
            <a:r>
              <a:rPr lang="en-US" b="1" dirty="0" smtClean="0">
                <a:latin typeface="Candara" pitchFamily="34" charset="0"/>
              </a:rPr>
              <a:t>maven-spring-batch-</a:t>
            </a:r>
            <a:r>
              <a:rPr lang="en-US" b="1" dirty="0" err="1" smtClean="0">
                <a:latin typeface="Candara" pitchFamily="34" charset="0"/>
              </a:rPr>
              <a:t>plugin</a:t>
            </a:r>
            <a:endParaRPr lang="en-US" b="1" dirty="0" smtClean="0">
              <a:latin typeface="Candara" pitchFamily="34" charset="0"/>
            </a:endParaRPr>
          </a:p>
          <a:p>
            <a:pPr lvl="1"/>
            <a:r>
              <a:rPr lang="en-US" dirty="0" smtClean="0">
                <a:latin typeface="Candara" pitchFamily="34" charset="0"/>
              </a:rPr>
              <a:t>Invokes Spring Batch job as part of Maven build</a:t>
            </a:r>
          </a:p>
          <a:p>
            <a:pPr>
              <a:buNone/>
            </a:pPr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Create</a:t>
            </a:r>
            <a:r>
              <a:rPr lang="fr-CA" sz="2800" b="1" u="sng" dirty="0" smtClean="0">
                <a:latin typeface="Candara" pitchFamily="34" charset="0"/>
              </a:rPr>
              <a:t> file (= copy </a:t>
            </a:r>
            <a:r>
              <a:rPr lang="fr-CA" sz="2800" b="1" u="sng" dirty="0" err="1" smtClean="0">
                <a:latin typeface="Candara" pitchFamily="34" charset="0"/>
              </a:rPr>
              <a:t>other</a:t>
            </a:r>
            <a:r>
              <a:rPr lang="fr-CA" sz="2800" b="1" u="sng" dirty="0" smtClean="0">
                <a:latin typeface="Candara" pitchFamily="34" charset="0"/>
              </a:rPr>
              <a:t> file + &lt;replace&gt;):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&gt;..&lt;/targetPath&gt;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&lt;file&gt;${</a:t>
            </a:r>
            <a:r>
              <a:rPr lang="en-US" sz="2800" dirty="0" err="1" smtClean="0">
                <a:latin typeface="Candara" pitchFamily="34" charset="0"/>
              </a:rPr>
              <a:t>project.basedir</a:t>
            </a:r>
            <a:r>
              <a:rPr lang="en-US" sz="2800" dirty="0" smtClean="0">
                <a:latin typeface="Candara" pitchFamily="34" charset="0"/>
              </a:rPr>
              <a:t>}/pom.xml&lt;/file&gt;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&lt;replace&gt;</a:t>
            </a:r>
            <a:r>
              <a:rPr lang="en-US" sz="2600" b="1" dirty="0" smtClean="0">
                <a:latin typeface="Candara" pitchFamily="34" charset="0"/>
              </a:rPr>
              <a:t>&lt;to&gt;</a:t>
            </a:r>
            <a:r>
              <a:rPr lang="en-US" sz="2600" i="1" dirty="0" smtClean="0">
                <a:latin typeface="Candara" pitchFamily="34" charset="0"/>
              </a:rPr>
              <a:t>new content</a:t>
            </a:r>
            <a:r>
              <a:rPr lang="en-US" sz="2600" b="1" dirty="0" smtClean="0">
                <a:latin typeface="Candara" pitchFamily="34" charset="0"/>
              </a:rPr>
              <a:t>&lt;/to&gt;&lt;/replace&gt;</a:t>
            </a:r>
          </a:p>
          <a:p>
            <a:pPr>
              <a:buNone/>
            </a:pPr>
            <a:r>
              <a:rPr lang="en-US" sz="2600" b="1" dirty="0" smtClean="0">
                <a:latin typeface="Candara" pitchFamily="34" charset="0"/>
              </a:rPr>
              <a:t>    &lt;</a:t>
            </a:r>
            <a:r>
              <a:rPr lang="en-US" sz="2600" b="1" dirty="0" err="1" smtClean="0">
                <a:latin typeface="Candara" pitchFamily="34" charset="0"/>
              </a:rPr>
              <a:t>destFileName</a:t>
            </a:r>
            <a:r>
              <a:rPr lang="en-US" sz="2600" b="1" dirty="0" smtClean="0">
                <a:latin typeface="Candara" pitchFamily="34" charset="0"/>
              </a:rPr>
              <a:t>&gt;</a:t>
            </a:r>
            <a:r>
              <a:rPr lang="en-US" sz="2600" i="1" dirty="0" smtClean="0">
                <a:latin typeface="Candara" pitchFamily="34" charset="0"/>
              </a:rPr>
              <a:t>newName.txt</a:t>
            </a:r>
            <a:r>
              <a:rPr lang="en-US" sz="2600" b="1" dirty="0" smtClean="0">
                <a:latin typeface="Candara" pitchFamily="34" charset="0"/>
              </a:rPr>
              <a:t>&lt;/</a:t>
            </a:r>
            <a:r>
              <a:rPr lang="en-US" sz="2600" b="1" dirty="0" err="1" smtClean="0">
                <a:latin typeface="Candara" pitchFamily="34" charset="0"/>
              </a:rPr>
              <a:t>destFileName</a:t>
            </a:r>
            <a:r>
              <a:rPr lang="en-US" sz="26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Create</a:t>
            </a:r>
            <a:r>
              <a:rPr lang="fr-CA" sz="2800" b="1" u="sng" dirty="0" smtClean="0">
                <a:latin typeface="Candara" pitchFamily="34" charset="0"/>
              </a:rPr>
              <a:t> directory: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&gt;..&lt;/targetPath&gt;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mkdir</a:t>
            </a:r>
            <a:r>
              <a:rPr lang="en-US" sz="2800" b="1" dirty="0" smtClean="0">
                <a:latin typeface="Candara" pitchFamily="34" charset="0"/>
              </a:rPr>
              <a:t>&gt;true&lt;/</a:t>
            </a:r>
            <a:r>
              <a:rPr lang="en-US" sz="2800" b="1" dirty="0" err="1" smtClean="0">
                <a:latin typeface="Candara" pitchFamily="34" charset="0"/>
              </a:rPr>
              <a:t>mkdir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</a:t>
            </a:r>
            <a:r>
              <a:rPr lang="fr-CA" sz="2800" b="1" u="sng" dirty="0" err="1" smtClean="0">
                <a:latin typeface="Candara" pitchFamily="34" charset="0"/>
              </a:rPr>
              <a:t>runIf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</a:t>
            </a:r>
            <a:r>
              <a:rPr lang="fr-CA" sz="2800" b="1" dirty="0" err="1" smtClean="0">
                <a:latin typeface="Candara" pitchFamily="34" charset="0"/>
              </a:rPr>
              <a:t>runIf</a:t>
            </a:r>
            <a:r>
              <a:rPr lang="fr-CA" sz="2800" b="1" dirty="0" smtClean="0">
                <a:latin typeface="Candara" pitchFamily="34" charset="0"/>
              </a:rPr>
              <a:t>&gt;{{ </a:t>
            </a:r>
            <a:r>
              <a:rPr lang="fr-CA" sz="2800" b="1" dirty="0" err="1" smtClean="0">
                <a:latin typeface="Candara" pitchFamily="34" charset="0"/>
              </a:rPr>
              <a:t>Groovy</a:t>
            </a:r>
            <a:r>
              <a:rPr lang="fr-CA" sz="2800" b="1" dirty="0" smtClean="0">
                <a:latin typeface="Candara" pitchFamily="34" charset="0"/>
              </a:rPr>
              <a:t> Expression }}&lt;/</a:t>
            </a:r>
            <a:r>
              <a:rPr lang="fr-CA" sz="2800" b="1" dirty="0" err="1" smtClean="0">
                <a:latin typeface="Candara" pitchFamily="34" charset="0"/>
              </a:rPr>
              <a:t>runIf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&lt;resource&gt;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    </a:t>
            </a:r>
            <a:r>
              <a:rPr lang="fr-CA" sz="2800" b="1" dirty="0" smtClean="0">
                <a:latin typeface="Candara" pitchFamily="34" charset="0"/>
              </a:rPr>
              <a:t>&lt;</a:t>
            </a:r>
            <a:r>
              <a:rPr lang="fr-CA" sz="2800" b="1" dirty="0" err="1" smtClean="0">
                <a:latin typeface="Candara" pitchFamily="34" charset="0"/>
              </a:rPr>
              <a:t>runIf</a:t>
            </a:r>
            <a:r>
              <a:rPr lang="fr-CA" sz="2800" b="1" dirty="0" smtClean="0">
                <a:latin typeface="Candara" pitchFamily="34" charset="0"/>
              </a:rPr>
              <a:t>&gt;{{ </a:t>
            </a:r>
            <a:r>
              <a:rPr lang="fr-CA" sz="2800" b="1" dirty="0" err="1" smtClean="0">
                <a:latin typeface="Candara" pitchFamily="34" charset="0"/>
              </a:rPr>
              <a:t>Groovy</a:t>
            </a:r>
            <a:r>
              <a:rPr lang="fr-CA" sz="2800" b="1" dirty="0" smtClean="0">
                <a:latin typeface="Candara" pitchFamily="34" charset="0"/>
              </a:rPr>
              <a:t> Expression }}&lt;/</a:t>
            </a:r>
            <a:r>
              <a:rPr lang="fr-CA" sz="2800" b="1" dirty="0" err="1" smtClean="0">
                <a:latin typeface="Candara" pitchFamily="34" charset="0"/>
              </a:rPr>
              <a:t>runIf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    // </a:t>
            </a:r>
            <a:r>
              <a:rPr lang="fr-CA" sz="2800" dirty="0" err="1" smtClean="0">
                <a:latin typeface="Candara" pitchFamily="34" charset="0"/>
              </a:rPr>
              <a:t>Boolean.valueOf</a:t>
            </a:r>
            <a:r>
              <a:rPr lang="fr-CA" sz="2800" dirty="0" smtClean="0">
                <a:latin typeface="Candara" pitchFamily="34" charset="0"/>
              </a:rPr>
              <a:t>( </a:t>
            </a:r>
            <a:r>
              <a:rPr lang="fr-CA" sz="2800" dirty="0" err="1" smtClean="0">
                <a:latin typeface="Candara" pitchFamily="34" charset="0"/>
              </a:rPr>
              <a:t>String.valueOf</a:t>
            </a:r>
            <a:r>
              <a:rPr lang="fr-CA" sz="2800" dirty="0" smtClean="0">
                <a:latin typeface="Candara" pitchFamily="34" charset="0"/>
              </a:rPr>
              <a:t>( </a:t>
            </a:r>
            <a:r>
              <a:rPr lang="fr-CA" sz="2800" dirty="0" err="1" smtClean="0">
                <a:latin typeface="Candara" pitchFamily="34" charset="0"/>
              </a:rPr>
              <a:t>returnValue</a:t>
            </a:r>
            <a:r>
              <a:rPr lang="fr-CA" sz="2800" dirty="0" smtClean="0">
                <a:latin typeface="Candara" pitchFamily="34" charset="0"/>
              </a:rPr>
              <a:t> ))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&lt;/resource&gt;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&lt;description&gt;: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&lt;description&gt;Time: </a:t>
            </a:r>
            <a:r>
              <a:rPr lang="en-US" sz="2800" b="1" dirty="0" smtClean="0">
                <a:latin typeface="Candara" pitchFamily="34" charset="0"/>
              </a:rPr>
              <a:t>{{ new Date() }}</a:t>
            </a:r>
            <a:r>
              <a:rPr lang="en-US" sz="2800" dirty="0" smtClean="0">
                <a:latin typeface="Candara" pitchFamily="34" charset="0"/>
              </a:rPr>
              <a:t>&lt;/description&gt;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   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Logs 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 </a:t>
            </a:r>
            <a:r>
              <a:rPr lang="fr-CA" sz="2800" dirty="0" err="1" smtClean="0">
                <a:latin typeface="Candara" pitchFamily="34" charset="0"/>
              </a:rPr>
              <a:t>start</a:t>
            </a:r>
            <a:r>
              <a:rPr lang="fr-CA" sz="2800" dirty="0" smtClean="0">
                <a:latin typeface="Candara" pitchFamily="34" charset="0"/>
              </a:rPr>
              <a:t>, end, and </a:t>
            </a:r>
            <a:r>
              <a:rPr lang="fr-CA" sz="2800" dirty="0" err="1" smtClean="0">
                <a:latin typeface="Candara" pitchFamily="34" charset="0"/>
              </a:rPr>
              <a:t>execution</a:t>
            </a:r>
            <a:r>
              <a:rPr lang="fr-CA" sz="2800" dirty="0" smtClean="0">
                <a:latin typeface="Candara" pitchFamily="34" charset="0"/>
              </a:rPr>
              <a:t> time </a:t>
            </a:r>
            <a:r>
              <a:rPr lang="fr-CA" sz="2800" smtClean="0">
                <a:latin typeface="Candara" pitchFamily="34" charset="0"/>
              </a:rPr>
              <a:t>in ms.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&lt;replace&gt;: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600" dirty="0" smtClean="0">
                <a:latin typeface="Candara" pitchFamily="34" charset="0"/>
              </a:rPr>
              <a:t>&lt;to&gt;File updated at: </a:t>
            </a:r>
            <a:r>
              <a:rPr lang="en-US" sz="2600" b="1" dirty="0" smtClean="0">
                <a:latin typeface="Candara" pitchFamily="34" charset="0"/>
              </a:rPr>
              <a:t>{{ new Date() }}</a:t>
            </a:r>
            <a:r>
              <a:rPr lang="en-US" sz="2600" dirty="0" smtClean="0">
                <a:latin typeface="Candara" pitchFamily="34" charset="0"/>
              </a:rPr>
              <a:t>&lt;/to&gt;</a:t>
            </a:r>
          </a:p>
          <a:p>
            <a:pPr>
              <a:buNone/>
            </a:pPr>
            <a:r>
              <a:rPr lang="en-US" sz="2600" b="1" dirty="0" smtClean="0">
                <a:latin typeface="Candara" pitchFamily="34" charset="0"/>
              </a:rPr>
              <a:t>        &lt;groovy&gt;true&lt;/groovy&gt;</a:t>
            </a:r>
          </a:p>
          <a:p>
            <a:pPr>
              <a:buNone/>
            </a:pPr>
            <a:r>
              <a:rPr lang="en-US" sz="2600" dirty="0" smtClean="0">
                <a:latin typeface="Candara" pitchFamily="34" charset="0"/>
              </a:rPr>
              <a:t>    &lt;/replace&gt;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– FTP </a:t>
            </a:r>
            <a:r>
              <a:rPr lang="fr-CA" sz="2800" b="1" u="sng" dirty="0" err="1" smtClean="0">
                <a:latin typeface="Candara" pitchFamily="34" charset="0"/>
              </a:rPr>
              <a:t>download</a:t>
            </a:r>
            <a:r>
              <a:rPr lang="fr-CA" sz="2800" b="1" u="sng" dirty="0" smtClean="0">
                <a:latin typeface="Candara" pitchFamily="34" charset="0"/>
              </a:rPr>
              <a:t> + &lt;</a:t>
            </a:r>
            <a:r>
              <a:rPr lang="fr-CA" sz="2800" b="1" u="sng" dirty="0" err="1" smtClean="0">
                <a:latin typeface="Candara" pitchFamily="34" charset="0"/>
              </a:rPr>
              <a:t>listFilter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FTP download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wget</a:t>
            </a:r>
            <a:r>
              <a:rPr lang="en-US" sz="2800" dirty="0" smtClean="0">
                <a:latin typeface="Candara" pitchFamily="34" charset="0"/>
              </a:rPr>
              <a:t>&gt;wget.exe&lt;/</a:t>
            </a:r>
            <a:r>
              <a:rPr lang="en-US" sz="2800" dirty="0" err="1" smtClean="0">
                <a:latin typeface="Candara" pitchFamily="34" charset="0"/>
              </a:rPr>
              <a:t>wget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listFilter</a:t>
            </a:r>
            <a:r>
              <a:rPr lang="en-US" sz="2800" b="1" dirty="0" smtClean="0">
                <a:latin typeface="Candara" pitchFamily="34" charset="0"/>
              </a:rPr>
              <a:t>&gt;{{ </a:t>
            </a:r>
            <a:r>
              <a:rPr lang="en-US" sz="2800" b="1" i="1" u="sng" dirty="0" err="1" smtClean="0">
                <a:latin typeface="Candara" pitchFamily="34" charset="0"/>
              </a:rPr>
              <a:t>files</a:t>
            </a:r>
            <a:r>
              <a:rPr lang="en-US" sz="2800" b="1" dirty="0" err="1" smtClean="0">
                <a:latin typeface="Candara" pitchFamily="34" charset="0"/>
              </a:rPr>
              <a:t>.keySet</a:t>
            </a:r>
            <a:r>
              <a:rPr lang="en-US" sz="2800" b="1" dirty="0" smtClean="0">
                <a:latin typeface="Candara" pitchFamily="34" charset="0"/>
              </a:rPr>
              <a:t>().</a:t>
            </a:r>
            <a:r>
              <a:rPr lang="en-US" sz="2800" b="1" dirty="0" err="1" smtClean="0">
                <a:latin typeface="Candara" pitchFamily="34" charset="0"/>
              </a:rPr>
              <a:t>findAll</a:t>
            </a:r>
            <a:r>
              <a:rPr lang="en-US" sz="2800" b="1" dirty="0" smtClean="0">
                <a:latin typeface="Candara" pitchFamily="34" charset="0"/>
              </a:rPr>
              <a:t>{ .. }  }}&lt;/</a:t>
            </a:r>
            <a:r>
              <a:rPr lang="en-US" sz="2800" b="1" dirty="0" err="1" smtClean="0">
                <a:latin typeface="Candara" pitchFamily="34" charset="0"/>
              </a:rPr>
              <a:t>listFilter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</a:p>
          <a:p>
            <a:pPr>
              <a:buNone/>
            </a:pP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Filters files to download.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</a:t>
            </a:r>
            <a:r>
              <a:rPr lang="fr-CA" sz="2800" b="1" u="sng" dirty="0" err="1" smtClean="0">
                <a:latin typeface="Candara" pitchFamily="34" charset="0"/>
              </a:rPr>
              <a:t>filter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&lt;filter&gt;{{ </a:t>
            </a:r>
            <a:r>
              <a:rPr lang="en-US" sz="2800" b="1" i="1" u="sng" dirty="0" err="1" smtClean="0">
                <a:latin typeface="Candara" pitchFamily="34" charset="0"/>
              </a:rPr>
              <a:t>files</a:t>
            </a:r>
            <a:r>
              <a:rPr lang="en-US" sz="2800" b="1" dirty="0" err="1" smtClean="0">
                <a:latin typeface="Candara" pitchFamily="34" charset="0"/>
              </a:rPr>
              <a:t>.findAll</a:t>
            </a:r>
            <a:r>
              <a:rPr lang="en-US" sz="2800" b="1" dirty="0" smtClean="0">
                <a:latin typeface="Candara" pitchFamily="34" charset="0"/>
              </a:rPr>
              <a:t>{ .. }  }}&lt;/filter&gt;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</a:p>
          <a:p>
            <a:pPr>
              <a:buNone/>
            </a:pP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Filters files to copy, pack, unpack, etc.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&lt;</a:t>
            </a:r>
            <a:r>
              <a:rPr lang="fr-CA" sz="2800" b="1" u="sng" dirty="0" err="1" smtClean="0">
                <a:latin typeface="Candara" pitchFamily="34" charset="0"/>
              </a:rPr>
              <a:t>process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&lt;resource&gt;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targetPath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&lt;process&gt;{{ </a:t>
            </a:r>
            <a:r>
              <a:rPr lang="en-US" sz="2800" b="1" dirty="0" err="1" smtClean="0">
                <a:latin typeface="Candara" pitchFamily="34" charset="0"/>
              </a:rPr>
              <a:t>println</a:t>
            </a:r>
            <a:r>
              <a:rPr lang="en-US" sz="2800" b="1" dirty="0" smtClean="0">
                <a:latin typeface="Candara" pitchFamily="34" charset="0"/>
              </a:rPr>
              <a:t> “Files: </a:t>
            </a:r>
            <a:r>
              <a:rPr lang="en-US" sz="2800" b="1" i="1" u="sng" dirty="0" smtClean="0">
                <a:latin typeface="Candara" pitchFamily="34" charset="0"/>
              </a:rPr>
              <a:t>$files</a:t>
            </a:r>
            <a:r>
              <a:rPr lang="en-US" sz="2800" b="1" dirty="0" smtClean="0">
                <a:latin typeface="Candara" pitchFamily="34" charset="0"/>
              </a:rPr>
              <a:t>” }}&lt;/process&gt;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&lt;/resource&gt;</a:t>
            </a:r>
          </a:p>
          <a:p>
            <a:pPr>
              <a:buNone/>
            </a:pP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Processes files after they are copied, packed, etc.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support - </a:t>
            </a:r>
            <a:r>
              <a:rPr lang="fr-CA" sz="2800" b="1" u="sng" dirty="0" err="1" smtClean="0">
                <a:latin typeface="Candara" pitchFamily="34" charset="0"/>
              </a:rPr>
              <a:t>context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“project”</a:t>
            </a:r>
            <a:r>
              <a:rPr lang="en-US" sz="2800" dirty="0" smtClean="0">
                <a:latin typeface="Candara" pitchFamily="34" charset="0"/>
              </a:rPr>
              <a:t> - </a:t>
            </a:r>
            <a:r>
              <a:rPr lang="en-US" sz="2800" dirty="0" err="1" smtClean="0">
                <a:latin typeface="Candara" pitchFamily="34" charset="0"/>
              </a:rPr>
              <a:t>org.apache.maven.project.MavenProject</a:t>
            </a:r>
            <a:endParaRPr lang="en-US" sz="28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“session”</a:t>
            </a:r>
            <a:r>
              <a:rPr lang="en-US" sz="2800" dirty="0" smtClean="0">
                <a:latin typeface="Candara" pitchFamily="34" charset="0"/>
              </a:rPr>
              <a:t> - </a:t>
            </a:r>
            <a:r>
              <a:rPr lang="en-US" sz="2600" dirty="0" err="1" smtClean="0">
                <a:latin typeface="Candara" pitchFamily="34" charset="0"/>
              </a:rPr>
              <a:t>org.apache.maven.execution.MavenSession</a:t>
            </a:r>
            <a:endParaRPr lang="en-US" sz="26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</a:t>
            </a:r>
            <a:r>
              <a:rPr lang="en-US" sz="2800" b="1" dirty="0" err="1" smtClean="0">
                <a:latin typeface="Candara" pitchFamily="34" charset="0"/>
              </a:rPr>
              <a:t>mavenVersion</a:t>
            </a:r>
            <a:r>
              <a:rPr lang="en-US" sz="2800" b="1" dirty="0" smtClean="0">
                <a:latin typeface="Candara" pitchFamily="34" charset="0"/>
              </a:rPr>
              <a:t>”</a:t>
            </a:r>
          </a:p>
          <a:p>
            <a:r>
              <a:rPr lang="en-US" sz="2800" dirty="0" smtClean="0">
                <a:latin typeface="Candara" pitchFamily="34" charset="0"/>
              </a:rPr>
              <a:t>All Maven and System properties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&lt;this-property&gt; =&gt; “</a:t>
            </a:r>
            <a:r>
              <a:rPr lang="en-US" sz="2400" dirty="0" err="1" smtClean="0">
                <a:latin typeface="Candara" pitchFamily="34" charset="0"/>
              </a:rPr>
              <a:t>thisProperty</a:t>
            </a:r>
            <a:r>
              <a:rPr lang="en-US" sz="2400" dirty="0" smtClean="0">
                <a:latin typeface="Candara" pitchFamily="34" charset="0"/>
              </a:rPr>
              <a:t>”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“os.name”          =&gt; “</a:t>
            </a:r>
            <a:r>
              <a:rPr lang="en-US" sz="2400" dirty="0" err="1" smtClean="0">
                <a:latin typeface="Candara" pitchFamily="34" charset="0"/>
              </a:rPr>
              <a:t>osName</a:t>
            </a:r>
            <a:r>
              <a:rPr lang="en-US" sz="2400" dirty="0" smtClean="0">
                <a:latin typeface="Candara" pitchFamily="34" charset="0"/>
              </a:rPr>
              <a:t>”</a:t>
            </a:r>
          </a:p>
          <a:p>
            <a:r>
              <a:rPr lang="en-US" sz="3200" dirty="0" smtClean="0">
                <a:latin typeface="Candara" pitchFamily="34" charset="0"/>
              </a:rPr>
              <a:t>{{ new File( </a:t>
            </a:r>
            <a:r>
              <a:rPr lang="en-US" sz="3200" b="1" dirty="0" err="1" smtClean="0">
                <a:latin typeface="Candara" pitchFamily="34" charset="0"/>
              </a:rPr>
              <a:t>project</a:t>
            </a:r>
            <a:r>
              <a:rPr lang="en-US" sz="3200" dirty="0" err="1" smtClean="0">
                <a:latin typeface="Candara" pitchFamily="34" charset="0"/>
              </a:rPr>
              <a:t>.basedir</a:t>
            </a:r>
            <a:r>
              <a:rPr lang="en-US" sz="3200" dirty="0" smtClean="0">
                <a:latin typeface="Candara" pitchFamily="34" charset="0"/>
              </a:rPr>
              <a:t>, “pom.xml” ) }}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2343150"/>
            <a:ext cx="88392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400" dirty="0" smtClean="0">
                <a:latin typeface="Candara" pitchFamily="34" charset="0"/>
                <a:hlinkClick r:id="rId3"/>
              </a:rPr>
              <a:t>-</a:t>
            </a:r>
            <a:r>
              <a:rPr lang="fr-CA" sz="6400" dirty="0" err="1" smtClean="0">
                <a:latin typeface="Candara" pitchFamily="34" charset="0"/>
                <a:hlinkClick r:id="rId3"/>
              </a:rPr>
              <a:t>properties</a:t>
            </a:r>
            <a:r>
              <a:rPr lang="fr-CA" sz="6400" dirty="0" smtClean="0">
                <a:latin typeface="Candara" pitchFamily="34" charset="0"/>
                <a:hlinkClick r:id="rId3"/>
              </a:rPr>
              <a:t>-plugin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" y="2343150"/>
            <a:ext cx="82296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400" dirty="0" smtClean="0">
                <a:latin typeface="Candara" pitchFamily="34" charset="0"/>
                <a:hlinkClick r:id="rId3"/>
              </a:rPr>
              <a:t>-copy-plugin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Creates</a:t>
            </a:r>
            <a:r>
              <a:rPr lang="fr-CA" sz="2800" dirty="0" smtClean="0">
                <a:latin typeface="Candara" pitchFamily="34" charset="0"/>
              </a:rPr>
              <a:t> new </a:t>
            </a:r>
            <a:r>
              <a:rPr lang="fr-CA" sz="2800" dirty="0" err="1" smtClean="0">
                <a:latin typeface="Candara" pitchFamily="34" charset="0"/>
              </a:rPr>
              <a:t>Maven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properties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at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run</a:t>
            </a:r>
            <a:r>
              <a:rPr lang="fr-CA" sz="2800" dirty="0" smtClean="0">
                <a:latin typeface="Candara" pitchFamily="34" charset="0"/>
              </a:rPr>
              <a:t> time ..</a:t>
            </a:r>
          </a:p>
          <a:p>
            <a:r>
              <a:rPr lang="fr-CA" sz="2800" dirty="0" smtClean="0">
                <a:latin typeface="Candara" pitchFamily="34" charset="0"/>
              </a:rPr>
              <a:t> .. </a:t>
            </a:r>
            <a:r>
              <a:rPr lang="fr-CA" sz="2800" dirty="0" err="1" smtClean="0">
                <a:latin typeface="Candara" pitchFamily="34" charset="0"/>
              </a:rPr>
              <a:t>evaluating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Groovy</a:t>
            </a:r>
            <a:r>
              <a:rPr lang="fr-CA" sz="2800" dirty="0" smtClean="0">
                <a:latin typeface="Candara" pitchFamily="34" charset="0"/>
              </a:rPr>
              <a:t> expressions!</a:t>
            </a:r>
          </a:p>
          <a:p>
            <a:r>
              <a:rPr lang="fr-CA" sz="2800" dirty="0" smtClean="0">
                <a:latin typeface="Candara" pitchFamily="34" charset="0"/>
              </a:rPr>
              <a:t>Works best in </a:t>
            </a:r>
            <a:r>
              <a:rPr lang="fr-CA" sz="2800" dirty="0" err="1" smtClean="0">
                <a:latin typeface="Candara" pitchFamily="34" charset="0"/>
              </a:rPr>
              <a:t>combination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with</a:t>
            </a:r>
            <a:r>
              <a:rPr lang="fr-CA" sz="2800" dirty="0" smtClean="0">
                <a:latin typeface="Candara" pitchFamily="34" charset="0"/>
              </a:rPr>
              <a:t> &lt;</a:t>
            </a:r>
            <a:r>
              <a:rPr lang="fr-CA" sz="2800" dirty="0" err="1" smtClean="0">
                <a:latin typeface="Candara" pitchFamily="34" charset="0"/>
              </a:rPr>
              <a:t>runIf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err="1" smtClean="0">
                <a:latin typeface="Candara" pitchFamily="34" charset="0"/>
              </a:rPr>
              <a:t>Allows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creating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dynamic</a:t>
            </a:r>
            <a:r>
              <a:rPr lang="fr-CA" sz="2800" dirty="0" smtClean="0">
                <a:latin typeface="Candara" pitchFamily="34" charset="0"/>
              </a:rPr>
              <a:t> content for the mail plugin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maven-properties-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version&gt;0.2.2&lt;/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&lt;configuration&gt;: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&lt;properties&gt;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&lt;property&gt;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&lt;/property&gt;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&lt;property&gt;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&lt;/property&gt;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&lt;/properties&gt;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</a:t>
            </a:r>
            <a:r>
              <a:rPr lang="fr-CA" sz="2800" b="1" u="sng" dirty="0" err="1" smtClean="0">
                <a:latin typeface="Candara" pitchFamily="34" charset="0"/>
              </a:rPr>
              <a:t>property</a:t>
            </a:r>
            <a:r>
              <a:rPr lang="fr-CA" sz="2800" b="1" u="sng" dirty="0" smtClean="0">
                <a:latin typeface="Candara" pitchFamily="34" charset="0"/>
              </a:rPr>
              <a:t>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&lt;property&gt;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&lt;name&gt;</a:t>
            </a:r>
            <a:r>
              <a:rPr lang="en-US" sz="2800" dirty="0" err="1" smtClean="0">
                <a:latin typeface="Candara" pitchFamily="34" charset="0"/>
              </a:rPr>
              <a:t>propertyTrue</a:t>
            </a:r>
            <a:r>
              <a:rPr lang="en-US" sz="2800" dirty="0" smtClean="0">
                <a:latin typeface="Candara" pitchFamily="34" charset="0"/>
              </a:rPr>
              <a:t>&lt;/name&gt;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&lt;value&gt;</a:t>
            </a:r>
            <a:r>
              <a:rPr lang="en-US" sz="2800" dirty="0" smtClean="0">
                <a:latin typeface="Candara" pitchFamily="34" charset="0"/>
              </a:rPr>
              <a:t>{{ 't' + 'r' + 'u' + 'e' }}</a:t>
            </a:r>
            <a:r>
              <a:rPr lang="en-US" sz="2800" b="1" dirty="0" smtClean="0">
                <a:latin typeface="Candara" pitchFamily="34" charset="0"/>
              </a:rPr>
              <a:t>&lt;/value&gt;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&lt;/property&gt;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runIf</a:t>
            </a:r>
            <a:r>
              <a:rPr lang="en-US" sz="2800" dirty="0" smtClean="0">
                <a:latin typeface="Candara" pitchFamily="34" charset="0"/>
              </a:rPr>
              <a:t>&gt;{{ </a:t>
            </a:r>
            <a:r>
              <a:rPr lang="en-US" sz="2800" dirty="0" err="1" smtClean="0">
                <a:latin typeface="Candara" pitchFamily="34" charset="0"/>
              </a:rPr>
              <a:t>propertyTrue</a:t>
            </a:r>
            <a:r>
              <a:rPr lang="en-US" sz="2800" dirty="0" smtClean="0">
                <a:latin typeface="Candara" pitchFamily="34" charset="0"/>
              </a:rPr>
              <a:t> }}&lt;/</a:t>
            </a:r>
            <a:r>
              <a:rPr lang="en-US" sz="2800" dirty="0" err="1" smtClean="0">
                <a:latin typeface="Candara" pitchFamily="34" charset="0"/>
              </a:rPr>
              <a:t>runIf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runIf</a:t>
            </a:r>
            <a:r>
              <a:rPr lang="en-US" sz="2800" dirty="0" smtClean="0">
                <a:latin typeface="Candara" pitchFamily="34" charset="0"/>
              </a:rPr>
              <a:t>&gt;{{ ! </a:t>
            </a:r>
            <a:r>
              <a:rPr lang="en-US" sz="2800" dirty="0" err="1" smtClean="0">
                <a:latin typeface="Candara" pitchFamily="34" charset="0"/>
              </a:rPr>
              <a:t>Boolean.valueOf</a:t>
            </a:r>
            <a:r>
              <a:rPr lang="en-US" sz="2800" dirty="0" smtClean="0">
                <a:latin typeface="Candara" pitchFamily="34" charset="0"/>
              </a:rPr>
              <a:t>( </a:t>
            </a:r>
            <a:r>
              <a:rPr lang="en-US" sz="2800" dirty="0" err="1" smtClean="0">
                <a:latin typeface="Candara" pitchFamily="34" charset="0"/>
              </a:rPr>
              <a:t>propertyTrue</a:t>
            </a:r>
            <a:r>
              <a:rPr lang="en-US" sz="2800" dirty="0" smtClean="0">
                <a:latin typeface="Candara" pitchFamily="34" charset="0"/>
              </a:rPr>
              <a:t> ) }}&lt;/</a:t>
            </a:r>
            <a:r>
              <a:rPr lang="en-US" sz="2800" dirty="0" err="1" smtClean="0">
                <a:latin typeface="Candara" pitchFamily="34" charset="0"/>
              </a:rPr>
              <a:t>runIf</a:t>
            </a:r>
            <a:r>
              <a:rPr lang="en-US" sz="2800" dirty="0" smtClean="0">
                <a:latin typeface="Candara" pitchFamily="34" charset="0"/>
              </a:rPr>
              <a:t>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</a:t>
            </a:r>
            <a:r>
              <a:rPr lang="fr-CA" sz="2800" b="1" u="sng" dirty="0" err="1" smtClean="0">
                <a:latin typeface="Candara" pitchFamily="34" charset="0"/>
              </a:rPr>
              <a:t>context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“project”</a:t>
            </a:r>
            <a:r>
              <a:rPr lang="en-US" sz="2800" dirty="0" smtClean="0">
                <a:latin typeface="Candara" pitchFamily="34" charset="0"/>
              </a:rPr>
              <a:t> - </a:t>
            </a:r>
            <a:r>
              <a:rPr lang="en-US" sz="2800" dirty="0" err="1" smtClean="0">
                <a:latin typeface="Candara" pitchFamily="34" charset="0"/>
              </a:rPr>
              <a:t>org.apache.maven.project.MavenProject</a:t>
            </a:r>
            <a:endParaRPr lang="en-US" sz="28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“session”</a:t>
            </a:r>
            <a:r>
              <a:rPr lang="en-US" sz="2800" dirty="0" smtClean="0">
                <a:latin typeface="Candara" pitchFamily="34" charset="0"/>
              </a:rPr>
              <a:t> - </a:t>
            </a:r>
            <a:r>
              <a:rPr lang="en-US" sz="2600" dirty="0" err="1" smtClean="0">
                <a:latin typeface="Candara" pitchFamily="34" charset="0"/>
              </a:rPr>
              <a:t>org.apache.maven.execution.MavenSession</a:t>
            </a:r>
            <a:endParaRPr lang="en-US" sz="2600" dirty="0" smtClean="0">
              <a:latin typeface="Candara" pitchFamily="34" charset="0"/>
            </a:endParaRPr>
          </a:p>
          <a:p>
            <a:r>
              <a:rPr lang="en-US" sz="2800" b="1" dirty="0" smtClean="0">
                <a:latin typeface="Candara" pitchFamily="34" charset="0"/>
              </a:rPr>
              <a:t>“</a:t>
            </a:r>
            <a:r>
              <a:rPr lang="en-US" sz="2800" b="1" dirty="0" err="1" smtClean="0">
                <a:latin typeface="Candara" pitchFamily="34" charset="0"/>
              </a:rPr>
              <a:t>mavenVersion</a:t>
            </a:r>
            <a:r>
              <a:rPr lang="en-US" sz="2800" b="1" dirty="0" smtClean="0">
                <a:latin typeface="Candara" pitchFamily="34" charset="0"/>
              </a:rPr>
              <a:t>”</a:t>
            </a:r>
          </a:p>
          <a:p>
            <a:r>
              <a:rPr lang="en-US" sz="2800" dirty="0" smtClean="0">
                <a:latin typeface="Candara" pitchFamily="34" charset="0"/>
              </a:rPr>
              <a:t>All Maven and System properties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&lt;this-property&gt; =&gt; “</a:t>
            </a:r>
            <a:r>
              <a:rPr lang="en-US" sz="2400" dirty="0" err="1" smtClean="0">
                <a:latin typeface="Candara" pitchFamily="34" charset="0"/>
              </a:rPr>
              <a:t>thisProperty</a:t>
            </a:r>
            <a:r>
              <a:rPr lang="en-US" sz="2400" dirty="0" smtClean="0">
                <a:latin typeface="Candara" pitchFamily="34" charset="0"/>
              </a:rPr>
              <a:t>”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“os.name”          =&gt; “</a:t>
            </a:r>
            <a:r>
              <a:rPr lang="en-US" sz="2400" dirty="0" err="1" smtClean="0">
                <a:latin typeface="Candara" pitchFamily="34" charset="0"/>
              </a:rPr>
              <a:t>osName</a:t>
            </a:r>
            <a:r>
              <a:rPr lang="en-US" sz="2400" dirty="0" smtClean="0">
                <a:latin typeface="Candara" pitchFamily="34" charset="0"/>
              </a:rPr>
              <a:t>”</a:t>
            </a:r>
          </a:p>
          <a:p>
            <a:r>
              <a:rPr lang="en-US" sz="3200" dirty="0" smtClean="0">
                <a:latin typeface="Candara" pitchFamily="34" charset="0"/>
              </a:rPr>
              <a:t>{{ </a:t>
            </a:r>
            <a:r>
              <a:rPr lang="en-US" sz="3200" b="1" dirty="0" err="1" smtClean="0">
                <a:latin typeface="Candara" pitchFamily="34" charset="0"/>
              </a:rPr>
              <a:t>project</a:t>
            </a:r>
            <a:r>
              <a:rPr lang="en-US" sz="3200" dirty="0" err="1" smtClean="0">
                <a:latin typeface="Candara" pitchFamily="34" charset="0"/>
              </a:rPr>
              <a:t>.basedir.canonicalPath</a:t>
            </a:r>
            <a:r>
              <a:rPr lang="en-US" sz="3200" dirty="0" smtClean="0">
                <a:latin typeface="Candara" pitchFamily="34" charset="0"/>
              </a:rPr>
              <a:t> }}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2343150"/>
            <a:ext cx="88392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400" dirty="0" smtClean="0">
                <a:latin typeface="Candara" pitchFamily="34" charset="0"/>
                <a:hlinkClick r:id="rId3"/>
              </a:rPr>
              <a:t>-</a:t>
            </a:r>
            <a:r>
              <a:rPr lang="fr-CA" sz="6400" dirty="0" err="1" smtClean="0">
                <a:latin typeface="Candara" pitchFamily="34" charset="0"/>
                <a:hlinkClick r:id="rId3"/>
              </a:rPr>
              <a:t>jenkins</a:t>
            </a:r>
            <a:r>
              <a:rPr lang="fr-CA" sz="6400" dirty="0" smtClean="0">
                <a:latin typeface="Candara" pitchFamily="34" charset="0"/>
                <a:hlinkClick r:id="rId3"/>
              </a:rPr>
              <a:t>-plugin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Generates</a:t>
            </a:r>
            <a:r>
              <a:rPr lang="fr-CA" sz="2800" dirty="0" smtClean="0">
                <a:latin typeface="Candara" pitchFamily="34" charset="0"/>
              </a:rPr>
              <a:t> Hudson/Jenkins jobs</a:t>
            </a:r>
          </a:p>
          <a:p>
            <a:r>
              <a:rPr lang="fr-CA" sz="2800" dirty="0" err="1" smtClean="0">
                <a:latin typeface="Candara" pitchFamily="34" charset="0"/>
              </a:rPr>
              <a:t>Defines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them</a:t>
            </a:r>
            <a:r>
              <a:rPr lang="fr-CA" sz="2800" dirty="0" smtClean="0">
                <a:latin typeface="Candara" pitchFamily="34" charset="0"/>
              </a:rPr>
              <a:t> in a single POM</a:t>
            </a:r>
          </a:p>
          <a:p>
            <a:r>
              <a:rPr lang="fr-CA" sz="2800" dirty="0" smtClean="0">
                <a:latin typeface="Candara" pitchFamily="34" charset="0"/>
              </a:rPr>
              <a:t>Jobs </a:t>
            </a:r>
            <a:r>
              <a:rPr lang="fr-CA" sz="2800" dirty="0" err="1" smtClean="0">
                <a:latin typeface="Candara" pitchFamily="34" charset="0"/>
              </a:rPr>
              <a:t>can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form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en-US" sz="2800" dirty="0" err="1" smtClean="0">
                <a:latin typeface="Candara" pitchFamily="34" charset="0"/>
              </a:rPr>
              <a:t>hierarchicall</a:t>
            </a:r>
            <a:r>
              <a:rPr lang="en-US" sz="2800" dirty="0" smtClean="0">
                <a:latin typeface="Candara" pitchFamily="34" charset="0"/>
              </a:rPr>
              <a:t> groups (reuse!)</a:t>
            </a:r>
          </a:p>
          <a:p>
            <a:r>
              <a:rPr lang="en-US" sz="2800" dirty="0" smtClean="0">
                <a:latin typeface="Candara" pitchFamily="34" charset="0"/>
              </a:rPr>
              <a:t>Supports jobs invocation</a:t>
            </a:r>
          </a:p>
          <a:p>
            <a:r>
              <a:rPr lang="en-US" sz="2800" dirty="0" smtClean="0">
                <a:latin typeface="Candara" pitchFamily="34" charset="0"/>
              </a:rPr>
              <a:t>Supports </a:t>
            </a:r>
            <a:r>
              <a:rPr lang="en-US" sz="2800" dirty="0" err="1" smtClean="0">
                <a:latin typeface="Candara" pitchFamily="34" charset="0"/>
              </a:rPr>
              <a:t>Artifactory</a:t>
            </a:r>
            <a:r>
              <a:rPr lang="en-US" sz="2800" dirty="0" smtClean="0">
                <a:latin typeface="Candara" pitchFamily="34" charset="0"/>
              </a:rPr>
              <a:t> deployment</a:t>
            </a:r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jenkins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-plugin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version&gt;0.2.2&lt;/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&lt;configuration&gt;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outputDirectory</a:t>
            </a:r>
            <a:r>
              <a:rPr lang="en-US" sz="2800" dirty="0" smtClean="0">
                <a:latin typeface="Candara" pitchFamily="34" charset="0"/>
              </a:rPr>
              <a:t>&gt;.</a:t>
            </a:r>
            <a:r>
              <a:rPr lang="en-US" sz="2800" dirty="0" err="1" smtClean="0">
                <a:latin typeface="Candara" pitchFamily="34" charset="0"/>
              </a:rPr>
              <a:t>jenkins</a:t>
            </a:r>
            <a:r>
              <a:rPr lang="en-US" sz="2800" dirty="0" smtClean="0">
                <a:latin typeface="Candara" pitchFamily="34" charset="0"/>
              </a:rPr>
              <a:t>/jobs&lt;/</a:t>
            </a:r>
            <a:r>
              <a:rPr lang="en-US" sz="2800" dirty="0" err="1" smtClean="0">
                <a:latin typeface="Candara" pitchFamily="34" charset="0"/>
              </a:rPr>
              <a:t>outputDirectory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&lt;jobs&gt;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&lt;job&gt;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&lt;job&gt;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&lt;/jobs&gt;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&lt;job&gt;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&lt;id&gt;</a:t>
            </a:r>
            <a:r>
              <a:rPr lang="en-US" sz="2800" dirty="0" err="1" smtClean="0">
                <a:latin typeface="Candara" pitchFamily="34" charset="0"/>
              </a:rPr>
              <a:t>jobName</a:t>
            </a:r>
            <a:r>
              <a:rPr lang="en-US" sz="2800" b="1" dirty="0" smtClean="0">
                <a:latin typeface="Candara" pitchFamily="34" charset="0"/>
              </a:rPr>
              <a:t>&lt;/id&gt;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mavenName</a:t>
            </a:r>
            <a:r>
              <a:rPr lang="en-US" sz="2800" dirty="0" smtClean="0">
                <a:latin typeface="Candara" pitchFamily="34" charset="0"/>
              </a:rPr>
              <a:t>&gt;apache-maven-2.2.1&lt;/</a:t>
            </a:r>
            <a:r>
              <a:rPr lang="en-US" sz="2800" dirty="0" err="1" smtClean="0">
                <a:latin typeface="Candara" pitchFamily="34" charset="0"/>
              </a:rPr>
              <a:t>mavenName</a:t>
            </a:r>
            <a:r>
              <a:rPr lang="en-US" sz="2800" dirty="0" smtClean="0">
                <a:latin typeface="Candara" pitchFamily="34" charset="0"/>
              </a:rPr>
              <a:t>&gt; &lt;</a:t>
            </a:r>
            <a:r>
              <a:rPr lang="en-US" sz="2800" dirty="0" err="1" smtClean="0">
                <a:latin typeface="Candara" pitchFamily="34" charset="0"/>
              </a:rPr>
              <a:t>mavenOpts</a:t>
            </a:r>
            <a:r>
              <a:rPr lang="en-US" sz="2800" dirty="0" smtClean="0">
                <a:latin typeface="Candara" pitchFamily="34" charset="0"/>
              </a:rPr>
              <a:t>&gt;-Xmx256m&lt;/</a:t>
            </a:r>
            <a:r>
              <a:rPr lang="en-US" sz="2800" dirty="0" err="1" smtClean="0">
                <a:latin typeface="Candara" pitchFamily="34" charset="0"/>
              </a:rPr>
              <a:t>mavenOpts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mavenGoals</a:t>
            </a:r>
            <a:r>
              <a:rPr lang="en-US" sz="2800" dirty="0" smtClean="0">
                <a:latin typeface="Candara" pitchFamily="34" charset="0"/>
              </a:rPr>
              <a:t>&gt;–e –B –U clean install&lt;/</a:t>
            </a:r>
            <a:r>
              <a:rPr lang="en-US" sz="2800" dirty="0" err="1" smtClean="0">
                <a:latin typeface="Candara" pitchFamily="34" charset="0"/>
              </a:rPr>
              <a:t>mavenGoals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&lt;/job&gt;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Copies, packs, </a:t>
            </a:r>
            <a:r>
              <a:rPr lang="fr-CA" sz="2800" dirty="0" err="1" smtClean="0">
                <a:latin typeface="Candara" pitchFamily="34" charset="0"/>
              </a:rPr>
              <a:t>unpacks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downloads</a:t>
            </a:r>
            <a:r>
              <a:rPr lang="fr-CA" sz="2800" dirty="0" smtClean="0">
                <a:latin typeface="Candara" pitchFamily="34" charset="0"/>
              </a:rPr>
              <a:t>, </a:t>
            </a:r>
            <a:r>
              <a:rPr lang="fr-CA" sz="2800" dirty="0" err="1" smtClean="0">
                <a:latin typeface="Candara" pitchFamily="34" charset="0"/>
              </a:rPr>
              <a:t>uploads</a:t>
            </a:r>
            <a:r>
              <a:rPr lang="fr-CA" sz="2800" dirty="0" smtClean="0">
                <a:latin typeface="Candara" pitchFamily="34" charset="0"/>
              </a:rPr>
              <a:t> ..</a:t>
            </a:r>
          </a:p>
          <a:p>
            <a:r>
              <a:rPr lang="fr-CA" sz="2800" dirty="0" smtClean="0">
                <a:latin typeface="Candara" pitchFamily="34" charset="0"/>
              </a:rPr>
              <a:t> .. files, archives, </a:t>
            </a:r>
            <a:r>
              <a:rPr lang="fr-CA" sz="2800" dirty="0" err="1" smtClean="0">
                <a:latin typeface="Candara" pitchFamily="34" charset="0"/>
              </a:rPr>
              <a:t>Maven</a:t>
            </a:r>
            <a:r>
              <a:rPr lang="fr-CA" sz="2800" dirty="0" smtClean="0">
                <a:latin typeface="Candara" pitchFamily="34" charset="0"/>
              </a:rPr>
              <a:t> &lt;</a:t>
            </a:r>
            <a:r>
              <a:rPr lang="fr-CA" sz="2800" dirty="0" err="1" smtClean="0">
                <a:latin typeface="Candara" pitchFamily="34" charset="0"/>
              </a:rPr>
              <a:t>dependencies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err="1" smtClean="0">
                <a:latin typeface="Candara" pitchFamily="34" charset="0"/>
              </a:rPr>
              <a:t>Filters</a:t>
            </a:r>
            <a:r>
              <a:rPr lang="fr-CA" sz="2800" dirty="0" smtClean="0">
                <a:latin typeface="Candara" pitchFamily="34" charset="0"/>
              </a:rPr>
              <a:t> and replaces content</a:t>
            </a:r>
          </a:p>
          <a:p>
            <a:r>
              <a:rPr lang="fr-CA" sz="2800" dirty="0" smtClean="0">
                <a:latin typeface="Candara" pitchFamily="34" charset="0"/>
              </a:rPr>
              <a:t>Updates archives</a:t>
            </a:r>
          </a:p>
          <a:p>
            <a:r>
              <a:rPr lang="fr-CA" sz="2800" dirty="0" err="1" smtClean="0">
                <a:latin typeface="Candara" pitchFamily="34" charset="0"/>
              </a:rPr>
              <a:t>Unpacks</a:t>
            </a:r>
            <a:r>
              <a:rPr lang="fr-CA" sz="2800" dirty="0" smtClean="0">
                <a:latin typeface="Candara" pitchFamily="34" charset="0"/>
              </a:rPr>
              <a:t> Zip entries</a:t>
            </a:r>
          </a:p>
          <a:p>
            <a:r>
              <a:rPr lang="fr-CA" sz="2800" dirty="0" err="1" smtClean="0">
                <a:latin typeface="Candara" pitchFamily="34" charset="0"/>
              </a:rPr>
              <a:t>Downloads</a:t>
            </a:r>
            <a:r>
              <a:rPr lang="fr-CA" sz="2800" dirty="0" smtClean="0">
                <a:latin typeface="Candara" pitchFamily="34" charset="0"/>
              </a:rPr>
              <a:t> and </a:t>
            </a:r>
            <a:r>
              <a:rPr lang="fr-CA" sz="2800" dirty="0" err="1" smtClean="0">
                <a:latin typeface="Candara" pitchFamily="34" charset="0"/>
              </a:rPr>
              <a:t>uploads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from</a:t>
            </a:r>
            <a:r>
              <a:rPr lang="fr-CA" sz="2800" dirty="0" smtClean="0">
                <a:latin typeface="Candara" pitchFamily="34" charset="0"/>
              </a:rPr>
              <a:t>/to HTTP, SCP, FTP</a:t>
            </a:r>
          </a:p>
          <a:p>
            <a:r>
              <a:rPr lang="fr-CA" sz="2800" dirty="0" err="1" smtClean="0">
                <a:latin typeface="Candara" pitchFamily="34" charset="0"/>
              </a:rPr>
              <a:t>Built</a:t>
            </a:r>
            <a:r>
              <a:rPr lang="fr-CA" sz="2800" dirty="0" smtClean="0">
                <a:latin typeface="Candara" pitchFamily="34" charset="0"/>
              </a:rPr>
              <a:t>-in </a:t>
            </a:r>
            <a:r>
              <a:rPr lang="fr-CA" sz="2800" dirty="0" err="1" smtClean="0">
                <a:latin typeface="Candara" pitchFamily="34" charset="0"/>
              </a:rPr>
              <a:t>Groovy</a:t>
            </a:r>
            <a:r>
              <a:rPr lang="fr-CA" sz="2800" dirty="0" smtClean="0">
                <a:latin typeface="Candara" pitchFamily="34" charset="0"/>
              </a:rPr>
              <a:t>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&lt;job&gt;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jdkName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pom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repositories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privateRepository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r>
              <a:rPr lang="fr-CA" sz="2800" dirty="0" smtClean="0">
                <a:latin typeface="Candara" pitchFamily="34" charset="0"/>
              </a:rPr>
              <a:t>&lt;mail&gt;</a:t>
            </a:r>
          </a:p>
          <a:p>
            <a:r>
              <a:rPr lang="fr-CA" sz="2800" dirty="0" smtClean="0">
                <a:latin typeface="Candara" pitchFamily="34" charset="0"/>
              </a:rPr>
              <a:t>…</a:t>
            </a:r>
          </a:p>
          <a:p>
            <a:r>
              <a:rPr lang="fr-CA" sz="2800" dirty="0" smtClean="0">
                <a:latin typeface="Candara" pitchFamily="34" charset="0"/>
              </a:rPr>
              <a:t>All standard job configuration options.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Extending &lt;job&gt; (1)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&lt;id&gt;</a:t>
            </a:r>
            <a:r>
              <a:rPr lang="en-US" sz="2800" dirty="0" err="1" smtClean="0">
                <a:latin typeface="Candara" pitchFamily="34" charset="0"/>
              </a:rPr>
              <a:t>baseJob</a:t>
            </a:r>
            <a:r>
              <a:rPr lang="en-US" sz="2800" b="1" dirty="0" smtClean="0">
                <a:latin typeface="Candara" pitchFamily="34" charset="0"/>
              </a:rPr>
              <a:t>&lt;/id&gt;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&lt;abstract&gt;true&lt;/abstract&gt;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jdkName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jdkName</a:t>
            </a:r>
            <a:r>
              <a:rPr lang="en-US" sz="2800" dirty="0" smtClean="0">
                <a:latin typeface="Candara" pitchFamily="34" charset="0"/>
              </a:rPr>
              <a:t>&gt;  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mavenName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mavenName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mavenGoals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mavenGoals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&lt;/job&gt;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868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Extending &lt;job&gt; (2)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&lt;id&gt;</a:t>
            </a:r>
            <a:r>
              <a:rPr lang="en-US" sz="2800" dirty="0" err="1" smtClean="0">
                <a:latin typeface="Candara" pitchFamily="34" charset="0"/>
              </a:rPr>
              <a:t>jobName</a:t>
            </a:r>
            <a:r>
              <a:rPr lang="en-US" sz="2800" dirty="0" smtClean="0">
                <a:latin typeface="Candara" pitchFamily="34" charset="0"/>
              </a:rPr>
              <a:t>&lt;/id&gt;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&lt;parent&gt;</a:t>
            </a:r>
            <a:r>
              <a:rPr lang="en-US" sz="2800" b="1" dirty="0" err="1" smtClean="0">
                <a:latin typeface="Candara" pitchFamily="34" charset="0"/>
              </a:rPr>
              <a:t>baseJob</a:t>
            </a:r>
            <a:r>
              <a:rPr lang="en-US" sz="2800" b="1" dirty="0" smtClean="0">
                <a:latin typeface="Candara" pitchFamily="34" charset="0"/>
              </a:rPr>
              <a:t>&lt;/parent&gt;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&lt;repository&gt;..&lt;/repository&gt;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&lt;/job&gt;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Only</a:t>
            </a:r>
            <a:r>
              <a:rPr lang="fr-CA" sz="2800" dirty="0" smtClean="0">
                <a:latin typeface="Candara" pitchFamily="34" charset="0"/>
              </a:rPr>
              <a:t> job-</a:t>
            </a:r>
            <a:r>
              <a:rPr lang="fr-CA" sz="2800" dirty="0" err="1" smtClean="0">
                <a:latin typeface="Candara" pitchFamily="34" charset="0"/>
              </a:rPr>
              <a:t>specific</a:t>
            </a:r>
            <a:r>
              <a:rPr lang="fr-CA" sz="2800" dirty="0" smtClean="0">
                <a:latin typeface="Candara" pitchFamily="34" charset="0"/>
              </a:rPr>
              <a:t> values are </a:t>
            </a:r>
            <a:r>
              <a:rPr lang="fr-CA" sz="2800" dirty="0" err="1" smtClean="0">
                <a:latin typeface="Candara" pitchFamily="34" charset="0"/>
              </a:rPr>
              <a:t>specified</a:t>
            </a:r>
            <a:r>
              <a:rPr lang="fr-CA" sz="2800" dirty="0" smtClean="0">
                <a:latin typeface="Candara" pitchFamily="34" charset="0"/>
              </a:rPr>
              <a:t>.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Description Table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71550"/>
            <a:ext cx="879917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868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Invoking jobs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&lt;id&gt;</a:t>
            </a:r>
            <a:r>
              <a:rPr lang="en-US" sz="2800" dirty="0" err="1" smtClean="0">
                <a:latin typeface="Candara" pitchFamily="34" charset="0"/>
              </a:rPr>
              <a:t>jobName</a:t>
            </a:r>
            <a:r>
              <a:rPr lang="en-US" sz="2800" dirty="0" smtClean="0">
                <a:latin typeface="Candara" pitchFamily="34" charset="0"/>
              </a:rPr>
              <a:t>&lt;/id&gt;</a:t>
            </a:r>
            <a:br>
              <a:rPr lang="en-US" sz="2800" dirty="0" smtClean="0">
                <a:latin typeface="Candara" pitchFamily="34" charset="0"/>
              </a:rPr>
            </a:br>
            <a:r>
              <a:rPr lang="en-US" sz="2800" dirty="0" smtClean="0">
                <a:latin typeface="Candara" pitchFamily="34" charset="0"/>
              </a:rPr>
              <a:t>…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&lt;invoke&gt;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&lt;jobs&gt;</a:t>
            </a:r>
            <a:r>
              <a:rPr lang="en-US" sz="2800" dirty="0" err="1" smtClean="0">
                <a:latin typeface="Candara" pitchFamily="34" charset="0"/>
              </a:rPr>
              <a:t>jobA</a:t>
            </a:r>
            <a:r>
              <a:rPr lang="en-US" sz="2800" dirty="0" smtClean="0">
                <a:latin typeface="Candara" pitchFamily="34" charset="0"/>
              </a:rPr>
              <a:t>, </a:t>
            </a:r>
            <a:r>
              <a:rPr lang="en-US" sz="2800" dirty="0" err="1" smtClean="0">
                <a:latin typeface="Candara" pitchFamily="34" charset="0"/>
              </a:rPr>
              <a:t>jobB</a:t>
            </a:r>
            <a:r>
              <a:rPr lang="en-US" sz="2800" dirty="0" smtClean="0">
                <a:latin typeface="Candara" pitchFamily="34" charset="0"/>
              </a:rPr>
              <a:t>, </a:t>
            </a:r>
            <a:r>
              <a:rPr lang="en-US" sz="2800" dirty="0" err="1" smtClean="0">
                <a:latin typeface="Candara" pitchFamily="34" charset="0"/>
              </a:rPr>
              <a:t>jobC</a:t>
            </a:r>
            <a:r>
              <a:rPr lang="en-US" sz="2800" dirty="0" smtClean="0">
                <a:latin typeface="Candara" pitchFamily="34" charset="0"/>
              </a:rPr>
              <a:t>&lt;/jobs&gt;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&lt;/invoke&gt;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&lt;/job&gt;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868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Invoking jobs - conditions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&lt;invoke&gt;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&lt;jobs&gt;</a:t>
            </a:r>
            <a:r>
              <a:rPr lang="en-US" sz="2800" dirty="0" err="1" smtClean="0">
                <a:latin typeface="Candara" pitchFamily="34" charset="0"/>
              </a:rPr>
              <a:t>jobA</a:t>
            </a:r>
            <a:r>
              <a:rPr lang="en-US" sz="2800" dirty="0" smtClean="0">
                <a:latin typeface="Candara" pitchFamily="34" charset="0"/>
              </a:rPr>
              <a:t>, </a:t>
            </a:r>
            <a:r>
              <a:rPr lang="en-US" sz="2800" dirty="0" err="1" smtClean="0">
                <a:latin typeface="Candara" pitchFamily="34" charset="0"/>
              </a:rPr>
              <a:t>jobB</a:t>
            </a:r>
            <a:r>
              <a:rPr lang="en-US" sz="2800" dirty="0" smtClean="0">
                <a:latin typeface="Candara" pitchFamily="34" charset="0"/>
              </a:rPr>
              <a:t>, </a:t>
            </a:r>
            <a:r>
              <a:rPr lang="en-US" sz="2800" dirty="0" err="1" smtClean="0">
                <a:latin typeface="Candara" pitchFamily="34" charset="0"/>
              </a:rPr>
              <a:t>jobC</a:t>
            </a:r>
            <a:r>
              <a:rPr lang="en-US" sz="2800" dirty="0" smtClean="0">
                <a:latin typeface="Candara" pitchFamily="34" charset="0"/>
              </a:rPr>
              <a:t>&lt;/jobs&gt;</a:t>
            </a:r>
          </a:p>
          <a:p>
            <a:pPr>
              <a:buNone/>
            </a:pPr>
            <a:r>
              <a:rPr lang="en-US" sz="2800" b="1" dirty="0" smtClean="0">
                <a:latin typeface="Candara" pitchFamily="34" charset="0"/>
              </a:rPr>
              <a:t>    &lt;always&gt;</a:t>
            </a:r>
            <a:r>
              <a:rPr lang="en-US" sz="2800" dirty="0" smtClean="0">
                <a:latin typeface="Candara" pitchFamily="34" charset="0"/>
              </a:rPr>
              <a:t>false</a:t>
            </a:r>
            <a:r>
              <a:rPr lang="en-US" sz="2800" b="1" dirty="0" smtClean="0">
                <a:latin typeface="Candara" pitchFamily="34" charset="0"/>
              </a:rPr>
              <a:t>&lt;/always&gt;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&lt;stable&gt;</a:t>
            </a:r>
            <a:r>
              <a:rPr lang="en-US" sz="2800" dirty="0" smtClean="0">
                <a:latin typeface="Candara" pitchFamily="34" charset="0"/>
              </a:rPr>
              <a:t>true</a:t>
            </a:r>
            <a:r>
              <a:rPr lang="en-US" sz="2800" b="1" dirty="0" smtClean="0">
                <a:latin typeface="Candara" pitchFamily="34" charset="0"/>
              </a:rPr>
              <a:t>&lt;/stable&gt;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&lt;unstable&gt;</a:t>
            </a:r>
            <a:r>
              <a:rPr lang="en-US" sz="2800" dirty="0" smtClean="0">
                <a:latin typeface="Candara" pitchFamily="34" charset="0"/>
              </a:rPr>
              <a:t>false</a:t>
            </a:r>
            <a:r>
              <a:rPr lang="en-US" sz="2800" b="1" dirty="0" smtClean="0">
                <a:latin typeface="Candara" pitchFamily="34" charset="0"/>
              </a:rPr>
              <a:t>&lt;/unstable&gt;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&lt;failed&gt;</a:t>
            </a:r>
            <a:r>
              <a:rPr lang="en-US" sz="2800" dirty="0" smtClean="0">
                <a:latin typeface="Candara" pitchFamily="34" charset="0"/>
              </a:rPr>
              <a:t>false</a:t>
            </a:r>
            <a:r>
              <a:rPr lang="en-US" sz="2800" b="1" dirty="0" smtClean="0">
                <a:latin typeface="Candara" pitchFamily="34" charset="0"/>
              </a:rPr>
              <a:t>&lt;/failed&gt;</a:t>
            </a:r>
            <a:r>
              <a:rPr lang="en-US" sz="2800" dirty="0" smtClean="0">
                <a:latin typeface="Candara" pitchFamily="34" charset="0"/>
              </a:rPr>
              <a:t>   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&lt;/invoke&gt;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868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err="1" smtClean="0">
                <a:latin typeface="Candara" pitchFamily="34" charset="0"/>
              </a:rPr>
              <a:t>Artifactory</a:t>
            </a:r>
            <a:r>
              <a:rPr lang="en-US" sz="2800" b="1" u="sng" dirty="0" smtClean="0">
                <a:latin typeface="Candara" pitchFamily="34" charset="0"/>
              </a:rPr>
              <a:t> deployment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&lt;job&gt;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artifactory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&lt;name&gt;http://host/artifactory&lt;/name&gt;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&lt;user&gt;</a:t>
            </a:r>
            <a:r>
              <a:rPr lang="en-US" sz="2800" dirty="0" err="1" smtClean="0">
                <a:latin typeface="Candara" pitchFamily="34" charset="0"/>
              </a:rPr>
              <a:t>deployer</a:t>
            </a:r>
            <a:r>
              <a:rPr lang="en-US" sz="2800" dirty="0" smtClean="0">
                <a:latin typeface="Candara" pitchFamily="34" charset="0"/>
              </a:rPr>
              <a:t>&lt;/user&gt;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</a:t>
            </a:r>
            <a:r>
              <a:rPr lang="en-US" sz="2800" dirty="0" err="1" smtClean="0">
                <a:latin typeface="Candara" pitchFamily="34" charset="0"/>
              </a:rPr>
              <a:t>scrambledPassword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scrambledPassword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</a:t>
            </a:r>
            <a:r>
              <a:rPr lang="en-US" sz="2800" b="1" dirty="0" err="1" smtClean="0">
                <a:latin typeface="Candara" pitchFamily="34" charset="0"/>
              </a:rPr>
              <a:t>artifactory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&lt;/job&gt;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868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Environments supported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SCM: Subversion, </a:t>
            </a:r>
            <a:r>
              <a:rPr lang="en-US" sz="2800" dirty="0" err="1" smtClean="0">
                <a:latin typeface="Candara" pitchFamily="34" charset="0"/>
              </a:rPr>
              <a:t>Git</a:t>
            </a:r>
            <a:r>
              <a:rPr lang="en-US" sz="2800" dirty="0" smtClean="0">
                <a:latin typeface="Candara" pitchFamily="34" charset="0"/>
              </a:rPr>
              <a:t>, CVS, </a:t>
            </a:r>
            <a:r>
              <a:rPr lang="en-US" sz="2800" dirty="0" err="1" smtClean="0">
                <a:latin typeface="Candara" pitchFamily="34" charset="0"/>
              </a:rPr>
              <a:t>NullSCM</a:t>
            </a:r>
            <a:r>
              <a:rPr lang="en-US" sz="2800" dirty="0" smtClean="0">
                <a:latin typeface="Candara" pitchFamily="34" charset="0"/>
              </a:rPr>
              <a:t> (none)</a:t>
            </a:r>
          </a:p>
          <a:p>
            <a:r>
              <a:rPr lang="en-US" sz="2800" dirty="0" smtClean="0">
                <a:latin typeface="Candara" pitchFamily="34" charset="0"/>
              </a:rPr>
              <a:t>Maven jobs</a:t>
            </a:r>
          </a:p>
          <a:p>
            <a:r>
              <a:rPr lang="en-US" sz="2800" dirty="0" smtClean="0">
                <a:latin typeface="Candara" pitchFamily="34" charset="0"/>
              </a:rPr>
              <a:t>Free-style jobs</a:t>
            </a:r>
          </a:p>
          <a:p>
            <a:r>
              <a:rPr lang="en-US" sz="2800" dirty="0" err="1" smtClean="0">
                <a:latin typeface="Candara" pitchFamily="34" charset="0"/>
              </a:rPr>
              <a:t>Plugins</a:t>
            </a:r>
            <a:r>
              <a:rPr lang="en-US" sz="2800" dirty="0" smtClean="0">
                <a:latin typeface="Candara" pitchFamily="34" charset="0"/>
              </a:rPr>
              <a:t> required: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“Parameterized Trigger </a:t>
            </a:r>
            <a:r>
              <a:rPr lang="en-US" sz="2400" dirty="0" err="1" smtClean="0">
                <a:latin typeface="Candara" pitchFamily="34" charset="0"/>
              </a:rPr>
              <a:t>Plugin</a:t>
            </a:r>
            <a:r>
              <a:rPr lang="en-US" sz="2400" dirty="0" smtClean="0">
                <a:latin typeface="Candara" pitchFamily="34" charset="0"/>
              </a:rPr>
              <a:t>” </a:t>
            </a:r>
            <a:r>
              <a:rPr lang="en-US" sz="2400" b="1" dirty="0" smtClean="0">
                <a:latin typeface="Candara" pitchFamily="34" charset="0"/>
              </a:rPr>
              <a:t>v2.4</a:t>
            </a:r>
            <a:r>
              <a:rPr lang="en-US" sz="2400" dirty="0" smtClean="0">
                <a:latin typeface="Candara" pitchFamily="34" charset="0"/>
              </a:rPr>
              <a:t> or higher</a:t>
            </a:r>
          </a:p>
          <a:p>
            <a:pPr lvl="1"/>
            <a:r>
              <a:rPr lang="en-US" sz="2400" dirty="0" smtClean="0">
                <a:latin typeface="Candara" pitchFamily="34" charset="0"/>
              </a:rPr>
              <a:t>“</a:t>
            </a:r>
            <a:r>
              <a:rPr lang="en-US" sz="2400" dirty="0" err="1" smtClean="0">
                <a:latin typeface="Candara" pitchFamily="34" charset="0"/>
              </a:rPr>
              <a:t>Artifactory</a:t>
            </a:r>
            <a:r>
              <a:rPr lang="en-US" sz="2400" dirty="0" smtClean="0">
                <a:latin typeface="Candara" pitchFamily="34" charset="0"/>
              </a:rPr>
              <a:t> </a:t>
            </a:r>
            <a:r>
              <a:rPr lang="en-US" sz="2400" dirty="0" err="1" smtClean="0">
                <a:latin typeface="Candara" pitchFamily="34" charset="0"/>
              </a:rPr>
              <a:t>Plugin</a:t>
            </a:r>
            <a:r>
              <a:rPr lang="en-US" sz="2400" dirty="0" smtClean="0">
                <a:latin typeface="Candara" pitchFamily="34" charset="0"/>
              </a:rPr>
              <a:t>” </a:t>
            </a:r>
            <a:r>
              <a:rPr lang="en-US" sz="2400" b="1" dirty="0" smtClean="0">
                <a:latin typeface="Candara" pitchFamily="34" charset="0"/>
              </a:rPr>
              <a:t>v1.3.4</a:t>
            </a:r>
            <a:r>
              <a:rPr lang="en-US" sz="2400" dirty="0" smtClean="0">
                <a:latin typeface="Candara" pitchFamily="34" charset="0"/>
              </a:rPr>
              <a:t> or higher</a:t>
            </a:r>
          </a:p>
          <a:p>
            <a:pPr lvl="1"/>
            <a:endParaRPr lang="en-US" sz="2400" dirty="0" smtClean="0">
              <a:latin typeface="Candara" pitchFamily="34" charset="0"/>
            </a:endParaRPr>
          </a:p>
          <a:p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2343150"/>
            <a:ext cx="88392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400" dirty="0" smtClean="0">
                <a:latin typeface="Candara" pitchFamily="34" charset="0"/>
                <a:hlinkClick r:id="rId3"/>
              </a:rPr>
              <a:t>-</a:t>
            </a:r>
            <a:r>
              <a:rPr lang="fr-CA" sz="6400" dirty="0" err="1" smtClean="0">
                <a:latin typeface="Candara" pitchFamily="34" charset="0"/>
                <a:hlinkClick r:id="rId3"/>
              </a:rPr>
              <a:t>assert</a:t>
            </a:r>
            <a:r>
              <a:rPr lang="fr-CA" sz="6400" dirty="0" smtClean="0">
                <a:latin typeface="Candara" pitchFamily="34" charset="0"/>
                <a:hlinkClick r:id="rId3"/>
              </a:rPr>
              <a:t>-plugin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Build</a:t>
            </a:r>
            <a:r>
              <a:rPr lang="fr-CA" sz="2800" dirty="0" smtClean="0">
                <a:latin typeface="Candara" pitchFamily="34" charset="0"/>
              </a:rPr>
              <a:t> assertions!</a:t>
            </a:r>
          </a:p>
          <a:p>
            <a:r>
              <a:rPr lang="fr-CA" sz="2800" dirty="0" err="1" smtClean="0">
                <a:latin typeface="Candara" pitchFamily="34" charset="0"/>
              </a:rPr>
              <a:t>Properties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defined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Files </a:t>
            </a:r>
            <a:r>
              <a:rPr lang="fr-CA" sz="2800" dirty="0" err="1" smtClean="0">
                <a:latin typeface="Candara" pitchFamily="34" charset="0"/>
              </a:rPr>
              <a:t>exist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smtClean="0">
                <a:latin typeface="Candara" pitchFamily="34" charset="0"/>
              </a:rPr>
              <a:t>Directories </a:t>
            </a:r>
            <a:r>
              <a:rPr lang="fr-CA" sz="2800" dirty="0" err="1" smtClean="0">
                <a:latin typeface="Candara" pitchFamily="34" charset="0"/>
              </a:rPr>
              <a:t>identical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Groovy</a:t>
            </a:r>
            <a:r>
              <a:rPr lang="fr-CA" sz="2800" dirty="0" smtClean="0">
                <a:latin typeface="Candara" pitchFamily="34" charset="0"/>
              </a:rPr>
              <a:t> expressions </a:t>
            </a:r>
            <a:r>
              <a:rPr lang="fr-CA" sz="2800" dirty="0" err="1" smtClean="0">
                <a:latin typeface="Candara" pitchFamily="34" charset="0"/>
              </a:rPr>
              <a:t>evaluate</a:t>
            </a:r>
            <a:r>
              <a:rPr lang="fr-CA" sz="2800" dirty="0" smtClean="0">
                <a:latin typeface="Candara" pitchFamily="34" charset="0"/>
              </a:rPr>
              <a:t> to </a:t>
            </a:r>
            <a:r>
              <a:rPr lang="fr-CA" sz="2800" dirty="0" err="1" smtClean="0">
                <a:latin typeface="Candara" pitchFamily="34" charset="0"/>
              </a:rPr>
              <a:t>true</a:t>
            </a:r>
            <a:endParaRPr lang="fr-CA" sz="2800" dirty="0" smtClean="0">
              <a:latin typeface="Candara" pitchFamily="34" charset="0"/>
            </a:endParaRPr>
          </a:p>
          <a:p>
            <a:pPr lvl="1"/>
            <a:r>
              <a:rPr lang="fr-CA" sz="2400" dirty="0" err="1" smtClean="0">
                <a:latin typeface="Candara" pitchFamily="34" charset="0"/>
              </a:rPr>
              <a:t>Was</a:t>
            </a:r>
            <a:r>
              <a:rPr lang="fr-CA" sz="2400" dirty="0" smtClean="0">
                <a:latin typeface="Candara" pitchFamily="34" charset="0"/>
              </a:rPr>
              <a:t> </a:t>
            </a:r>
            <a:r>
              <a:rPr lang="fr-CA" sz="2400" dirty="0" err="1" smtClean="0">
                <a:latin typeface="Candara" pitchFamily="34" charset="0"/>
              </a:rPr>
              <a:t>driven</a:t>
            </a:r>
            <a:r>
              <a:rPr lang="fr-CA" sz="2400" dirty="0" smtClean="0">
                <a:latin typeface="Candara" pitchFamily="34" charset="0"/>
              </a:rPr>
              <a:t> by plugins </a:t>
            </a:r>
            <a:r>
              <a:rPr lang="fr-CA" sz="2400" dirty="0" smtClean="0">
                <a:latin typeface="Candara" pitchFamily="34" charset="0"/>
                <a:hlinkClick r:id="rId2"/>
              </a:rPr>
              <a:t>tests</a:t>
            </a:r>
            <a:endParaRPr lang="fr-CA" sz="24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maven-copy-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version&gt;0.2.2&lt;/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maven-assert-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version&gt;0.2.2&lt;/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&lt;configuration&gt;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assertProperties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assertProperties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assertFiles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assertFiles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assertEqual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assertEqual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assertGroovy</a:t>
            </a:r>
            <a:r>
              <a:rPr lang="en-US" sz="2800" dirty="0" smtClean="0">
                <a:latin typeface="Candara" pitchFamily="34" charset="0"/>
              </a:rPr>
              <a:t>&gt;..&lt;/</a:t>
            </a:r>
            <a:r>
              <a:rPr lang="en-US" sz="2800" dirty="0" err="1" smtClean="0">
                <a:latin typeface="Candara" pitchFamily="34" charset="0"/>
              </a:rPr>
              <a:t>assertGroovy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</a:t>
            </a:r>
            <a:r>
              <a:rPr lang="en-US" sz="2800" b="1" u="sng" dirty="0" err="1" smtClean="0">
                <a:latin typeface="Candara" pitchFamily="34" charset="0"/>
              </a:rPr>
              <a:t>assertProperties</a:t>
            </a:r>
            <a:r>
              <a:rPr lang="en-US" sz="2800" b="1" u="sng" dirty="0" smtClean="0">
                <a:latin typeface="Candara" pitchFamily="34" charset="0"/>
              </a:rPr>
              <a:t>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assertProperties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job-parameter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BUILD_NUMBER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JENKINS_URL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assertProperties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Makes</a:t>
            </a:r>
            <a:r>
              <a:rPr lang="fr-CA" sz="2800" dirty="0" smtClean="0">
                <a:latin typeface="Candara" pitchFamily="34" charset="0"/>
              </a:rPr>
              <a:t> sure all job </a:t>
            </a:r>
            <a:r>
              <a:rPr lang="fr-CA" sz="2800" dirty="0" err="1" smtClean="0">
                <a:latin typeface="Candara" pitchFamily="34" charset="0"/>
              </a:rPr>
              <a:t>parameters</a:t>
            </a:r>
            <a:r>
              <a:rPr lang="fr-CA" sz="2800" dirty="0" smtClean="0">
                <a:latin typeface="Candara" pitchFamily="34" charset="0"/>
              </a:rPr>
              <a:t> are </a:t>
            </a:r>
            <a:r>
              <a:rPr lang="fr-CA" sz="2800" dirty="0" err="1" smtClean="0">
                <a:latin typeface="Candara" pitchFamily="34" charset="0"/>
              </a:rPr>
              <a:t>specified</a:t>
            </a:r>
            <a:r>
              <a:rPr lang="fr-CA" sz="2800" dirty="0" smtClean="0">
                <a:latin typeface="Candara" pitchFamily="34" charset="0"/>
              </a:rPr>
              <a:t>.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</a:t>
            </a:r>
            <a:r>
              <a:rPr lang="en-US" sz="2800" b="1" u="sng" dirty="0" err="1" smtClean="0">
                <a:latin typeface="Candara" pitchFamily="34" charset="0"/>
              </a:rPr>
              <a:t>assertFiles</a:t>
            </a:r>
            <a:r>
              <a:rPr lang="en-US" sz="2800" b="1" u="sng" dirty="0" smtClean="0">
                <a:latin typeface="Candara" pitchFamily="34" charset="0"/>
              </a:rPr>
              <a:t>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assertFiles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${data-files}/*.xml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</a:t>
            </a:r>
            <a:r>
              <a:rPr lang="en-US" sz="2800" dirty="0" err="1" smtClean="0">
                <a:latin typeface="Candara" pitchFamily="34" charset="0"/>
              </a:rPr>
              <a:t>project.build.directory</a:t>
            </a:r>
            <a:r>
              <a:rPr lang="en-US" sz="2800" dirty="0" smtClean="0">
                <a:latin typeface="Candara" pitchFamily="34" charset="0"/>
              </a:rPr>
              <a:t>}/</a:t>
            </a:r>
            <a:r>
              <a:rPr lang="en-US" sz="2800" dirty="0" err="1" smtClean="0">
                <a:latin typeface="Candara" pitchFamily="34" charset="0"/>
              </a:rPr>
              <a:t>setup.tar.gz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</a:t>
            </a:r>
            <a:r>
              <a:rPr lang="en-US" sz="2800" dirty="0" err="1" smtClean="0">
                <a:latin typeface="Candara" pitchFamily="34" charset="0"/>
              </a:rPr>
              <a:t>project.build.directory</a:t>
            </a:r>
            <a:r>
              <a:rPr lang="en-US" sz="2800" dirty="0" smtClean="0">
                <a:latin typeface="Candara" pitchFamily="34" charset="0"/>
              </a:rPr>
              <a:t>}/</a:t>
            </a:r>
            <a:r>
              <a:rPr lang="en-US" sz="2800" dirty="0" err="1" smtClean="0">
                <a:latin typeface="Candara" pitchFamily="34" charset="0"/>
              </a:rPr>
              <a:t>ini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assertFiles</a:t>
            </a:r>
            <a:r>
              <a:rPr lang="en-US" sz="2800" dirty="0" smtClean="0">
                <a:latin typeface="Candara" pitchFamily="34" charset="0"/>
              </a:rPr>
              <a:t>&gt;</a:t>
            </a:r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Makes</a:t>
            </a:r>
            <a:r>
              <a:rPr lang="fr-CA" sz="2800" dirty="0" smtClean="0">
                <a:latin typeface="Candara" pitchFamily="34" charset="0"/>
              </a:rPr>
              <a:t> sure all files and directories are </a:t>
            </a:r>
            <a:r>
              <a:rPr lang="fr-CA" sz="2800" dirty="0" err="1" smtClean="0">
                <a:latin typeface="Candara" pitchFamily="34" charset="0"/>
              </a:rPr>
              <a:t>created</a:t>
            </a:r>
            <a:r>
              <a:rPr lang="fr-CA" sz="2800" dirty="0" smtClean="0">
                <a:latin typeface="Candara" pitchFamily="34" charset="0"/>
              </a:rPr>
              <a:t>.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</a:t>
            </a:r>
            <a:r>
              <a:rPr lang="en-US" sz="2800" b="1" u="sng" dirty="0" err="1" smtClean="0">
                <a:latin typeface="Candara" pitchFamily="34" charset="0"/>
              </a:rPr>
              <a:t>assertEqual</a:t>
            </a:r>
            <a:r>
              <a:rPr lang="en-US" sz="2800" b="1" u="sng" dirty="0" smtClean="0">
                <a:latin typeface="Candara" pitchFamily="34" charset="0"/>
              </a:rPr>
              <a:t>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assertEqual</a:t>
            </a:r>
            <a:r>
              <a:rPr lang="en-US" sz="2800" dirty="0" smtClean="0">
                <a:latin typeface="Candara" pitchFamily="34" charset="0"/>
              </a:rPr>
              <a:t>&gt;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${dir}/expected</a:t>
            </a:r>
            <a:r>
              <a:rPr lang="en-US" sz="2800" b="1" dirty="0" smtClean="0">
                <a:solidFill>
                  <a:srgbClr val="0070C0"/>
                </a:solidFill>
                <a:latin typeface="Candara" pitchFamily="34" charset="0"/>
              </a:rPr>
              <a:t>|</a:t>
            </a:r>
            <a:r>
              <a:rPr lang="en-US" sz="2800" dirty="0" smtClean="0">
                <a:latin typeface="Candara" pitchFamily="34" charset="0"/>
              </a:rPr>
              <a:t>${</a:t>
            </a:r>
            <a:r>
              <a:rPr lang="en-US" sz="2800" dirty="0" err="1" smtClean="0">
                <a:latin typeface="Candara" pitchFamily="34" charset="0"/>
              </a:rPr>
              <a:t>outputDir</a:t>
            </a:r>
            <a:r>
              <a:rPr lang="en-US" sz="2800" dirty="0" smtClean="0">
                <a:latin typeface="Candara" pitchFamily="34" charset="0"/>
              </a:rPr>
              <a:t>}/result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${dir}/expected</a:t>
            </a:r>
            <a:r>
              <a:rPr lang="en-US" sz="2800" b="1" dirty="0" smtClean="0">
                <a:solidFill>
                  <a:srgbClr val="0070C0"/>
                </a:solidFill>
                <a:latin typeface="Candara" pitchFamily="34" charset="0"/>
              </a:rPr>
              <a:t>|</a:t>
            </a:r>
            <a:r>
              <a:rPr lang="en-US" sz="2800" dirty="0" smtClean="0">
                <a:latin typeface="Candara" pitchFamily="34" charset="0"/>
              </a:rPr>
              <a:t>${</a:t>
            </a:r>
            <a:r>
              <a:rPr lang="en-US" sz="2800" dirty="0" err="1" smtClean="0">
                <a:latin typeface="Candara" pitchFamily="34" charset="0"/>
              </a:rPr>
              <a:t>outputDir</a:t>
            </a:r>
            <a:r>
              <a:rPr lang="en-US" sz="2800" dirty="0" smtClean="0">
                <a:latin typeface="Candara" pitchFamily="34" charset="0"/>
              </a:rPr>
              <a:t>}/result</a:t>
            </a:r>
            <a:r>
              <a:rPr lang="en-US" sz="2800" b="1" dirty="0" smtClean="0">
                <a:solidFill>
                  <a:srgbClr val="0070C0"/>
                </a:solidFill>
                <a:latin typeface="Candara" pitchFamily="34" charset="0"/>
              </a:rPr>
              <a:t>|</a:t>
            </a:r>
            <a:r>
              <a:rPr lang="en-US" sz="2800" dirty="0" smtClean="0">
                <a:latin typeface="Candara" pitchFamily="34" charset="0"/>
              </a:rPr>
              <a:t>**/*.xml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assertEqual</a:t>
            </a:r>
            <a:r>
              <a:rPr lang="en-US" sz="2800" dirty="0" smtClean="0">
                <a:latin typeface="Candara" pitchFamily="34" charset="0"/>
              </a:rPr>
              <a:t>&gt;</a:t>
            </a:r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Makes</a:t>
            </a:r>
            <a:r>
              <a:rPr lang="fr-CA" sz="2800" dirty="0" smtClean="0">
                <a:latin typeface="Candara" pitchFamily="34" charset="0"/>
              </a:rPr>
              <a:t> sure directories are </a:t>
            </a:r>
            <a:r>
              <a:rPr lang="fr-CA" sz="2800" dirty="0" err="1" smtClean="0">
                <a:latin typeface="Candara" pitchFamily="34" charset="0"/>
              </a:rPr>
              <a:t>identical</a:t>
            </a:r>
            <a:r>
              <a:rPr lang="fr-CA" sz="2800" dirty="0" smtClean="0">
                <a:latin typeface="Candara" pitchFamily="34" charset="0"/>
              </a:rPr>
              <a:t> (+/- pattern).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en-US" sz="2800" b="1" u="sng" dirty="0" smtClean="0">
                <a:latin typeface="Candara" pitchFamily="34" charset="0"/>
              </a:rPr>
              <a:t>&lt;</a:t>
            </a:r>
            <a:r>
              <a:rPr lang="en-US" sz="2800" b="1" u="sng" dirty="0" err="1" smtClean="0">
                <a:latin typeface="Candara" pitchFamily="34" charset="0"/>
              </a:rPr>
              <a:t>assertGroovy</a:t>
            </a:r>
            <a:r>
              <a:rPr lang="en-US" sz="2800" b="1" u="sng" dirty="0" smtClean="0">
                <a:latin typeface="Candara" pitchFamily="34" charset="0"/>
              </a:rPr>
              <a:t>&gt; 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</a:t>
            </a:r>
            <a:r>
              <a:rPr lang="en-US" sz="2800" dirty="0" err="1" smtClean="0">
                <a:latin typeface="Candara" pitchFamily="34" charset="0"/>
              </a:rPr>
              <a:t>assertGroovy</a:t>
            </a:r>
            <a:r>
              <a:rPr lang="en-US" sz="2800" dirty="0" smtClean="0">
                <a:latin typeface="Candara" pitchFamily="34" charset="0"/>
              </a:rPr>
              <a:t>&gt; 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dirty="0" err="1" smtClean="0">
                <a:latin typeface="Candara" pitchFamily="34" charset="0"/>
              </a:rPr>
              <a:t>project.basedir.</a:t>
            </a:r>
            <a:r>
              <a:rPr lang="en-US" sz="2800" b="1" dirty="0" err="1" smtClean="0">
                <a:latin typeface="Candara" pitchFamily="34" charset="0"/>
              </a:rPr>
              <a:t>directorySize</a:t>
            </a:r>
            <a:r>
              <a:rPr lang="en-US" sz="2800" b="1" dirty="0" smtClean="0">
                <a:latin typeface="Candara" pitchFamily="34" charset="0"/>
              </a:rPr>
              <a:t>()</a:t>
            </a:r>
            <a:r>
              <a:rPr lang="en-US" sz="2800" dirty="0" smtClean="0">
                <a:latin typeface="Candara" pitchFamily="34" charset="0"/>
              </a:rPr>
              <a:t> &gt; 0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timestamp ==~ /^\d{2} \w+ \d{4}, \d{2}:\d{2}:\d{2}$/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</a:t>
            </a:r>
            <a:r>
              <a:rPr lang="en-US" sz="2800" dirty="0" err="1" smtClean="0">
                <a:latin typeface="Candara" pitchFamily="34" charset="0"/>
              </a:rPr>
              <a:t>assertGroovy</a:t>
            </a:r>
            <a:r>
              <a:rPr lang="en-US" sz="2800" dirty="0" smtClean="0">
                <a:latin typeface="Candara" pitchFamily="34" charset="0"/>
              </a:rPr>
              <a:t>&gt;</a:t>
            </a:r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Evaluates</a:t>
            </a:r>
            <a:r>
              <a:rPr lang="fr-CA" sz="2800" dirty="0" smtClean="0">
                <a:latin typeface="Candara" pitchFamily="34" charset="0"/>
              </a:rPr>
              <a:t> «</a:t>
            </a:r>
            <a:r>
              <a:rPr lang="fr-CA" sz="2800" dirty="0" err="1" smtClean="0">
                <a:latin typeface="Candara" pitchFamily="34" charset="0"/>
              </a:rPr>
              <a:t>assert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i="1" dirty="0" smtClean="0">
                <a:latin typeface="Candara" pitchFamily="34" charset="0"/>
              </a:rPr>
              <a:t>line</a:t>
            </a:r>
            <a:r>
              <a:rPr lang="fr-CA" sz="2800" dirty="0" smtClean="0">
                <a:latin typeface="Candara" pitchFamily="34" charset="0"/>
              </a:rPr>
              <a:t>» for </a:t>
            </a:r>
            <a:r>
              <a:rPr lang="fr-CA" sz="2800" dirty="0" err="1" smtClean="0">
                <a:latin typeface="Candara" pitchFamily="34" charset="0"/>
              </a:rPr>
              <a:t>each</a:t>
            </a:r>
            <a:r>
              <a:rPr lang="fr-CA" sz="2800" dirty="0" smtClean="0">
                <a:latin typeface="Candara" pitchFamily="34" charset="0"/>
              </a:rPr>
              <a:t> line (power </a:t>
            </a:r>
            <a:r>
              <a:rPr lang="fr-CA" sz="2800" dirty="0" err="1" smtClean="0">
                <a:latin typeface="Candara" pitchFamily="34" charset="0"/>
              </a:rPr>
              <a:t>assert</a:t>
            </a:r>
            <a:r>
              <a:rPr lang="fr-CA" sz="2800" dirty="0" smtClean="0">
                <a:latin typeface="Candara" pitchFamily="34" charset="0"/>
              </a:rPr>
              <a:t>!)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Groovy</a:t>
            </a:r>
            <a:r>
              <a:rPr lang="fr-CA" sz="2800" b="1" u="sng" dirty="0" smtClean="0">
                <a:latin typeface="Candara" pitchFamily="34" charset="0"/>
              </a:rPr>
              <a:t> </a:t>
            </a:r>
            <a:r>
              <a:rPr lang="fr-CA" sz="2800" b="1" u="sng" dirty="0" err="1" smtClean="0">
                <a:latin typeface="Candara" pitchFamily="34" charset="0"/>
              </a:rPr>
              <a:t>context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r>
              <a:rPr lang="en-US" sz="2800" dirty="0" err="1" smtClean="0">
                <a:latin typeface="Candara" pitchFamily="34" charset="0"/>
              </a:rPr>
              <a:t>File.</a:t>
            </a:r>
            <a:r>
              <a:rPr lang="en-US" sz="2800" b="1" dirty="0" err="1" smtClean="0">
                <a:latin typeface="Candara" pitchFamily="34" charset="0"/>
              </a:rPr>
              <a:t>directorySize</a:t>
            </a:r>
            <a:r>
              <a:rPr lang="en-US" sz="2800" b="1" dirty="0" smtClean="0">
                <a:latin typeface="Candara" pitchFamily="34" charset="0"/>
              </a:rPr>
              <a:t>()</a:t>
            </a: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err="1" smtClean="0">
                <a:latin typeface="Candara" pitchFamily="34" charset="0"/>
              </a:rPr>
              <a:t>Object.</a:t>
            </a:r>
            <a:r>
              <a:rPr lang="en-US" sz="2800" b="1" dirty="0" err="1" smtClean="0">
                <a:latin typeface="Candara" pitchFamily="34" charset="0"/>
              </a:rPr>
              <a:t>splitWith</a:t>
            </a:r>
            <a:r>
              <a:rPr lang="en-US" sz="2800" b="1" dirty="0" smtClean="0">
                <a:latin typeface="Candara" pitchFamily="34" charset="0"/>
              </a:rPr>
              <a:t>()</a:t>
            </a:r>
            <a:r>
              <a:rPr lang="en-US" sz="2800" dirty="0" smtClean="0">
                <a:latin typeface="Candara" pitchFamily="34" charset="0"/>
              </a:rPr>
              <a:t> – see </a:t>
            </a:r>
            <a:r>
              <a:rPr lang="en-US" sz="2800" dirty="0" err="1" smtClean="0">
                <a:latin typeface="Candara" pitchFamily="34" charset="0"/>
                <a:hlinkClick r:id="rId2"/>
              </a:rPr>
              <a:t>GCommons</a:t>
            </a:r>
            <a:r>
              <a:rPr lang="en-US" sz="2800" dirty="0" smtClean="0">
                <a:latin typeface="Candara" pitchFamily="34" charset="0"/>
              </a:rPr>
              <a:t> </a:t>
            </a:r>
          </a:p>
          <a:p>
            <a:r>
              <a:rPr lang="en-US" sz="2800" dirty="0" smtClean="0">
                <a:latin typeface="Candara" pitchFamily="34" charset="0"/>
              </a:rPr>
              <a:t>“project” - </a:t>
            </a:r>
            <a:r>
              <a:rPr lang="en-US" sz="2800" dirty="0" err="1" smtClean="0">
                <a:latin typeface="Candara" pitchFamily="34" charset="0"/>
              </a:rPr>
              <a:t>org.apache.maven.project.MavenProject</a:t>
            </a:r>
            <a:endParaRPr lang="en-US" sz="28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“session” - </a:t>
            </a:r>
            <a:r>
              <a:rPr lang="en-US" sz="2600" dirty="0" err="1" smtClean="0">
                <a:latin typeface="Candara" pitchFamily="34" charset="0"/>
              </a:rPr>
              <a:t>org.apache.maven.execution.MavenSession</a:t>
            </a:r>
            <a:endParaRPr lang="en-US" sz="2600" dirty="0" smtClean="0">
              <a:latin typeface="Candara" pitchFamily="34" charset="0"/>
            </a:endParaRPr>
          </a:p>
          <a:p>
            <a:r>
              <a:rPr lang="en-US" sz="2800" dirty="0" smtClean="0">
                <a:latin typeface="Candara" pitchFamily="34" charset="0"/>
              </a:rPr>
              <a:t>“</a:t>
            </a:r>
            <a:r>
              <a:rPr lang="en-US" sz="2800" dirty="0" err="1" smtClean="0">
                <a:latin typeface="Candara" pitchFamily="34" charset="0"/>
              </a:rPr>
              <a:t>mavenVersion</a:t>
            </a:r>
            <a:r>
              <a:rPr lang="en-US" sz="2800" dirty="0" smtClean="0">
                <a:latin typeface="Candara" pitchFamily="34" charset="0"/>
              </a:rPr>
              <a:t>”</a:t>
            </a:r>
          </a:p>
          <a:p>
            <a:r>
              <a:rPr lang="en-US" sz="2800" dirty="0" smtClean="0">
                <a:latin typeface="Candara" pitchFamily="34" charset="0"/>
              </a:rPr>
              <a:t>All Maven and System properties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2343150"/>
            <a:ext cx="8839200" cy="857250"/>
          </a:xfrm>
        </p:spPr>
        <p:txBody>
          <a:bodyPr/>
          <a:lstStyle/>
          <a:p>
            <a:r>
              <a:rPr lang="fr-CA" sz="64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400" dirty="0" smtClean="0">
                <a:latin typeface="Candara" pitchFamily="34" charset="0"/>
                <a:hlinkClick r:id="rId3"/>
              </a:rPr>
              <a:t>-mail-plugin</a:t>
            </a:r>
            <a:endParaRPr lang="fr-CA" sz="6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/>
            </a:r>
            <a:br>
              <a:rPr lang="fr-CA" sz="2800" dirty="0" smtClean="0">
                <a:latin typeface="Candara" pitchFamily="34" charset="0"/>
              </a:rPr>
            </a:br>
            <a:endParaRPr lang="fr-CA" sz="2800" dirty="0" smtClean="0">
              <a:latin typeface="Candara" pitchFamily="34" charset="0"/>
            </a:endParaRPr>
          </a:p>
          <a:p>
            <a:r>
              <a:rPr lang="en-US" dirty="0" smtClean="0">
                <a:latin typeface="Candara" pitchFamily="34" charset="0"/>
              </a:rPr>
              <a:t>Sends e-mails with attachments from Maven</a:t>
            </a:r>
          </a:p>
          <a:p>
            <a:r>
              <a:rPr lang="en-US" dirty="0" smtClean="0">
                <a:latin typeface="Candara" pitchFamily="34" charset="0"/>
              </a:rPr>
              <a:t>Works great for build-time reports</a:t>
            </a:r>
            <a:r>
              <a:rPr lang="fr-CA" sz="3200" dirty="0" smtClean="0">
                <a:latin typeface="Candara" pitchFamily="34" charset="0"/>
              </a:rPr>
              <a:t> </a:t>
            </a:r>
          </a:p>
          <a:p>
            <a:r>
              <a:rPr lang="fr-CA" dirty="0" err="1" smtClean="0">
                <a:latin typeface="Candara" pitchFamily="34" charset="0"/>
              </a:rPr>
              <a:t>Properties</a:t>
            </a:r>
            <a:r>
              <a:rPr lang="fr-CA" dirty="0" smtClean="0">
                <a:latin typeface="Candara" pitchFamily="34" charset="0"/>
              </a:rPr>
              <a:t> plugin </a:t>
            </a:r>
            <a:r>
              <a:rPr lang="fr-CA" dirty="0" err="1" smtClean="0">
                <a:latin typeface="Candara" pitchFamily="34" charset="0"/>
              </a:rPr>
              <a:t>allows</a:t>
            </a:r>
            <a:r>
              <a:rPr lang="fr-CA" dirty="0" smtClean="0">
                <a:latin typeface="Candara" pitchFamily="34" charset="0"/>
              </a:rPr>
              <a:t> for </a:t>
            </a:r>
            <a:r>
              <a:rPr lang="fr-CA" dirty="0" err="1" smtClean="0">
                <a:latin typeface="Candara" pitchFamily="34" charset="0"/>
              </a:rPr>
              <a:t>dynamic</a:t>
            </a:r>
            <a:r>
              <a:rPr lang="fr-CA" dirty="0" smtClean="0">
                <a:latin typeface="Candara" pitchFamily="34" charset="0"/>
              </a:rPr>
              <a:t> content</a:t>
            </a:r>
            <a:endParaRPr lang="fr-CA" sz="32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maven-mail-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version&gt;0.2.2&lt;/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&lt;configuration&gt;: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</a:t>
            </a:r>
            <a:r>
              <a:rPr lang="fr-CA" sz="2800" b="1" dirty="0" err="1" smtClean="0">
                <a:latin typeface="Candara" pitchFamily="34" charset="0"/>
              </a:rPr>
              <a:t>resources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    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&gt;..&lt;/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    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&gt;..&lt;/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&lt;/</a:t>
            </a:r>
            <a:r>
              <a:rPr lang="fr-CA" sz="2800" b="1" dirty="0" err="1" smtClean="0">
                <a:latin typeface="Candara" pitchFamily="34" charset="0"/>
              </a:rPr>
              <a:t>resources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&lt;configuration&gt;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&lt;configuration&gt;: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smtp</a:t>
            </a:r>
            <a:r>
              <a:rPr lang="en-US" sz="2800" b="1" dirty="0" smtClean="0">
                <a:latin typeface="Candara" pitchFamily="34" charset="0"/>
              </a:rPr>
              <a:t>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</a:t>
            </a:r>
            <a:r>
              <a:rPr lang="en-US" sz="2800" b="1" dirty="0" err="1" smtClean="0">
                <a:latin typeface="Candara" pitchFamily="34" charset="0"/>
              </a:rPr>
              <a:t>smtp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&lt;from&gt;..&lt;/from&gt;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&lt;mails&gt;&lt;to&gt;..&lt;/to&gt;&lt;/mails&gt;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&lt;subject&gt;..&lt;/subject&gt;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&lt;text&gt;..&lt;/text&gt;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&lt;mails&gt;: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&lt;mails&gt;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&lt;to&gt;</a:t>
            </a:r>
            <a:r>
              <a:rPr lang="en-US" sz="2800" dirty="0" err="1" smtClean="0">
                <a:latin typeface="Candara" pitchFamily="34" charset="0"/>
              </a:rPr>
              <a:t>user@mail</a:t>
            </a:r>
            <a:r>
              <a:rPr lang="en-US" sz="2800" b="1" dirty="0" smtClean="0">
                <a:solidFill>
                  <a:srgbClr val="0070C0"/>
                </a:solidFill>
                <a:latin typeface="Candara" pitchFamily="34" charset="0"/>
              </a:rPr>
              <a:t>;</a:t>
            </a:r>
            <a:r>
              <a:rPr lang="en-US" sz="2800" dirty="0" smtClean="0">
                <a:latin typeface="Candara" pitchFamily="34" charset="0"/>
              </a:rPr>
              <a:t> user2@mail</a:t>
            </a:r>
            <a:r>
              <a:rPr lang="en-US" sz="2800" b="1" dirty="0" smtClean="0">
                <a:latin typeface="Candara" pitchFamily="34" charset="0"/>
              </a:rPr>
              <a:t>&lt;/to&gt;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&lt;cc&gt;</a:t>
            </a:r>
            <a:r>
              <a:rPr lang="en-US" sz="2800" dirty="0" smtClean="0">
                <a:latin typeface="Candara" pitchFamily="34" charset="0"/>
              </a:rPr>
              <a:t>User Name </a:t>
            </a:r>
            <a:r>
              <a:rPr lang="en-US" sz="2800" b="1" dirty="0" smtClean="0">
                <a:latin typeface="Candara" pitchFamily="34" charset="0"/>
              </a:rPr>
              <a:t>&amp;</a:t>
            </a:r>
            <a:r>
              <a:rPr lang="en-US" sz="2800" b="1" dirty="0" err="1" smtClean="0">
                <a:latin typeface="Candara" pitchFamily="34" charset="0"/>
              </a:rPr>
              <a:t>lt;</a:t>
            </a:r>
            <a:r>
              <a:rPr lang="en-US" sz="2800" dirty="0" err="1" smtClean="0">
                <a:latin typeface="Candara" pitchFamily="34" charset="0"/>
              </a:rPr>
              <a:t>user@mail</a:t>
            </a:r>
            <a:r>
              <a:rPr lang="en-US" sz="2800" b="1" dirty="0" err="1" smtClean="0">
                <a:latin typeface="Candara" pitchFamily="34" charset="0"/>
              </a:rPr>
              <a:t>&amp;gt</a:t>
            </a:r>
            <a:r>
              <a:rPr lang="en-US" sz="2800" b="1" dirty="0" smtClean="0">
                <a:latin typeface="Candara" pitchFamily="34" charset="0"/>
              </a:rPr>
              <a:t>;</a:t>
            </a:r>
            <a:r>
              <a:rPr lang="en-US" sz="2800" b="1" dirty="0" smtClean="0">
                <a:solidFill>
                  <a:srgbClr val="0070C0"/>
                </a:solidFill>
                <a:latin typeface="Candara" pitchFamily="34" charset="0"/>
              </a:rPr>
              <a:t>;</a:t>
            </a:r>
            <a:r>
              <a:rPr lang="en-US" sz="2800" b="1" dirty="0" smtClean="0">
                <a:latin typeface="Candara" pitchFamily="34" charset="0"/>
              </a:rPr>
              <a:t>&lt;/cc&gt;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&lt;bcc&gt;</a:t>
            </a:r>
            <a:r>
              <a:rPr lang="en-US" sz="2800" dirty="0" smtClean="0">
                <a:latin typeface="Candara" pitchFamily="34" charset="0"/>
              </a:rPr>
              <a:t>..</a:t>
            </a:r>
            <a:r>
              <a:rPr lang="en-US" sz="2800" b="1" dirty="0" smtClean="0">
                <a:latin typeface="Candara" pitchFamily="34" charset="0"/>
              </a:rPr>
              <a:t>&lt;/bcc&gt;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&lt;/mails&gt;</a:t>
            </a:r>
          </a:p>
          <a:p>
            <a:r>
              <a:rPr lang="en-US" sz="2800" dirty="0" smtClean="0">
                <a:latin typeface="Candara" pitchFamily="34" charset="0"/>
              </a:rPr>
              <a:t>Use &amp;</a:t>
            </a:r>
            <a:r>
              <a:rPr lang="en-US" sz="2800" dirty="0" err="1" smtClean="0">
                <a:latin typeface="Candara" pitchFamily="34" charset="0"/>
              </a:rPr>
              <a:t>lt;user@mail&amp;gt</a:t>
            </a:r>
            <a:r>
              <a:rPr lang="en-US" sz="2800" dirty="0" smtClean="0">
                <a:latin typeface="Candara" pitchFamily="34" charset="0"/>
              </a:rPr>
              <a:t>; or CDATA</a:t>
            </a:r>
            <a:endParaRPr lang="fr-CA" sz="2800" dirty="0" smtClean="0">
              <a:latin typeface="Candara" pitchFamily="34" charset="0"/>
            </a:endParaRPr>
          </a:p>
          <a:p>
            <a:r>
              <a:rPr lang="fr-CA" sz="2800" dirty="0" err="1" smtClean="0">
                <a:latin typeface="Candara" pitchFamily="34" charset="0"/>
              </a:rPr>
              <a:t>Addresses</a:t>
            </a:r>
            <a:r>
              <a:rPr lang="fr-CA" sz="2800" dirty="0" smtClean="0">
                <a:latin typeface="Candara" pitchFamily="34" charset="0"/>
              </a:rPr>
              <a:t> are </a:t>
            </a:r>
            <a:r>
              <a:rPr lang="fr-CA" sz="2800" b="1" dirty="0" smtClean="0">
                <a:solidFill>
                  <a:srgbClr val="0070C0"/>
                </a:solidFill>
                <a:latin typeface="Candara" pitchFamily="34" charset="0"/>
              </a:rPr>
              <a:t>«;»</a:t>
            </a:r>
            <a:r>
              <a:rPr lang="fr-CA" sz="2800" dirty="0" smtClean="0">
                <a:latin typeface="Candara" pitchFamily="34" charset="0"/>
              </a:rPr>
              <a:t>-</a:t>
            </a:r>
            <a:r>
              <a:rPr lang="fr-CA" sz="2800" dirty="0" err="1" smtClean="0">
                <a:latin typeface="Candara" pitchFamily="34" charset="0"/>
              </a:rPr>
              <a:t>separated</a:t>
            </a:r>
            <a:r>
              <a:rPr lang="fr-CA" sz="2800" dirty="0" smtClean="0">
                <a:latin typeface="Candara" pitchFamily="34" charset="0"/>
              </a:rPr>
              <a:t> to </a:t>
            </a:r>
            <a:r>
              <a:rPr lang="fr-CA" sz="2800" dirty="0" err="1" smtClean="0">
                <a:latin typeface="Candara" pitchFamily="34" charset="0"/>
              </a:rPr>
              <a:t>allow</a:t>
            </a:r>
            <a:r>
              <a:rPr lang="fr-CA" sz="2800" dirty="0" smtClean="0">
                <a:latin typeface="Candara" pitchFamily="34" charset="0"/>
              </a:rPr>
              <a:t> </a:t>
            </a:r>
            <a:r>
              <a:rPr lang="fr-CA" sz="2800" dirty="0" err="1" smtClean="0">
                <a:latin typeface="Candara" pitchFamily="34" charset="0"/>
              </a:rPr>
              <a:t>spaces</a:t>
            </a:r>
            <a:r>
              <a:rPr lang="fr-CA" sz="2800" dirty="0" smtClean="0">
                <a:latin typeface="Candara" pitchFamily="34" charset="0"/>
              </a:rPr>
              <a:t> in </a:t>
            </a:r>
            <a:r>
              <a:rPr lang="fr-CA" sz="2800" dirty="0" err="1" smtClean="0">
                <a:latin typeface="Candara" pitchFamily="34" charset="0"/>
              </a:rPr>
              <a:t>names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Attaching</a:t>
            </a:r>
            <a:r>
              <a:rPr lang="fr-CA" sz="2800" b="1" u="sng" dirty="0" smtClean="0">
                <a:latin typeface="Candara" pitchFamily="34" charset="0"/>
              </a:rPr>
              <a:t> files: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textFile</a:t>
            </a:r>
            <a:r>
              <a:rPr lang="en-US" sz="2800" b="1" dirty="0" smtClean="0">
                <a:latin typeface="Candara" pitchFamily="34" charset="0"/>
              </a:rPr>
              <a:t>&gt;..&lt;/</a:t>
            </a:r>
            <a:r>
              <a:rPr lang="en-US" sz="2800" b="1" dirty="0" err="1" smtClean="0">
                <a:latin typeface="Candara" pitchFamily="34" charset="0"/>
              </a:rPr>
              <a:t>textFile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&lt;files&gt;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&lt;file&gt;..&lt;/file&gt;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&lt;file&gt;..&lt;/file&gt;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&lt;/files&gt;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2343150"/>
            <a:ext cx="8839200" cy="857250"/>
          </a:xfrm>
        </p:spPr>
        <p:txBody>
          <a:bodyPr/>
          <a:lstStyle/>
          <a:p>
            <a:r>
              <a:rPr lang="fr-CA" sz="6000" dirty="0" err="1" smtClean="0">
                <a:latin typeface="Candara" pitchFamily="34" charset="0"/>
                <a:hlinkClick r:id="rId3"/>
              </a:rPr>
              <a:t>maven</a:t>
            </a:r>
            <a:r>
              <a:rPr lang="fr-CA" sz="6000" dirty="0" smtClean="0">
                <a:latin typeface="Candara" pitchFamily="34" charset="0"/>
                <a:hlinkClick r:id="rId3"/>
              </a:rPr>
              <a:t>-</a:t>
            </a:r>
            <a:r>
              <a:rPr lang="fr-CA" sz="6000" dirty="0" err="1" smtClean="0">
                <a:latin typeface="Candara" pitchFamily="34" charset="0"/>
                <a:hlinkClick r:id="rId3"/>
              </a:rPr>
              <a:t>spring</a:t>
            </a:r>
            <a:r>
              <a:rPr lang="fr-CA" sz="6000" dirty="0" smtClean="0">
                <a:latin typeface="Candara" pitchFamily="34" charset="0"/>
                <a:hlinkClick r:id="rId3"/>
              </a:rPr>
              <a:t>-batch-plugin</a:t>
            </a:r>
            <a:endParaRPr lang="fr-CA" sz="60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/>
            </a:r>
            <a:br>
              <a:rPr lang="fr-CA" sz="2800" dirty="0" smtClean="0">
                <a:latin typeface="Candara" pitchFamily="34" charset="0"/>
              </a:rPr>
            </a:br>
            <a:endParaRPr lang="fr-CA" sz="2800" dirty="0" smtClean="0">
              <a:latin typeface="Candara" pitchFamily="34" charset="0"/>
            </a:endParaRPr>
          </a:p>
          <a:p>
            <a:r>
              <a:rPr lang="en-US" dirty="0" smtClean="0">
                <a:latin typeface="Candara" pitchFamily="34" charset="0"/>
              </a:rPr>
              <a:t>Invokes </a:t>
            </a:r>
            <a:r>
              <a:rPr lang="en-US" dirty="0" err="1" smtClean="0">
                <a:latin typeface="Candara" pitchFamily="34" charset="0"/>
              </a:rPr>
              <a:t>SpringBatch</a:t>
            </a:r>
            <a:r>
              <a:rPr lang="en-US" dirty="0" smtClean="0">
                <a:latin typeface="Candara" pitchFamily="34" charset="0"/>
              </a:rPr>
              <a:t> job as part of Maven build</a:t>
            </a:r>
          </a:p>
          <a:p>
            <a:r>
              <a:rPr lang="en-US" dirty="0" smtClean="0">
                <a:latin typeface="Candara" pitchFamily="34" charset="0"/>
              </a:rPr>
              <a:t>Maven is a good platform for batch processes!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endParaRPr lang="fr-CA" sz="2800" dirty="0" smtClean="0">
              <a:latin typeface="Candara" pitchFamily="34" charset="0"/>
            </a:endParaRP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/>
            </a:r>
            <a:br>
              <a:rPr lang="en-US" sz="2800" dirty="0" smtClean="0">
                <a:latin typeface="Candara" pitchFamily="34" charset="0"/>
                <a:cs typeface="Consolas" pitchFamily="49" charset="0"/>
              </a:rPr>
            </a:b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com.goldin.plugins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groupId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  <a:r>
              <a:rPr lang="en-US" sz="2800" b="1" dirty="0" smtClean="0">
                <a:latin typeface="Candara" pitchFamily="34" charset="0"/>
                <a:cs typeface="Consolas" pitchFamily="49" charset="0"/>
              </a:rPr>
              <a:t>maven-spring-batch-</a:t>
            </a:r>
            <a:r>
              <a:rPr lang="en-US" sz="2800" b="1" dirty="0" err="1" smtClean="0">
                <a:latin typeface="Candara" pitchFamily="34" charset="0"/>
                <a:cs typeface="Consolas" pitchFamily="49" charset="0"/>
              </a:rPr>
              <a:t>plugin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&lt;/</a:t>
            </a:r>
            <a:r>
              <a:rPr lang="en-US" sz="2800" dirty="0" err="1" smtClean="0">
                <a:latin typeface="Candara" pitchFamily="34" charset="0"/>
                <a:cs typeface="Consolas" pitchFamily="49" charset="0"/>
              </a:rPr>
              <a:t>artifactId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&gt;</a:t>
            </a:r>
          </a:p>
          <a:p>
            <a:pPr algn="ctr">
              <a:buNone/>
            </a:pPr>
            <a:r>
              <a:rPr lang="en-US" sz="2800" dirty="0" smtClean="0">
                <a:latin typeface="Candara" pitchFamily="34" charset="0"/>
                <a:cs typeface="Consolas" pitchFamily="49" charset="0"/>
              </a:rPr>
              <a:t>&lt;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version&gt;0.2.2&lt;/</a:t>
            </a:r>
            <a:r>
              <a:rPr lang="en-US" sz="2800" dirty="0" smtClean="0">
                <a:latin typeface="Candara" pitchFamily="34" charset="0"/>
                <a:cs typeface="Consolas" pitchFamily="49" charset="0"/>
              </a:rPr>
              <a:t>version&gt;</a:t>
            </a:r>
          </a:p>
          <a:p>
            <a:endParaRPr lang="fr-CA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&lt;configuration&gt;: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</a:t>
            </a:r>
            <a:r>
              <a:rPr lang="en-US" sz="2800" b="1" dirty="0" err="1" smtClean="0">
                <a:latin typeface="Candara" pitchFamily="34" charset="0"/>
              </a:rPr>
              <a:t>jobId</a:t>
            </a:r>
            <a:r>
              <a:rPr lang="en-US" sz="2800" b="1" dirty="0" smtClean="0">
                <a:latin typeface="Candara" pitchFamily="34" charset="0"/>
              </a:rPr>
              <a:t>&gt;</a:t>
            </a:r>
            <a:r>
              <a:rPr lang="en-US" sz="2800" dirty="0" err="1" smtClean="0">
                <a:latin typeface="Candara" pitchFamily="34" charset="0"/>
              </a:rPr>
              <a:t>jobId</a:t>
            </a:r>
            <a:r>
              <a:rPr lang="en-US" sz="2800" b="1" dirty="0" smtClean="0">
                <a:latin typeface="Candara" pitchFamily="34" charset="0"/>
              </a:rPr>
              <a:t>&lt;/</a:t>
            </a:r>
            <a:r>
              <a:rPr lang="en-US" sz="2800" b="1" dirty="0" err="1" smtClean="0">
                <a:latin typeface="Candara" pitchFamily="34" charset="0"/>
              </a:rPr>
              <a:t>jobId</a:t>
            </a:r>
            <a:r>
              <a:rPr lang="en-US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</a:t>
            </a:r>
            <a:r>
              <a:rPr lang="en-US" sz="2800" dirty="0" err="1" smtClean="0">
                <a:latin typeface="Candara" pitchFamily="34" charset="0"/>
              </a:rPr>
              <a:t>configLocations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err="1" smtClean="0">
                <a:latin typeface="Candara" pitchFamily="34" charset="0"/>
              </a:rPr>
              <a:t>classpath</a:t>
            </a:r>
            <a:r>
              <a:rPr lang="en-US" sz="2800" b="1" dirty="0" smtClean="0">
                <a:latin typeface="Candara" pitchFamily="34" charset="0"/>
              </a:rPr>
              <a:t>:</a:t>
            </a:r>
            <a:r>
              <a:rPr lang="en-US" sz="2800" dirty="0" smtClean="0">
                <a:latin typeface="Candara" pitchFamily="34" charset="0"/>
              </a:rPr>
              <a:t>/</a:t>
            </a:r>
            <a:r>
              <a:rPr lang="en-US" sz="2800" dirty="0" err="1" smtClean="0">
                <a:latin typeface="Candara" pitchFamily="34" charset="0"/>
              </a:rPr>
              <a:t>springbatch</a:t>
            </a:r>
            <a:r>
              <a:rPr lang="en-US" sz="2800" dirty="0" smtClean="0">
                <a:latin typeface="Candara" pitchFamily="34" charset="0"/>
              </a:rPr>
              <a:t>/infra/job-launcher.xml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file:</a:t>
            </a:r>
            <a:r>
              <a:rPr lang="en-US" sz="2800" dirty="0" smtClean="0">
                <a:latin typeface="Candara" pitchFamily="34" charset="0"/>
              </a:rPr>
              <a:t>/job/context.xml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&lt;/</a:t>
            </a:r>
            <a:r>
              <a:rPr lang="en-US" sz="2800" dirty="0" err="1" smtClean="0">
                <a:latin typeface="Candara" pitchFamily="34" charset="0"/>
              </a:rPr>
              <a:t>configLocations</a:t>
            </a:r>
            <a:r>
              <a:rPr lang="en-US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610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err="1" smtClean="0">
                <a:latin typeface="Candara" pitchFamily="34" charset="0"/>
              </a:rPr>
              <a:t>Properties</a:t>
            </a:r>
            <a:r>
              <a:rPr lang="fr-CA" sz="2800" b="1" u="sng" dirty="0" smtClean="0">
                <a:latin typeface="Candara" pitchFamily="34" charset="0"/>
              </a:rPr>
              <a:t>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&lt;configuration&gt;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&lt;props&gt;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name = value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err="1" smtClean="0">
                <a:latin typeface="Candara" pitchFamily="34" charset="0"/>
              </a:rPr>
              <a:t>classpath</a:t>
            </a:r>
            <a:r>
              <a:rPr lang="en-US" sz="2800" b="1" dirty="0" smtClean="0">
                <a:latin typeface="Candara" pitchFamily="34" charset="0"/>
              </a:rPr>
              <a:t>:</a:t>
            </a:r>
            <a:r>
              <a:rPr lang="en-US" sz="2800" dirty="0" smtClean="0">
                <a:latin typeface="Candara" pitchFamily="34" charset="0"/>
              </a:rPr>
              <a:t>/</a:t>
            </a:r>
            <a:r>
              <a:rPr lang="en-US" sz="2800" dirty="0" err="1" smtClean="0">
                <a:latin typeface="Candara" pitchFamily="34" charset="0"/>
              </a:rPr>
              <a:t>springbatch</a:t>
            </a:r>
            <a:r>
              <a:rPr lang="en-US" sz="2800" dirty="0" smtClean="0">
                <a:latin typeface="Candara" pitchFamily="34" charset="0"/>
              </a:rPr>
              <a:t>/infra/job-</a:t>
            </a:r>
            <a:r>
              <a:rPr lang="en-US" sz="2800" dirty="0" err="1" smtClean="0">
                <a:latin typeface="Candara" pitchFamily="34" charset="0"/>
              </a:rPr>
              <a:t>runner.properties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    </a:t>
            </a:r>
            <a:r>
              <a:rPr lang="en-US" sz="2800" b="1" dirty="0" smtClean="0">
                <a:latin typeface="Candara" pitchFamily="34" charset="0"/>
              </a:rPr>
              <a:t>file:</a:t>
            </a:r>
            <a:r>
              <a:rPr lang="en-US" sz="2800" dirty="0" smtClean="0">
                <a:latin typeface="Candara" pitchFamily="34" charset="0"/>
              </a:rPr>
              <a:t>/job/</a:t>
            </a:r>
            <a:r>
              <a:rPr lang="en-US" sz="2800" dirty="0" err="1" smtClean="0">
                <a:latin typeface="Candara" pitchFamily="34" charset="0"/>
              </a:rPr>
              <a:t>context.properties</a:t>
            </a:r>
            <a:endParaRPr lang="en-US" sz="28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    </a:t>
            </a:r>
            <a:r>
              <a:rPr lang="en-US" sz="2800" b="1" dirty="0" smtClean="0">
                <a:latin typeface="Candara" pitchFamily="34" charset="0"/>
              </a:rPr>
              <a:t>&lt;/props&gt;</a:t>
            </a:r>
          </a:p>
          <a:p>
            <a:pPr>
              <a:buNone/>
            </a:pPr>
            <a:r>
              <a:rPr lang="en-US" sz="2800" dirty="0" smtClean="0">
                <a:latin typeface="Candara" pitchFamily="34" charset="0"/>
              </a:rPr>
              <a:t>&lt;/configuration&gt;</a:t>
            </a: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800" dirty="0" smtClean="0">
              <a:latin typeface="Candara" pitchFamily="34" charset="0"/>
            </a:endParaRPr>
          </a:p>
          <a:p>
            <a:pPr>
              <a:buNone/>
            </a:pPr>
            <a:endParaRPr lang="fr-CA" sz="26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52400" y="361950"/>
            <a:ext cx="8534400" cy="4343400"/>
          </a:xfrm>
        </p:spPr>
        <p:txBody>
          <a:bodyPr/>
          <a:lstStyle/>
          <a:p>
            <a:r>
              <a:rPr lang="fr-CA" dirty="0" smtClean="0">
                <a:latin typeface="Candara" pitchFamily="34" charset="0"/>
                <a:hlinkClick r:id="rId3"/>
              </a:rPr>
              <a:t>evgeny-goldin.com/wiki/</a:t>
            </a:r>
            <a:r>
              <a:rPr lang="fr-CA" dirty="0" err="1" smtClean="0">
                <a:latin typeface="Candara" pitchFamily="34" charset="0"/>
                <a:hlinkClick r:id="rId3"/>
              </a:rPr>
              <a:t>Maven</a:t>
            </a:r>
            <a:r>
              <a:rPr lang="fr-CA" dirty="0" smtClean="0">
                <a:latin typeface="Candara" pitchFamily="34" charset="0"/>
                <a:hlinkClick r:id="rId3"/>
              </a:rPr>
              <a:t>-plugins</a:t>
            </a:r>
            <a:endParaRPr lang="fr-CA" dirty="0" smtClean="0">
              <a:latin typeface="Candara" pitchFamily="34" charset="0"/>
            </a:endParaRPr>
          </a:p>
          <a:p>
            <a:r>
              <a:rPr lang="fr-CA" dirty="0" smtClean="0">
                <a:latin typeface="Candara" pitchFamily="34" charset="0"/>
                <a:hlinkClick r:id="rId4"/>
              </a:rPr>
              <a:t>maven-plugins.994461.n3.nabble.com</a:t>
            </a:r>
            <a:endParaRPr lang="fr-CA" dirty="0" smtClean="0">
              <a:latin typeface="Candara" pitchFamily="34" charset="0"/>
            </a:endParaRPr>
          </a:p>
          <a:p>
            <a:r>
              <a:rPr lang="en-US" dirty="0" smtClean="0">
                <a:latin typeface="Candara" pitchFamily="34" charset="0"/>
                <a:hlinkClick r:id="rId5"/>
              </a:rPr>
              <a:t>evgeny-goldin.org/</a:t>
            </a:r>
            <a:r>
              <a:rPr lang="en-US" dirty="0" err="1" smtClean="0">
                <a:latin typeface="Candara" pitchFamily="34" charset="0"/>
                <a:hlinkClick r:id="rId5"/>
              </a:rPr>
              <a:t>artifactory</a:t>
            </a:r>
            <a:r>
              <a:rPr lang="en-US" dirty="0" smtClean="0">
                <a:latin typeface="Candara" pitchFamily="34" charset="0"/>
                <a:hlinkClick r:id="rId5"/>
              </a:rPr>
              <a:t>/</a:t>
            </a:r>
            <a:r>
              <a:rPr lang="en-US" dirty="0" err="1" smtClean="0">
                <a:latin typeface="Candara" pitchFamily="34" charset="0"/>
                <a:hlinkClick r:id="rId5"/>
              </a:rPr>
              <a:t>plugins</a:t>
            </a:r>
            <a:r>
              <a:rPr lang="en-US" dirty="0" smtClean="0">
                <a:latin typeface="Candara" pitchFamily="34" charset="0"/>
                <a:hlinkClick r:id="rId5"/>
              </a:rPr>
              <a:t>-releases</a:t>
            </a:r>
            <a:endParaRPr lang="en-US" dirty="0" smtClean="0">
              <a:latin typeface="Candara" pitchFamily="34" charset="0"/>
            </a:endParaRPr>
          </a:p>
          <a:p>
            <a:r>
              <a:rPr lang="en-US" dirty="0" smtClean="0">
                <a:latin typeface="Candara" pitchFamily="34" charset="0"/>
                <a:hlinkClick r:id="rId6"/>
              </a:rPr>
              <a:t>evgeny-goldin.org/</a:t>
            </a:r>
            <a:r>
              <a:rPr lang="en-US" dirty="0" err="1" smtClean="0">
                <a:latin typeface="Candara" pitchFamily="34" charset="0"/>
                <a:hlinkClick r:id="rId6"/>
              </a:rPr>
              <a:t>artifactory</a:t>
            </a:r>
            <a:r>
              <a:rPr lang="en-US" dirty="0" smtClean="0">
                <a:latin typeface="Candara" pitchFamily="34" charset="0"/>
                <a:hlinkClick r:id="rId6"/>
              </a:rPr>
              <a:t>/</a:t>
            </a:r>
            <a:r>
              <a:rPr lang="en-US" dirty="0" err="1" smtClean="0">
                <a:latin typeface="Candara" pitchFamily="34" charset="0"/>
                <a:hlinkClick r:id="rId6"/>
              </a:rPr>
              <a:t>libs</a:t>
            </a:r>
            <a:r>
              <a:rPr lang="en-US" dirty="0" smtClean="0">
                <a:latin typeface="Candara" pitchFamily="34" charset="0"/>
                <a:hlinkClick r:id="rId6"/>
              </a:rPr>
              <a:t>-releases</a:t>
            </a:r>
            <a:endParaRPr lang="en-US" dirty="0" smtClean="0">
              <a:latin typeface="Candara" pitchFamily="34" charset="0"/>
              <a:hlinkClick r:id="rId7"/>
            </a:endParaRPr>
          </a:p>
          <a:p>
            <a:r>
              <a:rPr lang="en-US" dirty="0" smtClean="0">
                <a:latin typeface="Candara" pitchFamily="34" charset="0"/>
                <a:hlinkClick r:id="rId7"/>
              </a:rPr>
              <a:t>evgeny-goldin.org/</a:t>
            </a:r>
            <a:r>
              <a:rPr lang="en-US" dirty="0" err="1" smtClean="0">
                <a:latin typeface="Candara" pitchFamily="34" charset="0"/>
                <a:hlinkClick r:id="rId7"/>
              </a:rPr>
              <a:t>youtrack</a:t>
            </a:r>
            <a:r>
              <a:rPr lang="en-US" dirty="0" smtClean="0">
                <a:latin typeface="Candara" pitchFamily="34" charset="0"/>
                <a:hlinkClick r:id="rId7"/>
              </a:rPr>
              <a:t>/issues/pl</a:t>
            </a:r>
            <a:endParaRPr lang="fr-CA" dirty="0" smtClean="0">
              <a:latin typeface="Candara" pitchFamily="34" charset="0"/>
              <a:hlinkClick r:id="rId8"/>
            </a:endParaRPr>
          </a:p>
          <a:p>
            <a:r>
              <a:rPr lang="fr-CA" dirty="0" smtClean="0">
                <a:latin typeface="Candara" pitchFamily="34" charset="0"/>
                <a:hlinkClick r:id="rId8"/>
              </a:rPr>
              <a:t>@</a:t>
            </a:r>
            <a:r>
              <a:rPr lang="fr-CA" dirty="0" err="1" smtClean="0">
                <a:latin typeface="Candara" pitchFamily="34" charset="0"/>
                <a:hlinkClick r:id="rId8"/>
              </a:rPr>
              <a:t>evgeny_goldin</a:t>
            </a:r>
            <a:endParaRPr lang="fr-CA" dirty="0" smtClean="0">
              <a:latin typeface="Candara" pitchFamily="34" charset="0"/>
              <a:hlinkClick r:id="rId9"/>
            </a:endParaRPr>
          </a:p>
          <a:p>
            <a:r>
              <a:rPr lang="fr-CA" dirty="0" smtClean="0">
                <a:latin typeface="Candara" pitchFamily="34" charset="0"/>
                <a:hlinkClick r:id="rId9"/>
              </a:rPr>
              <a:t>evgenyg@gmail.com</a:t>
            </a:r>
            <a:endParaRPr lang="fr-CA" dirty="0" smtClean="0">
              <a:latin typeface="Candara" pitchFamily="34" charset="0"/>
            </a:endParaRPr>
          </a:p>
          <a:p>
            <a:endParaRPr lang="fr-CA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209550"/>
            <a:ext cx="8229600" cy="4648200"/>
          </a:xfrm>
        </p:spPr>
        <p:txBody>
          <a:bodyPr/>
          <a:lstStyle/>
          <a:p>
            <a:pPr>
              <a:buNone/>
            </a:pPr>
            <a:r>
              <a:rPr lang="fr-CA" sz="2800" b="1" u="sng" dirty="0" smtClean="0">
                <a:latin typeface="Candara" pitchFamily="34" charset="0"/>
              </a:rPr>
              <a:t>Copy files:</a:t>
            </a:r>
          </a:p>
          <a:p>
            <a:pPr>
              <a:buNone/>
            </a:pPr>
            <a:endParaRPr lang="fr-CA" sz="2000" dirty="0" smtClean="0">
              <a:latin typeface="Candara" pitchFamily="34" charset="0"/>
            </a:endParaRP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</a:t>
            </a:r>
            <a:r>
              <a:rPr lang="fr-CA" sz="2800" b="1" dirty="0" err="1" smtClean="0">
                <a:latin typeface="Candara" pitchFamily="34" charset="0"/>
              </a:rPr>
              <a:t>targetPath</a:t>
            </a:r>
            <a:r>
              <a:rPr lang="fr-CA" sz="2800" b="1" dirty="0" smtClean="0">
                <a:latin typeface="Candara" pitchFamily="34" charset="0"/>
              </a:rPr>
              <a:t>&gt;</a:t>
            </a:r>
            <a:r>
              <a:rPr lang="fr-CA" sz="2800" i="1" dirty="0" err="1" smtClean="0">
                <a:latin typeface="Candara" pitchFamily="34" charset="0"/>
              </a:rPr>
              <a:t>target</a:t>
            </a:r>
            <a:r>
              <a:rPr lang="fr-CA" sz="2800" i="1" dirty="0" smtClean="0">
                <a:latin typeface="Candara" pitchFamily="34" charset="0"/>
              </a:rPr>
              <a:t> directory</a:t>
            </a:r>
            <a:r>
              <a:rPr lang="fr-CA" sz="2800" b="1" dirty="0" smtClean="0">
                <a:latin typeface="Candara" pitchFamily="34" charset="0"/>
              </a:rPr>
              <a:t>&lt;/</a:t>
            </a:r>
            <a:r>
              <a:rPr lang="fr-CA" sz="2800" b="1" dirty="0" err="1" smtClean="0">
                <a:latin typeface="Candara" pitchFamily="34" charset="0"/>
              </a:rPr>
              <a:t>targetPath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&lt;directory&gt;</a:t>
            </a:r>
            <a:r>
              <a:rPr lang="fr-CA" sz="2800" i="1" dirty="0" smtClean="0">
                <a:latin typeface="Candara" pitchFamily="34" charset="0"/>
              </a:rPr>
              <a:t>base directory</a:t>
            </a:r>
            <a:r>
              <a:rPr lang="fr-CA" sz="2800" b="1" dirty="0" smtClean="0">
                <a:latin typeface="Candara" pitchFamily="34" charset="0"/>
              </a:rPr>
              <a:t>&lt;/directory&gt;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</a:t>
            </a:r>
            <a:r>
              <a:rPr lang="fr-CA" sz="2800" b="1" dirty="0" err="1" smtClean="0">
                <a:latin typeface="Candara" pitchFamily="34" charset="0"/>
              </a:rPr>
              <a:t>include</a:t>
            </a:r>
            <a:r>
              <a:rPr lang="fr-CA" sz="2800" b="1" dirty="0" smtClean="0">
                <a:latin typeface="Candara" pitchFamily="34" charset="0"/>
              </a:rPr>
              <a:t>&gt;</a:t>
            </a:r>
            <a:r>
              <a:rPr lang="fr-CA" sz="2800" dirty="0" smtClean="0">
                <a:latin typeface="Candara" pitchFamily="34" charset="0"/>
              </a:rPr>
              <a:t>**/*.xml, *.txt, **/lib/*.jar</a:t>
            </a:r>
            <a:r>
              <a:rPr lang="fr-CA" sz="2800" b="1" dirty="0" smtClean="0">
                <a:latin typeface="Candara" pitchFamily="34" charset="0"/>
              </a:rPr>
              <a:t>&lt;/</a:t>
            </a:r>
            <a:r>
              <a:rPr lang="fr-CA" sz="2800" b="1" dirty="0" err="1" smtClean="0">
                <a:latin typeface="Candara" pitchFamily="34" charset="0"/>
              </a:rPr>
              <a:t>include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    </a:t>
            </a:r>
            <a:r>
              <a:rPr lang="fr-CA" sz="2800" b="1" dirty="0" smtClean="0">
                <a:latin typeface="Candara" pitchFamily="34" charset="0"/>
              </a:rPr>
              <a:t>&lt;</a:t>
            </a:r>
            <a:r>
              <a:rPr lang="fr-CA" sz="2800" b="1" dirty="0" err="1" smtClean="0">
                <a:latin typeface="Candara" pitchFamily="34" charset="0"/>
              </a:rPr>
              <a:t>exclude</a:t>
            </a:r>
            <a:r>
              <a:rPr lang="fr-CA" sz="2800" b="1" dirty="0" smtClean="0">
                <a:latin typeface="Candara" pitchFamily="34" charset="0"/>
              </a:rPr>
              <a:t>&gt;</a:t>
            </a:r>
            <a:r>
              <a:rPr lang="fr-CA" sz="2800" dirty="0" smtClean="0">
                <a:latin typeface="Candara" pitchFamily="34" charset="0"/>
              </a:rPr>
              <a:t>**/*-</a:t>
            </a:r>
            <a:r>
              <a:rPr lang="fr-CA" sz="2800" dirty="0" err="1" smtClean="0">
                <a:latin typeface="Candara" pitchFamily="34" charset="0"/>
              </a:rPr>
              <a:t>template.xml</a:t>
            </a:r>
            <a:r>
              <a:rPr lang="fr-CA" sz="2800" b="1" dirty="0" smtClean="0">
                <a:latin typeface="Candara" pitchFamily="34" charset="0"/>
              </a:rPr>
              <a:t>&lt;/</a:t>
            </a:r>
            <a:r>
              <a:rPr lang="fr-CA" sz="2800" b="1" dirty="0" err="1" smtClean="0">
                <a:latin typeface="Candara" pitchFamily="34" charset="0"/>
              </a:rPr>
              <a:t>exclude</a:t>
            </a:r>
            <a:r>
              <a:rPr lang="fr-CA" sz="2800" b="1" dirty="0" smtClean="0">
                <a:latin typeface="Candara" pitchFamily="34" charset="0"/>
              </a:rPr>
              <a:t>&gt;</a:t>
            </a:r>
          </a:p>
          <a:p>
            <a:pPr>
              <a:buNone/>
            </a:pPr>
            <a:r>
              <a:rPr lang="fr-CA" sz="2800" dirty="0" smtClean="0">
                <a:latin typeface="Candara" pitchFamily="34" charset="0"/>
              </a:rPr>
              <a:t>&lt;/</a:t>
            </a:r>
            <a:r>
              <a:rPr lang="fr-CA" sz="2800" dirty="0" err="1" smtClean="0">
                <a:latin typeface="Candara" pitchFamily="34" charset="0"/>
              </a:rPr>
              <a:t>resource</a:t>
            </a:r>
            <a:r>
              <a:rPr lang="fr-CA" sz="2800" dirty="0" smtClean="0">
                <a:latin typeface="Candara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402</TotalTime>
  <Words>2503</Words>
  <Application>Microsoft Office PowerPoint</Application>
  <PresentationFormat>On-screen Show (16:9)</PresentationFormat>
  <Paragraphs>700</Paragraphs>
  <Slides>88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Presentation</vt:lpstr>
      <vt:lpstr>Maven Plugins</vt:lpstr>
      <vt:lpstr>Slide 2</vt:lpstr>
      <vt:lpstr>Slide 3</vt:lpstr>
      <vt:lpstr>Slide 4</vt:lpstr>
      <vt:lpstr>maven-copy-plugin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maven-properties-plugin</vt:lpstr>
      <vt:lpstr>Slide 50</vt:lpstr>
      <vt:lpstr>Slide 51</vt:lpstr>
      <vt:lpstr>Slide 52</vt:lpstr>
      <vt:lpstr>Slide 53</vt:lpstr>
      <vt:lpstr>Slide 54</vt:lpstr>
      <vt:lpstr>maven-jenkins-plugin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maven-assert-plugin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maven-mail-plugin</vt:lpstr>
      <vt:lpstr>Slide 78</vt:lpstr>
      <vt:lpstr>Slide 79</vt:lpstr>
      <vt:lpstr>Slide 80</vt:lpstr>
      <vt:lpstr>Slide 81</vt:lpstr>
      <vt:lpstr>Slide 82</vt:lpstr>
      <vt:lpstr>maven-spring-batch-plugin</vt:lpstr>
      <vt:lpstr>Slide 84</vt:lpstr>
      <vt:lpstr>Slide 85</vt:lpstr>
      <vt:lpstr>Slide 86</vt:lpstr>
      <vt:lpstr>Slide 87</vt:lpstr>
      <vt:lpstr>Slide 88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Plugins</dc:title>
  <dc:creator>Evgeny</dc:creator>
  <cp:lastModifiedBy>Evgeny</cp:lastModifiedBy>
  <cp:revision>1127</cp:revision>
  <dcterms:created xsi:type="dcterms:W3CDTF">2011-03-03T22:45:54Z</dcterms:created>
  <dcterms:modified xsi:type="dcterms:W3CDTF">2011-03-10T04:05:18Z</dcterms:modified>
</cp:coreProperties>
</file>