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Layouts/slideLayout1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x="14630400" cy="8229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 b="def" i="def"/>
      <a:tcStyle>
        <a:tcBdr/>
        <a:fill>
          <a:solidFill>
            <a:srgbClr val="E8EB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" name="Shape 1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731520" y="110489"/>
            <a:ext cx="13167361" cy="1809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731520" y="1920239"/>
            <a:ext cx="13167361" cy="63093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7071359" y="7408545"/>
            <a:ext cx="3413761" cy="438150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945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517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1089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661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233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1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 w="13811">
            <a:solidFill>
              <a:srgbClr val="FFFFFF">
                <a:alpha val="64000"/>
              </a:srgbClr>
            </a:solidFill>
          </a:ln>
        </p:spPr>
        <p:txBody>
          <a:bodyPr lIns="45719" rIns="45719"/>
          <a:lstStyle/>
          <a:p>
            <a:pPr/>
          </a:p>
        </p:txBody>
      </p:sp>
      <p:pic>
        <p:nvPicPr>
          <p:cNvPr id="22" name="Image 0" descr="Image 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Text 2"/>
          <p:cNvSpPr txBox="1"/>
          <p:nvPr/>
        </p:nvSpPr>
        <p:spPr>
          <a:xfrm>
            <a:off x="6365319" y="2262426"/>
            <a:ext cx="7386162" cy="1729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ts val="6500"/>
              </a:lnSpc>
              <a:defRPr sz="5200">
                <a:solidFill>
                  <a:srgbClr val="1B1B27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Hospital Management System</a:t>
            </a:r>
          </a:p>
        </p:txBody>
      </p:sp>
      <p:sp>
        <p:nvSpPr>
          <p:cNvPr id="24" name="Text 3"/>
          <p:cNvSpPr txBox="1"/>
          <p:nvPr/>
        </p:nvSpPr>
        <p:spPr>
          <a:xfrm>
            <a:off x="6365319" y="4262080"/>
            <a:ext cx="7386162" cy="11012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ts val="2700"/>
              </a:lnSpc>
              <a:defRPr sz="1700">
                <a:solidFill>
                  <a:srgbClr val="3C3939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Revolutionize the way hospitals operate with our comprehensive web-based solution. Streamline patient onboarding, appointment booking, lab test reports, and more.</a:t>
            </a:r>
          </a:p>
        </p:txBody>
      </p:sp>
      <p:sp>
        <p:nvSpPr>
          <p:cNvPr id="25" name="Shape 4"/>
          <p:cNvSpPr/>
          <p:nvPr/>
        </p:nvSpPr>
        <p:spPr>
          <a:xfrm>
            <a:off x="6319599" y="5594865"/>
            <a:ext cx="355403" cy="355403"/>
          </a:xfrm>
          <a:prstGeom prst="roundRect">
            <a:avLst>
              <a:gd name="adj" fmla="val 50000"/>
            </a:avLst>
          </a:prstGeom>
          <a:ln w="7620">
            <a:solidFill>
              <a:srgbClr val="FFFFFF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6" name="Text 5"/>
          <p:cNvSpPr txBox="1"/>
          <p:nvPr/>
        </p:nvSpPr>
        <p:spPr>
          <a:xfrm>
            <a:off x="6419481" y="6018957"/>
            <a:ext cx="2308062" cy="4575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ts val="3000"/>
              </a:lnSpc>
              <a:defRPr b="1" sz="2100">
                <a:solidFill>
                  <a:srgbClr val="3C3939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By Team Clover. 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39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 w="13811">
            <a:solidFill>
              <a:srgbClr val="FFFFFF">
                <a:alpha val="64000"/>
              </a:srgbClr>
            </a:solidFill>
          </a:ln>
        </p:spPr>
        <p:txBody>
          <a:bodyPr lIns="45719" rIns="45719"/>
          <a:lstStyle/>
          <a:p>
            <a:pPr/>
          </a:p>
        </p:txBody>
      </p:sp>
      <p:pic>
        <p:nvPicPr>
          <p:cNvPr id="140" name="Image 0" descr="Image 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  <a:ln w="12700">
            <a:miter lim="400000"/>
          </a:ln>
        </p:spPr>
      </p:pic>
      <p:sp>
        <p:nvSpPr>
          <p:cNvPr id="141" name="Shape 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85000"/>
            </a:srgbClr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42" name="Text 3"/>
          <p:cNvSpPr txBox="1"/>
          <p:nvPr/>
        </p:nvSpPr>
        <p:spPr>
          <a:xfrm>
            <a:off x="2083713" y="2890122"/>
            <a:ext cx="5658735" cy="7656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ts val="5400"/>
              </a:lnSpc>
              <a:defRPr sz="4300">
                <a:solidFill>
                  <a:srgbClr val="1B1B27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Implementation Details</a:t>
            </a:r>
          </a:p>
        </p:txBody>
      </p:sp>
      <p:sp>
        <p:nvSpPr>
          <p:cNvPr id="143" name="Text 4"/>
          <p:cNvSpPr txBox="1"/>
          <p:nvPr/>
        </p:nvSpPr>
        <p:spPr>
          <a:xfrm>
            <a:off x="2083713" y="3917751"/>
            <a:ext cx="10462975" cy="14441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ts val="2700"/>
              </a:lnSpc>
              <a:defRPr sz="1700">
                <a:solidFill>
                  <a:srgbClr val="3C3939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As beginner web developers, we would utilize React.js for the front-end to build a dynamic user interface. The back-end would be powered by Node.js, ensuring efficient data transactions and seamless integration with the front-end. MongoDB would be employed as the database, offering flexibility and scalability. Leveraging AWS, we can ensure reliable cloud hosting for our healthcare management system.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9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 w="13811">
            <a:solidFill>
              <a:srgbClr val="FFFFFF">
                <a:alpha val="64000"/>
              </a:srgbClr>
            </a:solidFill>
          </a:ln>
        </p:spPr>
        <p:txBody>
          <a:bodyPr lIns="45719" rIns="45719"/>
          <a:lstStyle/>
          <a:p>
            <a:pPr/>
          </a:p>
        </p:txBody>
      </p:sp>
      <p:pic>
        <p:nvPicPr>
          <p:cNvPr id="30" name="Image 0" descr="Image 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  <a:ln w="12700">
            <a:miter lim="400000"/>
          </a:ln>
        </p:spPr>
      </p:pic>
      <p:sp>
        <p:nvSpPr>
          <p:cNvPr id="31" name="Text 2"/>
          <p:cNvSpPr txBox="1"/>
          <p:nvPr/>
        </p:nvSpPr>
        <p:spPr>
          <a:xfrm>
            <a:off x="878919" y="2820709"/>
            <a:ext cx="3334232" cy="9037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ts val="6500"/>
              </a:lnSpc>
              <a:defRPr sz="5200">
                <a:solidFill>
                  <a:srgbClr val="1B1B27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Tech Stack</a:t>
            </a:r>
          </a:p>
        </p:txBody>
      </p:sp>
      <p:sp>
        <p:nvSpPr>
          <p:cNvPr id="32" name="Text 3"/>
          <p:cNvSpPr txBox="1"/>
          <p:nvPr/>
        </p:nvSpPr>
        <p:spPr>
          <a:xfrm>
            <a:off x="878919" y="3987165"/>
            <a:ext cx="7386162" cy="14441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ts val="2700"/>
              </a:lnSpc>
              <a:defRPr sz="1700">
                <a:solidFill>
                  <a:srgbClr val="3C3939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We leverage cutting-edge technologies to power our Hospital Management System. Our solution is built with a robust stack that includes HTML,CSS and Java Script React.js for a seamless user interface, Node.js for efficient server-side processing, and MongoDB for scalable data storage.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5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 w="13811">
            <a:solidFill>
              <a:srgbClr val="FFFFFF">
                <a:alpha val="64000"/>
              </a:srgbClr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36" name="Text 2"/>
          <p:cNvSpPr txBox="1"/>
          <p:nvPr/>
        </p:nvSpPr>
        <p:spPr>
          <a:xfrm>
            <a:off x="2083713" y="1085731"/>
            <a:ext cx="5083037" cy="7656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ts val="5400"/>
              </a:lnSpc>
              <a:defRPr sz="4300">
                <a:solidFill>
                  <a:srgbClr val="1B1B27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Patients Onboarding</a:t>
            </a:r>
          </a:p>
        </p:txBody>
      </p:sp>
      <p:pic>
        <p:nvPicPr>
          <p:cNvPr id="37" name="Image 0" descr="Image 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37993" y="2224445"/>
            <a:ext cx="3295889" cy="2036922"/>
          </a:xfrm>
          <a:prstGeom prst="rect">
            <a:avLst/>
          </a:prstGeom>
          <a:ln w="12700">
            <a:miter lim="400000"/>
          </a:ln>
        </p:spPr>
      </p:pic>
      <p:sp>
        <p:nvSpPr>
          <p:cNvPr id="38" name="Text 3"/>
          <p:cNvSpPr txBox="1"/>
          <p:nvPr/>
        </p:nvSpPr>
        <p:spPr>
          <a:xfrm>
            <a:off x="2083713" y="4539019"/>
            <a:ext cx="3204449" cy="7699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ts val="2700"/>
              </a:lnSpc>
              <a:defRPr sz="2100">
                <a:solidFill>
                  <a:srgbClr val="1B1B27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Simple Registration Process</a:t>
            </a:r>
          </a:p>
        </p:txBody>
      </p:sp>
      <p:sp>
        <p:nvSpPr>
          <p:cNvPr id="39" name="Text 4"/>
          <p:cNvSpPr txBox="1"/>
          <p:nvPr/>
        </p:nvSpPr>
        <p:spPr>
          <a:xfrm>
            <a:off x="2083713" y="5366622"/>
            <a:ext cx="3204449" cy="17870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ts val="2700"/>
              </a:lnSpc>
              <a:defRPr sz="1700">
                <a:solidFill>
                  <a:srgbClr val="3C3939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Effortlessly onboard patients with a user-friendly registration form. Collect essential information to ensure accurate healthcare records.</a:t>
            </a:r>
          </a:p>
        </p:txBody>
      </p:sp>
      <p:pic>
        <p:nvPicPr>
          <p:cNvPr id="40" name="Image 1" descr="Image 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667137" y="2224445"/>
            <a:ext cx="3296007" cy="2037041"/>
          </a:xfrm>
          <a:prstGeom prst="rect">
            <a:avLst/>
          </a:prstGeom>
          <a:ln w="12700">
            <a:miter lim="400000"/>
          </a:ln>
        </p:spPr>
      </p:pic>
      <p:sp>
        <p:nvSpPr>
          <p:cNvPr id="41" name="Text 5"/>
          <p:cNvSpPr txBox="1"/>
          <p:nvPr/>
        </p:nvSpPr>
        <p:spPr>
          <a:xfrm>
            <a:off x="5712857" y="4539138"/>
            <a:ext cx="3204568" cy="7699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ts val="2700"/>
              </a:lnSpc>
              <a:defRPr sz="2100">
                <a:solidFill>
                  <a:srgbClr val="1B1B27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Facilitate Doctor-Patient Interactions</a:t>
            </a:r>
          </a:p>
        </p:txBody>
      </p:sp>
      <p:sp>
        <p:nvSpPr>
          <p:cNvPr id="42" name="Text 6"/>
          <p:cNvSpPr txBox="1"/>
          <p:nvPr/>
        </p:nvSpPr>
        <p:spPr>
          <a:xfrm>
            <a:off x="5712857" y="5366742"/>
            <a:ext cx="3204568" cy="17870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ts val="2700"/>
              </a:lnSpc>
              <a:defRPr sz="1700">
                <a:solidFill>
                  <a:srgbClr val="3C3939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Enable doctors to access patient histories, monitor progress, and provide personalized care. Enhance the doctor-patient relationship.</a:t>
            </a:r>
          </a:p>
        </p:txBody>
      </p:sp>
      <p:pic>
        <p:nvPicPr>
          <p:cNvPr id="43" name="Image 2" descr="Image 2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296400" y="2224445"/>
            <a:ext cx="3296007" cy="2037041"/>
          </a:xfrm>
          <a:prstGeom prst="rect">
            <a:avLst/>
          </a:prstGeom>
          <a:ln w="12700">
            <a:miter lim="400000"/>
          </a:ln>
        </p:spPr>
      </p:pic>
      <p:sp>
        <p:nvSpPr>
          <p:cNvPr id="44" name="Text 7"/>
          <p:cNvSpPr txBox="1"/>
          <p:nvPr/>
        </p:nvSpPr>
        <p:spPr>
          <a:xfrm>
            <a:off x="9342119" y="4539138"/>
            <a:ext cx="3038883" cy="4270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ts val="2700"/>
              </a:lnSpc>
              <a:defRPr sz="2100">
                <a:solidFill>
                  <a:srgbClr val="1B1B27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Digitize Medical Records</a:t>
            </a:r>
          </a:p>
        </p:txBody>
      </p:sp>
      <p:sp>
        <p:nvSpPr>
          <p:cNvPr id="45" name="Text 8"/>
          <p:cNvSpPr txBox="1"/>
          <p:nvPr/>
        </p:nvSpPr>
        <p:spPr>
          <a:xfrm>
            <a:off x="9342120" y="5019556"/>
            <a:ext cx="3204567" cy="17870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ts val="2700"/>
              </a:lnSpc>
              <a:defRPr sz="1700">
                <a:solidFill>
                  <a:srgbClr val="3C3939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Eliminate paper-based records and securely store patient medical information online. Easy retrieval and reduced administrative burden.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48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 w="11430">
            <a:solidFill>
              <a:srgbClr val="FFFFFF">
                <a:alpha val="64000"/>
              </a:srgbClr>
            </a:solidFill>
          </a:ln>
        </p:spPr>
        <p:txBody>
          <a:bodyPr lIns="45719" rIns="45719"/>
          <a:lstStyle/>
          <a:p>
            <a:pPr/>
          </a:p>
        </p:txBody>
      </p:sp>
      <p:pic>
        <p:nvPicPr>
          <p:cNvPr id="49" name="Image 0" descr="Image 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4630400" cy="2298502"/>
          </a:xfrm>
          <a:prstGeom prst="rect">
            <a:avLst/>
          </a:prstGeom>
          <a:ln w="12700">
            <a:miter lim="400000"/>
          </a:ln>
        </p:spPr>
      </p:pic>
      <p:sp>
        <p:nvSpPr>
          <p:cNvPr id="50" name="Text 2"/>
          <p:cNvSpPr txBox="1"/>
          <p:nvPr/>
        </p:nvSpPr>
        <p:spPr>
          <a:xfrm>
            <a:off x="2993587" y="2805351"/>
            <a:ext cx="6118956" cy="6537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ts val="4500"/>
              </a:lnSpc>
              <a:defRPr sz="3600">
                <a:solidFill>
                  <a:srgbClr val="1B1B27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Diagnosis &amp; Lab Test Reports</a:t>
            </a:r>
          </a:p>
        </p:txBody>
      </p:sp>
      <p:sp>
        <p:nvSpPr>
          <p:cNvPr id="51" name="Shape 3"/>
          <p:cNvSpPr/>
          <p:nvPr/>
        </p:nvSpPr>
        <p:spPr>
          <a:xfrm>
            <a:off x="7296863" y="3655695"/>
            <a:ext cx="36672" cy="4067057"/>
          </a:xfrm>
          <a:prstGeom prst="roundRect">
            <a:avLst>
              <a:gd name="adj" fmla="val 50000"/>
            </a:avLst>
          </a:prstGeom>
          <a:solidFill>
            <a:srgbClr val="C3C3D5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52" name="Shape 4"/>
          <p:cNvSpPr/>
          <p:nvPr/>
        </p:nvSpPr>
        <p:spPr>
          <a:xfrm>
            <a:off x="7522071" y="3987760"/>
            <a:ext cx="643534" cy="36672"/>
          </a:xfrm>
          <a:prstGeom prst="roundRect">
            <a:avLst>
              <a:gd name="adj" fmla="val 50000"/>
            </a:avLst>
          </a:prstGeom>
          <a:solidFill>
            <a:srgbClr val="C3C3D5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53" name="Shape 5"/>
          <p:cNvSpPr/>
          <p:nvPr/>
        </p:nvSpPr>
        <p:spPr>
          <a:xfrm>
            <a:off x="7108328" y="3799283"/>
            <a:ext cx="413743" cy="413743"/>
          </a:xfrm>
          <a:prstGeom prst="roundRect">
            <a:avLst>
              <a:gd name="adj" fmla="val 20000"/>
            </a:avLst>
          </a:prstGeom>
          <a:solidFill>
            <a:srgbClr val="E1E1EA"/>
          </a:solidFill>
          <a:ln w="11430">
            <a:solidFill>
              <a:srgbClr val="C3C3D5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54" name="Text 6"/>
          <p:cNvSpPr txBox="1"/>
          <p:nvPr/>
        </p:nvSpPr>
        <p:spPr>
          <a:xfrm>
            <a:off x="7188907" y="3833693"/>
            <a:ext cx="252467" cy="4270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lnSpc>
                <a:spcPts val="2700"/>
              </a:lnSpc>
              <a:defRPr sz="2100">
                <a:solidFill>
                  <a:srgbClr val="3C3939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55" name="Text 7"/>
          <p:cNvSpPr txBox="1"/>
          <p:nvPr/>
        </p:nvSpPr>
        <p:spPr>
          <a:xfrm>
            <a:off x="8372237" y="3839528"/>
            <a:ext cx="2264456" cy="3675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ts val="2200"/>
              </a:lnSpc>
              <a:defRPr>
                <a:solidFill>
                  <a:srgbClr val="3C3939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Automated Reporting</a:t>
            </a:r>
          </a:p>
        </p:txBody>
      </p:sp>
      <p:sp>
        <p:nvSpPr>
          <p:cNvPr id="56" name="Text 8"/>
          <p:cNvSpPr txBox="1"/>
          <p:nvPr/>
        </p:nvSpPr>
        <p:spPr>
          <a:xfrm>
            <a:off x="8372237" y="4237077"/>
            <a:ext cx="3264576" cy="12423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ts val="2300"/>
              </a:lnSpc>
              <a:defRPr sz="1400">
                <a:solidFill>
                  <a:srgbClr val="3C3939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Receive real-time updates on lab test results. Seamlessly integrate laboratory systems for efficient and accurate reporting.</a:t>
            </a:r>
          </a:p>
        </p:txBody>
      </p:sp>
      <p:sp>
        <p:nvSpPr>
          <p:cNvPr id="57" name="Shape 9"/>
          <p:cNvSpPr/>
          <p:nvPr/>
        </p:nvSpPr>
        <p:spPr>
          <a:xfrm>
            <a:off x="6464796" y="4907041"/>
            <a:ext cx="643534" cy="36672"/>
          </a:xfrm>
          <a:prstGeom prst="roundRect">
            <a:avLst>
              <a:gd name="adj" fmla="val 50000"/>
            </a:avLst>
          </a:prstGeom>
          <a:solidFill>
            <a:srgbClr val="C3C3D5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58" name="Shape 10"/>
          <p:cNvSpPr/>
          <p:nvPr/>
        </p:nvSpPr>
        <p:spPr>
          <a:xfrm>
            <a:off x="7108328" y="4718565"/>
            <a:ext cx="413743" cy="413743"/>
          </a:xfrm>
          <a:prstGeom prst="roundRect">
            <a:avLst>
              <a:gd name="adj" fmla="val 20000"/>
            </a:avLst>
          </a:prstGeom>
          <a:solidFill>
            <a:srgbClr val="E1E1EA"/>
          </a:solidFill>
          <a:ln w="11430">
            <a:solidFill>
              <a:srgbClr val="C3C3D5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59" name="Text 11"/>
          <p:cNvSpPr txBox="1"/>
          <p:nvPr/>
        </p:nvSpPr>
        <p:spPr>
          <a:xfrm>
            <a:off x="7188907" y="4752975"/>
            <a:ext cx="252467" cy="4270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lnSpc>
                <a:spcPts val="2700"/>
              </a:lnSpc>
              <a:defRPr sz="2100">
                <a:solidFill>
                  <a:srgbClr val="3C3939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60" name="Text 12"/>
          <p:cNvSpPr txBox="1"/>
          <p:nvPr/>
        </p:nvSpPr>
        <p:spPr>
          <a:xfrm>
            <a:off x="4324106" y="4758809"/>
            <a:ext cx="1934057" cy="3675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r">
              <a:lnSpc>
                <a:spcPts val="2200"/>
              </a:lnSpc>
              <a:defRPr>
                <a:solidFill>
                  <a:srgbClr val="3C3939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Status Dashboard</a:t>
            </a:r>
          </a:p>
        </p:txBody>
      </p:sp>
      <p:sp>
        <p:nvSpPr>
          <p:cNvPr id="61" name="Text 13"/>
          <p:cNvSpPr txBox="1"/>
          <p:nvPr/>
        </p:nvSpPr>
        <p:spPr>
          <a:xfrm>
            <a:off x="2993587" y="5156358"/>
            <a:ext cx="3264576" cy="12423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lnSpc>
                <a:spcPts val="2300"/>
              </a:lnSpc>
              <a:defRPr sz="1400">
                <a:solidFill>
                  <a:srgbClr val="3C3939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Monitor the status of diagnosis and lab tests at a glance with an intuitive dashboard. Easily identify pending or completed reports.</a:t>
            </a:r>
          </a:p>
        </p:txBody>
      </p:sp>
      <p:sp>
        <p:nvSpPr>
          <p:cNvPr id="62" name="Shape 14"/>
          <p:cNvSpPr/>
          <p:nvPr/>
        </p:nvSpPr>
        <p:spPr>
          <a:xfrm>
            <a:off x="7522071" y="6113145"/>
            <a:ext cx="643534" cy="36672"/>
          </a:xfrm>
          <a:prstGeom prst="roundRect">
            <a:avLst>
              <a:gd name="adj" fmla="val 50000"/>
            </a:avLst>
          </a:prstGeom>
          <a:solidFill>
            <a:srgbClr val="C3C3D5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63" name="Shape 15"/>
          <p:cNvSpPr/>
          <p:nvPr/>
        </p:nvSpPr>
        <p:spPr>
          <a:xfrm>
            <a:off x="7108328" y="5924668"/>
            <a:ext cx="413743" cy="413743"/>
          </a:xfrm>
          <a:prstGeom prst="roundRect">
            <a:avLst>
              <a:gd name="adj" fmla="val 20000"/>
            </a:avLst>
          </a:prstGeom>
          <a:solidFill>
            <a:srgbClr val="E1E1EA"/>
          </a:solidFill>
          <a:ln w="11430">
            <a:solidFill>
              <a:srgbClr val="C3C3D5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64" name="Text 16"/>
          <p:cNvSpPr txBox="1"/>
          <p:nvPr/>
        </p:nvSpPr>
        <p:spPr>
          <a:xfrm>
            <a:off x="7188907" y="5959078"/>
            <a:ext cx="252467" cy="4270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lnSpc>
                <a:spcPts val="2700"/>
              </a:lnSpc>
              <a:defRPr sz="2100">
                <a:solidFill>
                  <a:srgbClr val="3C3939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65" name="Text 17"/>
          <p:cNvSpPr txBox="1"/>
          <p:nvPr/>
        </p:nvSpPr>
        <p:spPr>
          <a:xfrm>
            <a:off x="8372237" y="5964911"/>
            <a:ext cx="3090005" cy="3675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ts val="2200"/>
              </a:lnSpc>
              <a:defRPr>
                <a:solidFill>
                  <a:srgbClr val="3C3939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Collaborative Communication</a:t>
            </a:r>
          </a:p>
        </p:txBody>
      </p:sp>
      <p:sp>
        <p:nvSpPr>
          <p:cNvPr id="66" name="Text 18"/>
          <p:cNvSpPr txBox="1"/>
          <p:nvPr/>
        </p:nvSpPr>
        <p:spPr>
          <a:xfrm>
            <a:off x="8372237" y="6362462"/>
            <a:ext cx="3264576" cy="12423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ts val="2300"/>
              </a:lnSpc>
              <a:defRPr sz="1400">
                <a:solidFill>
                  <a:srgbClr val="3C3939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Enable timely communication between doctors, patients, and lab technicians. Address concerns and discuss reports securely.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69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 w="13811">
            <a:solidFill>
              <a:srgbClr val="FFFFFF">
                <a:alpha val="64000"/>
              </a:srgbClr>
            </a:solidFill>
          </a:ln>
        </p:spPr>
        <p:txBody>
          <a:bodyPr lIns="45719" rIns="45719"/>
          <a:lstStyle/>
          <a:p>
            <a:pPr/>
          </a:p>
        </p:txBody>
      </p:sp>
      <p:pic>
        <p:nvPicPr>
          <p:cNvPr id="70" name="Image 0" descr="Image 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3657600" cy="8229600"/>
          </a:xfrm>
          <a:prstGeom prst="rect">
            <a:avLst/>
          </a:prstGeom>
          <a:ln w="12700">
            <a:miter lim="400000"/>
          </a:ln>
        </p:spPr>
      </p:pic>
      <p:sp>
        <p:nvSpPr>
          <p:cNvPr id="71" name="Text 2"/>
          <p:cNvSpPr txBox="1"/>
          <p:nvPr/>
        </p:nvSpPr>
        <p:spPr>
          <a:xfrm>
            <a:off x="4536519" y="1471254"/>
            <a:ext cx="4080698" cy="7656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ts val="5400"/>
              </a:lnSpc>
              <a:defRPr sz="4300">
                <a:solidFill>
                  <a:srgbClr val="1B1B27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Queries Chatbot</a:t>
            </a:r>
          </a:p>
        </p:txBody>
      </p:sp>
      <p:sp>
        <p:nvSpPr>
          <p:cNvPr id="72" name="Shape 3"/>
          <p:cNvSpPr/>
          <p:nvPr/>
        </p:nvSpPr>
        <p:spPr>
          <a:xfrm>
            <a:off x="4490799" y="2498883"/>
            <a:ext cx="4542116" cy="2373988"/>
          </a:xfrm>
          <a:prstGeom prst="roundRect">
            <a:avLst>
              <a:gd name="adj" fmla="val 4212"/>
            </a:avLst>
          </a:prstGeom>
          <a:solidFill>
            <a:srgbClr val="E1E1EA"/>
          </a:solidFill>
          <a:ln w="13811">
            <a:solidFill>
              <a:srgbClr val="C3C3D5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73" name="Text 4"/>
          <p:cNvSpPr txBox="1"/>
          <p:nvPr/>
        </p:nvSpPr>
        <p:spPr>
          <a:xfrm>
            <a:off x="4772500" y="2734866"/>
            <a:ext cx="1972344" cy="4270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ts val="2700"/>
              </a:lnSpc>
              <a:defRPr sz="2100">
                <a:solidFill>
                  <a:srgbClr val="3C3939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24/7 Assistance</a:t>
            </a:r>
          </a:p>
        </p:txBody>
      </p:sp>
      <p:sp>
        <p:nvSpPr>
          <p:cNvPr id="74" name="Text 5"/>
          <p:cNvSpPr txBox="1"/>
          <p:nvPr/>
        </p:nvSpPr>
        <p:spPr>
          <a:xfrm>
            <a:off x="4772500" y="3215282"/>
            <a:ext cx="3978713" cy="14441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ts val="2700"/>
              </a:lnSpc>
              <a:defRPr sz="1700">
                <a:solidFill>
                  <a:srgbClr val="3C3939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Instantly address patient queries and provide personalized responses with our AI-powered chatbot. Improve patient satisfaction and reduce wait times.</a:t>
            </a:r>
          </a:p>
        </p:txBody>
      </p:sp>
      <p:sp>
        <p:nvSpPr>
          <p:cNvPr id="75" name="Shape 6"/>
          <p:cNvSpPr/>
          <p:nvPr/>
        </p:nvSpPr>
        <p:spPr>
          <a:xfrm>
            <a:off x="9255084" y="2498883"/>
            <a:ext cx="4542116" cy="2373988"/>
          </a:xfrm>
          <a:prstGeom prst="roundRect">
            <a:avLst>
              <a:gd name="adj" fmla="val 4212"/>
            </a:avLst>
          </a:prstGeom>
          <a:solidFill>
            <a:srgbClr val="E1E1EA"/>
          </a:solidFill>
          <a:ln w="13811">
            <a:solidFill>
              <a:srgbClr val="C3C3D5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76" name="Text 7"/>
          <p:cNvSpPr txBox="1"/>
          <p:nvPr/>
        </p:nvSpPr>
        <p:spPr>
          <a:xfrm>
            <a:off x="9536787" y="2734866"/>
            <a:ext cx="2061417" cy="4270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ts val="2700"/>
              </a:lnSpc>
              <a:defRPr sz="2100">
                <a:solidFill>
                  <a:srgbClr val="3C3939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Intelligent Triage</a:t>
            </a:r>
          </a:p>
        </p:txBody>
      </p:sp>
      <p:sp>
        <p:nvSpPr>
          <p:cNvPr id="77" name="Text 8"/>
          <p:cNvSpPr txBox="1"/>
          <p:nvPr/>
        </p:nvSpPr>
        <p:spPr>
          <a:xfrm>
            <a:off x="9536787" y="3215282"/>
            <a:ext cx="3978713" cy="14441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ts val="2700"/>
              </a:lnSpc>
              <a:defRPr sz="1700">
                <a:solidFill>
                  <a:srgbClr val="3C3939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Efficiently categorize queries and route patients to the appropriate department or specialist. Prioritize urgent cases and optimize resource allocation.</a:t>
            </a:r>
          </a:p>
        </p:txBody>
      </p:sp>
      <p:sp>
        <p:nvSpPr>
          <p:cNvPr id="78" name="Shape 9"/>
          <p:cNvSpPr/>
          <p:nvPr/>
        </p:nvSpPr>
        <p:spPr>
          <a:xfrm>
            <a:off x="4490799" y="5095042"/>
            <a:ext cx="9306402" cy="1663185"/>
          </a:xfrm>
          <a:prstGeom prst="roundRect">
            <a:avLst>
              <a:gd name="adj" fmla="val 6012"/>
            </a:avLst>
          </a:prstGeom>
          <a:solidFill>
            <a:srgbClr val="E1E1EA"/>
          </a:solidFill>
          <a:ln w="13811">
            <a:solidFill>
              <a:srgbClr val="C3C3D5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79" name="Text 10"/>
          <p:cNvSpPr txBox="1"/>
          <p:nvPr/>
        </p:nvSpPr>
        <p:spPr>
          <a:xfrm>
            <a:off x="4772500" y="5331023"/>
            <a:ext cx="2343093" cy="4270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ts val="2700"/>
              </a:lnSpc>
              <a:defRPr sz="2100">
                <a:solidFill>
                  <a:srgbClr val="3C3939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Continual Learning</a:t>
            </a:r>
          </a:p>
        </p:txBody>
      </p:sp>
      <p:sp>
        <p:nvSpPr>
          <p:cNvPr id="80" name="Text 11"/>
          <p:cNvSpPr txBox="1"/>
          <p:nvPr/>
        </p:nvSpPr>
        <p:spPr>
          <a:xfrm>
            <a:off x="4772500" y="5811440"/>
            <a:ext cx="8743000" cy="758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ts val="2700"/>
              </a:lnSpc>
              <a:defRPr sz="1700">
                <a:solidFill>
                  <a:srgbClr val="3C3939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Leverage machine learning to train the chatbot on common queries. Enhance accuracy and improve response times over time.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8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 w="13811">
            <a:solidFill>
              <a:srgbClr val="FFFFFF">
                <a:alpha val="64000"/>
              </a:srgbClr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84" name="Text 2"/>
          <p:cNvSpPr txBox="1"/>
          <p:nvPr/>
        </p:nvSpPr>
        <p:spPr>
          <a:xfrm>
            <a:off x="2083713" y="1259323"/>
            <a:ext cx="5295557" cy="7656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ts val="5400"/>
              </a:lnSpc>
              <a:defRPr sz="4300">
                <a:solidFill>
                  <a:srgbClr val="1B1B27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Appointment Booking</a:t>
            </a:r>
          </a:p>
        </p:txBody>
      </p:sp>
      <p:pic>
        <p:nvPicPr>
          <p:cNvPr id="85" name="Image 0" descr="Image 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37993" y="2398037"/>
            <a:ext cx="3295889" cy="2036922"/>
          </a:xfrm>
          <a:prstGeom prst="rect">
            <a:avLst/>
          </a:prstGeom>
          <a:ln w="12700">
            <a:miter lim="400000"/>
          </a:ln>
        </p:spPr>
      </p:pic>
      <p:sp>
        <p:nvSpPr>
          <p:cNvPr id="86" name="Text 3"/>
          <p:cNvSpPr txBox="1"/>
          <p:nvPr/>
        </p:nvSpPr>
        <p:spPr>
          <a:xfrm>
            <a:off x="2083713" y="4712613"/>
            <a:ext cx="3158038" cy="4270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ts val="2700"/>
              </a:lnSpc>
              <a:defRPr sz="2100">
                <a:solidFill>
                  <a:srgbClr val="1B1B27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Seamless Online Booking</a:t>
            </a:r>
          </a:p>
        </p:txBody>
      </p:sp>
      <p:sp>
        <p:nvSpPr>
          <p:cNvPr id="87" name="Text 4"/>
          <p:cNvSpPr txBox="1"/>
          <p:nvPr/>
        </p:nvSpPr>
        <p:spPr>
          <a:xfrm>
            <a:off x="2083713" y="5193029"/>
            <a:ext cx="3204449" cy="17870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ts val="2700"/>
              </a:lnSpc>
              <a:defRPr sz="1700">
                <a:solidFill>
                  <a:srgbClr val="3C3939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Allow patients to conveniently schedule appointments online. Reduce phone call volume and enhance accessibility for all patients.</a:t>
            </a:r>
          </a:p>
        </p:txBody>
      </p:sp>
      <p:pic>
        <p:nvPicPr>
          <p:cNvPr id="88" name="Image 1" descr="Image 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667137" y="2398037"/>
            <a:ext cx="3296007" cy="2037041"/>
          </a:xfrm>
          <a:prstGeom prst="rect">
            <a:avLst/>
          </a:prstGeom>
          <a:ln w="12700">
            <a:miter lim="400000"/>
          </a:ln>
        </p:spPr>
      </p:pic>
      <p:sp>
        <p:nvSpPr>
          <p:cNvPr id="89" name="Text 5"/>
          <p:cNvSpPr txBox="1"/>
          <p:nvPr/>
        </p:nvSpPr>
        <p:spPr>
          <a:xfrm>
            <a:off x="5712857" y="4712732"/>
            <a:ext cx="2639093" cy="4270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ts val="2700"/>
              </a:lnSpc>
              <a:defRPr sz="2100">
                <a:solidFill>
                  <a:srgbClr val="1B1B27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Real-Time Availability</a:t>
            </a:r>
          </a:p>
        </p:txBody>
      </p:sp>
      <p:sp>
        <p:nvSpPr>
          <p:cNvPr id="90" name="Text 6"/>
          <p:cNvSpPr txBox="1"/>
          <p:nvPr/>
        </p:nvSpPr>
        <p:spPr>
          <a:xfrm>
            <a:off x="5712857" y="5193148"/>
            <a:ext cx="3204568" cy="17870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ts val="2700"/>
              </a:lnSpc>
              <a:defRPr sz="1700">
                <a:solidFill>
                  <a:srgbClr val="3C3939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Provide patients with up-to-date information on doctor availability. Minimize appointment conflicts and maximize operational efficiency.</a:t>
            </a:r>
          </a:p>
        </p:txBody>
      </p:sp>
      <p:pic>
        <p:nvPicPr>
          <p:cNvPr id="91" name="Image 2" descr="Image 2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296400" y="2398037"/>
            <a:ext cx="3296007" cy="2037041"/>
          </a:xfrm>
          <a:prstGeom prst="rect">
            <a:avLst/>
          </a:prstGeom>
          <a:ln w="12700">
            <a:miter lim="400000"/>
          </a:ln>
        </p:spPr>
      </p:pic>
      <p:sp>
        <p:nvSpPr>
          <p:cNvPr id="92" name="Text 7"/>
          <p:cNvSpPr txBox="1"/>
          <p:nvPr/>
        </p:nvSpPr>
        <p:spPr>
          <a:xfrm>
            <a:off x="9342119" y="4712732"/>
            <a:ext cx="2757598" cy="4270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ts val="2700"/>
              </a:lnSpc>
              <a:defRPr sz="2100">
                <a:solidFill>
                  <a:srgbClr val="1B1B27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Automated Reminders</a:t>
            </a:r>
          </a:p>
        </p:txBody>
      </p:sp>
      <p:sp>
        <p:nvSpPr>
          <p:cNvPr id="93" name="Text 8"/>
          <p:cNvSpPr txBox="1"/>
          <p:nvPr/>
        </p:nvSpPr>
        <p:spPr>
          <a:xfrm>
            <a:off x="9342120" y="5193148"/>
            <a:ext cx="3204567" cy="14441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ts val="2700"/>
              </a:lnSpc>
              <a:defRPr sz="1700">
                <a:solidFill>
                  <a:srgbClr val="3C3939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Send reminders for upcoming appointments via SMS or email. Reduce no-show rates and optimize appointment utilization.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96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 w="13811">
            <a:solidFill>
              <a:srgbClr val="FFFFFF">
                <a:alpha val="64000"/>
              </a:srgbClr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97" name="Text 2"/>
          <p:cNvSpPr txBox="1"/>
          <p:nvPr/>
        </p:nvSpPr>
        <p:spPr>
          <a:xfrm>
            <a:off x="2083713" y="1940480"/>
            <a:ext cx="2744513" cy="7656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ts val="5400"/>
              </a:lnSpc>
              <a:defRPr sz="4300">
                <a:solidFill>
                  <a:srgbClr val="1B1B27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Reminders</a:t>
            </a:r>
          </a:p>
        </p:txBody>
      </p:sp>
      <p:sp>
        <p:nvSpPr>
          <p:cNvPr id="98" name="Shape 3"/>
          <p:cNvSpPr/>
          <p:nvPr/>
        </p:nvSpPr>
        <p:spPr>
          <a:xfrm>
            <a:off x="2037993" y="3252787"/>
            <a:ext cx="499944" cy="499944"/>
          </a:xfrm>
          <a:prstGeom prst="roundRect">
            <a:avLst>
              <a:gd name="adj" fmla="val 20000"/>
            </a:avLst>
          </a:prstGeom>
          <a:solidFill>
            <a:srgbClr val="E1E1EA"/>
          </a:solidFill>
          <a:ln w="13811">
            <a:solidFill>
              <a:srgbClr val="C3C3D5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99" name="Text 4"/>
          <p:cNvSpPr txBox="1"/>
          <p:nvPr/>
        </p:nvSpPr>
        <p:spPr>
          <a:xfrm>
            <a:off x="2144014" y="3294458"/>
            <a:ext cx="287782" cy="492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lnSpc>
                <a:spcPts val="3200"/>
              </a:lnSpc>
              <a:defRPr sz="2600">
                <a:solidFill>
                  <a:srgbClr val="3C3939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00" name="Text 5"/>
          <p:cNvSpPr txBox="1"/>
          <p:nvPr/>
        </p:nvSpPr>
        <p:spPr>
          <a:xfrm>
            <a:off x="2805826" y="3329106"/>
            <a:ext cx="2556511" cy="7699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ts val="2700"/>
              </a:lnSpc>
              <a:defRPr sz="2100">
                <a:solidFill>
                  <a:srgbClr val="3C3939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Medication Reminders</a:t>
            </a:r>
          </a:p>
        </p:txBody>
      </p:sp>
      <p:sp>
        <p:nvSpPr>
          <p:cNvPr id="101" name="Text 6"/>
          <p:cNvSpPr txBox="1"/>
          <p:nvPr/>
        </p:nvSpPr>
        <p:spPr>
          <a:xfrm>
            <a:off x="2805826" y="4156709"/>
            <a:ext cx="2556511" cy="24728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ts val="2700"/>
              </a:lnSpc>
              <a:defRPr sz="1700">
                <a:solidFill>
                  <a:srgbClr val="3C3939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Help patients adhere to their medication schedules with automated reminders. Improve treatment outcomes and patient well-being.</a:t>
            </a:r>
          </a:p>
        </p:txBody>
      </p:sp>
      <p:sp>
        <p:nvSpPr>
          <p:cNvPr id="102" name="Shape 7"/>
          <p:cNvSpPr/>
          <p:nvPr/>
        </p:nvSpPr>
        <p:spPr>
          <a:xfrm>
            <a:off x="5630228" y="3252787"/>
            <a:ext cx="499944" cy="499944"/>
          </a:xfrm>
          <a:prstGeom prst="roundRect">
            <a:avLst>
              <a:gd name="adj" fmla="val 20000"/>
            </a:avLst>
          </a:prstGeom>
          <a:solidFill>
            <a:srgbClr val="E1E1EA"/>
          </a:solidFill>
          <a:ln w="13811">
            <a:solidFill>
              <a:srgbClr val="C3C3D5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03" name="Text 8"/>
          <p:cNvSpPr txBox="1"/>
          <p:nvPr/>
        </p:nvSpPr>
        <p:spPr>
          <a:xfrm>
            <a:off x="5736249" y="3294458"/>
            <a:ext cx="287782" cy="492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lnSpc>
                <a:spcPts val="3200"/>
              </a:lnSpc>
              <a:defRPr sz="2600">
                <a:solidFill>
                  <a:srgbClr val="3C3939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04" name="Text 9"/>
          <p:cNvSpPr txBox="1"/>
          <p:nvPr/>
        </p:nvSpPr>
        <p:spPr>
          <a:xfrm>
            <a:off x="6398062" y="3329106"/>
            <a:ext cx="2556511" cy="7699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ts val="2700"/>
              </a:lnSpc>
              <a:defRPr sz="2100">
                <a:solidFill>
                  <a:srgbClr val="3C3939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Follow-Up Appointments</a:t>
            </a:r>
          </a:p>
        </p:txBody>
      </p:sp>
      <p:sp>
        <p:nvSpPr>
          <p:cNvPr id="105" name="Text 10"/>
          <p:cNvSpPr txBox="1"/>
          <p:nvPr/>
        </p:nvSpPr>
        <p:spPr>
          <a:xfrm>
            <a:off x="6398062" y="4156709"/>
            <a:ext cx="2556511" cy="24728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ts val="2700"/>
              </a:lnSpc>
              <a:defRPr sz="1700">
                <a:solidFill>
                  <a:srgbClr val="3C3939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Ensure patients attend necessary follow-up appointments by sending timely reminders. Enhance continuity of care and disease management.</a:t>
            </a:r>
          </a:p>
        </p:txBody>
      </p:sp>
      <p:sp>
        <p:nvSpPr>
          <p:cNvPr id="106" name="Shape 11"/>
          <p:cNvSpPr/>
          <p:nvPr/>
        </p:nvSpPr>
        <p:spPr>
          <a:xfrm>
            <a:off x="9222461" y="3252787"/>
            <a:ext cx="499944" cy="499944"/>
          </a:xfrm>
          <a:prstGeom prst="roundRect">
            <a:avLst>
              <a:gd name="adj" fmla="val 20000"/>
            </a:avLst>
          </a:prstGeom>
          <a:solidFill>
            <a:srgbClr val="E1E1EA"/>
          </a:solidFill>
          <a:ln w="13811">
            <a:solidFill>
              <a:srgbClr val="C3C3D5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07" name="Text 12"/>
          <p:cNvSpPr txBox="1"/>
          <p:nvPr/>
        </p:nvSpPr>
        <p:spPr>
          <a:xfrm>
            <a:off x="9328483" y="3294458"/>
            <a:ext cx="287783" cy="492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lnSpc>
                <a:spcPts val="3200"/>
              </a:lnSpc>
              <a:defRPr sz="2600">
                <a:solidFill>
                  <a:srgbClr val="3C3939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08" name="Text 13"/>
          <p:cNvSpPr txBox="1"/>
          <p:nvPr/>
        </p:nvSpPr>
        <p:spPr>
          <a:xfrm>
            <a:off x="9990295" y="3329106"/>
            <a:ext cx="2016360" cy="4270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ts val="2700"/>
              </a:lnSpc>
              <a:defRPr sz="2100">
                <a:solidFill>
                  <a:srgbClr val="3C3939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Preventive Care</a:t>
            </a:r>
          </a:p>
        </p:txBody>
      </p:sp>
      <p:sp>
        <p:nvSpPr>
          <p:cNvPr id="109" name="Text 14"/>
          <p:cNvSpPr txBox="1"/>
          <p:nvPr/>
        </p:nvSpPr>
        <p:spPr>
          <a:xfrm>
            <a:off x="9990295" y="3809524"/>
            <a:ext cx="2556511" cy="24728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ts val="2700"/>
              </a:lnSpc>
              <a:defRPr sz="1700">
                <a:solidFill>
                  <a:srgbClr val="3C3939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Promote preventive care by reminding patients about routine health screenings and immunizations. Prioritize their long-term well-being.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12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 w="13811">
            <a:solidFill>
              <a:srgbClr val="FFFFFF">
                <a:alpha val="64000"/>
              </a:srgbClr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13" name="Text 2"/>
          <p:cNvSpPr txBox="1"/>
          <p:nvPr/>
        </p:nvSpPr>
        <p:spPr>
          <a:xfrm>
            <a:off x="2083713" y="1973818"/>
            <a:ext cx="5659801" cy="7656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ts val="5400"/>
              </a:lnSpc>
              <a:defRPr sz="4300">
                <a:solidFill>
                  <a:srgbClr val="1B1B27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Insurance Suggestions</a:t>
            </a:r>
          </a:p>
        </p:txBody>
      </p:sp>
      <p:sp>
        <p:nvSpPr>
          <p:cNvPr id="114" name="Text 3"/>
          <p:cNvSpPr txBox="1"/>
          <p:nvPr/>
        </p:nvSpPr>
        <p:spPr>
          <a:xfrm>
            <a:off x="2083713" y="3223617"/>
            <a:ext cx="3064908" cy="898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ts val="3200"/>
              </a:lnSpc>
              <a:defRPr sz="2600">
                <a:solidFill>
                  <a:srgbClr val="1B1B27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Maximize Insurance Coverage</a:t>
            </a:r>
          </a:p>
        </p:txBody>
      </p:sp>
      <p:sp>
        <p:nvSpPr>
          <p:cNvPr id="115" name="Text 4"/>
          <p:cNvSpPr txBox="1"/>
          <p:nvPr/>
        </p:nvSpPr>
        <p:spPr>
          <a:xfrm>
            <a:off x="2083713" y="4278748"/>
            <a:ext cx="3064908" cy="21299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lnSpc>
                <a:spcPts val="2700"/>
              </a:lnSpc>
              <a:defRPr sz="1700">
                <a:solidFill>
                  <a:srgbClr val="3C3939"/>
                </a:solidFill>
                <a:latin typeface="Roboto"/>
                <a:ea typeface="Roboto"/>
                <a:cs typeface="Roboto"/>
                <a:sym typeface="Roboto"/>
              </a:defRPr>
            </a:pPr>
          </a:p>
          <a:p>
            <a:pPr>
              <a:lnSpc>
                <a:spcPts val="2700"/>
              </a:lnSpc>
              <a:defRPr sz="1700">
                <a:solidFill>
                  <a:srgbClr val="3C3939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Guide patients in choosing the best insurance plans that align with their healthcare needs. Optimize cost savings and accessibility.</a:t>
            </a:r>
          </a:p>
        </p:txBody>
      </p:sp>
      <p:sp>
        <p:nvSpPr>
          <p:cNvPr id="116" name="Text 5"/>
          <p:cNvSpPr txBox="1"/>
          <p:nvPr/>
        </p:nvSpPr>
        <p:spPr>
          <a:xfrm>
            <a:off x="5789651" y="3223617"/>
            <a:ext cx="3064908" cy="898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ts val="3200"/>
              </a:lnSpc>
              <a:defRPr sz="2600">
                <a:solidFill>
                  <a:srgbClr val="1B1B27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Evaluate Policy Benefits</a:t>
            </a:r>
          </a:p>
        </p:txBody>
      </p:sp>
      <p:sp>
        <p:nvSpPr>
          <p:cNvPr id="117" name="Text 6"/>
          <p:cNvSpPr txBox="1"/>
          <p:nvPr/>
        </p:nvSpPr>
        <p:spPr>
          <a:xfrm>
            <a:off x="5789651" y="4278748"/>
            <a:ext cx="3064908" cy="17870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ts val="2700"/>
              </a:lnSpc>
              <a:defRPr sz="1700">
                <a:solidFill>
                  <a:srgbClr val="3C3939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Help patients understand complex insurance policies and their coverage. Simplify decision-making for enhanced healthcare planning.</a:t>
            </a:r>
          </a:p>
        </p:txBody>
      </p:sp>
      <p:sp>
        <p:nvSpPr>
          <p:cNvPr id="118" name="Text 7"/>
          <p:cNvSpPr txBox="1"/>
          <p:nvPr/>
        </p:nvSpPr>
        <p:spPr>
          <a:xfrm>
            <a:off x="9495591" y="3223616"/>
            <a:ext cx="2398290" cy="492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ts val="3200"/>
              </a:lnSpc>
              <a:defRPr sz="2600">
                <a:solidFill>
                  <a:srgbClr val="1B1B27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Proactive Alerts</a:t>
            </a:r>
          </a:p>
        </p:txBody>
      </p:sp>
      <p:sp>
        <p:nvSpPr>
          <p:cNvPr id="119" name="Text 8"/>
          <p:cNvSpPr txBox="1"/>
          <p:nvPr/>
        </p:nvSpPr>
        <p:spPr>
          <a:xfrm>
            <a:off x="9495591" y="3862268"/>
            <a:ext cx="3064909" cy="21299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ts val="2700"/>
              </a:lnSpc>
              <a:defRPr sz="1700">
                <a:solidFill>
                  <a:srgbClr val="3C3939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Alert patients about approaching insurance renewals and necessary documentation. Avoid coverage gaps and ensure uninterrupted care.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22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 w="13811">
            <a:solidFill>
              <a:srgbClr val="FFFFFF">
                <a:alpha val="64000"/>
              </a:srgbClr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23" name="Text 2"/>
          <p:cNvSpPr txBox="1"/>
          <p:nvPr/>
        </p:nvSpPr>
        <p:spPr>
          <a:xfrm>
            <a:off x="2083713" y="1910239"/>
            <a:ext cx="10462975" cy="14514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ts val="5400"/>
              </a:lnSpc>
              <a:defRPr sz="4300">
                <a:solidFill>
                  <a:srgbClr val="1B1B27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Web Stack for Healthcare Management System</a:t>
            </a:r>
          </a:p>
        </p:txBody>
      </p:sp>
      <p:sp>
        <p:nvSpPr>
          <p:cNvPr id="124" name="Shape 3"/>
          <p:cNvSpPr/>
          <p:nvPr/>
        </p:nvSpPr>
        <p:spPr>
          <a:xfrm>
            <a:off x="2037993" y="3743325"/>
            <a:ext cx="10554414" cy="2576036"/>
          </a:xfrm>
          <a:prstGeom prst="roundRect">
            <a:avLst>
              <a:gd name="adj" fmla="val 3882"/>
            </a:avLst>
          </a:prstGeom>
          <a:ln w="13811">
            <a:solidFill>
              <a:srgbClr val="000000">
                <a:alpha val="8000"/>
              </a:srgbClr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25" name="Shape 4"/>
          <p:cNvSpPr/>
          <p:nvPr/>
        </p:nvSpPr>
        <p:spPr>
          <a:xfrm>
            <a:off x="2051803" y="3757136"/>
            <a:ext cx="10526794" cy="637104"/>
          </a:xfrm>
          <a:prstGeom prst="rect">
            <a:avLst/>
          </a:prstGeom>
          <a:solidFill>
            <a:srgbClr val="FFFFFF">
              <a:alpha val="4000"/>
            </a:srgbClr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26" name="Text 5"/>
          <p:cNvSpPr txBox="1"/>
          <p:nvPr/>
        </p:nvSpPr>
        <p:spPr>
          <a:xfrm>
            <a:off x="2319695" y="3897986"/>
            <a:ext cx="1040164" cy="4154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ts val="2700"/>
              </a:lnSpc>
              <a:defRPr sz="1700">
                <a:solidFill>
                  <a:srgbClr val="3C3939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Front-end</a:t>
            </a:r>
          </a:p>
        </p:txBody>
      </p:sp>
      <p:sp>
        <p:nvSpPr>
          <p:cNvPr id="127" name="Text 6"/>
          <p:cNvSpPr txBox="1"/>
          <p:nvPr/>
        </p:nvSpPr>
        <p:spPr>
          <a:xfrm>
            <a:off x="7586901" y="3897986"/>
            <a:ext cx="884037" cy="4154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ts val="2700"/>
              </a:lnSpc>
              <a:defRPr sz="1700">
                <a:solidFill>
                  <a:srgbClr val="3C3939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React.js</a:t>
            </a:r>
          </a:p>
        </p:txBody>
      </p:sp>
      <p:sp>
        <p:nvSpPr>
          <p:cNvPr id="128" name="Shape 7"/>
          <p:cNvSpPr/>
          <p:nvPr/>
        </p:nvSpPr>
        <p:spPr>
          <a:xfrm>
            <a:off x="2051803" y="4394239"/>
            <a:ext cx="10526794" cy="637104"/>
          </a:xfrm>
          <a:prstGeom prst="rect">
            <a:avLst/>
          </a:prstGeom>
          <a:solidFill>
            <a:srgbClr val="000000">
              <a:alpha val="4000"/>
            </a:srgbClr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29" name="Text 8"/>
          <p:cNvSpPr txBox="1"/>
          <p:nvPr/>
        </p:nvSpPr>
        <p:spPr>
          <a:xfrm>
            <a:off x="2319695" y="4535091"/>
            <a:ext cx="1016234" cy="4154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ts val="2700"/>
              </a:lnSpc>
              <a:defRPr sz="1700">
                <a:solidFill>
                  <a:srgbClr val="3C3939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Back-end</a:t>
            </a:r>
          </a:p>
        </p:txBody>
      </p:sp>
      <p:sp>
        <p:nvSpPr>
          <p:cNvPr id="130" name="Text 9"/>
          <p:cNvSpPr txBox="1"/>
          <p:nvPr/>
        </p:nvSpPr>
        <p:spPr>
          <a:xfrm>
            <a:off x="7586901" y="4535091"/>
            <a:ext cx="836176" cy="4154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ts val="2700"/>
              </a:lnSpc>
              <a:defRPr sz="1700">
                <a:solidFill>
                  <a:srgbClr val="3C3939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Node.js</a:t>
            </a:r>
          </a:p>
        </p:txBody>
      </p:sp>
      <p:sp>
        <p:nvSpPr>
          <p:cNvPr id="131" name="Shape 10"/>
          <p:cNvSpPr/>
          <p:nvPr/>
        </p:nvSpPr>
        <p:spPr>
          <a:xfrm>
            <a:off x="2051803" y="5031342"/>
            <a:ext cx="10526794" cy="637104"/>
          </a:xfrm>
          <a:prstGeom prst="rect">
            <a:avLst/>
          </a:prstGeom>
          <a:solidFill>
            <a:srgbClr val="FFFFFF">
              <a:alpha val="4000"/>
            </a:srgbClr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32" name="Text 11"/>
          <p:cNvSpPr txBox="1"/>
          <p:nvPr/>
        </p:nvSpPr>
        <p:spPr>
          <a:xfrm>
            <a:off x="2319695" y="5172193"/>
            <a:ext cx="1028357" cy="4154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ts val="2700"/>
              </a:lnSpc>
              <a:defRPr sz="1700">
                <a:solidFill>
                  <a:srgbClr val="3C3939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Database</a:t>
            </a:r>
          </a:p>
        </p:txBody>
      </p:sp>
      <p:sp>
        <p:nvSpPr>
          <p:cNvPr id="133" name="Text 12"/>
          <p:cNvSpPr txBox="1"/>
          <p:nvPr/>
        </p:nvSpPr>
        <p:spPr>
          <a:xfrm>
            <a:off x="7586901" y="5172193"/>
            <a:ext cx="1064200" cy="4154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ts val="2700"/>
              </a:lnSpc>
              <a:defRPr sz="1700">
                <a:solidFill>
                  <a:srgbClr val="3C3939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MongoDB</a:t>
            </a:r>
          </a:p>
        </p:txBody>
      </p:sp>
      <p:sp>
        <p:nvSpPr>
          <p:cNvPr id="134" name="Shape 13"/>
          <p:cNvSpPr/>
          <p:nvPr/>
        </p:nvSpPr>
        <p:spPr>
          <a:xfrm>
            <a:off x="2051803" y="5668447"/>
            <a:ext cx="10526794" cy="637104"/>
          </a:xfrm>
          <a:prstGeom prst="rect">
            <a:avLst/>
          </a:prstGeom>
          <a:solidFill>
            <a:srgbClr val="000000">
              <a:alpha val="4000"/>
            </a:srgbClr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35" name="Text 14"/>
          <p:cNvSpPr txBox="1"/>
          <p:nvPr/>
        </p:nvSpPr>
        <p:spPr>
          <a:xfrm>
            <a:off x="2319695" y="5809298"/>
            <a:ext cx="1460263" cy="4154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ts val="2700"/>
              </a:lnSpc>
              <a:defRPr sz="1700">
                <a:solidFill>
                  <a:srgbClr val="3C3939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Cloud Hosting</a:t>
            </a:r>
          </a:p>
        </p:txBody>
      </p:sp>
      <p:sp>
        <p:nvSpPr>
          <p:cNvPr id="136" name="Text 15"/>
          <p:cNvSpPr txBox="1"/>
          <p:nvPr/>
        </p:nvSpPr>
        <p:spPr>
          <a:xfrm>
            <a:off x="7586901" y="5809298"/>
            <a:ext cx="588018" cy="4154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ts val="2700"/>
              </a:lnSpc>
              <a:defRPr sz="1700">
                <a:solidFill>
                  <a:srgbClr val="3C3939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AWS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