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89CA6A-A091-4D55-81BF-607140353AD5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133F4B6-4AEA-4DFE-8F8B-BE5E1F72DDF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4221163"/>
          </a:xfrm>
        </p:spPr>
        <p:txBody>
          <a:bodyPr/>
          <a:lstStyle/>
          <a:p>
            <a:r>
              <a:rPr lang="en-US" dirty="0" smtClean="0"/>
              <a:t>Tokenization</a:t>
            </a:r>
          </a:p>
          <a:p>
            <a:endParaRPr lang="en-US" dirty="0" smtClean="0"/>
          </a:p>
          <a:p>
            <a:r>
              <a:rPr lang="en-US" dirty="0" smtClean="0"/>
              <a:t>Remove stop words</a:t>
            </a:r>
          </a:p>
          <a:p>
            <a:endParaRPr lang="en-US" dirty="0" smtClean="0"/>
          </a:p>
          <a:p>
            <a:r>
              <a:rPr lang="en-US" dirty="0" smtClean="0"/>
              <a:t>Stemming </a:t>
            </a:r>
          </a:p>
          <a:p>
            <a:endParaRPr lang="en-US" dirty="0" smtClean="0"/>
          </a:p>
          <a:p>
            <a:r>
              <a:rPr lang="en-US" dirty="0" smtClean="0"/>
              <a:t>Lemmatizing </a:t>
            </a:r>
          </a:p>
          <a:p>
            <a:endParaRPr lang="en-US" dirty="0" smtClean="0"/>
          </a:p>
          <a:p>
            <a:r>
              <a:rPr lang="en-US" dirty="0" smtClean="0"/>
              <a:t>Part of speech tagging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/>
          <a:lstStyle/>
          <a:p>
            <a:r>
              <a:rPr lang="en-US" dirty="0" smtClean="0"/>
              <a:t>Noun words </a:t>
            </a:r>
          </a:p>
          <a:p>
            <a:r>
              <a:rPr lang="en-IN" dirty="0" smtClean="0"/>
              <a:t>Term </a:t>
            </a:r>
            <a:r>
              <a:rPr lang="en-IN" dirty="0"/>
              <a:t>frequency–inverse document </a:t>
            </a:r>
            <a:r>
              <a:rPr lang="en-IN" dirty="0" smtClean="0"/>
              <a:t>frequency for noun words</a:t>
            </a:r>
          </a:p>
          <a:p>
            <a:pPr lvl="1"/>
            <a:r>
              <a:rPr lang="en-US" dirty="0"/>
              <a:t>Remove most frequent and less frequent words (</a:t>
            </a:r>
            <a:r>
              <a:rPr lang="en-US" dirty="0" err="1"/>
              <a:t>max_df</a:t>
            </a:r>
            <a:r>
              <a:rPr lang="en-US" dirty="0"/>
              <a:t> and </a:t>
            </a:r>
            <a:r>
              <a:rPr lang="en-US" dirty="0" err="1"/>
              <a:t>min_df</a:t>
            </a:r>
            <a:r>
              <a:rPr lang="en-US" dirty="0"/>
              <a:t>)</a:t>
            </a:r>
          </a:p>
          <a:p>
            <a:r>
              <a:rPr lang="en-US" dirty="0" smtClean="0"/>
              <a:t>LDA Parameters:</a:t>
            </a:r>
          </a:p>
          <a:p>
            <a:pPr lvl="1"/>
            <a:r>
              <a:rPr lang="en-US" dirty="0" smtClean="0"/>
              <a:t>Number of topics </a:t>
            </a:r>
          </a:p>
          <a:p>
            <a:pPr lvl="1"/>
            <a:r>
              <a:rPr lang="en-US" dirty="0" smtClean="0"/>
              <a:t>Learning decay (learning rate)</a:t>
            </a:r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2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295400"/>
            <a:ext cx="7408333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 measure</a:t>
            </a:r>
            <a:r>
              <a:rPr lang="en-US" dirty="0"/>
              <a:t>: Log Likelihood </a:t>
            </a:r>
            <a:r>
              <a:rPr lang="en-US" dirty="0" smtClean="0"/>
              <a:t>Score and Model Perplexity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Model Parameters:</a:t>
            </a:r>
          </a:p>
          <a:p>
            <a:pPr lvl="1"/>
            <a:r>
              <a:rPr lang="en-US" dirty="0" smtClean="0"/>
              <a:t>Log likelihood Score</a:t>
            </a:r>
            <a:r>
              <a:rPr lang="en-US" dirty="0"/>
              <a:t>:   -1742709.36275</a:t>
            </a:r>
            <a:endParaRPr lang="en-US" dirty="0" smtClean="0"/>
          </a:p>
          <a:p>
            <a:pPr lvl="1"/>
            <a:r>
              <a:rPr lang="en-US" dirty="0" smtClean="0"/>
              <a:t>Perplexity: </a:t>
            </a:r>
            <a:r>
              <a:rPr lang="en-IN" dirty="0"/>
              <a:t>97.2563100719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GridSearchCV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9800"/>
            <a:ext cx="44958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1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/>
          <a:lstStyle/>
          <a:p>
            <a:r>
              <a:rPr lang="en-US" b="1" dirty="0" smtClean="0"/>
              <a:t>Topic 1:</a:t>
            </a:r>
            <a:r>
              <a:rPr lang="en-US" dirty="0" smtClean="0"/>
              <a:t> Chicken, money, coffee, sauce, quantity, value</a:t>
            </a:r>
          </a:p>
          <a:p>
            <a:endParaRPr lang="en-US" dirty="0" smtClean="0"/>
          </a:p>
          <a:p>
            <a:r>
              <a:rPr lang="en-US" b="1" dirty="0" smtClean="0"/>
              <a:t>Topic 2:</a:t>
            </a:r>
            <a:r>
              <a:rPr lang="en-US" dirty="0" smtClean="0"/>
              <a:t> Food, Veg, Starters, Buffet, Biryani, Lunch</a:t>
            </a:r>
          </a:p>
          <a:p>
            <a:endParaRPr lang="en-US" dirty="0" smtClean="0"/>
          </a:p>
          <a:p>
            <a:r>
              <a:rPr lang="en-US" b="1" dirty="0" smtClean="0"/>
              <a:t>Topic 3:</a:t>
            </a:r>
            <a:r>
              <a:rPr lang="en-US" dirty="0" smtClean="0"/>
              <a:t> Place, Service, Ambience, Taste, Quality, Time</a:t>
            </a:r>
          </a:p>
          <a:p>
            <a:endParaRPr lang="en-US" dirty="0" smtClean="0"/>
          </a:p>
          <a:p>
            <a:r>
              <a:rPr lang="en-US" b="1" dirty="0" smtClean="0"/>
              <a:t>Topic 4:</a:t>
            </a:r>
            <a:r>
              <a:rPr lang="en-US" dirty="0" smtClean="0"/>
              <a:t> Beer, Table, Service, Drinks, Music, Friends</a:t>
            </a:r>
          </a:p>
          <a:p>
            <a:endParaRPr lang="en-US" dirty="0" smtClean="0"/>
          </a:p>
          <a:p>
            <a:r>
              <a:rPr lang="en-US" b="1" dirty="0" smtClean="0"/>
              <a:t>Topic 5: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r>
              <a:rPr lang="en-US" dirty="0" smtClean="0"/>
              <a:t>, Masala, Road, Night, Area, Soup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</a:t>
            </a:r>
            <a:br>
              <a:rPr lang="en-US" dirty="0" smtClean="0"/>
            </a:br>
            <a:r>
              <a:rPr lang="en-US" dirty="0" smtClean="0"/>
              <a:t>(Top 6 words in each topic)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079006"/>
              </p:ext>
            </p:extLst>
          </p:nvPr>
        </p:nvGraphicFramePr>
        <p:xfrm>
          <a:off x="838203" y="2514595"/>
          <a:ext cx="7772396" cy="242454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30902"/>
                <a:gridCol w="830902"/>
                <a:gridCol w="830902"/>
                <a:gridCol w="1125180"/>
                <a:gridCol w="830902"/>
                <a:gridCol w="830902"/>
                <a:gridCol w="830902"/>
                <a:gridCol w="830902"/>
                <a:gridCol w="830902"/>
              </a:tblGrid>
              <a:tr h="346364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ReviewId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UserId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RestaurantId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Topic5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7063897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267955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54162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0.028932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0.204383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0.70892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0.028945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0.02882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7059469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20216230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54162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0.112233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0.015822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0.494437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0.276923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0.100586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7050151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2023120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54162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0.202774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0.033661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0.696518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0.033712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0.033334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7049203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20194192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54162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0.028667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0.346743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0.029633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0.566359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0.028597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7046773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20187610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54162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0.264663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0.01879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0.679602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0.018684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0.01826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7042579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2291128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54162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0.016774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0.932771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0.016914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0.016799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0.016743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distribution (Sample)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1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99666"/>
              </p:ext>
            </p:extLst>
          </p:nvPr>
        </p:nvGraphicFramePr>
        <p:xfrm>
          <a:off x="1828800" y="2514600"/>
          <a:ext cx="6248401" cy="2819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31626"/>
                <a:gridCol w="983355"/>
                <a:gridCol w="983355"/>
                <a:gridCol w="983355"/>
                <a:gridCol w="983355"/>
                <a:gridCol w="983355"/>
              </a:tblGrid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RestaurantId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Topic5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0.069626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0.287817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0.393983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0.176829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0.071745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0.403515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0.05799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0.267174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0.206926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0.064396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50031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0.09496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0.150569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0.400211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0.16618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0.188081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50066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0.09335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0.410048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0.265596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0.173117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0.05789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50121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0.113432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0.300168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0.354865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0.130583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0.100952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Restaurant Topic distribution (Sample)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7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21054"/>
              </p:ext>
            </p:extLst>
          </p:nvPr>
        </p:nvGraphicFramePr>
        <p:xfrm>
          <a:off x="1828793" y="2590800"/>
          <a:ext cx="6400806" cy="304800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6801"/>
                <a:gridCol w="1066801"/>
                <a:gridCol w="1066801"/>
                <a:gridCol w="1066801"/>
                <a:gridCol w="1066801"/>
                <a:gridCol w="1066801"/>
              </a:tblGrid>
              <a:tr h="478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UserId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Topic4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Topic5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421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0.241571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0.129223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0.385943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0.014795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0.228468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0.035001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0.207164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0.690298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0.034012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0.033525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0.035627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0.25626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0.447997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0.191742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0.068373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0.388426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0.012275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0.57558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0.011819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0.029063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0.028855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0.884182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0.029222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0.028679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Topic Distribution </a:t>
            </a:r>
            <a:br>
              <a:rPr lang="en-US" dirty="0" smtClean="0"/>
            </a:br>
            <a:r>
              <a:rPr lang="en-US" dirty="0" smtClean="0"/>
              <a:t>(Sample)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1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</TotalTime>
  <Words>288</Words>
  <Application>Microsoft Office PowerPoint</Application>
  <PresentationFormat>On-screen Show (4:3)</PresentationFormat>
  <Paragraphs>176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Preprocessing </vt:lpstr>
      <vt:lpstr>Topic Modeling</vt:lpstr>
      <vt:lpstr>GridSearchCV</vt:lpstr>
      <vt:lpstr>Topics  (Top 6 words in each topic)</vt:lpstr>
      <vt:lpstr>Topic distribution (Sample)</vt:lpstr>
      <vt:lpstr>Restaurant Topic distribution (Sample)</vt:lpstr>
      <vt:lpstr>User Topic Distribution  (Sample)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Venkatachalam</dc:creator>
  <cp:lastModifiedBy>Venkatachalam </cp:lastModifiedBy>
  <cp:revision>6</cp:revision>
  <dcterms:created xsi:type="dcterms:W3CDTF">2018-05-04T08:44:22Z</dcterms:created>
  <dcterms:modified xsi:type="dcterms:W3CDTF">2018-05-04T10:07:32Z</dcterms:modified>
</cp:coreProperties>
</file>