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9" d="100"/>
          <a:sy n="69"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62924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95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42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454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2576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5681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808906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38997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4324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7547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785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48076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185EB-CE49-4BBC-97D7-05B5FD69BBB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9862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39975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185EB-CE49-4BBC-97D7-05B5FD69BBBF}"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5158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20462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3365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B185EB-CE49-4BBC-97D7-05B5FD69BBBF}" type="datetimeFigureOut">
              <a:rPr lang="en-US" smtClean="0"/>
              <a:t>10/31/2023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BEAB4-2437-4E3E-97DC-B5AF9E71F058}" type="slidenum">
              <a:rPr lang="en-US" smtClean="0"/>
              <a:t>‹#›</a:t>
            </a:fld>
            <a:endParaRPr lang="en-US"/>
          </a:p>
        </p:txBody>
      </p:sp>
    </p:spTree>
    <p:extLst>
      <p:ext uri="{BB962C8B-B14F-4D97-AF65-F5344CB8AC3E}">
        <p14:creationId xmlns:p14="http://schemas.microsoft.com/office/powerpoint/2010/main" val="40811454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st.github.com/valentin994/6fc531f9b9b2ed4c3211f74866a88d6d#file-medium_forecast4-py" TargetMode="External"/><Relationship Id="rId2" Type="http://schemas.openxmlformats.org/officeDocument/2006/relationships/hyperlink" Target="https://gist.github.com/valentin994/6fc531f9b9b2ed4c3211f74866a88d6d/raw/7d1141c62287b45793632dff53c4360243149b89/medium_forecast4.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CCD7EB-3CF1-483D-A936-48622776623D}"/>
              </a:ext>
            </a:extLst>
          </p:cNvPr>
          <p:cNvSpPr>
            <a:spLocks noGrp="1"/>
          </p:cNvSpPr>
          <p:nvPr>
            <p:ph type="subTitle" idx="1"/>
          </p:nvPr>
        </p:nvSpPr>
        <p:spPr/>
        <p:txBody>
          <a:bodyPr/>
          <a:lstStyle/>
          <a:p>
            <a:pPr algn="just"/>
            <a:r>
              <a:rPr lang="en-IN" dirty="0"/>
              <a:t>PHASE 4  : DEVELOPMENT PART 2</a:t>
            </a:r>
          </a:p>
          <a:p>
            <a:pPr marL="0" marR="0" lvl="0" indent="0" algn="just" defTabSz="914400" rtl="0" eaLnBrk="0" fontAlgn="base" latinLnBrk="0" hangingPunct="0">
              <a:lnSpc>
                <a:spcPct val="100000"/>
              </a:lnSpc>
              <a:spcBef>
                <a:spcPct val="0"/>
              </a:spcBef>
              <a:spcAft>
                <a:spcPct val="0"/>
              </a:spcAft>
              <a:buClrTx/>
              <a:buSzTx/>
              <a:buFontTx/>
              <a:buNone/>
              <a:tabLst/>
            </a:pPr>
            <a:r>
              <a:rPr lang="en-IN" dirty="0"/>
              <a:t>PROJECT : PREIDICTION OF PRODUCT DEMAND WITH MACHINE LEARNING</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Latha" panose="020B0604020202020204" pitchFamily="34" charset="0"/>
              </a:rPr>
              <a:t> </a:t>
            </a:r>
            <a:endParaRPr lang="en-US" dirty="0"/>
          </a:p>
        </p:txBody>
      </p:sp>
      <p:sp>
        <p:nvSpPr>
          <p:cNvPr id="4" name="Rectangle 1">
            <a:extLst>
              <a:ext uri="{FF2B5EF4-FFF2-40B4-BE49-F238E27FC236}">
                <a16:creationId xmlns:a16="http://schemas.microsoft.com/office/drawing/2014/main" id="{E725A02D-07E1-4248-AA8E-3F9D4E544B23}"/>
              </a:ext>
            </a:extLst>
          </p:cNvPr>
          <p:cNvSpPr>
            <a:spLocks noGrp="1" noChangeArrowheads="1"/>
          </p:cNvSpPr>
          <p:nvPr>
            <p:ph type="ctrTitle"/>
          </p:nvPr>
        </p:nvSpPr>
        <p:spPr bwMode="auto">
          <a:xfrm>
            <a:off x="1876424" y="1839109"/>
            <a:ext cx="93998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Light" panose="020F0302020204030204" pitchFamily="34" charset="0"/>
                <a:ea typeface="Times New Roman" panose="02020603050405020304" pitchFamily="18" charset="0"/>
                <a:cs typeface="Calibri Light" panose="020F0302020204030204" pitchFamily="34" charset="0"/>
              </a:rPr>
              <a:t>PREIDICTION OF PRODUCT DEMAND WITH MACHINE LEARNING</a:t>
            </a:r>
            <a:endParaRPr kumimoji="0" lang="en-US" altLang="en-US"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Latha" panose="020B0604020202020204" pitchFamily="34" charset="0"/>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62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D8D3-FEC2-4453-A65D-6D7A794A65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BAE58F-40FE-4B58-9263-42703FF9BB83}"/>
              </a:ext>
            </a:extLst>
          </p:cNvPr>
          <p:cNvSpPr>
            <a:spLocks noGrp="1"/>
          </p:cNvSpPr>
          <p:nvPr>
            <p:ph idx="1"/>
          </p:nvPr>
        </p:nvSpPr>
        <p:spPr/>
        <p:txBody>
          <a:bodyPr/>
          <a:lstStyle/>
          <a:p>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 </a:t>
            </a:r>
          </a:p>
          <a:p>
            <a:r>
              <a:rPr lang="en-US" b="0" i="0" dirty="0">
                <a:solidFill>
                  <a:srgbClr val="242424"/>
                </a:solidFill>
                <a:effectLst/>
                <a:latin typeface="source-code-pro"/>
              </a:rPr>
              <a:t>0 2012-12-31 894</a:t>
            </a:r>
            <a:endParaRPr lang="en-US" dirty="0">
              <a:solidFill>
                <a:srgbClr val="242424"/>
              </a:solidFill>
              <a:latin typeface="source-code-pro"/>
            </a:endParaRPr>
          </a:p>
          <a:p>
            <a:r>
              <a:rPr lang="en-US" b="0" i="0" dirty="0">
                <a:solidFill>
                  <a:srgbClr val="242424"/>
                </a:solidFill>
                <a:effectLst/>
                <a:latin typeface="source-code-pro"/>
              </a:rPr>
              <a:t>1 2013-01-07 863</a:t>
            </a:r>
            <a:br>
              <a:rPr lang="en-US" dirty="0"/>
            </a:br>
            <a:r>
              <a:rPr lang="en-US" b="0" i="0" dirty="0">
                <a:solidFill>
                  <a:srgbClr val="242424"/>
                </a:solidFill>
                <a:effectLst/>
                <a:latin typeface="source-code-pro"/>
              </a:rPr>
              <a:t>2 2013-01-14 867</a:t>
            </a:r>
            <a:br>
              <a:rPr lang="en-US" dirty="0"/>
            </a:br>
            <a:r>
              <a:rPr lang="en-US" b="0" i="0" dirty="0">
                <a:solidFill>
                  <a:srgbClr val="242424"/>
                </a:solidFill>
                <a:effectLst/>
                <a:latin typeface="source-code-pro"/>
              </a:rPr>
              <a:t>3 2013-01-21 816</a:t>
            </a:r>
            <a:br>
              <a:rPr lang="en-US" dirty="0"/>
            </a:br>
            <a:r>
              <a:rPr lang="en-US" b="0" i="0" dirty="0">
                <a:solidFill>
                  <a:srgbClr val="242424"/>
                </a:solidFill>
                <a:effectLst/>
                <a:latin typeface="source-code-pro"/>
              </a:rPr>
              <a:t>4 2013-01-28 969</a:t>
            </a:r>
            <a:endParaRPr lang="en-US" dirty="0"/>
          </a:p>
        </p:txBody>
      </p:sp>
    </p:spTree>
    <p:extLst>
      <p:ext uri="{BB962C8B-B14F-4D97-AF65-F5344CB8AC3E}">
        <p14:creationId xmlns:p14="http://schemas.microsoft.com/office/powerpoint/2010/main" val="6062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DB79-5B10-4DE0-B705-AD9829F02E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7FE79-817B-4EDF-AA79-49809885BB7A}"/>
              </a:ext>
            </a:extLst>
          </p:cNvPr>
          <p:cNvSpPr>
            <a:spLocks noGrp="1"/>
          </p:cNvSpPr>
          <p:nvPr>
            <p:ph idx="1"/>
          </p:nvPr>
        </p:nvSpPr>
        <p:spPr/>
        <p:txBody>
          <a:bodyPr>
            <a:normAutofit fontScale="92500" lnSpcReduction="10000"/>
          </a:bodyPr>
          <a:lstStyle/>
          <a:p>
            <a:pPr marL="0" indent="0">
              <a:buNone/>
            </a:pPr>
            <a:r>
              <a:rPr lang="en-US" b="0" i="0" dirty="0">
                <a:solidFill>
                  <a:srgbClr val="242424"/>
                </a:solidFill>
                <a:effectLst/>
                <a:latin typeface="source-code-pro"/>
              </a:rPr>
              <a:t>df['</a:t>
            </a:r>
            <a:r>
              <a:rPr lang="en-US" b="0" i="0" dirty="0" err="1">
                <a:solidFill>
                  <a:srgbClr val="242424"/>
                </a:solidFill>
                <a:effectLst/>
                <a:latin typeface="source-code-pro"/>
              </a:rPr>
              <a:t>week_avg</a:t>
            </a:r>
            <a:r>
              <a:rPr lang="en-US" b="0" i="0" dirty="0">
                <a:solidFill>
                  <a:srgbClr val="242424"/>
                </a:solidFill>
                <a:effectLst/>
                <a:latin typeface="source-code-pro"/>
              </a:rPr>
              <a:t>'] = </a:t>
            </a:r>
            <a:r>
              <a:rPr lang="en-US" b="0" i="0" dirty="0" err="1">
                <a:solidFill>
                  <a:srgbClr val="242424"/>
                </a:solidFill>
                <a:effectLst/>
                <a:latin typeface="source-code-pro"/>
              </a:rPr>
              <a:t>four_week_avg</a:t>
            </a:r>
            <a:r>
              <a:rPr lang="en-US" b="0" i="0" dirty="0">
                <a:solidFill>
                  <a:srgbClr val="242424"/>
                </a:solidFill>
                <a:effectLst/>
                <a:latin typeface="source-code-pro"/>
              </a:rPr>
              <a:t>(df['sales'].</a:t>
            </a:r>
            <a:r>
              <a:rPr lang="en-US" b="0" i="0" dirty="0" err="1">
                <a:solidFill>
                  <a:srgbClr val="242424"/>
                </a:solidFill>
                <a:effectLst/>
                <a:latin typeface="source-code-pro"/>
              </a:rPr>
              <a:t>tolist</a:t>
            </a:r>
            <a:r>
              <a:rPr lang="en-US" b="0" i="0" dirty="0">
                <a:solidFill>
                  <a:srgbClr val="242424"/>
                </a:solidFill>
                <a:effectLst/>
                <a:latin typeface="source-code-pro"/>
              </a:rPr>
              <a:t>())</a:t>
            </a:r>
          </a:p>
          <a:p>
            <a:pPr marL="0" indent="0">
              <a:buNone/>
            </a:pPr>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a:t>
            </a:r>
            <a:endParaRPr lang="en-US" dirty="0">
              <a:solidFill>
                <a:srgbClr val="242424"/>
              </a:solidFill>
              <a:latin typeface="source-code-pro"/>
            </a:endParaRPr>
          </a:p>
          <a:p>
            <a:pPr marL="0" indent="0">
              <a:buNone/>
            </a:pPr>
            <a:r>
              <a:rPr lang="en-US" b="0" i="0" dirty="0">
                <a:solidFill>
                  <a:srgbClr val="242424"/>
                </a:solidFill>
                <a:effectLst/>
                <a:latin typeface="source-code-pro"/>
              </a:rPr>
              <a:t>sales </a:t>
            </a:r>
            <a:r>
              <a:rPr lang="en-US" b="0" i="0" dirty="0" err="1">
                <a:solidFill>
                  <a:srgbClr val="242424"/>
                </a:solidFill>
                <a:effectLst/>
                <a:latin typeface="source-code-pro"/>
              </a:rPr>
              <a:t>shift_sale</a:t>
            </a:r>
            <a:r>
              <a:rPr lang="en-US" b="0" i="0" dirty="0">
                <a:solidFill>
                  <a:srgbClr val="242424"/>
                </a:solidFill>
                <a:effectLst/>
                <a:latin typeface="source-code-pro"/>
              </a:rPr>
              <a:t> </a:t>
            </a:r>
            <a:r>
              <a:rPr lang="en-US" b="0" i="0" dirty="0" err="1">
                <a:solidFill>
                  <a:srgbClr val="242424"/>
                </a:solidFill>
                <a:effectLst/>
                <a:latin typeface="source-code-pro"/>
              </a:rPr>
              <a:t>week_avg</a:t>
            </a:r>
            <a:endParaRPr lang="en-US" b="0" i="0" dirty="0">
              <a:solidFill>
                <a:srgbClr val="242424"/>
              </a:solidFill>
              <a:effectLst/>
              <a:latin typeface="source-code-pro"/>
            </a:endParaRPr>
          </a:p>
          <a:p>
            <a:pPr marL="0" indent="0">
              <a:buNone/>
            </a:pPr>
            <a:r>
              <a:rPr lang="en-US" b="0" i="0" dirty="0">
                <a:solidFill>
                  <a:srgbClr val="242424"/>
                </a:solidFill>
                <a:effectLst/>
                <a:latin typeface="source-code-pro"/>
              </a:rPr>
              <a:t>0 863 894.0 863.000000</a:t>
            </a:r>
            <a:br>
              <a:rPr lang="en-US" dirty="0"/>
            </a:br>
            <a:r>
              <a:rPr lang="en-US" b="0" i="0" dirty="0">
                <a:solidFill>
                  <a:srgbClr val="242424"/>
                </a:solidFill>
                <a:effectLst/>
                <a:latin typeface="source-code-pro"/>
              </a:rPr>
              <a:t>1 867 863.0 863.000000</a:t>
            </a:r>
            <a:br>
              <a:rPr lang="en-US" dirty="0"/>
            </a:br>
            <a:r>
              <a:rPr lang="en-US" b="0" i="0" dirty="0">
                <a:solidFill>
                  <a:srgbClr val="242424"/>
                </a:solidFill>
                <a:effectLst/>
                <a:latin typeface="source-code-pro"/>
              </a:rPr>
              <a:t>2 816 867.0 865.000000</a:t>
            </a:r>
            <a:br>
              <a:rPr lang="en-US" dirty="0"/>
            </a:br>
            <a:r>
              <a:rPr lang="en-US" b="0" i="0" dirty="0">
                <a:solidFill>
                  <a:srgbClr val="242424"/>
                </a:solidFill>
                <a:effectLst/>
                <a:latin typeface="source-code-pro"/>
              </a:rPr>
              <a:t>3 969 816.0 848.666667</a:t>
            </a:r>
            <a:br>
              <a:rPr lang="en-US" dirty="0"/>
            </a:br>
            <a:r>
              <a:rPr lang="en-US" b="0" i="0" dirty="0">
                <a:solidFill>
                  <a:srgbClr val="242424"/>
                </a:solidFill>
                <a:effectLst/>
                <a:latin typeface="source-code-pro"/>
              </a:rPr>
              <a:t>4 920 969.0 878.750000</a:t>
            </a:r>
            <a:endParaRPr lang="en-US" dirty="0"/>
          </a:p>
        </p:txBody>
      </p:sp>
    </p:spTree>
    <p:extLst>
      <p:ext uri="{BB962C8B-B14F-4D97-AF65-F5344CB8AC3E}">
        <p14:creationId xmlns:p14="http://schemas.microsoft.com/office/powerpoint/2010/main" val="50800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4CC-0266-46AA-AABE-85DC35F16B2B}"/>
              </a:ext>
            </a:extLst>
          </p:cNvPr>
          <p:cNvSpPr>
            <a:spLocks noGrp="1"/>
          </p:cNvSpPr>
          <p:nvPr>
            <p:ph type="title"/>
          </p:nvPr>
        </p:nvSpPr>
        <p:spPr/>
        <p:txBody>
          <a:bodyPr/>
          <a:lstStyle/>
          <a:p>
            <a:pPr algn="ctr"/>
            <a:r>
              <a:rPr lang="en-US" b="1" i="0" dirty="0">
                <a:solidFill>
                  <a:srgbClr val="242424"/>
                </a:solidFill>
                <a:effectLst/>
                <a:latin typeface="sohne"/>
              </a:rPr>
              <a:t>Model and Evaluation</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1727598B-C388-452A-8B3C-B8DD53DAC7E6}"/>
              </a:ext>
            </a:extLst>
          </p:cNvPr>
          <p:cNvSpPr>
            <a:spLocks noGrp="1"/>
          </p:cNvSpPr>
          <p:nvPr>
            <p:ph idx="1"/>
          </p:nvPr>
        </p:nvSpPr>
        <p:spPr/>
        <p:txBody>
          <a:bodyPr/>
          <a:lstStyle/>
          <a:p>
            <a:pPr marL="0" indent="0">
              <a:buNone/>
            </a:pPr>
            <a:r>
              <a:rPr lang="en-US" b="0" i="0" dirty="0">
                <a:solidFill>
                  <a:srgbClr val="D73A49"/>
                </a:solidFill>
                <a:effectLst/>
                <a:latin typeface="ui-monospace"/>
              </a:rPr>
              <a:t>from</a:t>
            </a:r>
            <a:r>
              <a:rPr lang="en-US" b="0" i="0" dirty="0">
                <a:solidFill>
                  <a:srgbClr val="1F2328"/>
                </a:solidFill>
                <a:effectLst/>
                <a:latin typeface="ui-monospace"/>
              </a:rPr>
              <a:t> matplotlib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pyplot</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a:t>
            </a:r>
            <a:r>
              <a:rPr lang="en-US" b="0" i="0" dirty="0" err="1">
                <a:solidFill>
                  <a:srgbClr val="1F2328"/>
                </a:solidFill>
                <a:effectLst/>
                <a:latin typeface="ui-monospace"/>
              </a:rPr>
              <a:t>plt</a:t>
            </a:r>
            <a:endParaRPr lang="en-US" b="1" dirty="0">
              <a:solidFill>
                <a:srgbClr val="242424"/>
              </a:solidFill>
              <a:latin typeface="sohne"/>
            </a:endParaRPr>
          </a:p>
          <a:p>
            <a:pPr marL="0" indent="0">
              <a:buNone/>
            </a:pPr>
            <a:r>
              <a:rPr lang="en-US" b="0" i="0" dirty="0">
                <a:solidFill>
                  <a:srgbClr val="D73A49"/>
                </a:solidFill>
                <a:effectLst/>
                <a:latin typeface="ui-monospace"/>
              </a:rPr>
              <a:t>rom</a:t>
            </a:r>
            <a:r>
              <a:rPr lang="en-US" b="0" i="0" dirty="0">
                <a:solidFill>
                  <a:srgbClr val="1F2328"/>
                </a:solidFill>
                <a:effectLst/>
                <a:latin typeface="ui-monospace"/>
              </a:rPr>
              <a:t> </a:t>
            </a:r>
            <a:r>
              <a:rPr lang="en-US" b="0" i="0" dirty="0" err="1">
                <a:solidFill>
                  <a:srgbClr val="1F2328"/>
                </a:solidFill>
                <a:effectLst/>
                <a:latin typeface="ui-monospace"/>
              </a:rPr>
              <a:t>sklearn</a:t>
            </a:r>
            <a:r>
              <a:rPr lang="en-US" b="0" i="0" dirty="0">
                <a:solidFill>
                  <a:srgbClr val="1F2328"/>
                </a:solidFill>
                <a:effectLst/>
                <a:latin typeface="ui-monospace"/>
              </a:rPr>
              <a:t>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svm</a:t>
            </a:r>
            <a:endParaRPr lang="en-US" b="0" i="0" dirty="0">
              <a:solidFill>
                <a:srgbClr val="1F2328"/>
              </a:solidFill>
              <a:effectLst/>
              <a:latin typeface="ui-monospace"/>
            </a:endParaRPr>
          </a:p>
          <a:p>
            <a:pPr marL="0" indent="0">
              <a:buNone/>
            </a:pPr>
            <a:endParaRPr lang="en-US" b="0" i="0" dirty="0">
              <a:solidFill>
                <a:srgbClr val="1F2328"/>
              </a:solidFill>
              <a:effectLst/>
              <a:latin typeface="ui-monospace"/>
            </a:endParaRPr>
          </a:p>
          <a:p>
            <a:pPr marL="0" indent="0">
              <a:buNone/>
            </a:pPr>
            <a:r>
              <a:rPr lang="en-US" b="1" i="0" dirty="0">
                <a:solidFill>
                  <a:srgbClr val="242424"/>
                </a:solidFill>
                <a:effectLst/>
                <a:latin typeface="sohne"/>
              </a:rPr>
              <a:t>  </a:t>
            </a:r>
          </a:p>
        </p:txBody>
      </p:sp>
      <p:sp>
        <p:nvSpPr>
          <p:cNvPr id="10" name="TextBox 9">
            <a:extLst>
              <a:ext uri="{FF2B5EF4-FFF2-40B4-BE49-F238E27FC236}">
                <a16:creationId xmlns:a16="http://schemas.microsoft.com/office/drawing/2014/main" id="{5F9461E3-5CC5-4B2C-AE5A-2A0348964A0F}"/>
              </a:ext>
            </a:extLst>
          </p:cNvPr>
          <p:cNvSpPr txBox="1"/>
          <p:nvPr/>
        </p:nvSpPr>
        <p:spPr>
          <a:xfrm>
            <a:off x="1173706" y="3452466"/>
            <a:ext cx="7895229" cy="369332"/>
          </a:xfrm>
          <a:prstGeom prst="rect">
            <a:avLst/>
          </a:prstGeom>
          <a:noFill/>
        </p:spPr>
        <p:txBody>
          <a:bodyPr wrap="square">
            <a:spAutoFit/>
          </a:bodyPr>
          <a:lstStyle/>
          <a:p>
            <a:r>
              <a:rPr lang="en-US" b="0" i="0" dirty="0">
                <a:solidFill>
                  <a:srgbClr val="D73A49"/>
                </a:solidFill>
                <a:effectLst/>
                <a:latin typeface="ui-monospace"/>
              </a:rPr>
              <a:t>from</a:t>
            </a:r>
            <a:r>
              <a:rPr lang="en-US" b="0" i="0" dirty="0">
                <a:solidFill>
                  <a:srgbClr val="1F2328"/>
                </a:solidFill>
                <a:effectLst/>
                <a:latin typeface="ui-monospace"/>
              </a:rPr>
              <a:t> </a:t>
            </a:r>
            <a:r>
              <a:rPr lang="en-US" b="0" i="0" dirty="0" err="1">
                <a:solidFill>
                  <a:srgbClr val="1F2328"/>
                </a:solidFill>
                <a:effectLst/>
                <a:latin typeface="ui-monospace"/>
              </a:rPr>
              <a:t>sklearn.model_selection</a:t>
            </a:r>
            <a:r>
              <a:rPr lang="en-US" b="0" i="0" dirty="0">
                <a:solidFill>
                  <a:srgbClr val="1F2328"/>
                </a:solidFill>
                <a:effectLst/>
                <a:latin typeface="ui-monospace"/>
              </a:rPr>
              <a:t>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train_test_split</a:t>
            </a:r>
            <a:endParaRPr lang="en-US" dirty="0"/>
          </a:p>
        </p:txBody>
      </p:sp>
      <p:graphicFrame>
        <p:nvGraphicFramePr>
          <p:cNvPr id="11" name="Table 10">
            <a:extLst>
              <a:ext uri="{FF2B5EF4-FFF2-40B4-BE49-F238E27FC236}">
                <a16:creationId xmlns:a16="http://schemas.microsoft.com/office/drawing/2014/main" id="{3F3538C8-FF79-43F8-97CF-982F11E070ED}"/>
              </a:ext>
            </a:extLst>
          </p:cNvPr>
          <p:cNvGraphicFramePr>
            <a:graphicFrameLocks noGrp="1"/>
          </p:cNvGraphicFramePr>
          <p:nvPr>
            <p:extLst>
              <p:ext uri="{D42A27DB-BD31-4B8C-83A1-F6EECF244321}">
                <p14:modId xmlns:p14="http://schemas.microsoft.com/office/powerpoint/2010/main" val="3172620254"/>
              </p:ext>
            </p:extLst>
          </p:nvPr>
        </p:nvGraphicFramePr>
        <p:xfrm>
          <a:off x="1141411" y="3912553"/>
          <a:ext cx="7183723" cy="842010"/>
        </p:xfrm>
        <a:graphic>
          <a:graphicData uri="http://schemas.openxmlformats.org/drawingml/2006/table">
            <a:tbl>
              <a:tblPr/>
              <a:tblGrid>
                <a:gridCol w="7183723">
                  <a:extLst>
                    <a:ext uri="{9D8B030D-6E8A-4147-A177-3AD203B41FA5}">
                      <a16:colId xmlns:a16="http://schemas.microsoft.com/office/drawing/2014/main" val="3383597581"/>
                    </a:ext>
                  </a:extLst>
                </a:gridCol>
              </a:tblGrid>
              <a:tr h="0">
                <a:tc>
                  <a:txBody>
                    <a:bodyPr/>
                    <a:lstStyle/>
                    <a:p>
                      <a:pPr algn="l" fontAlgn="t"/>
                      <a:r>
                        <a:rPr lang="en-US" dirty="0">
                          <a:solidFill>
                            <a:srgbClr val="D73A49"/>
                          </a:solidFill>
                          <a:effectLst/>
                          <a:latin typeface="ui-monospace"/>
                        </a:rPr>
                        <a:t>from</a:t>
                      </a:r>
                      <a:r>
                        <a:rPr lang="en-US" dirty="0">
                          <a:effectLst/>
                          <a:latin typeface="ui-monospace"/>
                        </a:rPr>
                        <a:t> </a:t>
                      </a:r>
                      <a:r>
                        <a:rPr lang="en-US" dirty="0" err="1">
                          <a:effectLst/>
                          <a:latin typeface="ui-monospace"/>
                        </a:rPr>
                        <a:t>sklearn.metrics</a:t>
                      </a:r>
                      <a:r>
                        <a:rPr lang="en-US" dirty="0">
                          <a:effectLst/>
                          <a:latin typeface="ui-monospace"/>
                        </a:rPr>
                        <a:t> </a:t>
                      </a:r>
                      <a:r>
                        <a:rPr lang="en-US" dirty="0">
                          <a:solidFill>
                            <a:srgbClr val="D73A49"/>
                          </a:solidFill>
                          <a:effectLst/>
                          <a:latin typeface="ui-monospace"/>
                        </a:rPr>
                        <a:t>import</a:t>
                      </a:r>
                      <a:r>
                        <a:rPr lang="en-US" dirty="0">
                          <a:effectLst/>
                          <a:latin typeface="ui-monospace"/>
                        </a:rPr>
                        <a:t> r2_score, </a:t>
                      </a:r>
                      <a:r>
                        <a:rPr lang="en-US" dirty="0" err="1">
                          <a:effectLst/>
                          <a:latin typeface="ui-monospace"/>
                        </a:rPr>
                        <a:t>mean_squared_error</a:t>
                      </a:r>
                      <a:r>
                        <a:rPr lang="en-US" dirty="0">
                          <a:effectLst/>
                          <a:latin typeface="ui-monospace"/>
                        </a:rPr>
                        <a:t>, </a:t>
                      </a:r>
                      <a:r>
                        <a:rPr lang="en-US" dirty="0" err="1">
                          <a:effectLst/>
                          <a:latin typeface="ui-monospace"/>
                        </a:rPr>
                        <a:t>mean_absolute_error</a:t>
                      </a:r>
                      <a:r>
                        <a:rPr lang="en-US" dirty="0">
                          <a:effectLst/>
                          <a:latin typeface="ui-monospace"/>
                        </a:rPr>
                        <a:t>, </a:t>
                      </a:r>
                      <a:r>
                        <a:rPr lang="en-US" dirty="0" err="1">
                          <a:effectLst/>
                          <a:latin typeface="ui-monospace"/>
                        </a:rPr>
                        <a:t>median_absolute_error</a:t>
                      </a:r>
                      <a:r>
                        <a:rPr lang="en-US" dirty="0">
                          <a:effectLst/>
                          <a:latin typeface="ui-monospace"/>
                        </a:rPr>
                        <a:t>, </a:t>
                      </a:r>
                      <a:r>
                        <a:rPr lang="en-US" dirty="0" err="1">
                          <a:effectLst/>
                          <a:latin typeface="ui-monospace"/>
                        </a:rPr>
                        <a:t>explained_variance_score</a:t>
                      </a:r>
                      <a:r>
                        <a:rPr lang="en-US" dirty="0">
                          <a:effectLst/>
                          <a:latin typeface="ui-monospace"/>
                        </a:rPr>
                        <a:t>, </a:t>
                      </a:r>
                      <a:r>
                        <a:rPr lang="en-US" dirty="0" err="1">
                          <a:effectLst/>
                          <a:latin typeface="ui-monospace"/>
                        </a:rPr>
                        <a:t>max_error</a:t>
                      </a:r>
                      <a:endParaRPr lang="en-US" dirty="0">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379720996"/>
                  </a:ext>
                </a:extLst>
              </a:tr>
            </a:tbl>
          </a:graphicData>
        </a:graphic>
      </p:graphicFrame>
      <p:sp>
        <p:nvSpPr>
          <p:cNvPr id="12" name="Rectangle 4">
            <a:extLst>
              <a:ext uri="{FF2B5EF4-FFF2-40B4-BE49-F238E27FC236}">
                <a16:creationId xmlns:a16="http://schemas.microsoft.com/office/drawing/2014/main" id="{DE12369C-5FEB-41CA-BEED-849177853C66}"/>
              </a:ext>
            </a:extLst>
          </p:cNvPr>
          <p:cNvSpPr>
            <a:spLocks noChangeArrowheads="1"/>
          </p:cNvSpPr>
          <p:nvPr/>
        </p:nvSpPr>
        <p:spPr bwMode="auto">
          <a:xfrm>
            <a:off x="1141413" y="3736975"/>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666666"/>
                </a:solidFill>
                <a:effectLst/>
                <a:latin typeface="-apple-system"/>
                <a:hlinkClick r:id="rId2"/>
              </a:rPr>
              <a:t>view raw</a:t>
            </a:r>
            <a:br>
              <a:rPr kumimoji="0" lang="en-US" altLang="en-US" sz="900" b="0" i="0" u="none" strike="noStrike" cap="none" normalizeH="0" baseline="0">
                <a:ln>
                  <a:noFill/>
                </a:ln>
                <a:solidFill>
                  <a:srgbClr val="666666"/>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84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00E4-D3BE-49D9-A69B-9BDBABDCF47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6DF909-16F7-4D1F-99DA-CE1FE56C4DF5}"/>
              </a:ext>
            </a:extLst>
          </p:cNvPr>
          <p:cNvSpPr>
            <a:spLocks noGrp="1"/>
          </p:cNvSpPr>
          <p:nvPr>
            <p:ph idx="1"/>
          </p:nvPr>
        </p:nvSpPr>
        <p:spPr>
          <a:xfrm>
            <a:off x="1141412" y="2249486"/>
            <a:ext cx="9905999" cy="4608514"/>
          </a:xfrm>
        </p:spPr>
        <p:txBody>
          <a:bodyPr/>
          <a:lstStyle/>
          <a:p>
            <a:endParaRPr lang="en-IN" dirty="0"/>
          </a:p>
          <a:p>
            <a:r>
              <a:rPr lang="en-US" b="0" i="0" dirty="0">
                <a:solidFill>
                  <a:srgbClr val="1F2328"/>
                </a:solidFill>
                <a:effectLst/>
                <a:latin typeface="ui-monospace"/>
              </a:rPr>
              <a:t>y </a:t>
            </a:r>
            <a:r>
              <a:rPr lang="en-US" b="0" i="0" dirty="0">
                <a:solidFill>
                  <a:srgbClr val="005CC5"/>
                </a:solidFill>
                <a:effectLst/>
                <a:latin typeface="ui-monospace"/>
              </a:rPr>
              <a:t>=</a:t>
            </a:r>
            <a:r>
              <a:rPr lang="en-US" b="0" i="0" dirty="0">
                <a:solidFill>
                  <a:srgbClr val="1F2328"/>
                </a:solidFill>
                <a:effectLst/>
                <a:latin typeface="ui-monospace"/>
              </a:rPr>
              <a:t> df[</a:t>
            </a:r>
            <a:r>
              <a:rPr lang="en-US" b="0" i="0" dirty="0">
                <a:solidFill>
                  <a:srgbClr val="032F62"/>
                </a:solidFill>
                <a:effectLst/>
                <a:latin typeface="ui-monospace"/>
              </a:rPr>
              <a:t>'sales’</a:t>
            </a:r>
            <a:r>
              <a:rPr lang="en-US" b="0" i="0" dirty="0">
                <a:solidFill>
                  <a:srgbClr val="1F2328"/>
                </a:solidFill>
                <a:effectLst/>
                <a:latin typeface="ui-monospace"/>
              </a:rPr>
              <a:t>]</a:t>
            </a:r>
          </a:p>
          <a:p>
            <a:r>
              <a:rPr lang="en-US" b="0" i="0" dirty="0" err="1">
                <a:solidFill>
                  <a:srgbClr val="E36209"/>
                </a:solidFill>
                <a:effectLst/>
                <a:latin typeface="ui-monospace"/>
              </a:rPr>
              <a:t>X_train</a:t>
            </a:r>
            <a:r>
              <a:rPr lang="en-US" b="0" i="0" dirty="0">
                <a:solidFill>
                  <a:srgbClr val="1F2328"/>
                </a:solidFill>
                <a:effectLst/>
                <a:latin typeface="ui-monospace"/>
              </a:rPr>
              <a:t>, </a:t>
            </a:r>
            <a:r>
              <a:rPr lang="en-US" b="0" i="0" dirty="0" err="1">
                <a:solidFill>
                  <a:srgbClr val="E36209"/>
                </a:solidFill>
                <a:effectLst/>
                <a:latin typeface="ui-monospace"/>
              </a:rPr>
              <a:t>X_test</a:t>
            </a:r>
            <a:r>
              <a:rPr lang="en-US" b="0" i="0" dirty="0">
                <a:solidFill>
                  <a:srgbClr val="1F2328"/>
                </a:solidFill>
                <a:effectLst/>
                <a:latin typeface="ui-monospace"/>
              </a:rPr>
              <a:t>, </a:t>
            </a:r>
            <a:r>
              <a:rPr lang="en-US" b="0" i="0" dirty="0" err="1">
                <a:solidFill>
                  <a:srgbClr val="1F2328"/>
                </a:solidFill>
                <a:effectLst/>
                <a:latin typeface="ui-monospace"/>
              </a:rPr>
              <a:t>y_train</a:t>
            </a:r>
            <a:r>
              <a:rPr lang="en-US" b="0" i="0" dirty="0">
                <a:solidFill>
                  <a:srgbClr val="1F2328"/>
                </a:solidFill>
                <a:effectLst/>
                <a:latin typeface="ui-monospace"/>
              </a:rPr>
              <a:t>, </a:t>
            </a:r>
            <a:r>
              <a:rPr lang="en-US" b="0" i="0" dirty="0" err="1">
                <a:solidFill>
                  <a:srgbClr val="1F2328"/>
                </a:solidFill>
                <a:effectLst/>
                <a:latin typeface="ui-monospace"/>
              </a:rPr>
              <a:t>y_test</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6F42C1"/>
                </a:solidFill>
                <a:effectLst/>
                <a:latin typeface="ui-monospace"/>
              </a:rPr>
              <a:t>train_test_split</a:t>
            </a:r>
            <a:r>
              <a:rPr lang="en-US" b="0" i="0" dirty="0">
                <a:solidFill>
                  <a:srgbClr val="1F2328"/>
                </a:solidFill>
                <a:effectLst/>
                <a:latin typeface="ui-monospace"/>
              </a:rPr>
              <a:t>(</a:t>
            </a:r>
            <a:r>
              <a:rPr lang="en-US" b="0" i="0" dirty="0">
                <a:solidFill>
                  <a:srgbClr val="E36209"/>
                </a:solidFill>
                <a:effectLst/>
                <a:latin typeface="ui-monospace"/>
              </a:rPr>
              <a:t>X</a:t>
            </a:r>
            <a:r>
              <a:rPr lang="en-US" b="0" i="0" dirty="0">
                <a:solidFill>
                  <a:srgbClr val="1F2328"/>
                </a:solidFill>
                <a:effectLst/>
                <a:latin typeface="ui-monospace"/>
              </a:rPr>
              <a:t>, y, </a:t>
            </a:r>
            <a:r>
              <a:rPr lang="en-US" b="0" i="0" dirty="0" err="1">
                <a:solidFill>
                  <a:srgbClr val="1F2328"/>
                </a:solidFill>
                <a:effectLst/>
                <a:latin typeface="ui-monospace"/>
              </a:rPr>
              <a:t>test_size</a:t>
            </a:r>
            <a:r>
              <a:rPr lang="en-US" b="0" i="0" dirty="0">
                <a:solidFill>
                  <a:srgbClr val="005CC5"/>
                </a:solidFill>
                <a:effectLst/>
                <a:latin typeface="ui-monospace"/>
              </a:rPr>
              <a:t>=0.2</a:t>
            </a:r>
            <a:r>
              <a:rPr lang="en-US" b="0" i="0" dirty="0">
                <a:solidFill>
                  <a:srgbClr val="1F2328"/>
                </a:solidFill>
                <a:effectLst/>
                <a:latin typeface="ui-monospace"/>
              </a:rPr>
              <a:t>, </a:t>
            </a:r>
            <a:r>
              <a:rPr lang="en-US" b="0" i="0" dirty="0" err="1">
                <a:solidFill>
                  <a:srgbClr val="1F2328"/>
                </a:solidFill>
                <a:effectLst/>
                <a:latin typeface="ui-monospace"/>
              </a:rPr>
              <a:t>random_state</a:t>
            </a:r>
            <a:r>
              <a:rPr lang="en-US" b="0" i="0" dirty="0">
                <a:solidFill>
                  <a:srgbClr val="005CC5"/>
                </a:solidFill>
                <a:effectLst/>
                <a:latin typeface="ui-monospace"/>
              </a:rPr>
              <a:t>=42</a:t>
            </a:r>
            <a:r>
              <a:rPr lang="en-US" b="0" i="0" dirty="0">
                <a:solidFill>
                  <a:srgbClr val="1F2328"/>
                </a:solidFill>
                <a:effectLst/>
                <a:latin typeface="ui-monospace"/>
              </a:rPr>
              <a:t>)</a:t>
            </a:r>
            <a:endParaRPr lang="en-US" dirty="0">
              <a:solidFill>
                <a:srgbClr val="1F2328"/>
              </a:solidFill>
              <a:latin typeface="ui-monospace"/>
            </a:endParaRPr>
          </a:p>
          <a:p>
            <a:r>
              <a:rPr lang="en-US" b="0" i="0" dirty="0" err="1">
                <a:solidFill>
                  <a:srgbClr val="1F2328"/>
                </a:solidFill>
                <a:effectLst/>
                <a:latin typeface="ui-monospace"/>
              </a:rPr>
              <a:t>clf</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svm.</a:t>
            </a:r>
            <a:r>
              <a:rPr lang="en-US" b="0" i="0" dirty="0" err="1">
                <a:solidFill>
                  <a:srgbClr val="E36209"/>
                </a:solidFill>
                <a:effectLst/>
                <a:latin typeface="ui-monospace"/>
              </a:rPr>
              <a:t>SVR</a:t>
            </a:r>
            <a:r>
              <a:rPr lang="en-US" b="0" i="0" dirty="0">
                <a:solidFill>
                  <a:srgbClr val="1F2328"/>
                </a:solidFill>
                <a:effectLst/>
                <a:latin typeface="ui-monospace"/>
              </a:rPr>
              <a:t>(</a:t>
            </a:r>
            <a:r>
              <a:rPr lang="en-US" b="0" i="0" dirty="0">
                <a:solidFill>
                  <a:srgbClr val="E36209"/>
                </a:solidFill>
                <a:effectLst/>
                <a:latin typeface="ui-monospace"/>
              </a:rPr>
              <a:t>C</a:t>
            </a:r>
            <a:r>
              <a:rPr lang="en-US" b="0" i="0" dirty="0">
                <a:solidFill>
                  <a:srgbClr val="005CC5"/>
                </a:solidFill>
                <a:effectLst/>
                <a:latin typeface="ui-monospace"/>
              </a:rPr>
              <a:t>=1</a:t>
            </a:r>
            <a:r>
              <a:rPr lang="en-US" b="0" i="0" dirty="0">
                <a:solidFill>
                  <a:srgbClr val="1F2328"/>
                </a:solidFill>
                <a:effectLst/>
                <a:latin typeface="ui-monospace"/>
              </a:rPr>
              <a:t>, kernel</a:t>
            </a:r>
            <a:r>
              <a:rPr lang="en-US" b="0" i="0" dirty="0">
                <a:solidFill>
                  <a:srgbClr val="005CC5"/>
                </a:solidFill>
                <a:effectLst/>
                <a:latin typeface="ui-monospace"/>
              </a:rPr>
              <a:t>=</a:t>
            </a:r>
            <a:r>
              <a:rPr lang="en-US" b="0" i="0" dirty="0">
                <a:solidFill>
                  <a:srgbClr val="032F62"/>
                </a:solidFill>
                <a:effectLst/>
                <a:latin typeface="ui-monospace"/>
              </a:rPr>
              <a:t>'linear'</a:t>
            </a:r>
            <a:r>
              <a:rPr lang="en-US" b="0" i="0" dirty="0">
                <a:solidFill>
                  <a:srgbClr val="1F2328"/>
                </a:solidFill>
                <a:effectLst/>
                <a:latin typeface="ui-monospace"/>
              </a:rPr>
              <a:t>, degree</a:t>
            </a:r>
            <a:r>
              <a:rPr lang="en-US" b="0" i="0" dirty="0">
                <a:solidFill>
                  <a:srgbClr val="005CC5"/>
                </a:solidFill>
                <a:effectLst/>
                <a:latin typeface="ui-monospace"/>
              </a:rPr>
              <a:t>=8</a:t>
            </a:r>
            <a:r>
              <a:rPr lang="en-US" b="0" i="0" dirty="0">
                <a:solidFill>
                  <a:srgbClr val="1F2328"/>
                </a:solidFill>
                <a:effectLst/>
                <a:latin typeface="ui-monospace"/>
              </a:rPr>
              <a:t>, gamma</a:t>
            </a:r>
            <a:r>
              <a:rPr lang="en-US" b="0" i="0" dirty="0">
                <a:solidFill>
                  <a:srgbClr val="005CC5"/>
                </a:solidFill>
                <a:effectLst/>
                <a:latin typeface="ui-monospace"/>
              </a:rPr>
              <a:t>=</a:t>
            </a:r>
            <a:r>
              <a:rPr lang="en-US" b="0" i="0" dirty="0">
                <a:solidFill>
                  <a:srgbClr val="032F62"/>
                </a:solidFill>
                <a:effectLst/>
                <a:latin typeface="ui-monospace"/>
              </a:rPr>
              <a:t>'scale'</a:t>
            </a:r>
            <a:r>
              <a:rPr lang="en-US" b="0" i="0" dirty="0">
                <a:solidFill>
                  <a:srgbClr val="1F2328"/>
                </a:solidFill>
                <a:effectLst/>
                <a:latin typeface="ui-monospace"/>
              </a:rPr>
              <a:t>, coef0</a:t>
            </a:r>
            <a:r>
              <a:rPr lang="en-US" b="0" i="0" dirty="0">
                <a:solidFill>
                  <a:srgbClr val="005CC5"/>
                </a:solidFill>
                <a:effectLst/>
                <a:latin typeface="ui-monospace"/>
              </a:rPr>
              <a:t>=10</a:t>
            </a:r>
            <a:r>
              <a:rPr lang="en-US" b="0" i="0" dirty="0">
                <a:solidFill>
                  <a:srgbClr val="1F2328"/>
                </a:solidFill>
                <a:effectLst/>
                <a:latin typeface="ui-monospace"/>
              </a:rPr>
              <a:t>)</a:t>
            </a:r>
          </a:p>
          <a:p>
            <a:r>
              <a:rPr lang="fr-FR" b="0" i="0" dirty="0">
                <a:solidFill>
                  <a:srgbClr val="1F2328"/>
                </a:solidFill>
                <a:effectLst/>
                <a:latin typeface="ui-monospace"/>
              </a:rPr>
              <a:t>clf.</a:t>
            </a:r>
            <a:r>
              <a:rPr lang="fr-FR" b="0" i="0" dirty="0">
                <a:solidFill>
                  <a:srgbClr val="6F42C1"/>
                </a:solidFill>
                <a:effectLst/>
                <a:latin typeface="ui-monospace"/>
              </a:rPr>
              <a:t>fit</a:t>
            </a:r>
            <a:r>
              <a:rPr lang="fr-FR" b="0" i="0" dirty="0">
                <a:solidFill>
                  <a:srgbClr val="1F2328"/>
                </a:solidFill>
                <a:effectLst/>
                <a:latin typeface="ui-monospace"/>
              </a:rPr>
              <a:t>(</a:t>
            </a:r>
            <a:r>
              <a:rPr lang="fr-FR" b="0" i="0" dirty="0">
                <a:solidFill>
                  <a:srgbClr val="E36209"/>
                </a:solidFill>
                <a:effectLst/>
                <a:latin typeface="ui-monospace"/>
              </a:rPr>
              <a:t>X_train</a:t>
            </a:r>
            <a:r>
              <a:rPr lang="fr-FR" b="0" i="0" dirty="0">
                <a:solidFill>
                  <a:srgbClr val="1F2328"/>
                </a:solidFill>
                <a:effectLst/>
                <a:latin typeface="ui-monospace"/>
              </a:rPr>
              <a:t>, y_train)</a:t>
            </a:r>
          </a:p>
          <a:p>
            <a:r>
              <a:rPr lang="en-US" b="0" i="0" dirty="0">
                <a:solidFill>
                  <a:srgbClr val="1F2328"/>
                </a:solidFill>
                <a:effectLst/>
                <a:latin typeface="ui-monospace"/>
              </a:rPr>
              <a:t>predictions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clf.</a:t>
            </a:r>
            <a:r>
              <a:rPr lang="en-US" b="0" i="0" dirty="0" err="1">
                <a:solidFill>
                  <a:srgbClr val="6F42C1"/>
                </a:solidFill>
                <a:effectLst/>
                <a:latin typeface="ui-monospace"/>
              </a:rPr>
              <a:t>predict</a:t>
            </a:r>
            <a:r>
              <a:rPr lang="en-US" b="0" i="0" dirty="0">
                <a:solidFill>
                  <a:srgbClr val="1F2328"/>
                </a:solidFill>
                <a:effectLst/>
                <a:latin typeface="ui-monospace"/>
              </a:rPr>
              <a:t>(</a:t>
            </a:r>
            <a:r>
              <a:rPr lang="en-US" b="0" i="0" dirty="0" err="1">
                <a:solidFill>
                  <a:srgbClr val="E36209"/>
                </a:solidFill>
                <a:effectLst/>
                <a:latin typeface="ui-monospace"/>
              </a:rPr>
              <a:t>X_test</a:t>
            </a:r>
            <a:r>
              <a:rPr lang="en-US" b="0" i="0" dirty="0">
                <a:solidFill>
                  <a:srgbClr val="1F2328"/>
                </a:solidFill>
                <a:effectLst/>
                <a:latin typeface="ui-monospace"/>
              </a:rPr>
              <a:t>)</a:t>
            </a:r>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fit results:\n’</a:t>
            </a:r>
            <a:endParaRPr lang="en-US" dirty="0">
              <a:solidFill>
                <a:srgbClr val="1F2328"/>
              </a:solidFill>
              <a:latin typeface="ui-monospace"/>
            </a:endParaRPr>
          </a:p>
          <a:p>
            <a:endParaRPr lang="en-US" dirty="0"/>
          </a:p>
        </p:txBody>
      </p:sp>
      <p:sp>
        <p:nvSpPr>
          <p:cNvPr id="6" name="TextBox 5">
            <a:extLst>
              <a:ext uri="{FF2B5EF4-FFF2-40B4-BE49-F238E27FC236}">
                <a16:creationId xmlns:a16="http://schemas.microsoft.com/office/drawing/2014/main" id="{41AE4F6D-C255-45D6-AEEB-2C5ECAC25AA4}"/>
              </a:ext>
            </a:extLst>
          </p:cNvPr>
          <p:cNvSpPr txBox="1"/>
          <p:nvPr/>
        </p:nvSpPr>
        <p:spPr>
          <a:xfrm>
            <a:off x="1310185" y="2374284"/>
            <a:ext cx="7826990" cy="369332"/>
          </a:xfrm>
          <a:prstGeom prst="rect">
            <a:avLst/>
          </a:prstGeom>
          <a:noFill/>
        </p:spPr>
        <p:txBody>
          <a:bodyPr wrap="square">
            <a:spAutoFit/>
          </a:bodyPr>
          <a:lstStyle/>
          <a:p>
            <a:r>
              <a:rPr lang="en-US" b="0" i="0" dirty="0">
                <a:solidFill>
                  <a:srgbClr val="E36209"/>
                </a:solidFill>
                <a:effectLst/>
                <a:latin typeface="ui-monospace"/>
              </a:rPr>
              <a:t>X</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df.</a:t>
            </a:r>
            <a:r>
              <a:rPr lang="en-US" b="0" i="0" dirty="0" err="1">
                <a:solidFill>
                  <a:srgbClr val="6F42C1"/>
                </a:solidFill>
                <a:effectLst/>
                <a:latin typeface="ui-monospace"/>
              </a:rPr>
              <a:t>drop</a:t>
            </a:r>
            <a:r>
              <a:rPr lang="en-US" b="0" i="0" dirty="0">
                <a:solidFill>
                  <a:srgbClr val="1F2328"/>
                </a:solidFill>
                <a:effectLst/>
                <a:latin typeface="ui-monospace"/>
              </a:rPr>
              <a:t>(</a:t>
            </a:r>
            <a:r>
              <a:rPr lang="en-US" b="0" i="0" dirty="0">
                <a:solidFill>
                  <a:srgbClr val="032F62"/>
                </a:solidFill>
                <a:effectLst/>
                <a:latin typeface="ui-monospace"/>
              </a:rPr>
              <a:t>'sales'</a:t>
            </a:r>
            <a:r>
              <a:rPr lang="en-US" b="0" i="0" dirty="0">
                <a:solidFill>
                  <a:srgbClr val="1F2328"/>
                </a:solidFill>
                <a:effectLst/>
                <a:latin typeface="ui-monospace"/>
              </a:rPr>
              <a:t>, axis</a:t>
            </a:r>
            <a:r>
              <a:rPr lang="en-US" b="0" i="0" dirty="0">
                <a:solidFill>
                  <a:srgbClr val="005CC5"/>
                </a:solidFill>
                <a:effectLst/>
                <a:latin typeface="ui-monospace"/>
              </a:rPr>
              <a:t>=1</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54859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96EF-F0FD-4766-98D1-561CF029CD1D}"/>
              </a:ext>
            </a:extLst>
          </p:cNvPr>
          <p:cNvSpPr>
            <a:spLocks noGrp="1"/>
          </p:cNvSpPr>
          <p:nvPr>
            <p:ph type="title"/>
          </p:nvPr>
        </p:nvSpPr>
        <p:spPr/>
        <p:txBody>
          <a:bodyPr/>
          <a:lstStyle/>
          <a:p>
            <a:r>
              <a:rPr lang="en-IN" dirty="0">
                <a:solidFill>
                  <a:srgbClr val="242424"/>
                </a:solidFill>
                <a:latin typeface="source-code-pro"/>
              </a:rPr>
              <a:t> </a:t>
            </a:r>
            <a:r>
              <a:rPr lang="en-US" dirty="0">
                <a:solidFill>
                  <a:srgbClr val="242424"/>
                </a:solidFill>
                <a:latin typeface="source-code-pro"/>
              </a:rPr>
              <a:t>                                  OUTPUT</a:t>
            </a:r>
            <a:endParaRPr lang="en-US" dirty="0"/>
          </a:p>
        </p:txBody>
      </p:sp>
      <p:sp>
        <p:nvSpPr>
          <p:cNvPr id="3" name="Content Placeholder 2">
            <a:extLst>
              <a:ext uri="{FF2B5EF4-FFF2-40B4-BE49-F238E27FC236}">
                <a16:creationId xmlns:a16="http://schemas.microsoft.com/office/drawing/2014/main" id="{4ACA2B21-B2E1-4939-BED9-AD66F9E397C7}"/>
              </a:ext>
            </a:extLst>
          </p:cNvPr>
          <p:cNvSpPr>
            <a:spLocks noGrp="1"/>
          </p:cNvSpPr>
          <p:nvPr>
            <p:ph idx="1"/>
          </p:nvPr>
        </p:nvSpPr>
        <p:spPr/>
        <p:txBody>
          <a:bodyPr/>
          <a:lstStyle/>
          <a:p>
            <a:endParaRPr lang="en-IN" dirty="0"/>
          </a:p>
          <a:p>
            <a:r>
              <a:rPr lang="en-US" b="0" i="0" dirty="0">
                <a:solidFill>
                  <a:srgbClr val="242424"/>
                </a:solidFill>
                <a:effectLst/>
                <a:latin typeface="source-code-pro"/>
              </a:rPr>
              <a:t>Model fit results:</a:t>
            </a:r>
            <a:br>
              <a:rPr lang="en-US" dirty="0"/>
            </a:br>
            <a:r>
              <a:rPr lang="en-US" b="0" i="0" dirty="0">
                <a:solidFill>
                  <a:srgbClr val="242424"/>
                </a:solidFill>
                <a:effectLst/>
                <a:latin typeface="source-code-pro"/>
              </a:rPr>
              <a:t>r2_score 0.9071953443448584 MSE 6553.674543344077 </a:t>
            </a:r>
            <a:br>
              <a:rPr lang="en-US" dirty="0"/>
            </a:br>
            <a:r>
              <a:rPr lang="en-US" b="0" i="0" dirty="0">
                <a:solidFill>
                  <a:srgbClr val="242424"/>
                </a:solidFill>
                <a:effectLst/>
                <a:latin typeface="source-code-pro"/>
              </a:rPr>
              <a:t>EVS 0.9175800366290838 MAE 58.80295451823111 </a:t>
            </a:r>
            <a:br>
              <a:rPr lang="en-US" dirty="0"/>
            </a:br>
            <a:r>
              <a:rPr lang="en-US" b="0" i="0" dirty="0">
                <a:solidFill>
                  <a:srgbClr val="242424"/>
                </a:solidFill>
                <a:effectLst/>
                <a:latin typeface="source-code-pro"/>
              </a:rPr>
              <a:t>MAD 37.648574124556035 ME 304.51308147895793</a:t>
            </a:r>
            <a:endParaRPr lang="en-US" dirty="0"/>
          </a:p>
        </p:txBody>
      </p:sp>
    </p:spTree>
    <p:extLst>
      <p:ext uri="{BB962C8B-B14F-4D97-AF65-F5344CB8AC3E}">
        <p14:creationId xmlns:p14="http://schemas.microsoft.com/office/powerpoint/2010/main" val="314210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852A-755C-466B-80D6-047A1253A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FA93D2-E240-4B94-9CDF-056472177A85}"/>
              </a:ext>
            </a:extLst>
          </p:cNvPr>
          <p:cNvSpPr>
            <a:spLocks noGrp="1"/>
          </p:cNvSpPr>
          <p:nvPr>
            <p:ph idx="1"/>
          </p:nvPr>
        </p:nvSpPr>
        <p:spPr/>
        <p:txBody>
          <a:bodyPr/>
          <a:lstStyle/>
          <a:p>
            <a:endParaRPr lang="en-IN" dirty="0"/>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test results:\n’</a:t>
            </a:r>
          </a:p>
          <a:p>
            <a:r>
              <a:rPr lang="en-US" b="0" i="0" dirty="0">
                <a:solidFill>
                  <a:srgbClr val="032F62"/>
                </a:solidFill>
                <a:effectLst/>
                <a:latin typeface="ui-monospace"/>
              </a:rPr>
              <a:t>f'r2_score </a:t>
            </a:r>
            <a:r>
              <a:rPr lang="en-US" b="0" i="0" dirty="0">
                <a:solidFill>
                  <a:srgbClr val="24292E"/>
                </a:solidFill>
                <a:effectLst/>
                <a:latin typeface="ui-monospace"/>
              </a:rPr>
              <a:t>{</a:t>
            </a:r>
            <a:r>
              <a:rPr lang="en-US" b="0" i="0" dirty="0">
                <a:solidFill>
                  <a:srgbClr val="6F42C1"/>
                </a:solidFill>
                <a:effectLst/>
                <a:latin typeface="ui-monospace"/>
              </a:rPr>
              <a:t>r2_score</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 \t MSE </a:t>
            </a:r>
            <a:r>
              <a:rPr lang="en-US" b="0" i="0" dirty="0">
                <a:solidFill>
                  <a:srgbClr val="24292E"/>
                </a:solidFill>
                <a:effectLst/>
                <a:latin typeface="ui-monospace"/>
              </a:rPr>
              <a:t>{</a:t>
            </a:r>
            <a:r>
              <a:rPr lang="en-US" b="0" i="0" dirty="0" err="1">
                <a:solidFill>
                  <a:srgbClr val="6F42C1"/>
                </a:solidFill>
                <a:effectLst/>
                <a:latin typeface="ui-monospace"/>
              </a:rPr>
              <a:t>mean_squared_error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endParaRPr lang="en-US" dirty="0">
              <a:solidFill>
                <a:srgbClr val="032F62"/>
              </a:solidFill>
              <a:latin typeface="ui-monospace"/>
            </a:endParaRPr>
          </a:p>
          <a:p>
            <a:r>
              <a:rPr lang="en-US" b="0" i="0" dirty="0">
                <a:solidFill>
                  <a:srgbClr val="032F62"/>
                </a:solidFill>
                <a:effectLst/>
                <a:latin typeface="ui-monospace"/>
              </a:rPr>
              <a:t>f'\</a:t>
            </a:r>
            <a:r>
              <a:rPr lang="en-US" b="0" i="0" dirty="0" err="1">
                <a:solidFill>
                  <a:srgbClr val="032F62"/>
                </a:solidFill>
                <a:effectLst/>
                <a:latin typeface="ui-monospace"/>
              </a:rPr>
              <a:t>tMAD</a:t>
            </a:r>
            <a:r>
              <a:rPr lang="en-US" b="0" i="0" dirty="0">
                <a:solidFill>
                  <a:srgbClr val="032F62"/>
                </a:solidFill>
                <a:effectLst/>
                <a:latin typeface="ui-monospace"/>
              </a:rPr>
              <a:t> </a:t>
            </a:r>
            <a:r>
              <a:rPr lang="en-US" b="0" i="0" dirty="0">
                <a:solidFill>
                  <a:srgbClr val="24292E"/>
                </a:solidFill>
                <a:effectLst/>
                <a:latin typeface="ui-monospace"/>
              </a:rPr>
              <a:t>{</a:t>
            </a:r>
            <a:r>
              <a:rPr lang="en-US" b="0" i="0" dirty="0" err="1">
                <a:solidFill>
                  <a:srgbClr val="6F42C1"/>
                </a:solidFill>
                <a:effectLst/>
                <a:latin typeface="ui-monospace"/>
              </a:rPr>
              <a:t>median_absolute_error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\t ME </a:t>
            </a:r>
            <a:r>
              <a:rPr lang="en-US" b="0" i="0" dirty="0">
                <a:solidFill>
                  <a:srgbClr val="24292E"/>
                </a:solidFill>
                <a:effectLst/>
                <a:latin typeface="ui-monospace"/>
              </a:rPr>
              <a:t>{</a:t>
            </a:r>
            <a:r>
              <a:rPr lang="en-US" b="0" i="0" dirty="0" err="1">
                <a:solidFill>
                  <a:srgbClr val="6F42C1"/>
                </a:solidFill>
                <a:effectLst/>
                <a:latin typeface="ui-monospace"/>
              </a:rPr>
              <a:t>max_error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r>
              <a:rPr lang="en-US" b="0" i="0" dirty="0">
                <a:solidFill>
                  <a:srgbClr val="1F2328"/>
                </a:solidFill>
                <a:effectLst/>
                <a:latin typeface="ui-monospace"/>
              </a:rPr>
              <a:t>)</a:t>
            </a:r>
            <a:endParaRPr lang="en-US" dirty="0"/>
          </a:p>
        </p:txBody>
      </p:sp>
      <p:sp>
        <p:nvSpPr>
          <p:cNvPr id="5" name="TextBox 4">
            <a:extLst>
              <a:ext uri="{FF2B5EF4-FFF2-40B4-BE49-F238E27FC236}">
                <a16:creationId xmlns:a16="http://schemas.microsoft.com/office/drawing/2014/main" id="{496F969A-A408-480F-8D51-63E41573D7AE}"/>
              </a:ext>
            </a:extLst>
          </p:cNvPr>
          <p:cNvSpPr txBox="1"/>
          <p:nvPr/>
        </p:nvSpPr>
        <p:spPr>
          <a:xfrm>
            <a:off x="1141412" y="2428880"/>
            <a:ext cx="7854285" cy="369332"/>
          </a:xfrm>
          <a:prstGeom prst="rect">
            <a:avLst/>
          </a:prstGeom>
          <a:noFill/>
        </p:spPr>
        <p:txBody>
          <a:bodyPr wrap="square">
            <a:spAutoFit/>
          </a:bodyPr>
          <a:lstStyle/>
          <a:p>
            <a:r>
              <a:rPr lang="en-US" b="0" i="0" dirty="0">
                <a:solidFill>
                  <a:srgbClr val="1F2328"/>
                </a:solidFill>
                <a:effectLst/>
                <a:latin typeface="ui-monospace"/>
              </a:rPr>
              <a:t>predictions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clf.</a:t>
            </a:r>
            <a:r>
              <a:rPr lang="en-US" b="0" i="0" dirty="0" err="1">
                <a:solidFill>
                  <a:srgbClr val="6F42C1"/>
                </a:solidFill>
                <a:effectLst/>
                <a:latin typeface="ui-monospace"/>
              </a:rPr>
              <a:t>predict</a:t>
            </a:r>
            <a:r>
              <a:rPr lang="en-US" b="0" i="0" dirty="0">
                <a:solidFill>
                  <a:srgbClr val="1F2328"/>
                </a:solidFill>
                <a:effectLst/>
                <a:latin typeface="ui-monospace"/>
              </a:rPr>
              <a:t>(</a:t>
            </a:r>
            <a:r>
              <a:rPr lang="en-US" b="0" i="0" dirty="0" err="1">
                <a:solidFill>
                  <a:srgbClr val="1F2328"/>
                </a:solidFill>
                <a:effectLst/>
                <a:latin typeface="ui-monospace"/>
              </a:rPr>
              <a:t>test.</a:t>
            </a:r>
            <a:r>
              <a:rPr lang="en-US" b="0" i="0" dirty="0" err="1">
                <a:solidFill>
                  <a:srgbClr val="6F42C1"/>
                </a:solidFill>
                <a:effectLst/>
                <a:latin typeface="ui-monospace"/>
              </a:rPr>
              <a:t>drop</a:t>
            </a:r>
            <a:r>
              <a:rPr lang="en-US" b="0" i="0" dirty="0">
                <a:solidFill>
                  <a:srgbClr val="1F2328"/>
                </a:solidFill>
                <a:effectLst/>
                <a:latin typeface="ui-monospace"/>
              </a:rPr>
              <a: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1F2328"/>
                </a:solidFill>
                <a:effectLst/>
                <a:latin typeface="ui-monospace"/>
              </a:rPr>
              <a:t>, axis</a:t>
            </a:r>
            <a:r>
              <a:rPr lang="en-US" b="0" i="0" dirty="0">
                <a:solidFill>
                  <a:srgbClr val="005CC5"/>
                </a:solidFill>
                <a:effectLst/>
                <a:latin typeface="ui-monospace"/>
              </a:rPr>
              <a:t>=1</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227857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CBD4-879C-4584-837A-1C85AF4D0559}"/>
              </a:ext>
            </a:extLst>
          </p:cNvPr>
          <p:cNvSpPr>
            <a:spLocks noGrp="1"/>
          </p:cNvSpPr>
          <p:nvPr>
            <p:ph type="title"/>
          </p:nvPr>
        </p:nvSpPr>
        <p:spPr/>
        <p:txBody>
          <a:bodyPr/>
          <a:lstStyle/>
          <a:p>
            <a:pPr algn="ctr"/>
            <a:r>
              <a:rPr lang="en-IN" dirty="0"/>
              <a:t>OUTPUT</a:t>
            </a:r>
            <a:endParaRPr lang="en-US" dirty="0"/>
          </a:p>
        </p:txBody>
      </p:sp>
      <p:sp>
        <p:nvSpPr>
          <p:cNvPr id="3" name="Content Placeholder 2">
            <a:extLst>
              <a:ext uri="{FF2B5EF4-FFF2-40B4-BE49-F238E27FC236}">
                <a16:creationId xmlns:a16="http://schemas.microsoft.com/office/drawing/2014/main" id="{0CC06DB7-C3E1-4FEE-ADAC-36CB7EB7AC3B}"/>
              </a:ext>
            </a:extLst>
          </p:cNvPr>
          <p:cNvSpPr>
            <a:spLocks noGrp="1"/>
          </p:cNvSpPr>
          <p:nvPr>
            <p:ph idx="1"/>
          </p:nvPr>
        </p:nvSpPr>
        <p:spPr/>
        <p:txBody>
          <a:bodyPr/>
          <a:lstStyle/>
          <a:p>
            <a:pPr marL="0" indent="0">
              <a:buNone/>
            </a:pPr>
            <a:r>
              <a:rPr lang="pt-BR" b="0" i="0" dirty="0">
                <a:solidFill>
                  <a:srgbClr val="242424"/>
                </a:solidFill>
                <a:effectLst/>
                <a:latin typeface="source-code-pro"/>
              </a:rPr>
              <a:t>r2_score 0.8996996866756606 MSE 10089.10921850138 </a:t>
            </a:r>
            <a:br>
              <a:rPr lang="pt-BR" dirty="0"/>
            </a:br>
            <a:r>
              <a:rPr lang="pt-BR" b="0" i="0" dirty="0">
                <a:solidFill>
                  <a:srgbClr val="242424"/>
                </a:solidFill>
                <a:effectLst/>
                <a:latin typeface="source-code-pro"/>
              </a:rPr>
              <a:t>EVS 0.900221498465065 MAE 73.23050276764262 </a:t>
            </a:r>
          </a:p>
          <a:p>
            <a:pPr marL="0" indent="0">
              <a:buNone/>
            </a:pPr>
            <a:r>
              <a:rPr lang="en-US" b="0" i="0" dirty="0">
                <a:solidFill>
                  <a:srgbClr val="1F2328"/>
                </a:solidFill>
                <a:effectLst/>
                <a:latin typeface="ui-monospace"/>
              </a:rPr>
              <a:t> </a:t>
            </a:r>
            <a:r>
              <a:rPr lang="en-US" b="0" i="0" dirty="0">
                <a:solidFill>
                  <a:srgbClr val="242424"/>
                </a:solidFill>
                <a:effectLst/>
                <a:latin typeface="source-code-pro"/>
              </a:rPr>
              <a:t>MAD 56.762729750946164 ME 316.3516922406136</a:t>
            </a:r>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pPr marL="0" indent="0">
              <a:buNone/>
            </a:pPr>
            <a:endParaRPr lang="en-US" dirty="0"/>
          </a:p>
        </p:txBody>
      </p:sp>
    </p:spTree>
    <p:extLst>
      <p:ext uri="{BB962C8B-B14F-4D97-AF65-F5344CB8AC3E}">
        <p14:creationId xmlns:p14="http://schemas.microsoft.com/office/powerpoint/2010/main" val="208143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9697-6284-4368-9219-0EFB3AFDF80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F43542AA-3BBB-46F2-B3C3-92EB3D2A7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272" y="2249488"/>
            <a:ext cx="4722282" cy="3541712"/>
          </a:xfrm>
        </p:spPr>
      </p:pic>
    </p:spTree>
    <p:extLst>
      <p:ext uri="{BB962C8B-B14F-4D97-AF65-F5344CB8AC3E}">
        <p14:creationId xmlns:p14="http://schemas.microsoft.com/office/powerpoint/2010/main" val="86033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354-C6B7-4918-9608-357D8813F2CA}"/>
              </a:ext>
            </a:extLst>
          </p:cNvPr>
          <p:cNvSpPr>
            <a:spLocks noGrp="1"/>
          </p:cNvSpPr>
          <p:nvPr>
            <p:ph type="title"/>
          </p:nvPr>
        </p:nvSpPr>
        <p:spPr/>
        <p:txBody>
          <a:bodyPr/>
          <a:lstStyle/>
          <a:p>
            <a:pPr algn="ctr"/>
            <a:r>
              <a:rPr lang="en-US" b="1" i="0" dirty="0" err="1">
                <a:solidFill>
                  <a:srgbClr val="242424"/>
                </a:solidFill>
                <a:effectLst/>
                <a:latin typeface="sohne"/>
              </a:rPr>
              <a:t>ConclusioN</a:t>
            </a:r>
            <a:endParaRPr lang="en-US" dirty="0"/>
          </a:p>
        </p:txBody>
      </p:sp>
      <p:sp>
        <p:nvSpPr>
          <p:cNvPr id="3" name="Content Placeholder 2">
            <a:extLst>
              <a:ext uri="{FF2B5EF4-FFF2-40B4-BE49-F238E27FC236}">
                <a16:creationId xmlns:a16="http://schemas.microsoft.com/office/drawing/2014/main" id="{8BB1BDA2-C16A-445E-8199-07B4B3926521}"/>
              </a:ext>
            </a:extLst>
          </p:cNvPr>
          <p:cNvSpPr>
            <a:spLocks noGrp="1"/>
          </p:cNvSpPr>
          <p:nvPr>
            <p:ph idx="1"/>
          </p:nvPr>
        </p:nvSpPr>
        <p:spPr>
          <a:xfrm>
            <a:off x="1141412" y="2249487"/>
            <a:ext cx="9905999" cy="3541714"/>
          </a:xfrm>
        </p:spPr>
        <p:txBody>
          <a:bodyPr>
            <a:normAutofit lnSpcReduction="10000"/>
          </a:bodyPr>
          <a:lstStyle/>
          <a:p>
            <a:r>
              <a:rPr lang="en-US" b="0" i="0" dirty="0">
                <a:solidFill>
                  <a:srgbClr val="242424"/>
                </a:solidFill>
                <a:effectLst/>
                <a:latin typeface="source-serif-pro"/>
              </a:rPr>
              <a:t>In this post, we went through how with little data preparation and some knowledge of machine learning we can make a forecast for sales of a product for an entire year. This model is far from perfect and we can see a specific time delay where the model catches up. With some tinkering with the parameters and better data preparation, the results can get better. I have left the technical parts out as this is more of a walkthrough on how to use SVR. If you are interested in the details I have put some links in the post where you can read into it more.</a:t>
            </a:r>
            <a:endParaRPr lang="en-US" dirty="0"/>
          </a:p>
        </p:txBody>
      </p:sp>
    </p:spTree>
    <p:extLst>
      <p:ext uri="{BB962C8B-B14F-4D97-AF65-F5344CB8AC3E}">
        <p14:creationId xmlns:p14="http://schemas.microsoft.com/office/powerpoint/2010/main" val="133252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A741-F72F-43F7-9197-3E093839B5C8}"/>
              </a:ext>
            </a:extLst>
          </p:cNvPr>
          <p:cNvSpPr>
            <a:spLocks noGrp="1"/>
          </p:cNvSpPr>
          <p:nvPr>
            <p:ph type="title"/>
          </p:nvPr>
        </p:nvSpPr>
        <p:spPr/>
        <p:txBody>
          <a:bodyPr/>
          <a:lstStyle/>
          <a:p>
            <a:pPr algn="ctr"/>
            <a:r>
              <a:rPr lang="en-IN" dirty="0"/>
              <a:t>INTRODUCTION</a:t>
            </a:r>
            <a:endParaRPr lang="en-US" dirty="0"/>
          </a:p>
        </p:txBody>
      </p:sp>
      <p:sp>
        <p:nvSpPr>
          <p:cNvPr id="3" name="Content Placeholder 2">
            <a:extLst>
              <a:ext uri="{FF2B5EF4-FFF2-40B4-BE49-F238E27FC236}">
                <a16:creationId xmlns:a16="http://schemas.microsoft.com/office/drawing/2014/main" id="{2AF920B0-D44A-4C8A-8CC3-B0E39C6C3AB3}"/>
              </a:ext>
            </a:extLst>
          </p:cNvPr>
          <p:cNvSpPr>
            <a:spLocks noGrp="1"/>
          </p:cNvSpPr>
          <p:nvPr>
            <p:ph idx="1"/>
          </p:nvPr>
        </p:nvSpPr>
        <p:spPr/>
        <p:txBody>
          <a:bodyPr>
            <a:normAutofit fontScale="77500" lnSpcReduction="20000"/>
          </a:bodyPr>
          <a:lstStyle/>
          <a:p>
            <a:r>
              <a:rPr lang="en-US" dirty="0"/>
              <a:t>Over the past two decades Machine Learning has become one of the mainstays of information technology and with that, a rather central, albeit usually hidden, part of our life. With the ever increasing amounts of data becoming available there is good reason to believe that smart data analysis will become even more pervasive as a necessary ingredient for technological progress. The purpose of this chapter is to provide the reader with an overview over the vast range of applications which have at their heart a machine learning problem and to bring some degree of order to the zoo of problems. After that, we will discuss some basic tools from statistics and probability theory, since they form the language in which many machine learning problems must be phrased to become amenable to solving. Finally, we will outline a set of fairly basic yet effective algorithms to solve an important problem, namely that of classification. More sophisticated tools, a discussion of more general problems and a detailed analysis will follow in later parts of the book.</a:t>
            </a:r>
          </a:p>
        </p:txBody>
      </p:sp>
    </p:spTree>
    <p:extLst>
      <p:ext uri="{BB962C8B-B14F-4D97-AF65-F5344CB8AC3E}">
        <p14:creationId xmlns:p14="http://schemas.microsoft.com/office/powerpoint/2010/main" val="213736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453-FA44-4443-8CD6-7849775AB247}"/>
              </a:ext>
            </a:extLst>
          </p:cNvPr>
          <p:cNvSpPr>
            <a:spLocks noGrp="1"/>
          </p:cNvSpPr>
          <p:nvPr>
            <p:ph type="title"/>
          </p:nvPr>
        </p:nvSpPr>
        <p:spPr/>
        <p:txBody>
          <a:bodyPr/>
          <a:lstStyle/>
          <a:p>
            <a:pPr algn="ctr"/>
            <a:r>
              <a:rPr lang="en-IN" dirty="0"/>
              <a:t>SUB TOPIC</a:t>
            </a:r>
            <a:endParaRPr lang="en-US" dirty="0"/>
          </a:p>
        </p:txBody>
      </p:sp>
      <p:sp>
        <p:nvSpPr>
          <p:cNvPr id="3" name="Content Placeholder 2">
            <a:extLst>
              <a:ext uri="{FF2B5EF4-FFF2-40B4-BE49-F238E27FC236}">
                <a16:creationId xmlns:a16="http://schemas.microsoft.com/office/drawing/2014/main" id="{0F551B35-E5BD-43B1-8F3E-1FA60C15C9A4}"/>
              </a:ext>
            </a:extLst>
          </p:cNvPr>
          <p:cNvSpPr>
            <a:spLocks noGrp="1"/>
          </p:cNvSpPr>
          <p:nvPr>
            <p:ph idx="1"/>
          </p:nvPr>
        </p:nvSpPr>
        <p:spPr/>
        <p:txBody>
          <a:bodyPr/>
          <a:lstStyle/>
          <a:p>
            <a:r>
              <a:rPr lang="en-US" b="1" i="0" dirty="0">
                <a:effectLst/>
                <a:latin typeface="Söhne"/>
              </a:rPr>
              <a:t>Project Definition</a:t>
            </a:r>
          </a:p>
          <a:p>
            <a:r>
              <a:rPr lang="en-US" b="1" i="0" dirty="0">
                <a:effectLst/>
                <a:latin typeface="Söhne"/>
              </a:rPr>
              <a:t>Data Collection</a:t>
            </a:r>
            <a:endParaRPr lang="en-US" b="1" dirty="0">
              <a:latin typeface="Söhne"/>
            </a:endParaRPr>
          </a:p>
          <a:p>
            <a:r>
              <a:rPr lang="en-US" b="1" i="0" dirty="0">
                <a:effectLst/>
                <a:latin typeface="Söhne"/>
              </a:rPr>
              <a:t>Data Preprocessing</a:t>
            </a:r>
          </a:p>
          <a:p>
            <a:r>
              <a:rPr lang="en-US" b="1" i="0" dirty="0">
                <a:effectLst/>
                <a:latin typeface="Söhne"/>
              </a:rPr>
              <a:t>Feature Engineering</a:t>
            </a:r>
          </a:p>
          <a:p>
            <a:r>
              <a:rPr lang="en-US" b="1" i="0" dirty="0">
                <a:effectLst/>
                <a:latin typeface="Söhne"/>
              </a:rPr>
              <a:t>Data Splitting</a:t>
            </a:r>
            <a:endParaRPr lang="en-US" b="1" dirty="0">
              <a:latin typeface="Söhne"/>
            </a:endParaRPr>
          </a:p>
        </p:txBody>
      </p:sp>
    </p:spTree>
    <p:extLst>
      <p:ext uri="{BB962C8B-B14F-4D97-AF65-F5344CB8AC3E}">
        <p14:creationId xmlns:p14="http://schemas.microsoft.com/office/powerpoint/2010/main" val="180499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3D6F-21E7-4476-B3B3-E99036943184}"/>
              </a:ext>
            </a:extLst>
          </p:cNvPr>
          <p:cNvSpPr>
            <a:spLocks noGrp="1"/>
          </p:cNvSpPr>
          <p:nvPr>
            <p:ph type="title"/>
          </p:nvPr>
        </p:nvSpPr>
        <p:spPr/>
        <p:txBody>
          <a:bodyPr/>
          <a:lstStyle/>
          <a:p>
            <a:pPr algn="ctr"/>
            <a:r>
              <a:rPr lang="en-US" b="1" i="0" dirty="0">
                <a:effectLst/>
                <a:latin typeface="Söhne"/>
              </a:rPr>
              <a:t>Project Definition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D27701C9-AD22-4632-BC78-CCB1E41AD664}"/>
              </a:ext>
            </a:extLst>
          </p:cNvPr>
          <p:cNvSpPr>
            <a:spLocks noGrp="1"/>
          </p:cNvSpPr>
          <p:nvPr>
            <p:ph idx="1"/>
          </p:nvPr>
        </p:nvSpPr>
        <p:spPr/>
        <p:txBody>
          <a:bodyPr/>
          <a:lstStyle/>
          <a:p>
            <a:r>
              <a:rPr lang="en-US" b="0" i="0" dirty="0">
                <a:solidFill>
                  <a:srgbClr val="374151"/>
                </a:solidFill>
                <a:effectLst/>
                <a:latin typeface="Söhne"/>
              </a:rPr>
              <a:t>Clearly define the objectives and scope of your project. What product(s) do you want to predict demand for? What are your goals, such as improving inventory management, optimizing pricing, or enhancing customer service?</a:t>
            </a:r>
            <a:endParaRPr lang="en-US" dirty="0"/>
          </a:p>
        </p:txBody>
      </p:sp>
    </p:spTree>
    <p:extLst>
      <p:ext uri="{BB962C8B-B14F-4D97-AF65-F5344CB8AC3E}">
        <p14:creationId xmlns:p14="http://schemas.microsoft.com/office/powerpoint/2010/main" val="57070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A9A-4A6D-4FA5-A17E-5F5569B95C49}"/>
              </a:ext>
            </a:extLst>
          </p:cNvPr>
          <p:cNvSpPr>
            <a:spLocks noGrp="1"/>
          </p:cNvSpPr>
          <p:nvPr>
            <p:ph type="title"/>
          </p:nvPr>
        </p:nvSpPr>
        <p:spPr/>
        <p:txBody>
          <a:bodyPr/>
          <a:lstStyle/>
          <a:p>
            <a:pPr algn="ctr"/>
            <a:r>
              <a:rPr lang="en-US" b="1" i="0" dirty="0">
                <a:effectLst/>
                <a:latin typeface="Söhne"/>
              </a:rPr>
              <a:t>Data Collection</a:t>
            </a:r>
            <a:br>
              <a:rPr lang="en-US" b="1" dirty="0">
                <a:latin typeface="Söhne"/>
              </a:rPr>
            </a:br>
            <a:endParaRPr lang="en-US" dirty="0"/>
          </a:p>
        </p:txBody>
      </p:sp>
      <p:sp>
        <p:nvSpPr>
          <p:cNvPr id="3" name="Content Placeholder 2">
            <a:extLst>
              <a:ext uri="{FF2B5EF4-FFF2-40B4-BE49-F238E27FC236}">
                <a16:creationId xmlns:a16="http://schemas.microsoft.com/office/drawing/2014/main" id="{E57E6C6B-5C74-4170-8D57-18883CE046DD}"/>
              </a:ext>
            </a:extLst>
          </p:cNvPr>
          <p:cNvSpPr>
            <a:spLocks noGrp="1"/>
          </p:cNvSpPr>
          <p:nvPr>
            <p:ph idx="1"/>
          </p:nvPr>
        </p:nvSpPr>
        <p:spPr/>
        <p:txBody>
          <a:bodyPr/>
          <a:lstStyle/>
          <a:p>
            <a:r>
              <a:rPr lang="en-US" b="0" i="0" dirty="0">
                <a:solidFill>
                  <a:srgbClr val="374151"/>
                </a:solidFill>
                <a:effectLst/>
                <a:latin typeface="Söhne"/>
              </a:rPr>
              <a:t>Gather historical data related to the product(s) in question. This includes sales data, customer data, and any other relevant information. Ensure that the data is representative and comprehensive.</a:t>
            </a:r>
            <a:endParaRPr lang="en-US" dirty="0"/>
          </a:p>
        </p:txBody>
      </p:sp>
    </p:spTree>
    <p:extLst>
      <p:ext uri="{BB962C8B-B14F-4D97-AF65-F5344CB8AC3E}">
        <p14:creationId xmlns:p14="http://schemas.microsoft.com/office/powerpoint/2010/main" val="26513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D304-7FFA-470D-B93D-57FD7CEEE713}"/>
              </a:ext>
            </a:extLst>
          </p:cNvPr>
          <p:cNvSpPr>
            <a:spLocks noGrp="1"/>
          </p:cNvSpPr>
          <p:nvPr>
            <p:ph type="title"/>
          </p:nvPr>
        </p:nvSpPr>
        <p:spPr/>
        <p:txBody>
          <a:bodyPr/>
          <a:lstStyle/>
          <a:p>
            <a:pPr algn="ctr"/>
            <a:r>
              <a:rPr lang="en-US" b="1" i="0" dirty="0">
                <a:effectLst/>
                <a:latin typeface="Söhne"/>
              </a:rPr>
              <a:t>Data Preprocessing</a:t>
            </a:r>
            <a:endParaRPr lang="en-US" dirty="0"/>
          </a:p>
        </p:txBody>
      </p:sp>
      <p:sp>
        <p:nvSpPr>
          <p:cNvPr id="3" name="Content Placeholder 2">
            <a:extLst>
              <a:ext uri="{FF2B5EF4-FFF2-40B4-BE49-F238E27FC236}">
                <a16:creationId xmlns:a16="http://schemas.microsoft.com/office/drawing/2014/main" id="{B5DF3ABB-61B6-46D3-B4AC-09BF62AA365C}"/>
              </a:ext>
            </a:extLst>
          </p:cNvPr>
          <p:cNvSpPr>
            <a:spLocks noGrp="1"/>
          </p:cNvSpPr>
          <p:nvPr>
            <p:ph idx="1"/>
          </p:nvPr>
        </p:nvSpPr>
        <p:spPr/>
        <p:txBody>
          <a:bodyPr/>
          <a:lstStyle/>
          <a:p>
            <a:r>
              <a:rPr lang="en-US" b="0" i="0" dirty="0">
                <a:solidFill>
                  <a:srgbClr val="374151"/>
                </a:solidFill>
                <a:effectLst/>
                <a:latin typeface="Söhne"/>
              </a:rPr>
              <a:t>Clean and preprocess the data. This step involves handling missing values, outliers, and formatting issues. You may also need to aggregate data at an appropriate level (e.g., daily, weekly) and convert data into a suitable format for machine learning.</a:t>
            </a:r>
            <a:endParaRPr lang="en-US" dirty="0"/>
          </a:p>
        </p:txBody>
      </p:sp>
    </p:spTree>
    <p:extLst>
      <p:ext uri="{BB962C8B-B14F-4D97-AF65-F5344CB8AC3E}">
        <p14:creationId xmlns:p14="http://schemas.microsoft.com/office/powerpoint/2010/main" val="189777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ED8B-B2D1-45A7-9119-55995F36E68C}"/>
              </a:ext>
            </a:extLst>
          </p:cNvPr>
          <p:cNvSpPr>
            <a:spLocks noGrp="1"/>
          </p:cNvSpPr>
          <p:nvPr>
            <p:ph type="title"/>
          </p:nvPr>
        </p:nvSpPr>
        <p:spPr/>
        <p:txBody>
          <a:bodyPr/>
          <a:lstStyle/>
          <a:p>
            <a:pPr algn="ctr"/>
            <a:r>
              <a:rPr lang="en-US" b="1" i="0" dirty="0">
                <a:effectLst/>
                <a:latin typeface="Söhne"/>
              </a:rPr>
              <a:t>Feature Engineering</a:t>
            </a:r>
            <a:endParaRPr lang="en-US" dirty="0"/>
          </a:p>
        </p:txBody>
      </p:sp>
      <p:sp>
        <p:nvSpPr>
          <p:cNvPr id="3" name="Content Placeholder 2">
            <a:extLst>
              <a:ext uri="{FF2B5EF4-FFF2-40B4-BE49-F238E27FC236}">
                <a16:creationId xmlns:a16="http://schemas.microsoft.com/office/drawing/2014/main" id="{A48BC372-89D4-4B6E-B1B3-531169FA1D22}"/>
              </a:ext>
            </a:extLst>
          </p:cNvPr>
          <p:cNvSpPr>
            <a:spLocks noGrp="1"/>
          </p:cNvSpPr>
          <p:nvPr>
            <p:ph idx="1"/>
          </p:nvPr>
        </p:nvSpPr>
        <p:spPr/>
        <p:txBody>
          <a:bodyPr/>
          <a:lstStyle/>
          <a:p>
            <a:r>
              <a:rPr lang="en-US" b="0" i="0" dirty="0">
                <a:solidFill>
                  <a:srgbClr val="374151"/>
                </a:solidFill>
                <a:effectLst/>
                <a:latin typeface="Söhne"/>
              </a:rPr>
              <a:t>Create relevant features that can improve the model's predictive power. This includes generating time-based features (e.g., day of the week, month), product-specific features (e.g., price, promotions), and external factors (e.g., holidays, weather conditions).</a:t>
            </a:r>
            <a:endParaRPr lang="en-US" dirty="0"/>
          </a:p>
        </p:txBody>
      </p:sp>
    </p:spTree>
    <p:extLst>
      <p:ext uri="{BB962C8B-B14F-4D97-AF65-F5344CB8AC3E}">
        <p14:creationId xmlns:p14="http://schemas.microsoft.com/office/powerpoint/2010/main" val="247384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AE21-35FC-4CC9-AB11-1D5459B01E71}"/>
              </a:ext>
            </a:extLst>
          </p:cNvPr>
          <p:cNvSpPr>
            <a:spLocks noGrp="1"/>
          </p:cNvSpPr>
          <p:nvPr>
            <p:ph type="title"/>
          </p:nvPr>
        </p:nvSpPr>
        <p:spPr/>
        <p:txBody>
          <a:bodyPr/>
          <a:lstStyle/>
          <a:p>
            <a:pPr algn="ctr"/>
            <a:r>
              <a:rPr lang="en-US" b="1" i="0" dirty="0">
                <a:effectLst/>
                <a:latin typeface="Söhne"/>
              </a:rPr>
              <a:t>Data Splitting</a:t>
            </a:r>
            <a:endParaRPr lang="en-US" dirty="0"/>
          </a:p>
        </p:txBody>
      </p:sp>
      <p:sp>
        <p:nvSpPr>
          <p:cNvPr id="3" name="Content Placeholder 2">
            <a:extLst>
              <a:ext uri="{FF2B5EF4-FFF2-40B4-BE49-F238E27FC236}">
                <a16:creationId xmlns:a16="http://schemas.microsoft.com/office/drawing/2014/main" id="{3B77E98C-ABB2-4273-A841-A52151F7D4EB}"/>
              </a:ext>
            </a:extLst>
          </p:cNvPr>
          <p:cNvSpPr>
            <a:spLocks noGrp="1"/>
          </p:cNvSpPr>
          <p:nvPr>
            <p:ph idx="1"/>
          </p:nvPr>
        </p:nvSpPr>
        <p:spPr/>
        <p:txBody>
          <a:bodyPr/>
          <a:lstStyle/>
          <a:p>
            <a:r>
              <a:rPr lang="en-US" b="0" i="0" dirty="0">
                <a:solidFill>
                  <a:srgbClr val="374151"/>
                </a:solidFill>
                <a:effectLst/>
                <a:latin typeface="Söhne"/>
              </a:rPr>
              <a:t>Divide the dataset into training, validation, and testing sets. The training set is used to train the machine learning model, the validation set is used for hyperparameter tuning, and the testing set is used to evaluate the final model's performance.</a:t>
            </a:r>
            <a:endParaRPr lang="en-US" dirty="0"/>
          </a:p>
        </p:txBody>
      </p:sp>
    </p:spTree>
    <p:extLst>
      <p:ext uri="{BB962C8B-B14F-4D97-AF65-F5344CB8AC3E}">
        <p14:creationId xmlns:p14="http://schemas.microsoft.com/office/powerpoint/2010/main" val="378181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8EE3-05FA-4F31-8655-7658F667BC77}"/>
              </a:ext>
            </a:extLst>
          </p:cNvPr>
          <p:cNvSpPr>
            <a:spLocks noGrp="1"/>
          </p:cNvSpPr>
          <p:nvPr>
            <p:ph type="title"/>
          </p:nvPr>
        </p:nvSpPr>
        <p:spPr/>
        <p:txBody>
          <a:bodyPr>
            <a:normAutofit fontScale="90000"/>
          </a:bodyPr>
          <a:lstStyle/>
          <a:p>
            <a:pPr algn="ctr"/>
            <a:r>
              <a:rPr lang="en-US" b="1" i="0" dirty="0">
                <a:effectLst/>
                <a:latin typeface="sohne"/>
              </a:rPr>
              <a:t>Data Preparation</a:t>
            </a:r>
            <a:br>
              <a:rPr lang="en-US" b="1" i="0" dirty="0">
                <a:effectLst/>
                <a:latin typeface="sohne"/>
              </a:rPr>
            </a:br>
            <a:br>
              <a:rPr lang="en-US" dirty="0">
                <a:effectLst/>
              </a:rPr>
            </a:br>
            <a:endParaRPr lang="en-US" dirty="0"/>
          </a:p>
        </p:txBody>
      </p:sp>
      <p:sp>
        <p:nvSpPr>
          <p:cNvPr id="3" name="Content Placeholder 2">
            <a:extLst>
              <a:ext uri="{FF2B5EF4-FFF2-40B4-BE49-F238E27FC236}">
                <a16:creationId xmlns:a16="http://schemas.microsoft.com/office/drawing/2014/main" id="{807C1D16-CC15-4E74-B59B-FC536DE2D8E7}"/>
              </a:ext>
            </a:extLst>
          </p:cNvPr>
          <p:cNvSpPr>
            <a:spLocks noGrp="1"/>
          </p:cNvSpPr>
          <p:nvPr>
            <p:ph idx="1"/>
          </p:nvPr>
        </p:nvSpPr>
        <p:spPr>
          <a:xfrm>
            <a:off x="1141412" y="2249487"/>
            <a:ext cx="9905999" cy="4179022"/>
          </a:xfrm>
        </p:spPr>
        <p:txBody>
          <a:bodyPr/>
          <a:lstStyle/>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pandas </a:t>
            </a:r>
            <a:r>
              <a:rPr lang="en-US" b="0" i="0" dirty="0">
                <a:solidFill>
                  <a:srgbClr val="D73A49"/>
                </a:solidFill>
                <a:effectLst/>
                <a:latin typeface="ui-monospace"/>
              </a:rPr>
              <a:t>as</a:t>
            </a:r>
            <a:r>
              <a:rPr lang="en-US" b="0" i="0" dirty="0">
                <a:solidFill>
                  <a:srgbClr val="1F2328"/>
                </a:solidFill>
                <a:effectLst/>
                <a:latin typeface="ui-monospace"/>
              </a:rPr>
              <a:t> pd</a:t>
            </a:r>
          </a:p>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numpy</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np</a:t>
            </a: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read_csv</a:t>
            </a:r>
            <a:r>
              <a:rPr lang="en-US" b="0" i="0" dirty="0">
                <a:solidFill>
                  <a:srgbClr val="1F2328"/>
                </a:solidFill>
                <a:effectLst/>
                <a:latin typeface="ui-monospace"/>
              </a:rPr>
              <a:t>(</a:t>
            </a:r>
            <a:r>
              <a:rPr lang="en-US" b="0" i="0" dirty="0">
                <a:solidFill>
                  <a:srgbClr val="032F62"/>
                </a:solidFill>
                <a:effectLst/>
                <a:latin typeface="ui-monospace"/>
              </a:rPr>
              <a:t>'train.csv’</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df[df[</a:t>
            </a:r>
            <a:r>
              <a:rPr lang="en-US" b="0" i="0" dirty="0">
                <a:solidFill>
                  <a:srgbClr val="032F62"/>
                </a:solidFill>
                <a:effectLst/>
                <a:latin typeface="ui-monospace"/>
              </a:rPr>
              <a:t>'item'</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a:solidFill>
                  <a:srgbClr val="005CC5"/>
                </a:solidFill>
                <a:effectLst/>
                <a:latin typeface="ui-monospace"/>
              </a:rPr>
              <a:t>1</a:t>
            </a:r>
            <a:r>
              <a:rPr lang="en-US" b="0" i="0" dirty="0">
                <a:solidFill>
                  <a:srgbClr val="1F2328"/>
                </a:solidFill>
                <a:effectLst/>
                <a:latin typeface="ui-monospace"/>
              </a:rPr>
              <a:t>]</a:t>
            </a:r>
          </a:p>
          <a:p>
            <a:pPr marL="0" indent="0">
              <a:buNone/>
            </a:pP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to_datetime</a:t>
            </a: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to_timedelta</a:t>
            </a:r>
            <a:r>
              <a:rPr lang="en-US" b="0" i="0" dirty="0">
                <a:solidFill>
                  <a:srgbClr val="1F2328"/>
                </a:solidFill>
                <a:effectLst/>
                <a:latin typeface="ui-monospace"/>
              </a:rPr>
              <a:t>(</a:t>
            </a:r>
            <a:r>
              <a:rPr lang="en-US" b="0" i="0" dirty="0">
                <a:solidFill>
                  <a:srgbClr val="005CC5"/>
                </a:solidFill>
                <a:effectLst/>
                <a:latin typeface="ui-monospace"/>
              </a:rPr>
              <a:t>7</a:t>
            </a:r>
            <a:r>
              <a:rPr lang="en-US" b="0" i="0" dirty="0">
                <a:solidFill>
                  <a:srgbClr val="1F2328"/>
                </a:solidFill>
                <a:effectLst/>
                <a:latin typeface="ui-monospace"/>
              </a:rPr>
              <a:t>, unit</a:t>
            </a:r>
            <a:r>
              <a:rPr lang="en-US" b="0" i="0" dirty="0">
                <a:solidFill>
                  <a:srgbClr val="005CC5"/>
                </a:solidFill>
                <a:effectLst/>
                <a:latin typeface="ui-monospace"/>
              </a:rPr>
              <a:t>=</a:t>
            </a:r>
            <a:r>
              <a:rPr lang="en-US" b="0" i="0" dirty="0">
                <a:solidFill>
                  <a:srgbClr val="032F62"/>
                </a:solidFill>
                <a:effectLst/>
                <a:latin typeface="ui-monospace"/>
              </a:rPr>
              <a:t>'d’</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df.</a:t>
            </a:r>
            <a:r>
              <a:rPr lang="en-US" b="0" i="0" dirty="0" err="1">
                <a:solidFill>
                  <a:srgbClr val="6F42C1"/>
                </a:solidFill>
                <a:effectLst/>
                <a:latin typeface="ui-monospace"/>
              </a:rPr>
              <a:t>filter</a:t>
            </a:r>
            <a:r>
              <a:rPr lang="en-US" b="0" i="0" dirty="0">
                <a:solidFill>
                  <a:srgbClr val="1F2328"/>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32F62"/>
                </a:solidFill>
                <a:effectLst/>
                <a:latin typeface="ui-monospace"/>
              </a:rPr>
              <a:t>'sales'</a:t>
            </a:r>
            <a:r>
              <a:rPr lang="en-US" b="0" i="0" dirty="0">
                <a:solidFill>
                  <a:srgbClr val="1F2328"/>
                </a:solidFill>
                <a:effectLst/>
                <a:latin typeface="ui-monospace"/>
              </a:rPr>
              <a:t>]).</a:t>
            </a:r>
            <a:r>
              <a:rPr lang="en-US" b="0" i="0" dirty="0" err="1">
                <a:solidFill>
                  <a:srgbClr val="6F42C1"/>
                </a:solidFill>
                <a:effectLst/>
                <a:latin typeface="ui-monospace"/>
              </a:rPr>
              <a:t>groupby</a:t>
            </a:r>
            <a:r>
              <a:rPr lang="en-US" b="0" i="0" dirty="0">
                <a:solidFill>
                  <a:srgbClr val="1F2328"/>
                </a:solidFill>
                <a:effectLst/>
                <a:latin typeface="ui-monospace"/>
              </a:rPr>
              <a:t>([</a:t>
            </a:r>
            <a:r>
              <a:rPr lang="en-US" b="0" i="0" dirty="0" err="1">
                <a:solidFill>
                  <a:srgbClr val="1F2328"/>
                </a:solidFill>
                <a:effectLst/>
                <a:latin typeface="ui-monospace"/>
              </a:rPr>
              <a:t>pd.</a:t>
            </a:r>
            <a:r>
              <a:rPr lang="en-US" b="0" i="0" dirty="0" err="1">
                <a:solidFill>
                  <a:srgbClr val="E36209"/>
                </a:solidFill>
                <a:effectLst/>
                <a:latin typeface="ui-monospace"/>
              </a:rPr>
              <a:t>Grouper</a:t>
            </a:r>
            <a:r>
              <a:rPr lang="en-US" b="0" i="0" dirty="0">
                <a:solidFill>
                  <a:srgbClr val="1F2328"/>
                </a:solidFill>
                <a:effectLst/>
                <a:latin typeface="ui-monospace"/>
              </a:rPr>
              <a:t>(key</a:t>
            </a:r>
            <a:r>
              <a:rPr lang="en-US" b="0" i="0" dirty="0">
                <a:solidFill>
                  <a:srgbClr val="005CC5"/>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err="1">
                <a:solidFill>
                  <a:srgbClr val="1F2328"/>
                </a:solidFill>
                <a:effectLst/>
                <a:latin typeface="ui-monospace"/>
              </a:rPr>
              <a:t>freq</a:t>
            </a:r>
            <a:r>
              <a:rPr lang="en-US" b="0" i="0" dirty="0">
                <a:solidFill>
                  <a:srgbClr val="005CC5"/>
                </a:solidFill>
                <a:effectLst/>
                <a:latin typeface="ui-monospace"/>
              </a:rPr>
              <a:t>=</a:t>
            </a:r>
            <a:r>
              <a:rPr lang="en-US" b="0" i="0" dirty="0">
                <a:solidFill>
                  <a:srgbClr val="032F62"/>
                </a:solidFill>
                <a:effectLst/>
                <a:latin typeface="ui-monospace"/>
              </a:rPr>
              <a:t>'W-MON'</a:t>
            </a:r>
            <a:r>
              <a:rPr lang="en-US" b="0" i="0" dirty="0">
                <a:solidFill>
                  <a:srgbClr val="1F2328"/>
                </a:solidFill>
                <a:effectLst/>
                <a:latin typeface="ui-monospace"/>
              </a:rPr>
              <a:t>)]).</a:t>
            </a:r>
            <a:r>
              <a:rPr lang="en-US" b="0" i="0" dirty="0">
                <a:solidFill>
                  <a:srgbClr val="6F42C1"/>
                </a:solidFill>
                <a:effectLst/>
                <a:latin typeface="ui-monospace"/>
              </a:rPr>
              <a:t>sum</a:t>
            </a:r>
            <a:r>
              <a:rPr lang="en-US" b="0" i="0" dirty="0">
                <a:solidFill>
                  <a:srgbClr val="1F2328"/>
                </a:solidFill>
                <a:effectLst/>
                <a:latin typeface="ui-monospace"/>
              </a:rPr>
              <a:t>().</a:t>
            </a:r>
            <a:r>
              <a:rPr lang="en-US" b="0" i="0" dirty="0" err="1">
                <a:solidFill>
                  <a:srgbClr val="6F42C1"/>
                </a:solidFill>
                <a:effectLst/>
                <a:latin typeface="ui-monospace"/>
              </a:rPr>
              <a:t>reset_index</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326099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1059</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Calibri</vt:lpstr>
      <vt:lpstr>Calibri Light</vt:lpstr>
      <vt:lpstr>sohne</vt:lpstr>
      <vt:lpstr>Söhne</vt:lpstr>
      <vt:lpstr>source-code-pro</vt:lpstr>
      <vt:lpstr>source-serif-pro</vt:lpstr>
      <vt:lpstr>Tw Cen MT</vt:lpstr>
      <vt:lpstr>ui-monospace</vt:lpstr>
      <vt:lpstr>Circuit</vt:lpstr>
      <vt:lpstr>PREIDICTION OF PRODUCT DEMAND WITH MACHINE LEARNING      </vt:lpstr>
      <vt:lpstr>INTRODUCTION</vt:lpstr>
      <vt:lpstr>SUB TOPIC</vt:lpstr>
      <vt:lpstr>Project Definition </vt:lpstr>
      <vt:lpstr>Data Collection </vt:lpstr>
      <vt:lpstr>Data Preprocessing</vt:lpstr>
      <vt:lpstr>Feature Engineering</vt:lpstr>
      <vt:lpstr>Data Splitting</vt:lpstr>
      <vt:lpstr>Data Preparation  </vt:lpstr>
      <vt:lpstr>PowerPoint Presentation</vt:lpstr>
      <vt:lpstr>PowerPoint Presentation</vt:lpstr>
      <vt:lpstr>Model and Evaluation </vt:lpstr>
      <vt:lpstr>PowerPoint Presentation</vt:lpstr>
      <vt:lpstr>                                   OUTPUT</vt:lpstr>
      <vt:lpstr>PowerPoint Presentation</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PREIDICTION OF PRODUCT DEMAND WITH MACHINE LEARNING      </dc:title>
  <dc:creator>dharshanmurugan7373@gmail.com</dc:creator>
  <cp:lastModifiedBy>dharshanmurugan7373@gmail.com</cp:lastModifiedBy>
  <cp:revision>7</cp:revision>
  <dcterms:created xsi:type="dcterms:W3CDTF">2023-10-31T15:09:25Z</dcterms:created>
  <dcterms:modified xsi:type="dcterms:W3CDTF">2023-10-31T17:28:07Z</dcterms:modified>
</cp:coreProperties>
</file>