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5" r:id="rId2"/>
    <p:sldId id="26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0365107-F534-2A44-BA66-5B0421F3F2C6}" type="datetimeFigureOut">
              <a:rPr lang="en-US"/>
              <a:t>4/2/2024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76B92ED-6810-3647-9ECA-1B0BA582913F}" type="slidenum">
              <a:rPr lang="en-US"/>
              <a:t>‹#›</a:t>
            </a:fld>
            <a:endParaRPr lang="en-US"/>
          </a:p>
        </p:txBody>
      </p:sp>
    </p:spTree>
    <p:extLst>
      <p:ext uri="{BB962C8B-B14F-4D97-AF65-F5344CB8AC3E}">
        <p14:creationId xmlns:p14="http://schemas.microsoft.com/office/powerpoint/2010/main" val="231995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43789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8897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675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2982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436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00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9944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8392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51826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57493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0854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32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70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927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167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628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3654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35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00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798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145012849"/>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18.xml" /><Relationship Id="rId5" Type="http://schemas.openxmlformats.org/officeDocument/2006/relationships/hyperlink" Target="https://link.springer.com/article/10.1007/s11569-012-0141-7" TargetMode="External" /><Relationship Id="rId4" Type="http://schemas.openxmlformats.org/officeDocument/2006/relationships/image" Target="../media/image13.pn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8.xml"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8.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8.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18.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4335524" y="1154809"/>
            <a:ext cx="5996348" cy="1900518"/>
          </a:xfrm>
          <a:prstGeom prst="rect">
            <a:avLst/>
          </a:prstGeom>
          <a:noFill/>
          <a:ln/>
        </p:spPr>
        <p:txBody>
          <a:bodyPr wrap="square" lIns="91440" tIns="45720" rIns="91440" bIns="45720" rtlCol="0" anchor="t"/>
          <a:lstStyle/>
          <a:p>
            <a:pPr>
              <a:lnSpc>
                <a:spcPts val="6561"/>
              </a:lnSpc>
            </a:pPr>
            <a:r>
              <a:rPr lang="en-US" sz="8000" b="1" u="sng" dirty="0">
                <a:solidFill>
                  <a:srgbClr val="FAEBEB"/>
                </a:solidFill>
                <a:latin typeface="Garamond"/>
                <a:ea typeface="Dela Gothic One"/>
                <a:cs typeface="Dela Gothic One" pitchFamily="34" charset="-120"/>
              </a:rPr>
              <a:t>Cyber Ethics</a:t>
            </a:r>
            <a:endParaRPr lang="en-US" sz="8000" b="1" u="sng">
              <a:latin typeface="Garamond"/>
              <a:ea typeface="Dela Gothic One"/>
            </a:endParaRPr>
          </a:p>
        </p:txBody>
      </p:sp>
      <p:sp>
        <p:nvSpPr>
          <p:cNvPr id="6" name="Text 2"/>
          <p:cNvSpPr/>
          <p:nvPr/>
        </p:nvSpPr>
        <p:spPr>
          <a:xfrm>
            <a:off x="1857093" y="3482267"/>
            <a:ext cx="10537326" cy="4541430"/>
          </a:xfrm>
          <a:prstGeom prst="rect">
            <a:avLst/>
          </a:prstGeom>
          <a:noFill/>
          <a:ln/>
        </p:spPr>
        <p:txBody>
          <a:bodyPr wrap="square" lIns="91440" tIns="45720" rIns="91440" bIns="45720" rtlCol="0" anchor="t"/>
          <a:lstStyle/>
          <a:p>
            <a:pPr>
              <a:lnSpc>
                <a:spcPts val="2799"/>
              </a:lnSpc>
            </a:pPr>
            <a:r>
              <a:rPr lang="en-US" sz="3200" b="1" dirty="0">
                <a:solidFill>
                  <a:srgbClr val="FFE5E5"/>
                </a:solidFill>
                <a:latin typeface="DM Sans"/>
              </a:rPr>
              <a:t>Presented By </a:t>
            </a:r>
          </a:p>
          <a:p>
            <a:pPr>
              <a:lnSpc>
                <a:spcPts val="2799"/>
              </a:lnSpc>
            </a:pPr>
            <a:r>
              <a:rPr lang="en-US" sz="3200" b="1" dirty="0">
                <a:solidFill>
                  <a:srgbClr val="FFE5E5"/>
                </a:solidFill>
                <a:latin typeface="DM Sans"/>
              </a:rPr>
              <a:t>                         </a:t>
            </a:r>
          </a:p>
          <a:p>
            <a:pPr>
              <a:lnSpc>
                <a:spcPts val="2799"/>
              </a:lnSpc>
            </a:pPr>
            <a:r>
              <a:rPr lang="en-US" sz="3200" b="1" dirty="0">
                <a:solidFill>
                  <a:srgbClr val="FFE5E5"/>
                </a:solidFill>
                <a:latin typeface="DM Sans"/>
              </a:rPr>
              <a:t>                          </a:t>
            </a:r>
            <a:r>
              <a:rPr lang="en-US" sz="3200" b="1" dirty="0" err="1">
                <a:solidFill>
                  <a:srgbClr val="FFE5E5"/>
                </a:solidFill>
                <a:latin typeface="DM Sans"/>
              </a:rPr>
              <a:t>E.Balaji</a:t>
            </a:r>
            <a:endParaRPr lang="en-US" sz="3200" b="1" dirty="0">
              <a:solidFill>
                <a:srgbClr val="FFE5E5"/>
              </a:solidFill>
              <a:latin typeface="DM Sans"/>
            </a:endParaRPr>
          </a:p>
          <a:p>
            <a:pPr>
              <a:lnSpc>
                <a:spcPts val="2799"/>
              </a:lnSpc>
            </a:pPr>
            <a:endParaRPr lang="en-US" sz="3200" b="1" dirty="0">
              <a:solidFill>
                <a:srgbClr val="FFE5E5"/>
              </a:solidFill>
              <a:latin typeface="DM Sans"/>
            </a:endParaRPr>
          </a:p>
          <a:p>
            <a:pPr>
              <a:lnSpc>
                <a:spcPts val="2799"/>
              </a:lnSpc>
            </a:pPr>
            <a:r>
              <a:rPr lang="en-US" sz="3200" b="1" dirty="0">
                <a:solidFill>
                  <a:srgbClr val="FFE5E5"/>
                </a:solidFill>
                <a:latin typeface="DM Sans"/>
              </a:rPr>
              <a:t>                          Computer Science And Engineering</a:t>
            </a:r>
          </a:p>
          <a:p>
            <a:pPr>
              <a:lnSpc>
                <a:spcPts val="2799"/>
              </a:lnSpc>
            </a:pPr>
            <a:r>
              <a:rPr lang="en-US" sz="3200" b="1" dirty="0">
                <a:solidFill>
                  <a:srgbClr val="FFE5E5"/>
                </a:solidFill>
                <a:latin typeface="DM Sans"/>
              </a:rPr>
              <a:t>                           </a:t>
            </a:r>
          </a:p>
          <a:p>
            <a:pPr>
              <a:lnSpc>
                <a:spcPts val="2799"/>
              </a:lnSpc>
            </a:pPr>
            <a:r>
              <a:rPr lang="en-US" sz="3200" b="1" dirty="0">
                <a:solidFill>
                  <a:srgbClr val="FFE5E5"/>
                </a:solidFill>
                <a:latin typeface="DM Sans"/>
              </a:rPr>
              <a:t>                          </a:t>
            </a:r>
            <a:r>
              <a:rPr lang="en-US" sz="3200" b="1" dirty="0">
                <a:solidFill>
                  <a:srgbClr val="FFE5E5"/>
                </a:solidFill>
                <a:latin typeface="Segoe UI"/>
                <a:cs typeface="Segoe UI"/>
              </a:rPr>
              <a:t>The </a:t>
            </a:r>
            <a:r>
              <a:rPr lang="en-US" sz="3200" b="1" err="1">
                <a:solidFill>
                  <a:srgbClr val="FFE5E5"/>
                </a:solidFill>
                <a:latin typeface="Segoe UI"/>
                <a:cs typeface="Segoe UI"/>
              </a:rPr>
              <a:t>Kavery</a:t>
            </a:r>
            <a:r>
              <a:rPr lang="en-US" sz="3200" b="1" dirty="0">
                <a:solidFill>
                  <a:srgbClr val="FFE5E5"/>
                </a:solidFill>
                <a:latin typeface="Segoe UI"/>
                <a:cs typeface="Segoe UI"/>
              </a:rPr>
              <a:t> Engineering College</a:t>
            </a:r>
            <a:endParaRPr lang="en-US" sz="3200" b="1" dirty="0">
              <a:solidFill>
                <a:srgbClr val="FFFFFF"/>
              </a:solidFill>
              <a:latin typeface="Segoe UI"/>
              <a:cs typeface="Segoe UI"/>
            </a:endParaRPr>
          </a:p>
          <a:p>
            <a:pPr>
              <a:lnSpc>
                <a:spcPts val="2799"/>
              </a:lnSpc>
            </a:pPr>
            <a:endParaRPr lang="en-US" sz="3200" b="1" dirty="0">
              <a:solidFill>
                <a:srgbClr val="FFFFFF"/>
              </a:solidFill>
              <a:latin typeface="Segoe UI"/>
              <a:cs typeface="Segoe UI"/>
            </a:endParaRPr>
          </a:p>
          <a:p>
            <a:pPr>
              <a:lnSpc>
                <a:spcPts val="2799"/>
              </a:lnSpc>
            </a:pPr>
            <a:endParaRPr lang="en-US" sz="3200" b="1" dirty="0">
              <a:solidFill>
                <a:srgbClr val="FFE5E5"/>
              </a:solidFill>
              <a:latin typeface="DM Sans"/>
            </a:endParaRPr>
          </a:p>
        </p:txBody>
      </p:sp>
    </p:spTree>
    <p:extLst>
      <p:ext uri="{BB962C8B-B14F-4D97-AF65-F5344CB8AC3E}">
        <p14:creationId xmlns:p14="http://schemas.microsoft.com/office/powerpoint/2010/main" val="298960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107168"/>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Reference</a:t>
            </a:r>
            <a:endParaRPr lang="en-US" sz="4374" dirty="0"/>
          </a:p>
        </p:txBody>
      </p:sp>
      <p:sp>
        <p:nvSpPr>
          <p:cNvPr id="6" name="Text 2"/>
          <p:cNvSpPr/>
          <p:nvPr/>
        </p:nvSpPr>
        <p:spPr>
          <a:xfrm>
            <a:off x="6319599" y="3134797"/>
            <a:ext cx="7477601"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Brey, P. (2012). Anticipatory ethics for emerging technologies. Nanoethics, 6(1), 1-13.</a:t>
            </a:r>
            <a:endParaRPr lang="en-US" sz="1750" dirty="0"/>
          </a:p>
        </p:txBody>
      </p:sp>
      <p:sp>
        <p:nvSpPr>
          <p:cNvPr id="7" name="Text 3"/>
          <p:cNvSpPr/>
          <p:nvPr/>
        </p:nvSpPr>
        <p:spPr>
          <a:xfrm>
            <a:off x="6319599" y="4095512"/>
            <a:ext cx="7477601" cy="710803"/>
          </a:xfrm>
          <a:prstGeom prst="rect">
            <a:avLst/>
          </a:prstGeom>
          <a:noFill/>
          <a:ln/>
        </p:spPr>
        <p:txBody>
          <a:bodyPr wrap="square" rtlCol="0" anchor="t"/>
          <a:lstStyle/>
          <a:p>
            <a:pPr marL="0" indent="0">
              <a:lnSpc>
                <a:spcPts val="2799"/>
              </a:lnSpc>
              <a:buNone/>
            </a:pPr>
            <a:r>
              <a:rPr lang="en-US" sz="1750" u="sng" dirty="0">
                <a:solidFill>
                  <a:srgbClr val="C91313"/>
                </a:solidFill>
                <a:latin typeface="DM Sans" pitchFamily="34" charset="0"/>
                <a:ea typeface="DM Sans" pitchFamily="34" charset="-122"/>
                <a:cs typeface="DM Sans" pitchFamily="34" charset="-120"/>
                <a:hlinkClick r:id="rId5">
                  <a:extLst>
                    <a:ext uri="{A12FA001-AC4F-418D-AE19-62706E023703}">
                      <ahyp:hlinkClr xmlns:ahyp="http://schemas.microsoft.com/office/drawing/2018/hyperlinkcolor" val="tx"/>
                    </a:ext>
                  </a:extLst>
                </a:hlinkClick>
              </a:rPr>
              <a:t>Floridi, L. (2018). Soft ethics and the governance of the digital. Philosophy &amp; Technology, 31(1), 1-8.</a:t>
            </a:r>
            <a:endParaRPr lang="en-US" sz="1750" dirty="0"/>
          </a:p>
        </p:txBody>
      </p:sp>
      <p:sp>
        <p:nvSpPr>
          <p:cNvPr id="8" name="Text 4"/>
          <p:cNvSpPr/>
          <p:nvPr/>
        </p:nvSpPr>
        <p:spPr>
          <a:xfrm>
            <a:off x="6319599" y="5056227"/>
            <a:ext cx="7477601"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Mittelstadt, B. D., Allo, P., Taddeo, M., Wachter, S., &amp; Floridi, L. (2016). The ethics of algorithms: Mapping the debate. Big Data &amp; Society, 3(2), 2053951716679679.</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833199" y="1551624"/>
            <a:ext cx="13432320" cy="1503704"/>
          </a:xfrm>
          <a:prstGeom prst="rect">
            <a:avLst/>
          </a:prstGeom>
          <a:noFill/>
          <a:ln/>
        </p:spPr>
        <p:txBody>
          <a:bodyPr wrap="square" rtlCol="0" anchor="t"/>
          <a:lstStyle/>
          <a:p>
            <a:pPr marL="0" indent="0">
              <a:lnSpc>
                <a:spcPts val="6561"/>
              </a:lnSpc>
              <a:buNone/>
            </a:pPr>
            <a:r>
              <a:rPr lang="en-US" sz="5249" dirty="0">
                <a:solidFill>
                  <a:srgbClr val="FAEBEB"/>
                </a:solidFill>
                <a:latin typeface="Dela Gothic One" pitchFamily="34" charset="0"/>
                <a:ea typeface="Dela Gothic One" pitchFamily="34" charset="-122"/>
                <a:cs typeface="Dela Gothic One" pitchFamily="34" charset="-120"/>
              </a:rPr>
              <a:t>Introduction to Cyber Ethics</a:t>
            </a:r>
            <a:endParaRPr lang="en-US" sz="5249" dirty="0"/>
          </a:p>
        </p:txBody>
      </p:sp>
      <p:sp>
        <p:nvSpPr>
          <p:cNvPr id="6" name="Text 2"/>
          <p:cNvSpPr/>
          <p:nvPr/>
        </p:nvSpPr>
        <p:spPr>
          <a:xfrm>
            <a:off x="1028957" y="3551277"/>
            <a:ext cx="7673359" cy="3126700"/>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FFE5E5"/>
                </a:solidFill>
                <a:latin typeface="DM Sans" pitchFamily="34" charset="0"/>
                <a:ea typeface="DM Sans" pitchFamily="34" charset="-122"/>
                <a:cs typeface="DM Sans" pitchFamily="34" charset="-120"/>
              </a:rPr>
              <a:t>In our rapidly evolving digital landscape, the field of cyber ethics has become increasingly crucial. Cyber ethics examines the moral and social implications of the technologies that shape our lives, from the internet and social media to artificial intelligence and cybersecurity. As our reliance on technology deepens, it is vital that we develop a robust ethical framework to guide the development and use of these powerful tools.</a:t>
            </a:r>
            <a:endParaRPr lang="en-US" sz="1750" dirty="0"/>
          </a:p>
        </p:txBody>
      </p:sp>
      <p:pic>
        <p:nvPicPr>
          <p:cNvPr id="4" name="Picture 3">
            <a:extLst>
              <a:ext uri="{FF2B5EF4-FFF2-40B4-BE49-F238E27FC236}">
                <a16:creationId xmlns:a16="http://schemas.microsoft.com/office/drawing/2014/main" id="{FD36AA8C-0DA9-7418-0ED8-FB98C6157753}"/>
              </a:ext>
            </a:extLst>
          </p:cNvPr>
          <p:cNvPicPr>
            <a:picLocks noChangeAspect="1"/>
          </p:cNvPicPr>
          <p:nvPr/>
        </p:nvPicPr>
        <p:blipFill>
          <a:blip r:embed="rId4"/>
          <a:stretch>
            <a:fillRect/>
          </a:stretch>
        </p:blipFill>
        <p:spPr>
          <a:xfrm>
            <a:off x="9127580" y="3055328"/>
            <a:ext cx="5077556" cy="3385037"/>
          </a:xfrm>
          <a:prstGeom prst="rect">
            <a:avLst/>
          </a:prstGeom>
        </p:spPr>
      </p:pic>
    </p:spTree>
    <p:extLst>
      <p:ext uri="{BB962C8B-B14F-4D97-AF65-F5344CB8AC3E}">
        <p14:creationId xmlns:p14="http://schemas.microsoft.com/office/powerpoint/2010/main" val="185761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104662"/>
            <a:ext cx="6499622"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Problem Statement</a:t>
            </a:r>
            <a:endParaRPr lang="en-US" sz="4374" dirty="0"/>
          </a:p>
        </p:txBody>
      </p:sp>
      <p:sp>
        <p:nvSpPr>
          <p:cNvPr id="5" name="Shape 2"/>
          <p:cNvSpPr/>
          <p:nvPr/>
        </p:nvSpPr>
        <p:spPr>
          <a:xfrm>
            <a:off x="1760220" y="2416969"/>
            <a:ext cx="499943" cy="499943"/>
          </a:xfrm>
          <a:prstGeom prst="roundRect">
            <a:avLst>
              <a:gd name="adj" fmla="val 20000"/>
            </a:avLst>
          </a:prstGeom>
          <a:solidFill>
            <a:srgbClr val="740B0B"/>
          </a:solidFill>
          <a:ln w="7620">
            <a:solidFill>
              <a:srgbClr val="8D2424"/>
            </a:solidFill>
            <a:prstDash val="solid"/>
          </a:ln>
        </p:spPr>
      </p:sp>
      <p:sp>
        <p:nvSpPr>
          <p:cNvPr id="6" name="Text 3"/>
          <p:cNvSpPr/>
          <p:nvPr/>
        </p:nvSpPr>
        <p:spPr>
          <a:xfrm>
            <a:off x="1912144" y="2458641"/>
            <a:ext cx="195977"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1</a:t>
            </a:r>
            <a:endParaRPr lang="en-US" sz="2624" dirty="0"/>
          </a:p>
        </p:txBody>
      </p:sp>
      <p:sp>
        <p:nvSpPr>
          <p:cNvPr id="7" name="Text 4"/>
          <p:cNvSpPr/>
          <p:nvPr/>
        </p:nvSpPr>
        <p:spPr>
          <a:xfrm>
            <a:off x="2482334" y="2493288"/>
            <a:ext cx="2939058"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Privacy Concerns</a:t>
            </a:r>
            <a:endParaRPr lang="en-US" sz="2187" dirty="0"/>
          </a:p>
        </p:txBody>
      </p:sp>
      <p:sp>
        <p:nvSpPr>
          <p:cNvPr id="8" name="Text 5"/>
          <p:cNvSpPr/>
          <p:nvPr/>
        </p:nvSpPr>
        <p:spPr>
          <a:xfrm>
            <a:off x="2482334" y="2973705"/>
            <a:ext cx="4721781"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The ubiquity of data collection and sharing online raises critical questions about personal privacy and the ethical use of this information.</a:t>
            </a:r>
            <a:endParaRPr lang="en-US" sz="1750" dirty="0"/>
          </a:p>
        </p:txBody>
      </p:sp>
      <p:sp>
        <p:nvSpPr>
          <p:cNvPr id="9" name="Shape 6"/>
          <p:cNvSpPr/>
          <p:nvPr/>
        </p:nvSpPr>
        <p:spPr>
          <a:xfrm>
            <a:off x="7426285" y="2416969"/>
            <a:ext cx="499943" cy="499943"/>
          </a:xfrm>
          <a:prstGeom prst="roundRect">
            <a:avLst>
              <a:gd name="adj" fmla="val 20000"/>
            </a:avLst>
          </a:prstGeom>
          <a:solidFill>
            <a:srgbClr val="740B0B"/>
          </a:solidFill>
          <a:ln w="7620">
            <a:solidFill>
              <a:srgbClr val="8D2424"/>
            </a:solidFill>
            <a:prstDash val="solid"/>
          </a:ln>
        </p:spPr>
      </p:sp>
      <p:sp>
        <p:nvSpPr>
          <p:cNvPr id="10" name="Text 7"/>
          <p:cNvSpPr/>
          <p:nvPr/>
        </p:nvSpPr>
        <p:spPr>
          <a:xfrm>
            <a:off x="7537013" y="2458641"/>
            <a:ext cx="27836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2</a:t>
            </a:r>
            <a:endParaRPr lang="en-US" sz="2624" dirty="0"/>
          </a:p>
        </p:txBody>
      </p:sp>
      <p:sp>
        <p:nvSpPr>
          <p:cNvPr id="11" name="Text 8"/>
          <p:cNvSpPr/>
          <p:nvPr/>
        </p:nvSpPr>
        <p:spPr>
          <a:xfrm>
            <a:off x="8148399" y="2493288"/>
            <a:ext cx="379226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Cybersecurity Threats</a:t>
            </a:r>
            <a:endParaRPr lang="en-US" sz="2187" dirty="0"/>
          </a:p>
        </p:txBody>
      </p:sp>
      <p:sp>
        <p:nvSpPr>
          <p:cNvPr id="12" name="Text 9"/>
          <p:cNvSpPr/>
          <p:nvPr/>
        </p:nvSpPr>
        <p:spPr>
          <a:xfrm>
            <a:off x="8148399" y="2973705"/>
            <a:ext cx="4721781"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Cyber attacks, data breaches, and other malicious activities pose significant risks to individuals, organizations, and society as a whole, necessitating robust ethical considerations.</a:t>
            </a:r>
            <a:endParaRPr lang="en-US" sz="1750" dirty="0"/>
          </a:p>
        </p:txBody>
      </p:sp>
      <p:sp>
        <p:nvSpPr>
          <p:cNvPr id="13" name="Shape 10"/>
          <p:cNvSpPr/>
          <p:nvPr/>
        </p:nvSpPr>
        <p:spPr>
          <a:xfrm>
            <a:off x="1760220" y="5146477"/>
            <a:ext cx="499943" cy="499943"/>
          </a:xfrm>
          <a:prstGeom prst="roundRect">
            <a:avLst>
              <a:gd name="adj" fmla="val 20000"/>
            </a:avLst>
          </a:prstGeom>
          <a:solidFill>
            <a:srgbClr val="740B0B"/>
          </a:solidFill>
          <a:ln w="7620">
            <a:solidFill>
              <a:srgbClr val="8D2424"/>
            </a:solidFill>
            <a:prstDash val="solid"/>
          </a:ln>
        </p:spPr>
      </p:sp>
      <p:sp>
        <p:nvSpPr>
          <p:cNvPr id="14" name="Text 11"/>
          <p:cNvSpPr/>
          <p:nvPr/>
        </p:nvSpPr>
        <p:spPr>
          <a:xfrm>
            <a:off x="1863328" y="5188148"/>
            <a:ext cx="29360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3</a:t>
            </a:r>
            <a:endParaRPr lang="en-US" sz="2624" dirty="0"/>
          </a:p>
        </p:txBody>
      </p:sp>
      <p:sp>
        <p:nvSpPr>
          <p:cNvPr id="15" name="Text 12"/>
          <p:cNvSpPr/>
          <p:nvPr/>
        </p:nvSpPr>
        <p:spPr>
          <a:xfrm>
            <a:off x="2482334" y="5222796"/>
            <a:ext cx="277749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Algorithmic Bias</a:t>
            </a:r>
            <a:endParaRPr lang="en-US" sz="2187" dirty="0"/>
          </a:p>
        </p:txBody>
      </p:sp>
      <p:sp>
        <p:nvSpPr>
          <p:cNvPr id="16" name="Text 13"/>
          <p:cNvSpPr/>
          <p:nvPr/>
        </p:nvSpPr>
        <p:spPr>
          <a:xfrm>
            <a:off x="2482334" y="5703213"/>
            <a:ext cx="4721781"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The algorithms that power many digital systems can perpetuate and amplify societal biases, with far-reaching consequences that must be addressed.</a:t>
            </a:r>
            <a:endParaRPr lang="en-US" sz="1750" dirty="0"/>
          </a:p>
        </p:txBody>
      </p:sp>
      <p:sp>
        <p:nvSpPr>
          <p:cNvPr id="17" name="Shape 14"/>
          <p:cNvSpPr/>
          <p:nvPr/>
        </p:nvSpPr>
        <p:spPr>
          <a:xfrm>
            <a:off x="7426285" y="5146477"/>
            <a:ext cx="499943" cy="499943"/>
          </a:xfrm>
          <a:prstGeom prst="roundRect">
            <a:avLst>
              <a:gd name="adj" fmla="val 20000"/>
            </a:avLst>
          </a:prstGeom>
          <a:solidFill>
            <a:srgbClr val="740B0B"/>
          </a:solidFill>
          <a:ln w="7620">
            <a:solidFill>
              <a:srgbClr val="8D2424"/>
            </a:solidFill>
            <a:prstDash val="solid"/>
          </a:ln>
        </p:spPr>
      </p:sp>
      <p:sp>
        <p:nvSpPr>
          <p:cNvPr id="18" name="Text 15"/>
          <p:cNvSpPr/>
          <p:nvPr/>
        </p:nvSpPr>
        <p:spPr>
          <a:xfrm>
            <a:off x="7522250" y="5188148"/>
            <a:ext cx="308015"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4</a:t>
            </a:r>
            <a:endParaRPr lang="en-US" sz="2624" dirty="0"/>
          </a:p>
        </p:txBody>
      </p:sp>
      <p:sp>
        <p:nvSpPr>
          <p:cNvPr id="19" name="Text 16"/>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Digital Divide</a:t>
            </a:r>
            <a:endParaRPr lang="en-US" sz="2187" dirty="0"/>
          </a:p>
        </p:txBody>
      </p:sp>
      <p:sp>
        <p:nvSpPr>
          <p:cNvPr id="20" name="Text 17"/>
          <p:cNvSpPr/>
          <p:nvPr/>
        </p:nvSpPr>
        <p:spPr>
          <a:xfrm>
            <a:off x="8148399" y="5703213"/>
            <a:ext cx="4721781"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The uneven access to technology and digital resources can exacerbate existing inequalities, creating ethical challenges around digital inclusion and equity.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687711"/>
            <a:ext cx="8952905"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Proposed System/Solution</a:t>
            </a:r>
            <a:endParaRPr lang="en-US" sz="4374" dirty="0"/>
          </a:p>
        </p:txBody>
      </p:sp>
      <p:sp>
        <p:nvSpPr>
          <p:cNvPr id="5" name="Text 2"/>
          <p:cNvSpPr/>
          <p:nvPr/>
        </p:nvSpPr>
        <p:spPr>
          <a:xfrm>
            <a:off x="1760220" y="2937510"/>
            <a:ext cx="3300293" cy="347186"/>
          </a:xfrm>
          <a:prstGeom prst="rect">
            <a:avLst/>
          </a:prstGeom>
          <a:noFill/>
          <a:ln/>
        </p:spPr>
        <p:txBody>
          <a:bodyPr wrap="non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Ethical Frameworks</a:t>
            </a:r>
            <a:endParaRPr lang="en-US" sz="2187" dirty="0"/>
          </a:p>
        </p:txBody>
      </p:sp>
      <p:sp>
        <p:nvSpPr>
          <p:cNvPr id="6" name="Text 3"/>
          <p:cNvSpPr/>
          <p:nvPr/>
        </p:nvSpPr>
        <p:spPr>
          <a:xfrm>
            <a:off x="1760220" y="3506867"/>
            <a:ext cx="3341608" cy="2487811"/>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Developing comprehensive ethical frameworks to guide the design, development, and deployment of digital technologies, ensuring they align with fundamental human values and principles.</a:t>
            </a:r>
            <a:endParaRPr lang="en-US" sz="1750" dirty="0"/>
          </a:p>
        </p:txBody>
      </p:sp>
      <p:sp>
        <p:nvSpPr>
          <p:cNvPr id="7" name="Text 4"/>
          <p:cNvSpPr/>
          <p:nvPr/>
        </p:nvSpPr>
        <p:spPr>
          <a:xfrm>
            <a:off x="5651421" y="2937510"/>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User-Centric Design</a:t>
            </a:r>
            <a:endParaRPr lang="en-US" sz="2187" dirty="0"/>
          </a:p>
        </p:txBody>
      </p:sp>
      <p:sp>
        <p:nvSpPr>
          <p:cNvPr id="8" name="Text 5"/>
          <p:cNvSpPr/>
          <p:nvPr/>
        </p:nvSpPr>
        <p:spPr>
          <a:xfrm>
            <a:off x="5651421" y="3854053"/>
            <a:ext cx="3341608" cy="2487811"/>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Prioritizing user privacy, security, and well-being in the design of digital systems, empowering individuals to make informed choices about their personal data and online activities.</a:t>
            </a:r>
            <a:endParaRPr lang="en-US" sz="1750" dirty="0"/>
          </a:p>
        </p:txBody>
      </p:sp>
      <p:sp>
        <p:nvSpPr>
          <p:cNvPr id="9" name="Text 6"/>
          <p:cNvSpPr/>
          <p:nvPr/>
        </p:nvSpPr>
        <p:spPr>
          <a:xfrm>
            <a:off x="9542621" y="2937510"/>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Collaborative Governance</a:t>
            </a:r>
            <a:endParaRPr lang="en-US" sz="2187" dirty="0"/>
          </a:p>
        </p:txBody>
      </p:sp>
      <p:sp>
        <p:nvSpPr>
          <p:cNvPr id="10" name="Text 7"/>
          <p:cNvSpPr/>
          <p:nvPr/>
        </p:nvSpPr>
        <p:spPr>
          <a:xfrm>
            <a:off x="9542621" y="3854053"/>
            <a:ext cx="3341608" cy="2132409"/>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Fostering collaboration between policymakers, technology companies, and civil society to establish clear ethical guidelines and accountability measures for the digital landscape.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32115" y="999887"/>
            <a:ext cx="9102923" cy="610195"/>
          </a:xfrm>
          <a:prstGeom prst="rect">
            <a:avLst/>
          </a:prstGeom>
          <a:noFill/>
          <a:ln/>
        </p:spPr>
        <p:txBody>
          <a:bodyPr wrap="none" rtlCol="0" anchor="t"/>
          <a:lstStyle/>
          <a:p>
            <a:pPr marL="0" indent="0">
              <a:lnSpc>
                <a:spcPts val="4805"/>
              </a:lnSpc>
              <a:buNone/>
            </a:pPr>
            <a:r>
              <a:rPr lang="en-US" sz="3844" dirty="0">
                <a:solidFill>
                  <a:srgbClr val="FAEBEB"/>
                </a:solidFill>
                <a:latin typeface="Dela Gothic One" pitchFamily="34" charset="0"/>
                <a:ea typeface="Dela Gothic One" pitchFamily="34" charset="-122"/>
                <a:cs typeface="Dela Gothic One" pitchFamily="34" charset="-120"/>
              </a:rPr>
              <a:t>System Development Approach</a:t>
            </a:r>
            <a:endParaRPr lang="en-US" sz="3844" dirty="0"/>
          </a:p>
        </p:txBody>
      </p:sp>
      <p:sp>
        <p:nvSpPr>
          <p:cNvPr id="6" name="Shape 2"/>
          <p:cNvSpPr/>
          <p:nvPr/>
        </p:nvSpPr>
        <p:spPr>
          <a:xfrm>
            <a:off x="1005483" y="1902857"/>
            <a:ext cx="38933" cy="5326737"/>
          </a:xfrm>
          <a:prstGeom prst="roundRect">
            <a:avLst>
              <a:gd name="adj" fmla="val 225688"/>
            </a:avLst>
          </a:prstGeom>
          <a:solidFill>
            <a:srgbClr val="8D2424"/>
          </a:solidFill>
          <a:ln/>
        </p:spPr>
      </p:sp>
      <p:sp>
        <p:nvSpPr>
          <p:cNvPr id="7" name="Shape 3"/>
          <p:cNvSpPr/>
          <p:nvPr/>
        </p:nvSpPr>
        <p:spPr>
          <a:xfrm>
            <a:off x="1244501" y="2255460"/>
            <a:ext cx="683300" cy="38933"/>
          </a:xfrm>
          <a:prstGeom prst="roundRect">
            <a:avLst>
              <a:gd name="adj" fmla="val 225688"/>
            </a:avLst>
          </a:prstGeom>
          <a:solidFill>
            <a:srgbClr val="8D2424"/>
          </a:solidFill>
          <a:ln/>
        </p:spPr>
      </p:sp>
      <p:sp>
        <p:nvSpPr>
          <p:cNvPr id="8" name="Shape 4"/>
          <p:cNvSpPr/>
          <p:nvPr/>
        </p:nvSpPr>
        <p:spPr>
          <a:xfrm>
            <a:off x="805279" y="2055376"/>
            <a:ext cx="439222" cy="439222"/>
          </a:xfrm>
          <a:prstGeom prst="roundRect">
            <a:avLst>
              <a:gd name="adj" fmla="val 20005"/>
            </a:avLst>
          </a:prstGeom>
          <a:solidFill>
            <a:srgbClr val="740B0B"/>
          </a:solidFill>
          <a:ln w="7620">
            <a:solidFill>
              <a:srgbClr val="8D2424"/>
            </a:solidFill>
            <a:prstDash val="solid"/>
          </a:ln>
        </p:spPr>
      </p:sp>
      <p:sp>
        <p:nvSpPr>
          <p:cNvPr id="9" name="Text 5"/>
          <p:cNvSpPr/>
          <p:nvPr/>
        </p:nvSpPr>
        <p:spPr>
          <a:xfrm>
            <a:off x="938748" y="2091928"/>
            <a:ext cx="172164" cy="366117"/>
          </a:xfrm>
          <a:prstGeom prst="rect">
            <a:avLst/>
          </a:prstGeom>
          <a:noFill/>
          <a:ln/>
        </p:spPr>
        <p:txBody>
          <a:bodyPr wrap="none" rtlCol="0" anchor="t"/>
          <a:lstStyle/>
          <a:p>
            <a:pPr marL="0" indent="0" algn="ctr">
              <a:lnSpc>
                <a:spcPts val="2883"/>
              </a:lnSpc>
              <a:buNone/>
            </a:pPr>
            <a:r>
              <a:rPr lang="en-US" sz="2306" dirty="0">
                <a:solidFill>
                  <a:srgbClr val="FFE5E5"/>
                </a:solidFill>
                <a:latin typeface="Dela Gothic One" pitchFamily="34" charset="0"/>
                <a:ea typeface="Dela Gothic One" pitchFamily="34" charset="-122"/>
                <a:cs typeface="Dela Gothic One" pitchFamily="34" charset="-120"/>
              </a:rPr>
              <a:t>1</a:t>
            </a:r>
            <a:endParaRPr lang="en-US" sz="2306" dirty="0"/>
          </a:p>
        </p:txBody>
      </p:sp>
      <p:sp>
        <p:nvSpPr>
          <p:cNvPr id="10" name="Text 6"/>
          <p:cNvSpPr/>
          <p:nvPr/>
        </p:nvSpPr>
        <p:spPr>
          <a:xfrm>
            <a:off x="2098715" y="2098000"/>
            <a:ext cx="3683556" cy="305038"/>
          </a:xfrm>
          <a:prstGeom prst="rect">
            <a:avLst/>
          </a:prstGeom>
          <a:noFill/>
          <a:ln/>
        </p:spPr>
        <p:txBody>
          <a:bodyPr wrap="none" rtlCol="0" anchor="t"/>
          <a:lstStyle/>
          <a:p>
            <a:pPr marL="0" indent="0" algn="l">
              <a:lnSpc>
                <a:spcPts val="2402"/>
              </a:lnSpc>
              <a:buNone/>
            </a:pPr>
            <a:r>
              <a:rPr lang="en-US" sz="1922" dirty="0">
                <a:solidFill>
                  <a:srgbClr val="FFE5E5"/>
                </a:solidFill>
                <a:latin typeface="Dela Gothic One" pitchFamily="34" charset="0"/>
                <a:ea typeface="Dela Gothic One" pitchFamily="34" charset="-122"/>
                <a:cs typeface="Dela Gothic One" pitchFamily="34" charset="-120"/>
              </a:rPr>
              <a:t>Stakeholder Engagement</a:t>
            </a:r>
            <a:endParaRPr lang="en-US" sz="1922" dirty="0"/>
          </a:p>
        </p:txBody>
      </p:sp>
      <p:sp>
        <p:nvSpPr>
          <p:cNvPr id="11" name="Text 7"/>
          <p:cNvSpPr/>
          <p:nvPr/>
        </p:nvSpPr>
        <p:spPr>
          <a:xfrm>
            <a:off x="2098715" y="2520077"/>
            <a:ext cx="8141970" cy="937260"/>
          </a:xfrm>
          <a:prstGeom prst="rect">
            <a:avLst/>
          </a:prstGeom>
          <a:noFill/>
          <a:ln/>
        </p:spPr>
        <p:txBody>
          <a:bodyPr wrap="square" rtlCol="0" anchor="t"/>
          <a:lstStyle/>
          <a:p>
            <a:pPr marL="0" indent="0" algn="l">
              <a:lnSpc>
                <a:spcPts val="2460"/>
              </a:lnSpc>
              <a:buNone/>
            </a:pPr>
            <a:r>
              <a:rPr lang="en-US" sz="1537" dirty="0">
                <a:solidFill>
                  <a:srgbClr val="FFE5E5"/>
                </a:solidFill>
                <a:latin typeface="DM Sans" pitchFamily="34" charset="0"/>
                <a:ea typeface="DM Sans" pitchFamily="34" charset="-122"/>
                <a:cs typeface="DM Sans" pitchFamily="34" charset="-120"/>
              </a:rPr>
              <a:t>Engage a diverse range of stakeholders, including end-users, industry experts, ethicists, and policymakers, to gather insights and ensure the proposed system addresses their needs and concerns.</a:t>
            </a:r>
            <a:endParaRPr lang="en-US" sz="1537" dirty="0"/>
          </a:p>
        </p:txBody>
      </p:sp>
      <p:sp>
        <p:nvSpPr>
          <p:cNvPr id="12" name="Shape 8"/>
          <p:cNvSpPr/>
          <p:nvPr/>
        </p:nvSpPr>
        <p:spPr>
          <a:xfrm>
            <a:off x="1244501" y="4200227"/>
            <a:ext cx="683300" cy="38933"/>
          </a:xfrm>
          <a:prstGeom prst="roundRect">
            <a:avLst>
              <a:gd name="adj" fmla="val 225688"/>
            </a:avLst>
          </a:prstGeom>
          <a:solidFill>
            <a:srgbClr val="8D2424"/>
          </a:solidFill>
          <a:ln/>
        </p:spPr>
      </p:sp>
      <p:sp>
        <p:nvSpPr>
          <p:cNvPr id="13" name="Shape 9"/>
          <p:cNvSpPr/>
          <p:nvPr/>
        </p:nvSpPr>
        <p:spPr>
          <a:xfrm>
            <a:off x="805279" y="4000143"/>
            <a:ext cx="439222" cy="439222"/>
          </a:xfrm>
          <a:prstGeom prst="roundRect">
            <a:avLst>
              <a:gd name="adj" fmla="val 20005"/>
            </a:avLst>
          </a:prstGeom>
          <a:solidFill>
            <a:srgbClr val="740B0B"/>
          </a:solidFill>
          <a:ln w="7620">
            <a:solidFill>
              <a:srgbClr val="8D2424"/>
            </a:solidFill>
            <a:prstDash val="solid"/>
          </a:ln>
        </p:spPr>
      </p:sp>
      <p:sp>
        <p:nvSpPr>
          <p:cNvPr id="14" name="Text 10"/>
          <p:cNvSpPr/>
          <p:nvPr/>
        </p:nvSpPr>
        <p:spPr>
          <a:xfrm>
            <a:off x="902553" y="4036695"/>
            <a:ext cx="244554" cy="366117"/>
          </a:xfrm>
          <a:prstGeom prst="rect">
            <a:avLst/>
          </a:prstGeom>
          <a:noFill/>
          <a:ln/>
        </p:spPr>
        <p:txBody>
          <a:bodyPr wrap="none" rtlCol="0" anchor="t"/>
          <a:lstStyle/>
          <a:p>
            <a:pPr marL="0" indent="0" algn="ctr">
              <a:lnSpc>
                <a:spcPts val="2883"/>
              </a:lnSpc>
              <a:buNone/>
            </a:pPr>
            <a:r>
              <a:rPr lang="en-US" sz="2306" dirty="0">
                <a:solidFill>
                  <a:srgbClr val="FFE5E5"/>
                </a:solidFill>
                <a:latin typeface="Dela Gothic One" pitchFamily="34" charset="0"/>
                <a:ea typeface="Dela Gothic One" pitchFamily="34" charset="-122"/>
                <a:cs typeface="Dela Gothic One" pitchFamily="34" charset="-120"/>
              </a:rPr>
              <a:t>2</a:t>
            </a:r>
            <a:endParaRPr lang="en-US" sz="2306" dirty="0"/>
          </a:p>
        </p:txBody>
      </p:sp>
      <p:sp>
        <p:nvSpPr>
          <p:cNvPr id="15" name="Text 11"/>
          <p:cNvSpPr/>
          <p:nvPr/>
        </p:nvSpPr>
        <p:spPr>
          <a:xfrm>
            <a:off x="2098715" y="4042767"/>
            <a:ext cx="3612594" cy="305038"/>
          </a:xfrm>
          <a:prstGeom prst="rect">
            <a:avLst/>
          </a:prstGeom>
          <a:noFill/>
          <a:ln/>
        </p:spPr>
        <p:txBody>
          <a:bodyPr wrap="none" rtlCol="0" anchor="t"/>
          <a:lstStyle/>
          <a:p>
            <a:pPr marL="0" indent="0" algn="l">
              <a:lnSpc>
                <a:spcPts val="2402"/>
              </a:lnSpc>
              <a:buNone/>
            </a:pPr>
            <a:r>
              <a:rPr lang="en-US" sz="1922" dirty="0">
                <a:solidFill>
                  <a:srgbClr val="FFE5E5"/>
                </a:solidFill>
                <a:latin typeface="Dela Gothic One" pitchFamily="34" charset="0"/>
                <a:ea typeface="Dela Gothic One" pitchFamily="34" charset="-122"/>
                <a:cs typeface="Dela Gothic One" pitchFamily="34" charset="-120"/>
              </a:rPr>
              <a:t>Ethical Risk Assessment</a:t>
            </a:r>
            <a:endParaRPr lang="en-US" sz="1922" dirty="0"/>
          </a:p>
        </p:txBody>
      </p:sp>
      <p:sp>
        <p:nvSpPr>
          <p:cNvPr id="16" name="Text 12"/>
          <p:cNvSpPr/>
          <p:nvPr/>
        </p:nvSpPr>
        <p:spPr>
          <a:xfrm>
            <a:off x="2098715" y="4464844"/>
            <a:ext cx="8141970" cy="624840"/>
          </a:xfrm>
          <a:prstGeom prst="rect">
            <a:avLst/>
          </a:prstGeom>
          <a:noFill/>
          <a:ln/>
        </p:spPr>
        <p:txBody>
          <a:bodyPr wrap="square" rtlCol="0" anchor="t"/>
          <a:lstStyle/>
          <a:p>
            <a:pPr marL="0" indent="0" algn="l">
              <a:lnSpc>
                <a:spcPts val="2460"/>
              </a:lnSpc>
              <a:buNone/>
            </a:pPr>
            <a:r>
              <a:rPr lang="en-US" sz="1537" dirty="0">
                <a:solidFill>
                  <a:srgbClr val="FFE5E5"/>
                </a:solidFill>
                <a:latin typeface="DM Sans" pitchFamily="34" charset="0"/>
                <a:ea typeface="DM Sans" pitchFamily="34" charset="-122"/>
                <a:cs typeface="DM Sans" pitchFamily="34" charset="-120"/>
              </a:rPr>
              <a:t>Conduct a thorough ethical risk assessment to identify potential ethical pitfalls and vulnerabilities in the system, allowing for proactive mitigation strategies.</a:t>
            </a:r>
            <a:endParaRPr lang="en-US" sz="1537" dirty="0"/>
          </a:p>
        </p:txBody>
      </p:sp>
      <p:sp>
        <p:nvSpPr>
          <p:cNvPr id="17" name="Shape 13"/>
          <p:cNvSpPr/>
          <p:nvPr/>
        </p:nvSpPr>
        <p:spPr>
          <a:xfrm>
            <a:off x="1244501" y="5832574"/>
            <a:ext cx="683300" cy="38933"/>
          </a:xfrm>
          <a:prstGeom prst="roundRect">
            <a:avLst>
              <a:gd name="adj" fmla="val 225688"/>
            </a:avLst>
          </a:prstGeom>
          <a:solidFill>
            <a:srgbClr val="8D2424"/>
          </a:solidFill>
          <a:ln/>
        </p:spPr>
      </p:sp>
      <p:sp>
        <p:nvSpPr>
          <p:cNvPr id="18" name="Shape 14"/>
          <p:cNvSpPr/>
          <p:nvPr/>
        </p:nvSpPr>
        <p:spPr>
          <a:xfrm>
            <a:off x="805279" y="5632490"/>
            <a:ext cx="439222" cy="439222"/>
          </a:xfrm>
          <a:prstGeom prst="roundRect">
            <a:avLst>
              <a:gd name="adj" fmla="val 20005"/>
            </a:avLst>
          </a:prstGeom>
          <a:solidFill>
            <a:srgbClr val="740B0B"/>
          </a:solidFill>
          <a:ln w="7620">
            <a:solidFill>
              <a:srgbClr val="8D2424"/>
            </a:solidFill>
            <a:prstDash val="solid"/>
          </a:ln>
        </p:spPr>
      </p:sp>
      <p:sp>
        <p:nvSpPr>
          <p:cNvPr id="19" name="Text 15"/>
          <p:cNvSpPr/>
          <p:nvPr/>
        </p:nvSpPr>
        <p:spPr>
          <a:xfrm>
            <a:off x="895886" y="5669042"/>
            <a:ext cx="258008" cy="366117"/>
          </a:xfrm>
          <a:prstGeom prst="rect">
            <a:avLst/>
          </a:prstGeom>
          <a:noFill/>
          <a:ln/>
        </p:spPr>
        <p:txBody>
          <a:bodyPr wrap="none" rtlCol="0" anchor="t"/>
          <a:lstStyle/>
          <a:p>
            <a:pPr marL="0" indent="0" algn="ctr">
              <a:lnSpc>
                <a:spcPts val="2883"/>
              </a:lnSpc>
              <a:buNone/>
            </a:pPr>
            <a:r>
              <a:rPr lang="en-US" sz="2306" dirty="0">
                <a:solidFill>
                  <a:srgbClr val="FFE5E5"/>
                </a:solidFill>
                <a:latin typeface="Dela Gothic One" pitchFamily="34" charset="0"/>
                <a:ea typeface="Dela Gothic One" pitchFamily="34" charset="-122"/>
                <a:cs typeface="Dela Gothic One" pitchFamily="34" charset="-120"/>
              </a:rPr>
              <a:t>3</a:t>
            </a:r>
            <a:endParaRPr lang="en-US" sz="2306" dirty="0"/>
          </a:p>
        </p:txBody>
      </p:sp>
      <p:sp>
        <p:nvSpPr>
          <p:cNvPr id="20" name="Text 16"/>
          <p:cNvSpPr/>
          <p:nvPr/>
        </p:nvSpPr>
        <p:spPr>
          <a:xfrm>
            <a:off x="2098715" y="5675114"/>
            <a:ext cx="3259098" cy="305038"/>
          </a:xfrm>
          <a:prstGeom prst="rect">
            <a:avLst/>
          </a:prstGeom>
          <a:noFill/>
          <a:ln/>
        </p:spPr>
        <p:txBody>
          <a:bodyPr wrap="none" rtlCol="0" anchor="t"/>
          <a:lstStyle/>
          <a:p>
            <a:pPr marL="0" indent="0" algn="l">
              <a:lnSpc>
                <a:spcPts val="2402"/>
              </a:lnSpc>
              <a:buNone/>
            </a:pPr>
            <a:r>
              <a:rPr lang="en-US" sz="1922" dirty="0">
                <a:solidFill>
                  <a:srgbClr val="FFE5E5"/>
                </a:solidFill>
                <a:latin typeface="Dela Gothic One" pitchFamily="34" charset="0"/>
                <a:ea typeface="Dela Gothic One" pitchFamily="34" charset="-122"/>
                <a:cs typeface="Dela Gothic One" pitchFamily="34" charset="-120"/>
              </a:rPr>
              <a:t>Iterative Development</a:t>
            </a:r>
            <a:endParaRPr lang="en-US" sz="1922" dirty="0"/>
          </a:p>
        </p:txBody>
      </p:sp>
      <p:sp>
        <p:nvSpPr>
          <p:cNvPr id="21" name="Text 17"/>
          <p:cNvSpPr/>
          <p:nvPr/>
        </p:nvSpPr>
        <p:spPr>
          <a:xfrm>
            <a:off x="2098715" y="6097191"/>
            <a:ext cx="8141970" cy="937260"/>
          </a:xfrm>
          <a:prstGeom prst="rect">
            <a:avLst/>
          </a:prstGeom>
          <a:noFill/>
          <a:ln/>
        </p:spPr>
        <p:txBody>
          <a:bodyPr wrap="square" rtlCol="0" anchor="t"/>
          <a:lstStyle/>
          <a:p>
            <a:pPr marL="0" indent="0" algn="l">
              <a:lnSpc>
                <a:spcPts val="2460"/>
              </a:lnSpc>
              <a:buNone/>
            </a:pPr>
            <a:r>
              <a:rPr lang="en-US" sz="1537" dirty="0">
                <a:solidFill>
                  <a:srgbClr val="FFE5E5"/>
                </a:solidFill>
                <a:latin typeface="DM Sans" pitchFamily="34" charset="0"/>
                <a:ea typeface="DM Sans" pitchFamily="34" charset="-122"/>
                <a:cs typeface="DM Sans" pitchFamily="34" charset="-120"/>
              </a:rPr>
              <a:t>Adopt an iterative development approach, regularly evaluating the ethical implications of the system and making necessary adjustments to align with evolving ethical standards and best practices.</a:t>
            </a:r>
            <a:endParaRPr lang="en-US" sz="153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894993"/>
            <a:ext cx="8660844"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Algorithm and Deployment</a:t>
            </a:r>
            <a:endParaRPr lang="en-US" sz="4374" dirty="0"/>
          </a:p>
        </p:txBody>
      </p:sp>
      <p:sp>
        <p:nvSpPr>
          <p:cNvPr id="5" name="Shape 2"/>
          <p:cNvSpPr/>
          <p:nvPr/>
        </p:nvSpPr>
        <p:spPr>
          <a:xfrm>
            <a:off x="1760220" y="2033707"/>
            <a:ext cx="5443895" cy="2361605"/>
          </a:xfrm>
          <a:prstGeom prst="roundRect">
            <a:avLst>
              <a:gd name="adj" fmla="val 4234"/>
            </a:avLst>
          </a:prstGeom>
          <a:solidFill>
            <a:srgbClr val="740B0B"/>
          </a:solidFill>
          <a:ln w="7620">
            <a:solidFill>
              <a:srgbClr val="8D2424"/>
            </a:solidFill>
            <a:prstDash val="solid"/>
          </a:ln>
        </p:spPr>
      </p:sp>
      <p:sp>
        <p:nvSpPr>
          <p:cNvPr id="6" name="Text 3"/>
          <p:cNvSpPr/>
          <p:nvPr/>
        </p:nvSpPr>
        <p:spPr>
          <a:xfrm>
            <a:off x="1990011" y="2263497"/>
            <a:ext cx="432947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Algorithmic Transparency</a:t>
            </a:r>
            <a:endParaRPr lang="en-US" sz="2187" dirty="0"/>
          </a:p>
        </p:txBody>
      </p:sp>
      <p:sp>
        <p:nvSpPr>
          <p:cNvPr id="7" name="Text 4"/>
          <p:cNvSpPr/>
          <p:nvPr/>
        </p:nvSpPr>
        <p:spPr>
          <a:xfrm>
            <a:off x="1990011" y="2743914"/>
            <a:ext cx="4984313"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Ensure the algorithms powering the system are transparent and accountable, with clear explanations of their decision-making processes to mitigate bias and build user trust.</a:t>
            </a:r>
            <a:endParaRPr lang="en-US" sz="1750" dirty="0"/>
          </a:p>
        </p:txBody>
      </p:sp>
      <p:sp>
        <p:nvSpPr>
          <p:cNvPr id="8" name="Shape 5"/>
          <p:cNvSpPr/>
          <p:nvPr/>
        </p:nvSpPr>
        <p:spPr>
          <a:xfrm>
            <a:off x="7426285" y="2033707"/>
            <a:ext cx="5443895" cy="2361605"/>
          </a:xfrm>
          <a:prstGeom prst="roundRect">
            <a:avLst>
              <a:gd name="adj" fmla="val 4234"/>
            </a:avLst>
          </a:prstGeom>
          <a:solidFill>
            <a:srgbClr val="740B0B"/>
          </a:solidFill>
          <a:ln w="7620">
            <a:solidFill>
              <a:srgbClr val="8D2424"/>
            </a:solidFill>
            <a:prstDash val="solid"/>
          </a:ln>
        </p:spPr>
      </p:sp>
      <p:sp>
        <p:nvSpPr>
          <p:cNvPr id="9" name="Text 6"/>
          <p:cNvSpPr/>
          <p:nvPr/>
        </p:nvSpPr>
        <p:spPr>
          <a:xfrm>
            <a:off x="7656076" y="2263497"/>
            <a:ext cx="3181945"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Ethical Deployment</a:t>
            </a:r>
            <a:endParaRPr lang="en-US" sz="2187" dirty="0"/>
          </a:p>
        </p:txBody>
      </p:sp>
      <p:sp>
        <p:nvSpPr>
          <p:cNvPr id="10" name="Text 7"/>
          <p:cNvSpPr/>
          <p:nvPr/>
        </p:nvSpPr>
        <p:spPr>
          <a:xfrm>
            <a:off x="7656076" y="2743914"/>
            <a:ext cx="4984313"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Develop and implement ethical deployment strategies that prioritize the wellbeing of users, protect their privacy, and minimize the potential for harm or misuse of the system.</a:t>
            </a:r>
            <a:endParaRPr lang="en-US" sz="1750" dirty="0"/>
          </a:p>
        </p:txBody>
      </p:sp>
      <p:sp>
        <p:nvSpPr>
          <p:cNvPr id="11" name="Shape 8"/>
          <p:cNvSpPr/>
          <p:nvPr/>
        </p:nvSpPr>
        <p:spPr>
          <a:xfrm>
            <a:off x="1760220" y="4617482"/>
            <a:ext cx="5443895" cy="2717006"/>
          </a:xfrm>
          <a:prstGeom prst="roundRect">
            <a:avLst>
              <a:gd name="adj" fmla="val 3680"/>
            </a:avLst>
          </a:prstGeom>
          <a:solidFill>
            <a:srgbClr val="740B0B"/>
          </a:solidFill>
          <a:ln w="7620">
            <a:solidFill>
              <a:srgbClr val="8D2424"/>
            </a:solidFill>
            <a:prstDash val="solid"/>
          </a:ln>
        </p:spPr>
      </p:sp>
      <p:sp>
        <p:nvSpPr>
          <p:cNvPr id="12" name="Text 9"/>
          <p:cNvSpPr/>
          <p:nvPr/>
        </p:nvSpPr>
        <p:spPr>
          <a:xfrm>
            <a:off x="1990011" y="4847273"/>
            <a:ext cx="3225879"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Ongoing Monitoring</a:t>
            </a:r>
            <a:endParaRPr lang="en-US" sz="2187" dirty="0"/>
          </a:p>
        </p:txBody>
      </p:sp>
      <p:sp>
        <p:nvSpPr>
          <p:cNvPr id="13" name="Text 10"/>
          <p:cNvSpPr/>
          <p:nvPr/>
        </p:nvSpPr>
        <p:spPr>
          <a:xfrm>
            <a:off x="1990011" y="5327690"/>
            <a:ext cx="4984313"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Establish a robust monitoring and evaluation framework to continuously assess the ethical impact of the system, allowing for timely adjustments and improvements.</a:t>
            </a:r>
            <a:endParaRPr lang="en-US" sz="1750" dirty="0"/>
          </a:p>
        </p:txBody>
      </p:sp>
      <p:sp>
        <p:nvSpPr>
          <p:cNvPr id="14" name="Shape 11"/>
          <p:cNvSpPr/>
          <p:nvPr/>
        </p:nvSpPr>
        <p:spPr>
          <a:xfrm>
            <a:off x="7426285" y="4617482"/>
            <a:ext cx="5443895" cy="2717006"/>
          </a:xfrm>
          <a:prstGeom prst="roundRect">
            <a:avLst>
              <a:gd name="adj" fmla="val 3680"/>
            </a:avLst>
          </a:prstGeom>
          <a:solidFill>
            <a:srgbClr val="740B0B"/>
          </a:solidFill>
          <a:ln w="7620">
            <a:solidFill>
              <a:srgbClr val="8D2424"/>
            </a:solidFill>
            <a:prstDash val="solid"/>
          </a:ln>
        </p:spPr>
      </p:sp>
      <p:sp>
        <p:nvSpPr>
          <p:cNvPr id="15" name="Text 12"/>
          <p:cNvSpPr/>
          <p:nvPr/>
        </p:nvSpPr>
        <p:spPr>
          <a:xfrm>
            <a:off x="7656076" y="4847273"/>
            <a:ext cx="3197185"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Ethical Governance</a:t>
            </a:r>
            <a:endParaRPr lang="en-US" sz="2187" dirty="0"/>
          </a:p>
        </p:txBody>
      </p:sp>
      <p:sp>
        <p:nvSpPr>
          <p:cNvPr id="16" name="Text 13"/>
          <p:cNvSpPr/>
          <p:nvPr/>
        </p:nvSpPr>
        <p:spPr>
          <a:xfrm>
            <a:off x="7656076" y="5327690"/>
            <a:ext cx="4984313"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Implement ethical governance structures to provide oversight, decision-making, and accountability for the system, ensuring it remains aligned with the established ethical principles.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846772"/>
            <a:ext cx="7218878"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Result (Output Image)</a:t>
            </a:r>
            <a:endParaRPr lang="en-US" sz="4374" dirty="0"/>
          </a:p>
        </p:txBody>
      </p:sp>
      <p:pic>
        <p:nvPicPr>
          <p:cNvPr id="5" name="Image 1" descr="preencoded.png"/>
          <p:cNvPicPr>
            <a:picLocks noChangeAspect="1"/>
          </p:cNvPicPr>
          <p:nvPr/>
        </p:nvPicPr>
        <p:blipFill>
          <a:blip r:embed="rId4"/>
          <a:stretch>
            <a:fillRect/>
          </a:stretch>
        </p:blipFill>
        <p:spPr>
          <a:xfrm>
            <a:off x="1760220" y="1985486"/>
            <a:ext cx="3481149" cy="2151459"/>
          </a:xfrm>
          <a:prstGeom prst="rect">
            <a:avLst/>
          </a:prstGeom>
        </p:spPr>
      </p:pic>
      <p:sp>
        <p:nvSpPr>
          <p:cNvPr id="6" name="Text 2"/>
          <p:cNvSpPr/>
          <p:nvPr/>
        </p:nvSpPr>
        <p:spPr>
          <a:xfrm>
            <a:off x="1760220" y="4414599"/>
            <a:ext cx="3033951"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Ethical Dashboard</a:t>
            </a:r>
            <a:endParaRPr lang="en-US" sz="2187" dirty="0"/>
          </a:p>
        </p:txBody>
      </p:sp>
      <p:sp>
        <p:nvSpPr>
          <p:cNvPr id="7" name="Text 3"/>
          <p:cNvSpPr/>
          <p:nvPr/>
        </p:nvSpPr>
        <p:spPr>
          <a:xfrm>
            <a:off x="1760220" y="4895017"/>
            <a:ext cx="3481149" cy="2487811"/>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proposed system includes an ethical dashboard that provides real-time monitoring of key ethical indicators, enabling stakeholders to assess the system's performance and make informed decisions.</a:t>
            </a:r>
            <a:endParaRPr lang="en-US" sz="1750" dirty="0"/>
          </a:p>
        </p:txBody>
      </p:sp>
      <p:pic>
        <p:nvPicPr>
          <p:cNvPr id="8" name="Image 2" descr="preencoded.png"/>
          <p:cNvPicPr>
            <a:picLocks noChangeAspect="1"/>
          </p:cNvPicPr>
          <p:nvPr/>
        </p:nvPicPr>
        <p:blipFill>
          <a:blip r:embed="rId5"/>
          <a:stretch>
            <a:fillRect/>
          </a:stretch>
        </p:blipFill>
        <p:spPr>
          <a:xfrm>
            <a:off x="5574625" y="1985486"/>
            <a:ext cx="3481149" cy="2151459"/>
          </a:xfrm>
          <a:prstGeom prst="rect">
            <a:avLst/>
          </a:prstGeom>
        </p:spPr>
      </p:pic>
      <p:sp>
        <p:nvSpPr>
          <p:cNvPr id="9" name="Text 4"/>
          <p:cNvSpPr/>
          <p:nvPr/>
        </p:nvSpPr>
        <p:spPr>
          <a:xfrm>
            <a:off x="5574625" y="4414599"/>
            <a:ext cx="348114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User Privacy Protection</a:t>
            </a:r>
            <a:endParaRPr lang="en-US" sz="2187" dirty="0"/>
          </a:p>
        </p:txBody>
      </p:sp>
      <p:sp>
        <p:nvSpPr>
          <p:cNvPr id="10" name="Text 5"/>
          <p:cNvSpPr/>
          <p:nvPr/>
        </p:nvSpPr>
        <p:spPr>
          <a:xfrm>
            <a:off x="5574625" y="5242203"/>
            <a:ext cx="3481149" cy="2132409"/>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system incorporates robust privacy protection measures, empowering users to control their personal data and ensuring their information is securely stored and ethically leveraged.</a:t>
            </a:r>
            <a:endParaRPr lang="en-US" sz="1750" dirty="0"/>
          </a:p>
        </p:txBody>
      </p:sp>
      <p:pic>
        <p:nvPicPr>
          <p:cNvPr id="11" name="Image 3" descr="preencoded.png"/>
          <p:cNvPicPr>
            <a:picLocks noChangeAspect="1"/>
          </p:cNvPicPr>
          <p:nvPr/>
        </p:nvPicPr>
        <p:blipFill>
          <a:blip r:embed="rId6"/>
          <a:stretch>
            <a:fillRect/>
          </a:stretch>
        </p:blipFill>
        <p:spPr>
          <a:xfrm>
            <a:off x="9389031" y="1985486"/>
            <a:ext cx="3481149" cy="2151459"/>
          </a:xfrm>
          <a:prstGeom prst="rect">
            <a:avLst/>
          </a:prstGeom>
        </p:spPr>
      </p:pic>
      <p:sp>
        <p:nvSpPr>
          <p:cNvPr id="12" name="Text 6"/>
          <p:cNvSpPr/>
          <p:nvPr/>
        </p:nvSpPr>
        <p:spPr>
          <a:xfrm>
            <a:off x="9389031" y="4414599"/>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Ethical Training</a:t>
            </a:r>
            <a:endParaRPr lang="en-US" sz="2187" dirty="0"/>
          </a:p>
        </p:txBody>
      </p:sp>
      <p:sp>
        <p:nvSpPr>
          <p:cNvPr id="13" name="Text 7"/>
          <p:cNvSpPr/>
          <p:nvPr/>
        </p:nvSpPr>
        <p:spPr>
          <a:xfrm>
            <a:off x="9389031" y="4895017"/>
            <a:ext cx="3481149" cy="2487811"/>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system includes comprehensive training modules for users, developers, and stakeholders, fostering a shared understanding of cyber ethics and promoting responsible technology use.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1648558" y="1027629"/>
            <a:ext cx="10226021" cy="1313021"/>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Conclusion</a:t>
            </a:r>
            <a:endParaRPr lang="en-US" sz="4374" dirty="0"/>
          </a:p>
        </p:txBody>
      </p:sp>
      <p:sp>
        <p:nvSpPr>
          <p:cNvPr id="6" name="Text 2"/>
          <p:cNvSpPr/>
          <p:nvPr/>
        </p:nvSpPr>
        <p:spPr>
          <a:xfrm>
            <a:off x="2755821" y="2340650"/>
            <a:ext cx="7477601" cy="3909417"/>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 the rapidly evolving digital landscape, the field of cyber ethics has become increasingly crucial. By developing comprehensive ethical frameworks, prioritizing user-centric design, and fostering collaborative governance, we can ensure that digital technologies align with fundamental human values and principles. The proposed system, with its emphasis on algorithmic transparency, ethical deployment, and ongoing monitoring, represents a significant step towards a more ethical and responsible digital future. As we continue to push the boundaries of technological innovation, it is our collective responsibility to uphold the highest ethical standards and safeguard the wellbeing of individuals and society as a whole.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99148" y="587097"/>
            <a:ext cx="5327928" cy="665917"/>
          </a:xfrm>
          <a:prstGeom prst="rect">
            <a:avLst/>
          </a:prstGeom>
          <a:noFill/>
          <a:ln/>
        </p:spPr>
        <p:txBody>
          <a:bodyPr wrap="none" rtlCol="0" anchor="t"/>
          <a:lstStyle/>
          <a:p>
            <a:pPr marL="0" indent="0">
              <a:lnSpc>
                <a:spcPts val="5244"/>
              </a:lnSpc>
              <a:buNone/>
            </a:pPr>
            <a:r>
              <a:rPr lang="en-US" sz="4195" dirty="0">
                <a:solidFill>
                  <a:srgbClr val="FAEBEB"/>
                </a:solidFill>
                <a:latin typeface="Dela Gothic One" pitchFamily="34" charset="0"/>
                <a:ea typeface="Dela Gothic One" pitchFamily="34" charset="-122"/>
                <a:cs typeface="Dela Gothic One" pitchFamily="34" charset="-120"/>
              </a:rPr>
              <a:t>Future Scope</a:t>
            </a:r>
            <a:endParaRPr lang="en-US" sz="4195" dirty="0"/>
          </a:p>
        </p:txBody>
      </p:sp>
      <p:pic>
        <p:nvPicPr>
          <p:cNvPr id="6" name="Image 2" descr="preencoded.png"/>
          <p:cNvPicPr>
            <a:picLocks noChangeAspect="1"/>
          </p:cNvPicPr>
          <p:nvPr/>
        </p:nvPicPr>
        <p:blipFill>
          <a:blip r:embed="rId5"/>
          <a:stretch>
            <a:fillRect/>
          </a:stretch>
        </p:blipFill>
        <p:spPr>
          <a:xfrm>
            <a:off x="799148" y="1572578"/>
            <a:ext cx="1065490" cy="2250638"/>
          </a:xfrm>
          <a:prstGeom prst="rect">
            <a:avLst/>
          </a:prstGeom>
        </p:spPr>
      </p:pic>
      <p:sp>
        <p:nvSpPr>
          <p:cNvPr id="7" name="Text 2"/>
          <p:cNvSpPr/>
          <p:nvPr/>
        </p:nvSpPr>
        <p:spPr>
          <a:xfrm>
            <a:off x="2184202" y="1785580"/>
            <a:ext cx="3687008" cy="332899"/>
          </a:xfrm>
          <a:prstGeom prst="rect">
            <a:avLst/>
          </a:prstGeom>
          <a:noFill/>
          <a:ln/>
        </p:spPr>
        <p:txBody>
          <a:bodyPr wrap="none" rtlCol="0" anchor="t"/>
          <a:lstStyle/>
          <a:p>
            <a:pPr marL="0" indent="0" algn="l">
              <a:lnSpc>
                <a:spcPts val="2622"/>
              </a:lnSpc>
              <a:buNone/>
            </a:pPr>
            <a:r>
              <a:rPr lang="en-US" sz="2098" dirty="0">
                <a:solidFill>
                  <a:srgbClr val="FFE5E5"/>
                </a:solidFill>
                <a:latin typeface="Dela Gothic One" pitchFamily="34" charset="0"/>
                <a:ea typeface="Dela Gothic One" pitchFamily="34" charset="-122"/>
                <a:cs typeface="Dela Gothic One" pitchFamily="34" charset="-120"/>
              </a:rPr>
              <a:t>Emerging Technologies</a:t>
            </a:r>
            <a:endParaRPr lang="en-US" sz="2098" dirty="0"/>
          </a:p>
        </p:txBody>
      </p:sp>
      <p:sp>
        <p:nvSpPr>
          <p:cNvPr id="8" name="Text 3"/>
          <p:cNvSpPr/>
          <p:nvPr/>
        </p:nvSpPr>
        <p:spPr>
          <a:xfrm>
            <a:off x="2184202" y="2246233"/>
            <a:ext cx="7989451" cy="1363980"/>
          </a:xfrm>
          <a:prstGeom prst="rect">
            <a:avLst/>
          </a:prstGeom>
          <a:noFill/>
          <a:ln/>
        </p:spPr>
        <p:txBody>
          <a:bodyPr wrap="square" rtlCol="0" anchor="t"/>
          <a:lstStyle/>
          <a:p>
            <a:pPr marL="0" indent="0" algn="l">
              <a:lnSpc>
                <a:spcPts val="2685"/>
              </a:lnSpc>
              <a:buNone/>
            </a:pPr>
            <a:r>
              <a:rPr lang="en-US" sz="1678" dirty="0">
                <a:solidFill>
                  <a:srgbClr val="FFE5E5"/>
                </a:solidFill>
                <a:latin typeface="DM Sans" pitchFamily="34" charset="0"/>
                <a:ea typeface="DM Sans" pitchFamily="34" charset="-122"/>
                <a:cs typeface="DM Sans" pitchFamily="34" charset="-120"/>
              </a:rPr>
              <a:t>As new technologies, such as artificial intelligence, quantum computing, and the Internet of Things, continue to emerge, it will be essential to proactively address their ethical implications and ensure they are developed and deployed responsibly.</a:t>
            </a:r>
            <a:endParaRPr lang="en-US" sz="1678" dirty="0"/>
          </a:p>
        </p:txBody>
      </p:sp>
      <p:pic>
        <p:nvPicPr>
          <p:cNvPr id="9" name="Image 3" descr="preencoded.png"/>
          <p:cNvPicPr>
            <a:picLocks noChangeAspect="1"/>
          </p:cNvPicPr>
          <p:nvPr/>
        </p:nvPicPr>
        <p:blipFill>
          <a:blip r:embed="rId6"/>
          <a:stretch>
            <a:fillRect/>
          </a:stretch>
        </p:blipFill>
        <p:spPr>
          <a:xfrm>
            <a:off x="799148" y="3823216"/>
            <a:ext cx="1065490" cy="1909643"/>
          </a:xfrm>
          <a:prstGeom prst="rect">
            <a:avLst/>
          </a:prstGeom>
        </p:spPr>
      </p:pic>
      <p:sp>
        <p:nvSpPr>
          <p:cNvPr id="10" name="Text 4"/>
          <p:cNvSpPr/>
          <p:nvPr/>
        </p:nvSpPr>
        <p:spPr>
          <a:xfrm>
            <a:off x="2184202" y="4036219"/>
            <a:ext cx="3210520" cy="332899"/>
          </a:xfrm>
          <a:prstGeom prst="rect">
            <a:avLst/>
          </a:prstGeom>
          <a:noFill/>
          <a:ln/>
        </p:spPr>
        <p:txBody>
          <a:bodyPr wrap="none" rtlCol="0" anchor="t"/>
          <a:lstStyle/>
          <a:p>
            <a:pPr marL="0" indent="0" algn="l">
              <a:lnSpc>
                <a:spcPts val="2622"/>
              </a:lnSpc>
              <a:buNone/>
            </a:pPr>
            <a:r>
              <a:rPr lang="en-US" sz="2098" dirty="0">
                <a:solidFill>
                  <a:srgbClr val="FFE5E5"/>
                </a:solidFill>
                <a:latin typeface="Dela Gothic One" pitchFamily="34" charset="0"/>
                <a:ea typeface="Dela Gothic One" pitchFamily="34" charset="-122"/>
                <a:cs typeface="Dela Gothic One" pitchFamily="34" charset="-120"/>
              </a:rPr>
              <a:t>Global Collaboration</a:t>
            </a:r>
            <a:endParaRPr lang="en-US" sz="2098" dirty="0"/>
          </a:p>
        </p:txBody>
      </p:sp>
      <p:sp>
        <p:nvSpPr>
          <p:cNvPr id="11" name="Text 5"/>
          <p:cNvSpPr/>
          <p:nvPr/>
        </p:nvSpPr>
        <p:spPr>
          <a:xfrm>
            <a:off x="2184202" y="4496872"/>
            <a:ext cx="7989451" cy="1022985"/>
          </a:xfrm>
          <a:prstGeom prst="rect">
            <a:avLst/>
          </a:prstGeom>
          <a:noFill/>
          <a:ln/>
        </p:spPr>
        <p:txBody>
          <a:bodyPr wrap="square" rtlCol="0" anchor="t"/>
          <a:lstStyle/>
          <a:p>
            <a:pPr marL="0" indent="0" algn="l">
              <a:lnSpc>
                <a:spcPts val="2685"/>
              </a:lnSpc>
              <a:buNone/>
            </a:pPr>
            <a:r>
              <a:rPr lang="en-US" sz="1678" dirty="0">
                <a:solidFill>
                  <a:srgbClr val="FFE5E5"/>
                </a:solidFill>
                <a:latin typeface="DM Sans" pitchFamily="34" charset="0"/>
                <a:ea typeface="DM Sans" pitchFamily="34" charset="-122"/>
                <a:cs typeface="DM Sans" pitchFamily="34" charset="-120"/>
              </a:rPr>
              <a:t>Fostering international collaboration and the development of global ethical standards for digital technologies will be crucial in creating a more equitable and inclusive digital future.</a:t>
            </a:r>
            <a:endParaRPr lang="en-US" sz="1678" dirty="0"/>
          </a:p>
        </p:txBody>
      </p:sp>
      <p:pic>
        <p:nvPicPr>
          <p:cNvPr id="12" name="Image 4" descr="preencoded.png"/>
          <p:cNvPicPr>
            <a:picLocks noChangeAspect="1"/>
          </p:cNvPicPr>
          <p:nvPr/>
        </p:nvPicPr>
        <p:blipFill>
          <a:blip r:embed="rId7"/>
          <a:stretch>
            <a:fillRect/>
          </a:stretch>
        </p:blipFill>
        <p:spPr>
          <a:xfrm>
            <a:off x="799148" y="5732859"/>
            <a:ext cx="1065490" cy="1909643"/>
          </a:xfrm>
          <a:prstGeom prst="rect">
            <a:avLst/>
          </a:prstGeom>
        </p:spPr>
      </p:pic>
      <p:sp>
        <p:nvSpPr>
          <p:cNvPr id="13" name="Text 6"/>
          <p:cNvSpPr/>
          <p:nvPr/>
        </p:nvSpPr>
        <p:spPr>
          <a:xfrm>
            <a:off x="2184202" y="5945862"/>
            <a:ext cx="2776180" cy="332899"/>
          </a:xfrm>
          <a:prstGeom prst="rect">
            <a:avLst/>
          </a:prstGeom>
          <a:noFill/>
          <a:ln/>
        </p:spPr>
        <p:txBody>
          <a:bodyPr wrap="none" rtlCol="0" anchor="t"/>
          <a:lstStyle/>
          <a:p>
            <a:pPr marL="0" indent="0" algn="l">
              <a:lnSpc>
                <a:spcPts val="2622"/>
              </a:lnSpc>
              <a:buNone/>
            </a:pPr>
            <a:r>
              <a:rPr lang="en-US" sz="2098" dirty="0">
                <a:solidFill>
                  <a:srgbClr val="FFE5E5"/>
                </a:solidFill>
                <a:latin typeface="Dela Gothic One" pitchFamily="34" charset="0"/>
                <a:ea typeface="Dela Gothic One" pitchFamily="34" charset="-122"/>
                <a:cs typeface="Dela Gothic One" pitchFamily="34" charset="-120"/>
              </a:rPr>
              <a:t>Ethical Education</a:t>
            </a:r>
            <a:endParaRPr lang="en-US" sz="2098" dirty="0"/>
          </a:p>
        </p:txBody>
      </p:sp>
      <p:sp>
        <p:nvSpPr>
          <p:cNvPr id="14" name="Text 7"/>
          <p:cNvSpPr/>
          <p:nvPr/>
        </p:nvSpPr>
        <p:spPr>
          <a:xfrm>
            <a:off x="2184202" y="6406515"/>
            <a:ext cx="7989451" cy="1022985"/>
          </a:xfrm>
          <a:prstGeom prst="rect">
            <a:avLst/>
          </a:prstGeom>
          <a:noFill/>
          <a:ln/>
        </p:spPr>
        <p:txBody>
          <a:bodyPr wrap="square" rtlCol="0" anchor="t"/>
          <a:lstStyle/>
          <a:p>
            <a:pPr marL="0" indent="0" algn="l">
              <a:lnSpc>
                <a:spcPts val="2685"/>
              </a:lnSpc>
              <a:buNone/>
            </a:pPr>
            <a:r>
              <a:rPr lang="en-US" sz="1678" dirty="0">
                <a:solidFill>
                  <a:srgbClr val="FFE5E5"/>
                </a:solidFill>
                <a:latin typeface="DM Sans" pitchFamily="34" charset="0"/>
                <a:ea typeface="DM Sans" pitchFamily="34" charset="-122"/>
                <a:cs typeface="DM Sans" pitchFamily="34" charset="-120"/>
              </a:rPr>
              <a:t>Integrating cyber ethics education into academic curricula and professional training programs will help cultivate a new generation of ethically-minded technology innovators and users.</a:t>
            </a:r>
            <a:endParaRPr lang="en-US" sz="1678"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balajibalaji6820@gmail.com</cp:lastModifiedBy>
  <cp:revision>119</cp:revision>
  <dcterms:created xsi:type="dcterms:W3CDTF">2024-04-02T05:18:02Z</dcterms:created>
  <dcterms:modified xsi:type="dcterms:W3CDTF">2024-04-02T10:08:24Z</dcterms:modified>
</cp:coreProperties>
</file>