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69" r:id="rId3"/>
    <p:sldId id="259" r:id="rId4"/>
    <p:sldId id="260" r:id="rId5"/>
    <p:sldId id="264" r:id="rId6"/>
    <p:sldId id="267" r:id="rId7"/>
    <p:sldId id="262" r:id="rId8"/>
    <p:sldId id="263" r:id="rId9"/>
    <p:sldId id="266" r:id="rId10"/>
    <p:sldId id="270"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5" d="100"/>
          <a:sy n="45" d="100"/>
        </p:scale>
        <p:origin x="53"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E856E-BD63-40F2-BF47-C5C1AA0E4DF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EE69F4A1-4089-4B6C-A616-E4E0A69595EB}">
      <dgm:prSet phldrT="[Text]"/>
      <dgm:spPr/>
      <dgm:t>
        <a:bodyPr/>
        <a:lstStyle/>
        <a:p>
          <a:r>
            <a:rPr lang="en-IN" dirty="0"/>
            <a:t>Kaggle website for data</a:t>
          </a:r>
        </a:p>
      </dgm:t>
    </dgm:pt>
    <dgm:pt modelId="{2BFF4205-8BEB-44E8-9F72-0EE0EE8BDEC1}" type="parTrans" cxnId="{6421B1B8-9F5B-43C8-B7D1-E5CBA1D23261}">
      <dgm:prSet/>
      <dgm:spPr/>
      <dgm:t>
        <a:bodyPr/>
        <a:lstStyle/>
        <a:p>
          <a:endParaRPr lang="en-IN"/>
        </a:p>
      </dgm:t>
    </dgm:pt>
    <dgm:pt modelId="{A3F190B8-C275-4027-BB7B-AE141CD2FE0E}" type="sibTrans" cxnId="{6421B1B8-9F5B-43C8-B7D1-E5CBA1D23261}">
      <dgm:prSet/>
      <dgm:spPr/>
      <dgm:t>
        <a:bodyPr/>
        <a:lstStyle/>
        <a:p>
          <a:endParaRPr lang="en-IN"/>
        </a:p>
      </dgm:t>
    </dgm:pt>
    <dgm:pt modelId="{3FD701CB-A59F-4DD6-9249-D4E44BC8A4FC}">
      <dgm:prSet phldrT="[Text]"/>
      <dgm:spPr/>
      <dgm:t>
        <a:bodyPr/>
        <a:lstStyle/>
        <a:p>
          <a:r>
            <a:rPr lang="en-IN" dirty="0"/>
            <a:t>Scrap the data </a:t>
          </a:r>
        </a:p>
      </dgm:t>
    </dgm:pt>
    <dgm:pt modelId="{CCBDE75B-E9DD-4396-9AFC-18E907B9C695}" type="parTrans" cxnId="{95412BAF-1A73-4752-BBEB-46D02E36E88F}">
      <dgm:prSet/>
      <dgm:spPr/>
      <dgm:t>
        <a:bodyPr/>
        <a:lstStyle/>
        <a:p>
          <a:endParaRPr lang="en-IN"/>
        </a:p>
      </dgm:t>
    </dgm:pt>
    <dgm:pt modelId="{330B50A5-EB1C-4258-BEB2-1D42A5FADF85}" type="sibTrans" cxnId="{95412BAF-1A73-4752-BBEB-46D02E36E88F}">
      <dgm:prSet/>
      <dgm:spPr/>
      <dgm:t>
        <a:bodyPr/>
        <a:lstStyle/>
        <a:p>
          <a:endParaRPr lang="en-IN"/>
        </a:p>
      </dgm:t>
    </dgm:pt>
    <dgm:pt modelId="{C15D5082-5849-4790-B5A5-FB4E4F66ABBE}">
      <dgm:prSet phldrT="[Text]"/>
      <dgm:spPr/>
      <dgm:t>
        <a:bodyPr/>
        <a:lstStyle/>
        <a:p>
          <a:r>
            <a:rPr lang="en-IN" dirty="0"/>
            <a:t>Analysis data</a:t>
          </a:r>
        </a:p>
      </dgm:t>
    </dgm:pt>
    <dgm:pt modelId="{C9958212-0FB2-4DC8-9B65-9C04EB9FC92C}" type="parTrans" cxnId="{E1564F92-35F6-4278-84AF-36DE672874BE}">
      <dgm:prSet/>
      <dgm:spPr/>
      <dgm:t>
        <a:bodyPr/>
        <a:lstStyle/>
        <a:p>
          <a:endParaRPr lang="en-IN"/>
        </a:p>
      </dgm:t>
    </dgm:pt>
    <dgm:pt modelId="{5D4FD485-2CFB-4DE4-8DA9-C990745724A5}" type="sibTrans" cxnId="{E1564F92-35F6-4278-84AF-36DE672874BE}">
      <dgm:prSet/>
      <dgm:spPr/>
      <dgm:t>
        <a:bodyPr/>
        <a:lstStyle/>
        <a:p>
          <a:endParaRPr lang="en-IN"/>
        </a:p>
      </dgm:t>
    </dgm:pt>
    <dgm:pt modelId="{CEC5791B-E321-4348-AB41-9F28EE81624A}">
      <dgm:prSet phldrT="[Text]"/>
      <dgm:spPr/>
      <dgm:t>
        <a:bodyPr/>
        <a:lstStyle/>
        <a:p>
          <a:r>
            <a:rPr lang="en-IN" dirty="0"/>
            <a:t>Extract features</a:t>
          </a:r>
        </a:p>
      </dgm:t>
    </dgm:pt>
    <dgm:pt modelId="{A2461987-AC28-4C3A-AA7A-9A73FE037064}" type="parTrans" cxnId="{66B5DFD1-5D27-4106-857D-AF50668E1325}">
      <dgm:prSet/>
      <dgm:spPr/>
      <dgm:t>
        <a:bodyPr/>
        <a:lstStyle/>
        <a:p>
          <a:endParaRPr lang="en-IN"/>
        </a:p>
      </dgm:t>
    </dgm:pt>
    <dgm:pt modelId="{8109A703-A7BB-433D-8AB1-E1C23D01D0FE}" type="sibTrans" cxnId="{66B5DFD1-5D27-4106-857D-AF50668E1325}">
      <dgm:prSet/>
      <dgm:spPr/>
      <dgm:t>
        <a:bodyPr/>
        <a:lstStyle/>
        <a:p>
          <a:endParaRPr lang="en-IN"/>
        </a:p>
      </dgm:t>
    </dgm:pt>
    <dgm:pt modelId="{ACFA3DCE-819A-4333-A33D-951FC170DA1F}">
      <dgm:prSet phldrT="[Text]"/>
      <dgm:spPr/>
      <dgm:t>
        <a:bodyPr/>
        <a:lstStyle/>
        <a:p>
          <a:r>
            <a:rPr lang="en-IN" dirty="0"/>
            <a:t>Store .CSV file</a:t>
          </a:r>
        </a:p>
      </dgm:t>
    </dgm:pt>
    <dgm:pt modelId="{4DFBB05F-10CA-42C2-9F2F-58D70FCC1096}" type="parTrans" cxnId="{B7674962-347C-4DFE-BA14-0380158916AC}">
      <dgm:prSet/>
      <dgm:spPr/>
      <dgm:t>
        <a:bodyPr/>
        <a:lstStyle/>
        <a:p>
          <a:endParaRPr lang="en-IN"/>
        </a:p>
      </dgm:t>
    </dgm:pt>
    <dgm:pt modelId="{C930E03C-5771-4270-9EB8-C41E1ED54DAD}" type="sibTrans" cxnId="{B7674962-347C-4DFE-BA14-0380158916AC}">
      <dgm:prSet/>
      <dgm:spPr/>
      <dgm:t>
        <a:bodyPr/>
        <a:lstStyle/>
        <a:p>
          <a:endParaRPr lang="en-IN"/>
        </a:p>
      </dgm:t>
    </dgm:pt>
    <dgm:pt modelId="{9CD6A844-E8D8-4FAB-B243-84F369ED56EE}">
      <dgm:prSet phldrT="[Text]"/>
      <dgm:spPr/>
      <dgm:t>
        <a:bodyPr/>
        <a:lstStyle/>
        <a:p>
          <a:r>
            <a:rPr lang="en-IN" dirty="0"/>
            <a:t>Import data</a:t>
          </a:r>
        </a:p>
      </dgm:t>
    </dgm:pt>
    <dgm:pt modelId="{4F63493E-0B83-40CE-B886-5656BD885A36}" type="parTrans" cxnId="{F0DC4186-73C6-406B-AB07-3040FDF6F5A0}">
      <dgm:prSet/>
      <dgm:spPr/>
      <dgm:t>
        <a:bodyPr/>
        <a:lstStyle/>
        <a:p>
          <a:endParaRPr lang="en-IN"/>
        </a:p>
      </dgm:t>
    </dgm:pt>
    <dgm:pt modelId="{468B980B-AE2B-47D1-AE36-ECB05BDD322F}" type="sibTrans" cxnId="{F0DC4186-73C6-406B-AB07-3040FDF6F5A0}">
      <dgm:prSet/>
      <dgm:spPr/>
      <dgm:t>
        <a:bodyPr/>
        <a:lstStyle/>
        <a:p>
          <a:endParaRPr lang="en-IN"/>
        </a:p>
      </dgm:t>
    </dgm:pt>
    <dgm:pt modelId="{E3A17C45-2698-4FD9-8CC1-1B01CA98B8F8}">
      <dgm:prSet phldrT="[Text]"/>
      <dgm:spPr/>
      <dgm:t>
        <a:bodyPr/>
        <a:lstStyle/>
        <a:p>
          <a:r>
            <a:rPr lang="en-IN" dirty="0"/>
            <a:t>Data cleaning</a:t>
          </a:r>
        </a:p>
      </dgm:t>
    </dgm:pt>
    <dgm:pt modelId="{B5771FFF-33CF-4E27-B3A5-EE35C0FAD892}" type="parTrans" cxnId="{A1EE47BD-DC99-4213-849F-308C0016E160}">
      <dgm:prSet/>
      <dgm:spPr/>
      <dgm:t>
        <a:bodyPr/>
        <a:lstStyle/>
        <a:p>
          <a:endParaRPr lang="en-IN"/>
        </a:p>
      </dgm:t>
    </dgm:pt>
    <dgm:pt modelId="{743BA0F2-B868-4D5F-92A9-E0FD6AB2F672}" type="sibTrans" cxnId="{A1EE47BD-DC99-4213-849F-308C0016E160}">
      <dgm:prSet/>
      <dgm:spPr/>
      <dgm:t>
        <a:bodyPr/>
        <a:lstStyle/>
        <a:p>
          <a:endParaRPr lang="en-IN"/>
        </a:p>
      </dgm:t>
    </dgm:pt>
    <dgm:pt modelId="{F0F13474-4A11-435C-AA7B-0F119E5778D9}" type="pres">
      <dgm:prSet presAssocID="{D62E856E-BD63-40F2-BF47-C5C1AA0E4DFD}" presName="Name0" presStyleCnt="0">
        <dgm:presLayoutVars>
          <dgm:dir/>
          <dgm:resizeHandles val="exact"/>
        </dgm:presLayoutVars>
      </dgm:prSet>
      <dgm:spPr/>
    </dgm:pt>
    <dgm:pt modelId="{A6D354CF-9B38-4E92-86EF-03BFFBBB746A}" type="pres">
      <dgm:prSet presAssocID="{D62E856E-BD63-40F2-BF47-C5C1AA0E4DFD}" presName="cycle" presStyleCnt="0"/>
      <dgm:spPr/>
    </dgm:pt>
    <dgm:pt modelId="{C7D5ED39-CF14-4472-80C7-E45E39E194B6}" type="pres">
      <dgm:prSet presAssocID="{EE69F4A1-4089-4B6C-A616-E4E0A69595EB}" presName="nodeFirstNode" presStyleLbl="node1" presStyleIdx="0" presStyleCnt="7" custAng="0" custRadScaleRad="97568" custRadScaleInc="-759">
        <dgm:presLayoutVars>
          <dgm:bulletEnabled val="1"/>
        </dgm:presLayoutVars>
      </dgm:prSet>
      <dgm:spPr/>
    </dgm:pt>
    <dgm:pt modelId="{43B53567-AB4A-43C7-9FFB-B23CDF5902F3}" type="pres">
      <dgm:prSet presAssocID="{A3F190B8-C275-4027-BB7B-AE141CD2FE0E}" presName="sibTransFirstNode" presStyleLbl="bgShp" presStyleIdx="0" presStyleCnt="1"/>
      <dgm:spPr/>
    </dgm:pt>
    <dgm:pt modelId="{52DABC48-7185-4D40-B354-BA27DC65F167}" type="pres">
      <dgm:prSet presAssocID="{3FD701CB-A59F-4DD6-9249-D4E44BC8A4FC}" presName="nodeFollowingNodes" presStyleLbl="node1" presStyleIdx="1" presStyleCnt="7">
        <dgm:presLayoutVars>
          <dgm:bulletEnabled val="1"/>
        </dgm:presLayoutVars>
      </dgm:prSet>
      <dgm:spPr/>
    </dgm:pt>
    <dgm:pt modelId="{7BF9DA18-68D2-4BD4-AD25-43AACFF9F7BB}" type="pres">
      <dgm:prSet presAssocID="{C15D5082-5849-4790-B5A5-FB4E4F66ABBE}" presName="nodeFollowingNodes" presStyleLbl="node1" presStyleIdx="2" presStyleCnt="7">
        <dgm:presLayoutVars>
          <dgm:bulletEnabled val="1"/>
        </dgm:presLayoutVars>
      </dgm:prSet>
      <dgm:spPr/>
    </dgm:pt>
    <dgm:pt modelId="{838996DE-137A-40BD-A269-D61771AB85E7}" type="pres">
      <dgm:prSet presAssocID="{CEC5791B-E321-4348-AB41-9F28EE81624A}" presName="nodeFollowingNodes" presStyleLbl="node1" presStyleIdx="3" presStyleCnt="7">
        <dgm:presLayoutVars>
          <dgm:bulletEnabled val="1"/>
        </dgm:presLayoutVars>
      </dgm:prSet>
      <dgm:spPr/>
    </dgm:pt>
    <dgm:pt modelId="{D2DADD13-A22F-4CC8-8614-6C2881DCE0BE}" type="pres">
      <dgm:prSet presAssocID="{ACFA3DCE-819A-4333-A33D-951FC170DA1F}" presName="nodeFollowingNodes" presStyleLbl="node1" presStyleIdx="4" presStyleCnt="7">
        <dgm:presLayoutVars>
          <dgm:bulletEnabled val="1"/>
        </dgm:presLayoutVars>
      </dgm:prSet>
      <dgm:spPr/>
    </dgm:pt>
    <dgm:pt modelId="{DC7BA504-8ED3-4189-9C55-E3B984535718}" type="pres">
      <dgm:prSet presAssocID="{9CD6A844-E8D8-4FAB-B243-84F369ED56EE}" presName="nodeFollowingNodes" presStyleLbl="node1" presStyleIdx="5" presStyleCnt="7">
        <dgm:presLayoutVars>
          <dgm:bulletEnabled val="1"/>
        </dgm:presLayoutVars>
      </dgm:prSet>
      <dgm:spPr/>
    </dgm:pt>
    <dgm:pt modelId="{D1BF1788-0CB6-4A94-9EA8-C2EBC892A53F}" type="pres">
      <dgm:prSet presAssocID="{E3A17C45-2698-4FD9-8CC1-1B01CA98B8F8}" presName="nodeFollowingNodes" presStyleLbl="node1" presStyleIdx="6" presStyleCnt="7">
        <dgm:presLayoutVars>
          <dgm:bulletEnabled val="1"/>
        </dgm:presLayoutVars>
      </dgm:prSet>
      <dgm:spPr/>
    </dgm:pt>
  </dgm:ptLst>
  <dgm:cxnLst>
    <dgm:cxn modelId="{BD68FB2F-D72E-474C-AAAC-180AB2547592}" type="presOf" srcId="{C15D5082-5849-4790-B5A5-FB4E4F66ABBE}" destId="{7BF9DA18-68D2-4BD4-AD25-43AACFF9F7BB}" srcOrd="0" destOrd="0" presId="urn:microsoft.com/office/officeart/2005/8/layout/cycle3"/>
    <dgm:cxn modelId="{8CA93730-4730-4BC9-9902-C001CB12D375}" type="presOf" srcId="{A3F190B8-C275-4027-BB7B-AE141CD2FE0E}" destId="{43B53567-AB4A-43C7-9FFB-B23CDF5902F3}" srcOrd="0" destOrd="0" presId="urn:microsoft.com/office/officeart/2005/8/layout/cycle3"/>
    <dgm:cxn modelId="{B7674962-347C-4DFE-BA14-0380158916AC}" srcId="{D62E856E-BD63-40F2-BF47-C5C1AA0E4DFD}" destId="{ACFA3DCE-819A-4333-A33D-951FC170DA1F}" srcOrd="4" destOrd="0" parTransId="{4DFBB05F-10CA-42C2-9F2F-58D70FCC1096}" sibTransId="{C930E03C-5771-4270-9EB8-C41E1ED54DAD}"/>
    <dgm:cxn modelId="{B8EDCD43-7EA7-4DB2-B7A1-B52C06939E1E}" type="presOf" srcId="{CEC5791B-E321-4348-AB41-9F28EE81624A}" destId="{838996DE-137A-40BD-A269-D61771AB85E7}" srcOrd="0" destOrd="0" presId="urn:microsoft.com/office/officeart/2005/8/layout/cycle3"/>
    <dgm:cxn modelId="{DD26466B-BEDD-4A41-B3EF-D0BB168D5803}" type="presOf" srcId="{D62E856E-BD63-40F2-BF47-C5C1AA0E4DFD}" destId="{F0F13474-4A11-435C-AA7B-0F119E5778D9}" srcOrd="0" destOrd="0" presId="urn:microsoft.com/office/officeart/2005/8/layout/cycle3"/>
    <dgm:cxn modelId="{40F9E17D-7558-431A-8BE3-FC1AEF151B15}" type="presOf" srcId="{E3A17C45-2698-4FD9-8CC1-1B01CA98B8F8}" destId="{D1BF1788-0CB6-4A94-9EA8-C2EBC892A53F}" srcOrd="0" destOrd="0" presId="urn:microsoft.com/office/officeart/2005/8/layout/cycle3"/>
    <dgm:cxn modelId="{F0DC4186-73C6-406B-AB07-3040FDF6F5A0}" srcId="{D62E856E-BD63-40F2-BF47-C5C1AA0E4DFD}" destId="{9CD6A844-E8D8-4FAB-B243-84F369ED56EE}" srcOrd="5" destOrd="0" parTransId="{4F63493E-0B83-40CE-B886-5656BD885A36}" sibTransId="{468B980B-AE2B-47D1-AE36-ECB05BDD322F}"/>
    <dgm:cxn modelId="{2175C388-908D-46AA-8EB7-79CA3FB7A7D2}" type="presOf" srcId="{9CD6A844-E8D8-4FAB-B243-84F369ED56EE}" destId="{DC7BA504-8ED3-4189-9C55-E3B984535718}" srcOrd="0" destOrd="0" presId="urn:microsoft.com/office/officeart/2005/8/layout/cycle3"/>
    <dgm:cxn modelId="{E1564F92-35F6-4278-84AF-36DE672874BE}" srcId="{D62E856E-BD63-40F2-BF47-C5C1AA0E4DFD}" destId="{C15D5082-5849-4790-B5A5-FB4E4F66ABBE}" srcOrd="2" destOrd="0" parTransId="{C9958212-0FB2-4DC8-9B65-9C04EB9FC92C}" sibTransId="{5D4FD485-2CFB-4DE4-8DA9-C990745724A5}"/>
    <dgm:cxn modelId="{B810639F-29C8-45E0-A4F9-AEFBF2DE2936}" type="presOf" srcId="{EE69F4A1-4089-4B6C-A616-E4E0A69595EB}" destId="{C7D5ED39-CF14-4472-80C7-E45E39E194B6}" srcOrd="0" destOrd="0" presId="urn:microsoft.com/office/officeart/2005/8/layout/cycle3"/>
    <dgm:cxn modelId="{95412BAF-1A73-4752-BBEB-46D02E36E88F}" srcId="{D62E856E-BD63-40F2-BF47-C5C1AA0E4DFD}" destId="{3FD701CB-A59F-4DD6-9249-D4E44BC8A4FC}" srcOrd="1" destOrd="0" parTransId="{CCBDE75B-E9DD-4396-9AFC-18E907B9C695}" sibTransId="{330B50A5-EB1C-4258-BEB2-1D42A5FADF85}"/>
    <dgm:cxn modelId="{6421B1B8-9F5B-43C8-B7D1-E5CBA1D23261}" srcId="{D62E856E-BD63-40F2-BF47-C5C1AA0E4DFD}" destId="{EE69F4A1-4089-4B6C-A616-E4E0A69595EB}" srcOrd="0" destOrd="0" parTransId="{2BFF4205-8BEB-44E8-9F72-0EE0EE8BDEC1}" sibTransId="{A3F190B8-C275-4027-BB7B-AE141CD2FE0E}"/>
    <dgm:cxn modelId="{84F9E0BA-06C0-4AB3-B627-C2CFB44089E7}" type="presOf" srcId="{3FD701CB-A59F-4DD6-9249-D4E44BC8A4FC}" destId="{52DABC48-7185-4D40-B354-BA27DC65F167}" srcOrd="0" destOrd="0" presId="urn:microsoft.com/office/officeart/2005/8/layout/cycle3"/>
    <dgm:cxn modelId="{A1EE47BD-DC99-4213-849F-308C0016E160}" srcId="{D62E856E-BD63-40F2-BF47-C5C1AA0E4DFD}" destId="{E3A17C45-2698-4FD9-8CC1-1B01CA98B8F8}" srcOrd="6" destOrd="0" parTransId="{B5771FFF-33CF-4E27-B3A5-EE35C0FAD892}" sibTransId="{743BA0F2-B868-4D5F-92A9-E0FD6AB2F672}"/>
    <dgm:cxn modelId="{66B5DFD1-5D27-4106-857D-AF50668E1325}" srcId="{D62E856E-BD63-40F2-BF47-C5C1AA0E4DFD}" destId="{CEC5791B-E321-4348-AB41-9F28EE81624A}" srcOrd="3" destOrd="0" parTransId="{A2461987-AC28-4C3A-AA7A-9A73FE037064}" sibTransId="{8109A703-A7BB-433D-8AB1-E1C23D01D0FE}"/>
    <dgm:cxn modelId="{A7969EE9-854B-4465-A967-B32B6C0B1B13}" type="presOf" srcId="{ACFA3DCE-819A-4333-A33D-951FC170DA1F}" destId="{D2DADD13-A22F-4CC8-8614-6C2881DCE0BE}" srcOrd="0" destOrd="0" presId="urn:microsoft.com/office/officeart/2005/8/layout/cycle3"/>
    <dgm:cxn modelId="{7BA4F192-D3D6-46E8-AE00-9295BE762ED9}" type="presParOf" srcId="{F0F13474-4A11-435C-AA7B-0F119E5778D9}" destId="{A6D354CF-9B38-4E92-86EF-03BFFBBB746A}" srcOrd="0" destOrd="0" presId="urn:microsoft.com/office/officeart/2005/8/layout/cycle3"/>
    <dgm:cxn modelId="{B1871247-F123-455F-BC3F-32370744BAAB}" type="presParOf" srcId="{A6D354CF-9B38-4E92-86EF-03BFFBBB746A}" destId="{C7D5ED39-CF14-4472-80C7-E45E39E194B6}" srcOrd="0" destOrd="0" presId="urn:microsoft.com/office/officeart/2005/8/layout/cycle3"/>
    <dgm:cxn modelId="{CF44864C-2618-4D0A-8460-9E76CC66275D}" type="presParOf" srcId="{A6D354CF-9B38-4E92-86EF-03BFFBBB746A}" destId="{43B53567-AB4A-43C7-9FFB-B23CDF5902F3}" srcOrd="1" destOrd="0" presId="urn:microsoft.com/office/officeart/2005/8/layout/cycle3"/>
    <dgm:cxn modelId="{7938AFC2-38F2-48EA-B7BB-3667738D207C}" type="presParOf" srcId="{A6D354CF-9B38-4E92-86EF-03BFFBBB746A}" destId="{52DABC48-7185-4D40-B354-BA27DC65F167}" srcOrd="2" destOrd="0" presId="urn:microsoft.com/office/officeart/2005/8/layout/cycle3"/>
    <dgm:cxn modelId="{DA7DFD76-CF96-48E4-B049-33671C70ABEE}" type="presParOf" srcId="{A6D354CF-9B38-4E92-86EF-03BFFBBB746A}" destId="{7BF9DA18-68D2-4BD4-AD25-43AACFF9F7BB}" srcOrd="3" destOrd="0" presId="urn:microsoft.com/office/officeart/2005/8/layout/cycle3"/>
    <dgm:cxn modelId="{F136C7DF-39B8-4482-B67D-1AE4E14622B6}" type="presParOf" srcId="{A6D354CF-9B38-4E92-86EF-03BFFBBB746A}" destId="{838996DE-137A-40BD-A269-D61771AB85E7}" srcOrd="4" destOrd="0" presId="urn:microsoft.com/office/officeart/2005/8/layout/cycle3"/>
    <dgm:cxn modelId="{C2F931CB-808E-4102-B2FB-2A14E6F96E6D}" type="presParOf" srcId="{A6D354CF-9B38-4E92-86EF-03BFFBBB746A}" destId="{D2DADD13-A22F-4CC8-8614-6C2881DCE0BE}" srcOrd="5" destOrd="0" presId="urn:microsoft.com/office/officeart/2005/8/layout/cycle3"/>
    <dgm:cxn modelId="{EA4E080E-2752-474C-976D-C1E829F0F4A7}" type="presParOf" srcId="{A6D354CF-9B38-4E92-86EF-03BFFBBB746A}" destId="{DC7BA504-8ED3-4189-9C55-E3B984535718}" srcOrd="6" destOrd="0" presId="urn:microsoft.com/office/officeart/2005/8/layout/cycle3"/>
    <dgm:cxn modelId="{2864F6B7-F32E-475F-80CC-3A5B795925F2}" type="presParOf" srcId="{A6D354CF-9B38-4E92-86EF-03BFFBBB746A}" destId="{D1BF1788-0CB6-4A94-9EA8-C2EBC892A53F}"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53567-AB4A-43C7-9FFB-B23CDF5902F3}">
      <dsp:nvSpPr>
        <dsp:cNvPr id="0" name=""/>
        <dsp:cNvSpPr/>
      </dsp:nvSpPr>
      <dsp:spPr>
        <a:xfrm>
          <a:off x="2315684" y="11183"/>
          <a:ext cx="2816285" cy="2816285"/>
        </a:xfrm>
        <a:prstGeom prst="circularArrow">
          <a:avLst>
            <a:gd name="adj1" fmla="val 5544"/>
            <a:gd name="adj2" fmla="val 330680"/>
            <a:gd name="adj3" fmla="val 14510815"/>
            <a:gd name="adj4" fmla="val 16953070"/>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5ED39-CF14-4472-80C7-E45E39E194B6}">
      <dsp:nvSpPr>
        <dsp:cNvPr id="0" name=""/>
        <dsp:cNvSpPr/>
      </dsp:nvSpPr>
      <dsp:spPr>
        <a:xfrm>
          <a:off x="3283889" y="30387"/>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Kaggle website for data</a:t>
          </a:r>
        </a:p>
      </dsp:txBody>
      <dsp:txXfrm>
        <a:off x="3305365" y="51863"/>
        <a:ext cx="836922" cy="396985"/>
      </dsp:txXfrm>
    </dsp:sp>
    <dsp:sp modelId="{52DABC48-7185-4D40-B354-BA27DC65F167}">
      <dsp:nvSpPr>
        <dsp:cNvPr id="0" name=""/>
        <dsp:cNvSpPr/>
      </dsp:nvSpPr>
      <dsp:spPr>
        <a:xfrm>
          <a:off x="4229834" y="453338"/>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Scrap the data </a:t>
          </a:r>
        </a:p>
      </dsp:txBody>
      <dsp:txXfrm>
        <a:off x="4251310" y="474814"/>
        <a:ext cx="836922" cy="396985"/>
      </dsp:txXfrm>
    </dsp:sp>
    <dsp:sp modelId="{7BF9DA18-68D2-4BD4-AD25-43AACFF9F7BB}">
      <dsp:nvSpPr>
        <dsp:cNvPr id="0" name=""/>
        <dsp:cNvSpPr/>
      </dsp:nvSpPr>
      <dsp:spPr>
        <a:xfrm>
          <a:off x="4461738" y="1469375"/>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Analysis data</a:t>
          </a:r>
        </a:p>
      </dsp:txBody>
      <dsp:txXfrm>
        <a:off x="4483214" y="1490851"/>
        <a:ext cx="836922" cy="396985"/>
      </dsp:txXfrm>
    </dsp:sp>
    <dsp:sp modelId="{838996DE-137A-40BD-A269-D61771AB85E7}">
      <dsp:nvSpPr>
        <dsp:cNvPr id="0" name=""/>
        <dsp:cNvSpPr/>
      </dsp:nvSpPr>
      <dsp:spPr>
        <a:xfrm>
          <a:off x="3811958" y="2284173"/>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Extract features</a:t>
          </a:r>
        </a:p>
      </dsp:txBody>
      <dsp:txXfrm>
        <a:off x="3833434" y="2305649"/>
        <a:ext cx="836922" cy="396985"/>
      </dsp:txXfrm>
    </dsp:sp>
    <dsp:sp modelId="{D2DADD13-A22F-4CC8-8614-6C2881DCE0BE}">
      <dsp:nvSpPr>
        <dsp:cNvPr id="0" name=""/>
        <dsp:cNvSpPr/>
      </dsp:nvSpPr>
      <dsp:spPr>
        <a:xfrm>
          <a:off x="2769791" y="2284173"/>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Store .CSV file</a:t>
          </a:r>
        </a:p>
      </dsp:txBody>
      <dsp:txXfrm>
        <a:off x="2791267" y="2305649"/>
        <a:ext cx="836922" cy="396985"/>
      </dsp:txXfrm>
    </dsp:sp>
    <dsp:sp modelId="{DC7BA504-8ED3-4189-9C55-E3B984535718}">
      <dsp:nvSpPr>
        <dsp:cNvPr id="0" name=""/>
        <dsp:cNvSpPr/>
      </dsp:nvSpPr>
      <dsp:spPr>
        <a:xfrm>
          <a:off x="2120011" y="1469375"/>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Import data</a:t>
          </a:r>
        </a:p>
      </dsp:txBody>
      <dsp:txXfrm>
        <a:off x="2141487" y="1490851"/>
        <a:ext cx="836922" cy="396985"/>
      </dsp:txXfrm>
    </dsp:sp>
    <dsp:sp modelId="{D1BF1788-0CB6-4A94-9EA8-C2EBC892A53F}">
      <dsp:nvSpPr>
        <dsp:cNvPr id="0" name=""/>
        <dsp:cNvSpPr/>
      </dsp:nvSpPr>
      <dsp:spPr>
        <a:xfrm>
          <a:off x="2351915" y="453338"/>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Data cleaning</a:t>
          </a:r>
        </a:p>
      </dsp:txBody>
      <dsp:txXfrm>
        <a:off x="2373391" y="474814"/>
        <a:ext cx="836922" cy="39698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36AC80E-8E83-413F-9772-E5FF8E7C119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658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6AC80E-8E83-413F-9772-E5FF8E7C119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871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6AC80E-8E83-413F-9772-E5FF8E7C119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193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6AC80E-8E83-413F-9772-E5FF8E7C119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533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6AC80E-8E83-413F-9772-E5FF8E7C119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34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384C6-F2AD-4009-A2F9-C6C35D143E0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6AC80E-8E83-413F-9772-E5FF8E7C119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28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384C6-F2AD-4009-A2F9-C6C35D143E03}"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6AC80E-8E83-413F-9772-E5FF8E7C119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348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384C6-F2AD-4009-A2F9-C6C35D143E03}"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6AC80E-8E83-413F-9772-E5FF8E7C119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96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384C6-F2AD-4009-A2F9-C6C35D143E03}"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6AC80E-8E83-413F-9772-E5FF8E7C1198}" type="slidenum">
              <a:rPr lang="en-IN" smtClean="0"/>
              <a:t>‹#›</a:t>
            </a:fld>
            <a:endParaRPr lang="en-IN"/>
          </a:p>
        </p:txBody>
      </p:sp>
    </p:spTree>
    <p:extLst>
      <p:ext uri="{BB962C8B-B14F-4D97-AF65-F5344CB8AC3E}">
        <p14:creationId xmlns:p14="http://schemas.microsoft.com/office/powerpoint/2010/main" val="305071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384C6-F2AD-4009-A2F9-C6C35D143E0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6AC80E-8E83-413F-9772-E5FF8E7C119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402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8384C6-F2AD-4009-A2F9-C6C35D143E03}" type="datetimeFigureOut">
              <a:rPr lang="en-IN" smtClean="0"/>
              <a:t>22-09-2022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36AC80E-8E83-413F-9772-E5FF8E7C119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4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8384C6-F2AD-4009-A2F9-C6C35D143E03}" type="datetimeFigureOut">
              <a:rPr lang="en-IN" smtClean="0"/>
              <a:t>22-09-2022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36AC80E-8E83-413F-9772-E5FF8E7C119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794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used car price prediction using machine learning">
            <a:extLst>
              <a:ext uri="{FF2B5EF4-FFF2-40B4-BE49-F238E27FC236}">
                <a16:creationId xmlns:a16="http://schemas.microsoft.com/office/drawing/2014/main" id="{862BB5C7-0935-867A-FEF5-3C59038D8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8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89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39A5-7A9B-3A2E-2F83-E654F7237B96}"/>
              </a:ext>
            </a:extLst>
          </p:cNvPr>
          <p:cNvSpPr>
            <a:spLocks noGrp="1"/>
          </p:cNvSpPr>
          <p:nvPr>
            <p:ph type="title"/>
          </p:nvPr>
        </p:nvSpPr>
        <p:spPr/>
        <p:txBody>
          <a:bodyPr/>
          <a:lstStyle/>
          <a:p>
            <a:r>
              <a:rPr lang="en-IN" dirty="0"/>
              <a:t>Linear regression model</a:t>
            </a:r>
          </a:p>
        </p:txBody>
      </p:sp>
      <p:sp>
        <p:nvSpPr>
          <p:cNvPr id="4" name="Text Placeholder 3">
            <a:extLst>
              <a:ext uri="{FF2B5EF4-FFF2-40B4-BE49-F238E27FC236}">
                <a16:creationId xmlns:a16="http://schemas.microsoft.com/office/drawing/2014/main" id="{1E10DB3A-C372-6998-9365-5978572B7CA5}"/>
              </a:ext>
            </a:extLst>
          </p:cNvPr>
          <p:cNvSpPr>
            <a:spLocks noGrp="1"/>
          </p:cNvSpPr>
          <p:nvPr>
            <p:ph type="body" sz="half" idx="2"/>
          </p:nvPr>
        </p:nvSpPr>
        <p:spPr/>
        <p:txBody>
          <a:bodyPr/>
          <a:lstStyle/>
          <a:p>
            <a:r>
              <a:rPr lang="en-IN" dirty="0"/>
              <a:t>This model we processed the data using standard scaler we got accuracy .Which shows that most of data is linear.</a:t>
            </a:r>
          </a:p>
        </p:txBody>
      </p:sp>
      <p:sp>
        <p:nvSpPr>
          <p:cNvPr id="12" name="Content Placeholder 11">
            <a:extLst>
              <a:ext uri="{FF2B5EF4-FFF2-40B4-BE49-F238E27FC236}">
                <a16:creationId xmlns:a16="http://schemas.microsoft.com/office/drawing/2014/main" id="{D01C16C2-E895-F3A1-4B78-495BA8B320B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CF96AD1-90D3-E802-F641-2C27C3A0A5B5}"/>
              </a:ext>
            </a:extLst>
          </p:cNvPr>
          <p:cNvPicPr>
            <a:picLocks noChangeAspect="1"/>
          </p:cNvPicPr>
          <p:nvPr/>
        </p:nvPicPr>
        <p:blipFill>
          <a:blip r:embed="rId2"/>
          <a:stretch>
            <a:fillRect/>
          </a:stretch>
        </p:blipFill>
        <p:spPr>
          <a:xfrm>
            <a:off x="5041800" y="798972"/>
            <a:ext cx="6014383" cy="4654699"/>
          </a:xfrm>
          <a:prstGeom prst="rect">
            <a:avLst/>
          </a:prstGeom>
        </p:spPr>
      </p:pic>
    </p:spTree>
    <p:extLst>
      <p:ext uri="{BB962C8B-B14F-4D97-AF65-F5344CB8AC3E}">
        <p14:creationId xmlns:p14="http://schemas.microsoft.com/office/powerpoint/2010/main" val="85316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F60A-5EFD-5A51-FE41-F8F3B8B8AF8B}"/>
              </a:ext>
            </a:extLst>
          </p:cNvPr>
          <p:cNvSpPr>
            <a:spLocks noGrp="1"/>
          </p:cNvSpPr>
          <p:nvPr>
            <p:ph type="title"/>
          </p:nvPr>
        </p:nvSpPr>
        <p:spPr/>
        <p:txBody>
          <a:bodyPr/>
          <a:lstStyle/>
          <a:p>
            <a:r>
              <a:rPr lang="en-IN" dirty="0"/>
              <a:t>DECISION TREE</a:t>
            </a:r>
          </a:p>
        </p:txBody>
      </p:sp>
      <p:sp>
        <p:nvSpPr>
          <p:cNvPr id="4" name="Text Placeholder 3">
            <a:extLst>
              <a:ext uri="{FF2B5EF4-FFF2-40B4-BE49-F238E27FC236}">
                <a16:creationId xmlns:a16="http://schemas.microsoft.com/office/drawing/2014/main" id="{B6832A6A-73C0-CDDA-9F15-02CBB50C6026}"/>
              </a:ext>
            </a:extLst>
          </p:cNvPr>
          <p:cNvSpPr>
            <a:spLocks noGrp="1"/>
          </p:cNvSpPr>
          <p:nvPr>
            <p:ph type="body" sz="half" idx="2"/>
          </p:nvPr>
        </p:nvSpPr>
        <p:spPr/>
        <p:txBody>
          <a:bodyPr/>
          <a:lstStyle/>
          <a:p>
            <a:r>
              <a:rPr lang="en-IN" dirty="0"/>
              <a:t>Using  decision tree model  we  got good train score </a:t>
            </a:r>
          </a:p>
        </p:txBody>
      </p:sp>
      <p:pic>
        <p:nvPicPr>
          <p:cNvPr id="10" name="Content Placeholder 9">
            <a:extLst>
              <a:ext uri="{FF2B5EF4-FFF2-40B4-BE49-F238E27FC236}">
                <a16:creationId xmlns:a16="http://schemas.microsoft.com/office/drawing/2014/main" id="{CE203A4D-5097-FC34-C77E-100FE9CBAC3C}"/>
              </a:ext>
            </a:extLst>
          </p:cNvPr>
          <p:cNvPicPr>
            <a:picLocks noGrp="1" noChangeAspect="1"/>
          </p:cNvPicPr>
          <p:nvPr>
            <p:ph idx="1"/>
          </p:nvPr>
        </p:nvPicPr>
        <p:blipFill>
          <a:blip r:embed="rId2"/>
          <a:stretch>
            <a:fillRect/>
          </a:stretch>
        </p:blipFill>
        <p:spPr>
          <a:xfrm>
            <a:off x="5613354" y="3569966"/>
            <a:ext cx="5133975" cy="1120567"/>
          </a:xfrm>
        </p:spPr>
      </p:pic>
      <p:pic>
        <p:nvPicPr>
          <p:cNvPr id="8" name="Picture 7">
            <a:extLst>
              <a:ext uri="{FF2B5EF4-FFF2-40B4-BE49-F238E27FC236}">
                <a16:creationId xmlns:a16="http://schemas.microsoft.com/office/drawing/2014/main" id="{86A4FA8F-47D2-43CD-F731-B0962F0B4854}"/>
              </a:ext>
            </a:extLst>
          </p:cNvPr>
          <p:cNvPicPr>
            <a:picLocks noChangeAspect="1"/>
          </p:cNvPicPr>
          <p:nvPr/>
        </p:nvPicPr>
        <p:blipFill>
          <a:blip r:embed="rId3"/>
          <a:stretch>
            <a:fillRect/>
          </a:stretch>
        </p:blipFill>
        <p:spPr>
          <a:xfrm>
            <a:off x="5613354" y="1321786"/>
            <a:ext cx="5133974" cy="2248180"/>
          </a:xfrm>
          <a:prstGeom prst="rect">
            <a:avLst/>
          </a:prstGeom>
        </p:spPr>
      </p:pic>
    </p:spTree>
    <p:extLst>
      <p:ext uri="{BB962C8B-B14F-4D97-AF65-F5344CB8AC3E}">
        <p14:creationId xmlns:p14="http://schemas.microsoft.com/office/powerpoint/2010/main" val="149297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4110-752A-BA8C-4395-4FD08CED2682}"/>
              </a:ext>
            </a:extLst>
          </p:cNvPr>
          <p:cNvSpPr>
            <a:spLocks noGrp="1"/>
          </p:cNvSpPr>
          <p:nvPr>
            <p:ph type="title"/>
          </p:nvPr>
        </p:nvSpPr>
        <p:spPr/>
        <p:txBody>
          <a:bodyPr/>
          <a:lstStyle/>
          <a:p>
            <a:r>
              <a:rPr lang="en-IN" dirty="0"/>
              <a:t>Xg boost model</a:t>
            </a:r>
          </a:p>
        </p:txBody>
      </p:sp>
      <p:pic>
        <p:nvPicPr>
          <p:cNvPr id="9" name="Content Placeholder 8">
            <a:extLst>
              <a:ext uri="{FF2B5EF4-FFF2-40B4-BE49-F238E27FC236}">
                <a16:creationId xmlns:a16="http://schemas.microsoft.com/office/drawing/2014/main" id="{A503A927-EAD8-AF27-75B7-84461F15DACA}"/>
              </a:ext>
            </a:extLst>
          </p:cNvPr>
          <p:cNvPicPr>
            <a:picLocks noGrp="1" noChangeAspect="1"/>
          </p:cNvPicPr>
          <p:nvPr>
            <p:ph idx="1"/>
          </p:nvPr>
        </p:nvPicPr>
        <p:blipFill>
          <a:blip r:embed="rId2"/>
          <a:stretch>
            <a:fillRect/>
          </a:stretch>
        </p:blipFill>
        <p:spPr>
          <a:xfrm>
            <a:off x="5840149" y="3046089"/>
            <a:ext cx="4907180" cy="1847031"/>
          </a:xfrm>
        </p:spPr>
      </p:pic>
      <p:sp>
        <p:nvSpPr>
          <p:cNvPr id="4" name="Text Placeholder 3">
            <a:extLst>
              <a:ext uri="{FF2B5EF4-FFF2-40B4-BE49-F238E27FC236}">
                <a16:creationId xmlns:a16="http://schemas.microsoft.com/office/drawing/2014/main" id="{033D858A-5EF5-D9D1-28E1-FEC64B97374A}"/>
              </a:ext>
            </a:extLst>
          </p:cNvPr>
          <p:cNvSpPr>
            <a:spLocks noGrp="1"/>
          </p:cNvSpPr>
          <p:nvPr>
            <p:ph type="body" sz="half" idx="2"/>
          </p:nvPr>
        </p:nvSpPr>
        <p:spPr/>
        <p:txBody>
          <a:bodyPr/>
          <a:lstStyle/>
          <a:p>
            <a:r>
              <a:rPr lang="en-IN" dirty="0"/>
              <a:t>This model good for both train and test data the root mean squared error is less than other models.</a:t>
            </a:r>
          </a:p>
        </p:txBody>
      </p:sp>
      <p:pic>
        <p:nvPicPr>
          <p:cNvPr id="7" name="Picture 6">
            <a:extLst>
              <a:ext uri="{FF2B5EF4-FFF2-40B4-BE49-F238E27FC236}">
                <a16:creationId xmlns:a16="http://schemas.microsoft.com/office/drawing/2014/main" id="{73FE1A0A-1CC4-9B71-E408-801D3426B343}"/>
              </a:ext>
            </a:extLst>
          </p:cNvPr>
          <p:cNvPicPr>
            <a:picLocks noChangeAspect="1"/>
          </p:cNvPicPr>
          <p:nvPr/>
        </p:nvPicPr>
        <p:blipFill>
          <a:blip r:embed="rId3"/>
          <a:stretch>
            <a:fillRect/>
          </a:stretch>
        </p:blipFill>
        <p:spPr>
          <a:xfrm>
            <a:off x="5840149" y="957310"/>
            <a:ext cx="4907180" cy="2248181"/>
          </a:xfrm>
          <a:prstGeom prst="rect">
            <a:avLst/>
          </a:prstGeom>
        </p:spPr>
      </p:pic>
    </p:spTree>
    <p:extLst>
      <p:ext uri="{BB962C8B-B14F-4D97-AF65-F5344CB8AC3E}">
        <p14:creationId xmlns:p14="http://schemas.microsoft.com/office/powerpoint/2010/main" val="88607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7CB5-29B1-758C-EBBF-FC200CEB6575}"/>
              </a:ext>
            </a:extLst>
          </p:cNvPr>
          <p:cNvSpPr>
            <a:spLocks noGrp="1"/>
          </p:cNvSpPr>
          <p:nvPr>
            <p:ph type="title"/>
          </p:nvPr>
        </p:nvSpPr>
        <p:spPr/>
        <p:txBody>
          <a:bodyPr/>
          <a:lstStyle/>
          <a:p>
            <a:r>
              <a:rPr lang="en-IN" dirty="0"/>
              <a:t>RESULT</a:t>
            </a:r>
          </a:p>
        </p:txBody>
      </p:sp>
      <p:pic>
        <p:nvPicPr>
          <p:cNvPr id="6" name="Content Placeholder 5">
            <a:extLst>
              <a:ext uri="{FF2B5EF4-FFF2-40B4-BE49-F238E27FC236}">
                <a16:creationId xmlns:a16="http://schemas.microsoft.com/office/drawing/2014/main" id="{150A2BD6-364F-724D-58D0-A332B6385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0589" y="197225"/>
            <a:ext cx="7198658" cy="5256448"/>
          </a:xfrm>
        </p:spPr>
      </p:pic>
      <p:sp>
        <p:nvSpPr>
          <p:cNvPr id="4" name="Text Placeholder 3">
            <a:extLst>
              <a:ext uri="{FF2B5EF4-FFF2-40B4-BE49-F238E27FC236}">
                <a16:creationId xmlns:a16="http://schemas.microsoft.com/office/drawing/2014/main" id="{619A3116-F8D4-1B7D-1E04-4BC284CD758E}"/>
              </a:ext>
            </a:extLst>
          </p:cNvPr>
          <p:cNvSpPr>
            <a:spLocks noGrp="1"/>
          </p:cNvSpPr>
          <p:nvPr>
            <p:ph type="body" sz="half" idx="2"/>
          </p:nvPr>
        </p:nvSpPr>
        <p:spPr>
          <a:xfrm>
            <a:off x="1410805" y="3205491"/>
            <a:ext cx="3275013" cy="2248181"/>
          </a:xfrm>
        </p:spPr>
        <p:txBody>
          <a:bodyPr/>
          <a:lstStyle/>
          <a:p>
            <a:r>
              <a:rPr lang="en-IN" dirty="0"/>
              <a:t>Random forest and XG boost model have better performance compare to Other algorithms</a:t>
            </a:r>
          </a:p>
        </p:txBody>
      </p:sp>
    </p:spTree>
    <p:extLst>
      <p:ext uri="{BB962C8B-B14F-4D97-AF65-F5344CB8AC3E}">
        <p14:creationId xmlns:p14="http://schemas.microsoft.com/office/powerpoint/2010/main" val="266512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BFC8-7584-3FBB-3076-07ACB0B5A3E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D65A579-4011-9472-F20F-97B23EDAAD06}"/>
              </a:ext>
            </a:extLst>
          </p:cNvPr>
          <p:cNvSpPr>
            <a:spLocks noGrp="1"/>
          </p:cNvSpPr>
          <p:nvPr>
            <p:ph idx="1"/>
          </p:nvPr>
        </p:nvSpPr>
        <p:spPr/>
        <p:txBody>
          <a:bodyPr>
            <a:normAutofit lnSpcReduction="10000"/>
          </a:bodyPr>
          <a:lstStyle/>
          <a:p>
            <a:r>
              <a:rPr lang="en-IN" dirty="0"/>
              <a:t>The manufacturer sets the price of new cars in the industry, with the  government incurring some additional costs in the form of taxes. Due to rising new cars prices, used car sales are on the rise worldwide.  However, because of the affordability of used cars , people tend more purchasing the used cars.</a:t>
            </a:r>
          </a:p>
          <a:p>
            <a:r>
              <a:rPr lang="en-IN" dirty="0"/>
              <a:t>When purchasing and selling, its critical to understand true market value of a car. A used car price prediction system is needed to accurately estimate the cars worthiness based on features</a:t>
            </a:r>
          </a:p>
          <a:p>
            <a:r>
              <a:rPr lang="en-IN" dirty="0"/>
              <a:t>Several method and algorithms  may be required in the prediction of a used cars true market worth.</a:t>
            </a:r>
          </a:p>
        </p:txBody>
      </p:sp>
    </p:spTree>
    <p:extLst>
      <p:ext uri="{BB962C8B-B14F-4D97-AF65-F5344CB8AC3E}">
        <p14:creationId xmlns:p14="http://schemas.microsoft.com/office/powerpoint/2010/main" val="123198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1964-38D9-9B22-E728-E0F1800FB404}"/>
              </a:ext>
            </a:extLst>
          </p:cNvPr>
          <p:cNvSpPr>
            <a:spLocks noGrp="1"/>
          </p:cNvSpPr>
          <p:nvPr>
            <p:ph type="title"/>
          </p:nvPr>
        </p:nvSpPr>
        <p:spPr/>
        <p:txBody>
          <a:bodyPr/>
          <a:lstStyle/>
          <a:p>
            <a:r>
              <a:rPr lang="en-IN" dirty="0"/>
              <a:t>Model and research question</a:t>
            </a:r>
          </a:p>
        </p:txBody>
      </p:sp>
      <p:sp>
        <p:nvSpPr>
          <p:cNvPr id="3" name="Content Placeholder 2">
            <a:extLst>
              <a:ext uri="{FF2B5EF4-FFF2-40B4-BE49-F238E27FC236}">
                <a16:creationId xmlns:a16="http://schemas.microsoft.com/office/drawing/2014/main" id="{68C2C058-4DB7-02A7-B6AA-2EB47DE76754}"/>
              </a:ext>
            </a:extLst>
          </p:cNvPr>
          <p:cNvSpPr>
            <a:spLocks noGrp="1"/>
          </p:cNvSpPr>
          <p:nvPr>
            <p:ph idx="1"/>
          </p:nvPr>
        </p:nvSpPr>
        <p:spPr/>
        <p:txBody>
          <a:bodyPr/>
          <a:lstStyle/>
          <a:p>
            <a:pPr>
              <a:buFont typeface="Wingdings" panose="05000000000000000000" pitchFamily="2" charset="2"/>
              <a:buChar char="Ø"/>
            </a:pPr>
            <a:r>
              <a:rPr lang="en-IN" dirty="0"/>
              <a:t>Research Questions:</a:t>
            </a:r>
          </a:p>
          <a:p>
            <a:r>
              <a:rPr lang="en-IN" dirty="0"/>
              <a:t>To predict the price of used cars on given features.</a:t>
            </a:r>
          </a:p>
          <a:p>
            <a:r>
              <a:rPr lang="en-IN" dirty="0"/>
              <a:t>Which manufacturer has highest resale value?</a:t>
            </a:r>
          </a:p>
          <a:p>
            <a:r>
              <a:rPr lang="en-IN" dirty="0"/>
              <a:t>Which transmission (Automatic/Manual) have higher value in market?</a:t>
            </a:r>
          </a:p>
          <a:p>
            <a:r>
              <a:rPr lang="en-IN" dirty="0"/>
              <a:t>Which engine fuel car are most costly?</a:t>
            </a:r>
          </a:p>
          <a:p>
            <a:r>
              <a:rPr lang="en-IN" dirty="0"/>
              <a:t>Which colour cars  are more preferred and have high value?</a:t>
            </a:r>
          </a:p>
        </p:txBody>
      </p:sp>
    </p:spTree>
    <p:extLst>
      <p:ext uri="{BB962C8B-B14F-4D97-AF65-F5344CB8AC3E}">
        <p14:creationId xmlns:p14="http://schemas.microsoft.com/office/powerpoint/2010/main" val="3319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2DD83-00D1-ABF6-0F15-E2B51AF3D89F}"/>
              </a:ext>
            </a:extLst>
          </p:cNvPr>
          <p:cNvSpPr>
            <a:spLocks noGrp="1"/>
          </p:cNvSpPr>
          <p:nvPr>
            <p:ph idx="1"/>
          </p:nvPr>
        </p:nvSpPr>
        <p:spPr/>
        <p:txBody>
          <a:bodyPr/>
          <a:lstStyle/>
          <a:p>
            <a:pPr>
              <a:buFont typeface="Wingdings" panose="05000000000000000000" pitchFamily="2" charset="2"/>
              <a:buChar char="Ø"/>
            </a:pPr>
            <a:r>
              <a:rPr lang="en-IN" dirty="0"/>
              <a:t>Solution:</a:t>
            </a:r>
          </a:p>
          <a:p>
            <a:r>
              <a:rPr lang="en-IN" dirty="0"/>
              <a:t>The models that used are :</a:t>
            </a:r>
          </a:p>
          <a:p>
            <a:r>
              <a:rPr lang="en-IN" dirty="0"/>
              <a:t>LINEAR REGRESSION</a:t>
            </a:r>
          </a:p>
          <a:p>
            <a:r>
              <a:rPr lang="en-IN" dirty="0"/>
              <a:t>RANDOM FOREST REGRESSOR</a:t>
            </a:r>
          </a:p>
          <a:p>
            <a:r>
              <a:rPr lang="en-IN" dirty="0"/>
              <a:t>XGBOOST REGRESSOR</a:t>
            </a:r>
          </a:p>
        </p:txBody>
      </p:sp>
    </p:spTree>
    <p:extLst>
      <p:ext uri="{BB962C8B-B14F-4D97-AF65-F5344CB8AC3E}">
        <p14:creationId xmlns:p14="http://schemas.microsoft.com/office/powerpoint/2010/main" val="127366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93C7A-9678-ECD9-04D0-D8929B314124}"/>
              </a:ext>
            </a:extLst>
          </p:cNvPr>
          <p:cNvSpPr>
            <a:spLocks noGrp="1"/>
          </p:cNvSpPr>
          <p:nvPr>
            <p:ph idx="1"/>
          </p:nvPr>
        </p:nvSpPr>
        <p:spPr>
          <a:xfrm>
            <a:off x="1451579" y="1930400"/>
            <a:ext cx="9603275" cy="4064000"/>
          </a:xfrm>
        </p:spPr>
        <p:txBody>
          <a:bodyPr>
            <a:normAutofit/>
          </a:bodyPr>
          <a:lstStyle/>
          <a:p>
            <a:r>
              <a:rPr lang="en-IN" dirty="0"/>
              <a:t>Models are run using Python Jupyter Notebook .</a:t>
            </a:r>
          </a:p>
          <a:p>
            <a:r>
              <a:rPr lang="en-IN" dirty="0"/>
              <a:t>Dropped the irrelevant column and Null values in dataset.</a:t>
            </a:r>
          </a:p>
          <a:p>
            <a:r>
              <a:rPr lang="en-IN" dirty="0"/>
              <a:t>There were many categorical column in data, so we have done the one hot encoding to all object data type columns.</a:t>
            </a:r>
          </a:p>
          <a:p>
            <a:r>
              <a:rPr lang="en-IN" dirty="0"/>
              <a:t>After running the base model , the parameters are analysed using random search method and best parameters are selected. </a:t>
            </a:r>
          </a:p>
          <a:p>
            <a:r>
              <a:rPr lang="en-IN" dirty="0"/>
              <a:t>The performance of random search model as increased slightly than base model. MSE, Mean Absolute Error as decreased and R^2 has increased when compared to base model.</a:t>
            </a:r>
          </a:p>
          <a:p>
            <a:endParaRPr lang="en-IN" dirty="0"/>
          </a:p>
        </p:txBody>
      </p:sp>
    </p:spTree>
    <p:extLst>
      <p:ext uri="{BB962C8B-B14F-4D97-AF65-F5344CB8AC3E}">
        <p14:creationId xmlns:p14="http://schemas.microsoft.com/office/powerpoint/2010/main" val="170937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C0DC-8826-AC5C-2C82-B4FD0C8E975D}"/>
              </a:ext>
            </a:extLst>
          </p:cNvPr>
          <p:cNvSpPr>
            <a:spLocks noGrp="1"/>
          </p:cNvSpPr>
          <p:nvPr>
            <p:ph type="title"/>
          </p:nvPr>
        </p:nvSpPr>
        <p:spPr/>
        <p:txBody>
          <a:bodyPr/>
          <a:lstStyle/>
          <a:p>
            <a:r>
              <a:rPr lang="en-IN" dirty="0"/>
              <a:t>Data collection and cleaning:</a:t>
            </a:r>
          </a:p>
        </p:txBody>
      </p:sp>
      <p:sp>
        <p:nvSpPr>
          <p:cNvPr id="3" name="Content Placeholder 2">
            <a:extLst>
              <a:ext uri="{FF2B5EF4-FFF2-40B4-BE49-F238E27FC236}">
                <a16:creationId xmlns:a16="http://schemas.microsoft.com/office/drawing/2014/main" id="{67023367-E8C6-F9FB-9C32-2683C464E80E}"/>
              </a:ext>
            </a:extLst>
          </p:cNvPr>
          <p:cNvSpPr>
            <a:spLocks noGrp="1"/>
          </p:cNvSpPr>
          <p:nvPr>
            <p:ph idx="1"/>
          </p:nvPr>
        </p:nvSpPr>
        <p:spPr/>
        <p:txBody>
          <a:bodyPr/>
          <a:lstStyle/>
          <a:p>
            <a:r>
              <a:rPr lang="en-IN" dirty="0"/>
              <a:t>For accurate and real time analysis, data is prepared from scratch.</a:t>
            </a:r>
          </a:p>
          <a:p>
            <a:r>
              <a:rPr lang="en-IN" dirty="0"/>
              <a:t>Data is scrapped from Kaggle website</a:t>
            </a:r>
          </a:p>
          <a:p>
            <a:r>
              <a:rPr lang="en-IN" dirty="0"/>
              <a:t>Data cleaning process</a:t>
            </a:r>
          </a:p>
          <a:p>
            <a:pPr marL="457200" indent="-457200">
              <a:buFont typeface="+mj-lt"/>
              <a:buAutoNum type="arabicPeriod"/>
            </a:pPr>
            <a:r>
              <a:rPr lang="en-IN" dirty="0"/>
              <a:t>Duplicates</a:t>
            </a:r>
          </a:p>
          <a:p>
            <a:pPr marL="457200" indent="-457200">
              <a:buFont typeface="+mj-lt"/>
              <a:buAutoNum type="arabicPeriod"/>
            </a:pPr>
            <a:r>
              <a:rPr lang="en-IN" dirty="0"/>
              <a:t>Null values</a:t>
            </a:r>
          </a:p>
          <a:p>
            <a:pPr marL="457200" indent="-457200">
              <a:buFont typeface="+mj-lt"/>
              <a:buAutoNum type="arabicPeriod"/>
            </a:pPr>
            <a:r>
              <a:rPr lang="en-IN" dirty="0"/>
              <a:t>Data types</a:t>
            </a:r>
          </a:p>
          <a:p>
            <a:endParaRPr lang="en-IN" dirty="0"/>
          </a:p>
          <a:p>
            <a:endParaRPr lang="en-IN" dirty="0"/>
          </a:p>
        </p:txBody>
      </p:sp>
      <p:graphicFrame>
        <p:nvGraphicFramePr>
          <p:cNvPr id="7" name="Diagram 6">
            <a:extLst>
              <a:ext uri="{FF2B5EF4-FFF2-40B4-BE49-F238E27FC236}">
                <a16:creationId xmlns:a16="http://schemas.microsoft.com/office/drawing/2014/main" id="{5379CCD6-F92D-D620-373A-7C8967DC7B4C}"/>
              </a:ext>
            </a:extLst>
          </p:cNvPr>
          <p:cNvGraphicFramePr/>
          <p:nvPr>
            <p:extLst>
              <p:ext uri="{D42A27DB-BD31-4B8C-83A1-F6EECF244321}">
                <p14:modId xmlns:p14="http://schemas.microsoft.com/office/powerpoint/2010/main" val="2269628577"/>
              </p:ext>
            </p:extLst>
          </p:nvPr>
        </p:nvGraphicFramePr>
        <p:xfrm>
          <a:off x="3593230" y="2941667"/>
          <a:ext cx="7461624" cy="2725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97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0108-CE03-9ECA-E9A3-35FB348069B6}"/>
              </a:ext>
            </a:extLst>
          </p:cNvPr>
          <p:cNvSpPr>
            <a:spLocks noGrp="1"/>
          </p:cNvSpPr>
          <p:nvPr>
            <p:ph type="title"/>
          </p:nvPr>
        </p:nvSpPr>
        <p:spPr>
          <a:xfrm>
            <a:off x="1019227" y="837517"/>
            <a:ext cx="9607661" cy="1056319"/>
          </a:xfrm>
        </p:spPr>
        <p:txBody>
          <a:bodyPr/>
          <a:lstStyle/>
          <a:p>
            <a:r>
              <a:rPr lang="en-IN" dirty="0"/>
              <a:t>EXPLORATORY ANALYSIS FINDINGS</a:t>
            </a:r>
          </a:p>
        </p:txBody>
      </p:sp>
      <p:sp>
        <p:nvSpPr>
          <p:cNvPr id="3" name="Text Placeholder 2">
            <a:extLst>
              <a:ext uri="{FF2B5EF4-FFF2-40B4-BE49-F238E27FC236}">
                <a16:creationId xmlns:a16="http://schemas.microsoft.com/office/drawing/2014/main" id="{367A0C61-A4DF-F429-61C3-89CC58167C0A}"/>
              </a:ext>
            </a:extLst>
          </p:cNvPr>
          <p:cNvSpPr>
            <a:spLocks noGrp="1"/>
          </p:cNvSpPr>
          <p:nvPr>
            <p:ph type="body" idx="1"/>
          </p:nvPr>
        </p:nvSpPr>
        <p:spPr/>
        <p:txBody>
          <a:bodyPr/>
          <a:lstStyle/>
          <a:p>
            <a:r>
              <a:rPr lang="en-IN" dirty="0"/>
              <a:t>TRANSMISSION  TYPE</a:t>
            </a:r>
          </a:p>
        </p:txBody>
      </p:sp>
      <p:sp>
        <p:nvSpPr>
          <p:cNvPr id="5" name="Text Placeholder 4">
            <a:extLst>
              <a:ext uri="{FF2B5EF4-FFF2-40B4-BE49-F238E27FC236}">
                <a16:creationId xmlns:a16="http://schemas.microsoft.com/office/drawing/2014/main" id="{DD31C595-2B11-ABE3-8899-42DCA19D9679}"/>
              </a:ext>
            </a:extLst>
          </p:cNvPr>
          <p:cNvSpPr>
            <a:spLocks noGrp="1"/>
          </p:cNvSpPr>
          <p:nvPr>
            <p:ph type="body" sz="quarter" idx="3"/>
          </p:nvPr>
        </p:nvSpPr>
        <p:spPr/>
        <p:txBody>
          <a:bodyPr/>
          <a:lstStyle/>
          <a:p>
            <a:r>
              <a:rPr lang="en-IN" dirty="0"/>
              <a:t>FUEL TYPE</a:t>
            </a:r>
          </a:p>
        </p:txBody>
      </p:sp>
      <p:pic>
        <p:nvPicPr>
          <p:cNvPr id="8" name="Content Placeholder 7">
            <a:extLst>
              <a:ext uri="{FF2B5EF4-FFF2-40B4-BE49-F238E27FC236}">
                <a16:creationId xmlns:a16="http://schemas.microsoft.com/office/drawing/2014/main" id="{1F673483-B3A6-02FA-5141-5CF259D7F4F5}"/>
              </a:ext>
            </a:extLst>
          </p:cNvPr>
          <p:cNvPicPr>
            <a:picLocks noGrp="1" noChangeAspect="1"/>
          </p:cNvPicPr>
          <p:nvPr>
            <p:ph sz="half" idx="2"/>
          </p:nvPr>
        </p:nvPicPr>
        <p:blipFill>
          <a:blip r:embed="rId2"/>
          <a:stretch>
            <a:fillRect/>
          </a:stretch>
        </p:blipFill>
        <p:spPr>
          <a:xfrm>
            <a:off x="1511234" y="2824163"/>
            <a:ext cx="4518157" cy="2644775"/>
          </a:xfrm>
        </p:spPr>
      </p:pic>
      <p:sp>
        <p:nvSpPr>
          <p:cNvPr id="12" name="Content Placeholder 11">
            <a:extLst>
              <a:ext uri="{FF2B5EF4-FFF2-40B4-BE49-F238E27FC236}">
                <a16:creationId xmlns:a16="http://schemas.microsoft.com/office/drawing/2014/main" id="{2EF01F2B-D692-9D3D-F39C-1B71700D4A2A}"/>
              </a:ext>
            </a:extLst>
          </p:cNvPr>
          <p:cNvSpPr>
            <a:spLocks noGrp="1"/>
          </p:cNvSpPr>
          <p:nvPr>
            <p:ph sz="quarter" idx="4"/>
          </p:nvPr>
        </p:nvSpPr>
        <p:spPr/>
        <p:txBody>
          <a:bodyPr/>
          <a:lstStyle/>
          <a:p>
            <a:endParaRPr lang="en-IN"/>
          </a:p>
        </p:txBody>
      </p:sp>
      <p:pic>
        <p:nvPicPr>
          <p:cNvPr id="14" name="Picture 13">
            <a:extLst>
              <a:ext uri="{FF2B5EF4-FFF2-40B4-BE49-F238E27FC236}">
                <a16:creationId xmlns:a16="http://schemas.microsoft.com/office/drawing/2014/main" id="{0DDC4DAC-61F4-3CAE-9BA7-9E751813B4B6}"/>
              </a:ext>
            </a:extLst>
          </p:cNvPr>
          <p:cNvPicPr>
            <a:picLocks noChangeAspect="1"/>
          </p:cNvPicPr>
          <p:nvPr/>
        </p:nvPicPr>
        <p:blipFill>
          <a:blip r:embed="rId3"/>
          <a:stretch>
            <a:fillRect/>
          </a:stretch>
        </p:blipFill>
        <p:spPr>
          <a:xfrm>
            <a:off x="6156387" y="2821491"/>
            <a:ext cx="4901128" cy="2637372"/>
          </a:xfrm>
          <a:prstGeom prst="rect">
            <a:avLst/>
          </a:prstGeom>
        </p:spPr>
      </p:pic>
    </p:spTree>
    <p:extLst>
      <p:ext uri="{BB962C8B-B14F-4D97-AF65-F5344CB8AC3E}">
        <p14:creationId xmlns:p14="http://schemas.microsoft.com/office/powerpoint/2010/main" val="144308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ED69E7-B659-E6BB-BC2F-C9B692345A87}"/>
              </a:ext>
            </a:extLst>
          </p:cNvPr>
          <p:cNvSpPr>
            <a:spLocks noGrp="1"/>
          </p:cNvSpPr>
          <p:nvPr>
            <p:ph type="body" idx="1"/>
          </p:nvPr>
        </p:nvSpPr>
        <p:spPr/>
        <p:txBody>
          <a:bodyPr/>
          <a:lstStyle/>
          <a:p>
            <a:r>
              <a:rPr lang="en-IN" dirty="0"/>
              <a:t>FUEL TYPE  VS TRANSMISSION TPE VS SELLING PRICE</a:t>
            </a:r>
          </a:p>
        </p:txBody>
      </p:sp>
      <p:sp>
        <p:nvSpPr>
          <p:cNvPr id="5" name="Text Placeholder 4">
            <a:extLst>
              <a:ext uri="{FF2B5EF4-FFF2-40B4-BE49-F238E27FC236}">
                <a16:creationId xmlns:a16="http://schemas.microsoft.com/office/drawing/2014/main" id="{ECA76E94-0E49-A285-A725-CC419E0CF454}"/>
              </a:ext>
            </a:extLst>
          </p:cNvPr>
          <p:cNvSpPr>
            <a:spLocks noGrp="1"/>
          </p:cNvSpPr>
          <p:nvPr>
            <p:ph type="body" sz="quarter" idx="3"/>
          </p:nvPr>
        </p:nvSpPr>
        <p:spPr/>
        <p:txBody>
          <a:bodyPr/>
          <a:lstStyle/>
          <a:p>
            <a:r>
              <a:rPr lang="en-IN" dirty="0"/>
              <a:t>CORRELATION BETWEEN COLUMN</a:t>
            </a:r>
          </a:p>
        </p:txBody>
      </p:sp>
      <p:sp>
        <p:nvSpPr>
          <p:cNvPr id="4" name="Content Placeholder 3">
            <a:extLst>
              <a:ext uri="{FF2B5EF4-FFF2-40B4-BE49-F238E27FC236}">
                <a16:creationId xmlns:a16="http://schemas.microsoft.com/office/drawing/2014/main" id="{75631549-7ED9-A4AC-847D-3BB5E05C8CBB}"/>
              </a:ext>
            </a:extLst>
          </p:cNvPr>
          <p:cNvSpPr>
            <a:spLocks noGrp="1"/>
          </p:cNvSpPr>
          <p:nvPr>
            <p:ph sz="half" idx="2"/>
          </p:nvPr>
        </p:nvSpPr>
        <p:spPr/>
        <p:txBody>
          <a:bodyPr/>
          <a:lstStyle/>
          <a:p>
            <a:endParaRPr lang="en-IN"/>
          </a:p>
        </p:txBody>
      </p:sp>
      <p:pic>
        <p:nvPicPr>
          <p:cNvPr id="7" name="Picture 6">
            <a:extLst>
              <a:ext uri="{FF2B5EF4-FFF2-40B4-BE49-F238E27FC236}">
                <a16:creationId xmlns:a16="http://schemas.microsoft.com/office/drawing/2014/main" id="{AAAC5110-8456-7C78-7F27-30D1DD250FE3}"/>
              </a:ext>
            </a:extLst>
          </p:cNvPr>
          <p:cNvPicPr>
            <a:picLocks noChangeAspect="1"/>
          </p:cNvPicPr>
          <p:nvPr/>
        </p:nvPicPr>
        <p:blipFill>
          <a:blip r:embed="rId2"/>
          <a:stretch>
            <a:fillRect/>
          </a:stretch>
        </p:blipFill>
        <p:spPr>
          <a:xfrm>
            <a:off x="1454507" y="2821492"/>
            <a:ext cx="4645152" cy="2647234"/>
          </a:xfrm>
          <a:prstGeom prst="rect">
            <a:avLst/>
          </a:prstGeom>
        </p:spPr>
      </p:pic>
      <p:sp>
        <p:nvSpPr>
          <p:cNvPr id="11" name="Content Placeholder 10">
            <a:extLst>
              <a:ext uri="{FF2B5EF4-FFF2-40B4-BE49-F238E27FC236}">
                <a16:creationId xmlns:a16="http://schemas.microsoft.com/office/drawing/2014/main" id="{A1B612AD-AE68-CCFE-1407-2C87FAE53EFB}"/>
              </a:ext>
            </a:extLst>
          </p:cNvPr>
          <p:cNvSpPr>
            <a:spLocks noGrp="1"/>
          </p:cNvSpPr>
          <p:nvPr>
            <p:ph sz="quarter" idx="4"/>
          </p:nvPr>
        </p:nvSpPr>
        <p:spPr/>
        <p:txBody>
          <a:bodyPr/>
          <a:lstStyle/>
          <a:p>
            <a:endParaRPr lang="en-IN"/>
          </a:p>
        </p:txBody>
      </p:sp>
      <p:pic>
        <p:nvPicPr>
          <p:cNvPr id="13" name="Picture 12">
            <a:extLst>
              <a:ext uri="{FF2B5EF4-FFF2-40B4-BE49-F238E27FC236}">
                <a16:creationId xmlns:a16="http://schemas.microsoft.com/office/drawing/2014/main" id="{DF9EE48E-6145-12B7-22A5-CE7A1C0C223E}"/>
              </a:ext>
            </a:extLst>
          </p:cNvPr>
          <p:cNvPicPr>
            <a:picLocks noChangeAspect="1"/>
          </p:cNvPicPr>
          <p:nvPr/>
        </p:nvPicPr>
        <p:blipFill>
          <a:blip r:embed="rId3"/>
          <a:stretch>
            <a:fillRect/>
          </a:stretch>
        </p:blipFill>
        <p:spPr>
          <a:xfrm>
            <a:off x="6419678" y="2821491"/>
            <a:ext cx="4645152" cy="2647234"/>
          </a:xfrm>
          <a:prstGeom prst="rect">
            <a:avLst/>
          </a:prstGeom>
        </p:spPr>
      </p:pic>
    </p:spTree>
    <p:extLst>
      <p:ext uri="{BB962C8B-B14F-4D97-AF65-F5344CB8AC3E}">
        <p14:creationId xmlns:p14="http://schemas.microsoft.com/office/powerpoint/2010/main" val="428374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57C7-11F9-8161-781E-601C20595298}"/>
              </a:ext>
            </a:extLst>
          </p:cNvPr>
          <p:cNvSpPr>
            <a:spLocks noGrp="1"/>
          </p:cNvSpPr>
          <p:nvPr>
            <p:ph type="title"/>
          </p:nvPr>
        </p:nvSpPr>
        <p:spPr/>
        <p:txBody>
          <a:bodyPr>
            <a:normAutofit/>
          </a:bodyPr>
          <a:lstStyle/>
          <a:p>
            <a:r>
              <a:rPr lang="en-IN" dirty="0"/>
              <a:t>PREDICTED PRICE S </a:t>
            </a:r>
            <a:br>
              <a:rPr lang="en-IN" dirty="0"/>
            </a:br>
            <a:r>
              <a:rPr lang="en-IN" dirty="0"/>
              <a:t>             VS</a:t>
            </a:r>
            <a:br>
              <a:rPr lang="en-IN" dirty="0"/>
            </a:br>
            <a:r>
              <a:rPr lang="en-IN" dirty="0"/>
              <a:t>OLD/TRUE PRICES</a:t>
            </a:r>
            <a:br>
              <a:rPr lang="en-IN" dirty="0"/>
            </a:br>
            <a:endParaRPr lang="en-IN" dirty="0"/>
          </a:p>
        </p:txBody>
      </p:sp>
      <p:sp>
        <p:nvSpPr>
          <p:cNvPr id="4" name="Text Placeholder 3">
            <a:extLst>
              <a:ext uri="{FF2B5EF4-FFF2-40B4-BE49-F238E27FC236}">
                <a16:creationId xmlns:a16="http://schemas.microsoft.com/office/drawing/2014/main" id="{6DA1A1F2-E562-F4A5-73D1-C8BD75619749}"/>
              </a:ext>
            </a:extLst>
          </p:cNvPr>
          <p:cNvSpPr>
            <a:spLocks noGrp="1"/>
          </p:cNvSpPr>
          <p:nvPr>
            <p:ph type="body" sz="half" idx="2"/>
          </p:nvPr>
        </p:nvSpPr>
        <p:spPr/>
        <p:txBody>
          <a:bodyPr/>
          <a:lstStyle/>
          <a:p>
            <a:r>
              <a:rPr lang="en-IN" dirty="0"/>
              <a:t>The plot shows a high positive relationship between the old prices and newly predicted prices</a:t>
            </a:r>
          </a:p>
        </p:txBody>
      </p:sp>
      <p:pic>
        <p:nvPicPr>
          <p:cNvPr id="8" name="Content Placeholder 7">
            <a:extLst>
              <a:ext uri="{FF2B5EF4-FFF2-40B4-BE49-F238E27FC236}">
                <a16:creationId xmlns:a16="http://schemas.microsoft.com/office/drawing/2014/main" id="{E7C68597-FA49-EDBB-4B5F-1DC09F17DC7C}"/>
              </a:ext>
            </a:extLst>
          </p:cNvPr>
          <p:cNvPicPr>
            <a:picLocks noGrp="1" noChangeAspect="1"/>
          </p:cNvPicPr>
          <p:nvPr>
            <p:ph idx="1"/>
          </p:nvPr>
        </p:nvPicPr>
        <p:blipFill>
          <a:blip r:embed="rId2"/>
          <a:stretch>
            <a:fillRect/>
          </a:stretch>
        </p:blipFill>
        <p:spPr>
          <a:xfrm>
            <a:off x="5043488" y="1285198"/>
            <a:ext cx="6013450" cy="3685942"/>
          </a:xfrm>
        </p:spPr>
      </p:pic>
    </p:spTree>
    <p:extLst>
      <p:ext uri="{BB962C8B-B14F-4D97-AF65-F5344CB8AC3E}">
        <p14:creationId xmlns:p14="http://schemas.microsoft.com/office/powerpoint/2010/main" val="7131101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245</TotalTime>
  <Words>446</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Wingdings</vt:lpstr>
      <vt:lpstr>Gallery</vt:lpstr>
      <vt:lpstr>PowerPoint Presentation</vt:lpstr>
      <vt:lpstr>Introduction:</vt:lpstr>
      <vt:lpstr>Model and research question</vt:lpstr>
      <vt:lpstr>PowerPoint Presentation</vt:lpstr>
      <vt:lpstr>PowerPoint Presentation</vt:lpstr>
      <vt:lpstr>Data collection and cleaning:</vt:lpstr>
      <vt:lpstr>EXPLORATORY ANALYSIS FINDINGS</vt:lpstr>
      <vt:lpstr>PowerPoint Presentation</vt:lpstr>
      <vt:lpstr>PREDICTED PRICE S               VS OLD/TRUE PRICES </vt:lpstr>
      <vt:lpstr>Linear regression model</vt:lpstr>
      <vt:lpstr>DECISION TREE</vt:lpstr>
      <vt:lpstr>Xg boost model</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and research question</dc:title>
  <dc:creator>Balaji Kamble</dc:creator>
  <cp:lastModifiedBy>Balaji Kamble</cp:lastModifiedBy>
  <cp:revision>19</cp:revision>
  <dcterms:created xsi:type="dcterms:W3CDTF">2022-09-21T11:12:46Z</dcterms:created>
  <dcterms:modified xsi:type="dcterms:W3CDTF">2022-09-22T05:35:00Z</dcterms:modified>
</cp:coreProperties>
</file>