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89" r:id="rId4"/>
    <p:sldId id="267" r:id="rId5"/>
    <p:sldId id="272" r:id="rId6"/>
    <p:sldId id="273" r:id="rId7"/>
    <p:sldId id="274" r:id="rId8"/>
    <p:sldId id="276" r:id="rId9"/>
    <p:sldId id="275" r:id="rId10"/>
    <p:sldId id="286" r:id="rId11"/>
    <p:sldId id="277" r:id="rId12"/>
    <p:sldId id="279" r:id="rId13"/>
    <p:sldId id="280" r:id="rId14"/>
    <p:sldId id="278" r:id="rId15"/>
    <p:sldId id="281" r:id="rId16"/>
    <p:sldId id="283" r:id="rId17"/>
    <p:sldId id="282" r:id="rId18"/>
    <p:sldId id="284" r:id="rId19"/>
    <p:sldId id="287" r:id="rId20"/>
    <p:sldId id="288" r:id="rId21"/>
    <p:sldId id="29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FE11DC-B858-4663-9727-3B024B442236}" v="1" dt="2023-10-05T01:31:04.912"/>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45BFD51-A17A-4A01-9723-75F9248AD591}" type="datetimeFigureOut">
              <a:rPr lang="en-US" smtClean="0"/>
              <a:t>1/1/2024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2A77BAB-C50E-4EF6-890D-5B268638C7BB}" type="slidenum">
              <a:rPr lang="en-US" smtClean="0"/>
              <a:t>‹#›</a:t>
            </a:fld>
            <a:endParaRPr lang="en-US" dirty="0"/>
          </a:p>
        </p:txBody>
      </p:sp>
    </p:spTree>
    <p:extLst>
      <p:ext uri="{BB962C8B-B14F-4D97-AF65-F5344CB8AC3E}">
        <p14:creationId xmlns:p14="http://schemas.microsoft.com/office/powerpoint/2010/main" val="253161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5BFD51-A17A-4A01-9723-75F9248AD591}" type="datetimeFigureOut">
              <a:rPr lang="en-US" smtClean="0"/>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2A77BAB-C50E-4EF6-890D-5B268638C7BB}" type="slidenum">
              <a:rPr lang="en-US" smtClean="0"/>
              <a:t>‹#›</a:t>
            </a:fld>
            <a:endParaRPr lang="en-US" dirty="0"/>
          </a:p>
        </p:txBody>
      </p:sp>
    </p:spTree>
    <p:extLst>
      <p:ext uri="{BB962C8B-B14F-4D97-AF65-F5344CB8AC3E}">
        <p14:creationId xmlns:p14="http://schemas.microsoft.com/office/powerpoint/2010/main" val="2931221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45BFD51-A17A-4A01-9723-75F9248AD591}" type="datetimeFigureOut">
              <a:rPr lang="en-US" smtClean="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2A77BAB-C50E-4EF6-890D-5B268638C7BB}" type="slidenum">
              <a:rPr lang="en-US" smtClean="0"/>
              <a:t>‹#›</a:t>
            </a:fld>
            <a:endParaRPr lang="en-US" dirty="0"/>
          </a:p>
        </p:txBody>
      </p:sp>
    </p:spTree>
    <p:extLst>
      <p:ext uri="{BB962C8B-B14F-4D97-AF65-F5344CB8AC3E}">
        <p14:creationId xmlns:p14="http://schemas.microsoft.com/office/powerpoint/2010/main" val="2365695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45BFD51-A17A-4A01-9723-75F9248AD591}" type="datetimeFigureOut">
              <a:rPr lang="en-US" smtClean="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2A77BAB-C50E-4EF6-890D-5B268638C7BB}" type="slidenum">
              <a:rPr lang="en-US" smtClean="0"/>
              <a:t>‹#›</a:t>
            </a:fld>
            <a:endParaRPr lang="en-US" dirty="0"/>
          </a:p>
        </p:txBody>
      </p:sp>
    </p:spTree>
    <p:extLst>
      <p:ext uri="{BB962C8B-B14F-4D97-AF65-F5344CB8AC3E}">
        <p14:creationId xmlns:p14="http://schemas.microsoft.com/office/powerpoint/2010/main" val="4039461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5BFD51-A17A-4A01-9723-75F9248AD591}" type="datetimeFigureOut">
              <a:rPr lang="en-US" smtClean="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2A77BAB-C50E-4EF6-890D-5B268638C7BB}" type="slidenum">
              <a:rPr lang="en-US" smtClean="0"/>
              <a:t>‹#›</a:t>
            </a:fld>
            <a:endParaRPr lang="en-US" dirty="0"/>
          </a:p>
        </p:txBody>
      </p:sp>
    </p:spTree>
    <p:extLst>
      <p:ext uri="{BB962C8B-B14F-4D97-AF65-F5344CB8AC3E}">
        <p14:creationId xmlns:p14="http://schemas.microsoft.com/office/powerpoint/2010/main" val="699241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45BFD51-A17A-4A01-9723-75F9248AD591}" type="datetimeFigureOut">
              <a:rPr lang="en-US" smtClean="0"/>
              <a:t>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2A77BAB-C50E-4EF6-890D-5B268638C7BB}" type="slidenum">
              <a:rPr lang="en-US" smtClean="0"/>
              <a:t>‹#›</a:t>
            </a:fld>
            <a:endParaRPr lang="en-US" dirty="0"/>
          </a:p>
        </p:txBody>
      </p:sp>
    </p:spTree>
    <p:extLst>
      <p:ext uri="{BB962C8B-B14F-4D97-AF65-F5344CB8AC3E}">
        <p14:creationId xmlns:p14="http://schemas.microsoft.com/office/powerpoint/2010/main" val="468050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45BFD51-A17A-4A01-9723-75F9248AD591}" type="datetimeFigureOut">
              <a:rPr lang="en-US" smtClean="0"/>
              <a:t>1/1/2024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C2A77BAB-C50E-4EF6-890D-5B268638C7BB}" type="slidenum">
              <a:rPr lang="en-US" smtClean="0"/>
              <a:t>‹#›</a:t>
            </a:fld>
            <a:endParaRPr lang="en-US" dirty="0"/>
          </a:p>
        </p:txBody>
      </p:sp>
    </p:spTree>
    <p:extLst>
      <p:ext uri="{BB962C8B-B14F-4D97-AF65-F5344CB8AC3E}">
        <p14:creationId xmlns:p14="http://schemas.microsoft.com/office/powerpoint/2010/main" val="833635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45BFD51-A17A-4A01-9723-75F9248AD591}" type="datetimeFigureOut">
              <a:rPr lang="en-US" smtClean="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A77BAB-C50E-4EF6-890D-5B268638C7BB}" type="slidenum">
              <a:rPr lang="en-US" smtClean="0"/>
              <a:t>‹#›</a:t>
            </a:fld>
            <a:endParaRPr lang="en-US" dirty="0"/>
          </a:p>
        </p:txBody>
      </p:sp>
    </p:spTree>
    <p:extLst>
      <p:ext uri="{BB962C8B-B14F-4D97-AF65-F5344CB8AC3E}">
        <p14:creationId xmlns:p14="http://schemas.microsoft.com/office/powerpoint/2010/main" val="4074749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45BFD51-A17A-4A01-9723-75F9248AD591}" type="datetimeFigureOut">
              <a:rPr lang="en-US" smtClean="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2A77BAB-C50E-4EF6-890D-5B268638C7BB}" type="slidenum">
              <a:rPr lang="en-US" smtClean="0"/>
              <a:t>‹#›</a:t>
            </a:fld>
            <a:endParaRPr lang="en-US" dirty="0"/>
          </a:p>
        </p:txBody>
      </p:sp>
    </p:spTree>
    <p:extLst>
      <p:ext uri="{BB962C8B-B14F-4D97-AF65-F5344CB8AC3E}">
        <p14:creationId xmlns:p14="http://schemas.microsoft.com/office/powerpoint/2010/main" val="871955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5BFD51-A17A-4A01-9723-75F9248AD591}" type="datetimeFigureOut">
              <a:rPr lang="en-US" smtClean="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2A77BAB-C50E-4EF6-890D-5B268638C7BB}" type="slidenum">
              <a:rPr lang="en-US" smtClean="0"/>
              <a:t>‹#›</a:t>
            </a:fld>
            <a:endParaRPr lang="en-US" dirty="0"/>
          </a:p>
        </p:txBody>
      </p:sp>
    </p:spTree>
    <p:extLst>
      <p:ext uri="{BB962C8B-B14F-4D97-AF65-F5344CB8AC3E}">
        <p14:creationId xmlns:p14="http://schemas.microsoft.com/office/powerpoint/2010/main" val="1137427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5BFD51-A17A-4A01-9723-75F9248AD591}" type="datetimeFigureOut">
              <a:rPr lang="en-US" smtClean="0"/>
              <a:t>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2A77BAB-C50E-4EF6-890D-5B268638C7BB}" type="slidenum">
              <a:rPr lang="en-US" smtClean="0"/>
              <a:t>‹#›</a:t>
            </a:fld>
            <a:endParaRPr lang="en-US" dirty="0"/>
          </a:p>
        </p:txBody>
      </p:sp>
    </p:spTree>
    <p:extLst>
      <p:ext uri="{BB962C8B-B14F-4D97-AF65-F5344CB8AC3E}">
        <p14:creationId xmlns:p14="http://schemas.microsoft.com/office/powerpoint/2010/main" val="3791691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5BFD51-A17A-4A01-9723-75F9248AD591}" type="datetimeFigureOut">
              <a:rPr lang="en-US" smtClean="0"/>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A77BAB-C50E-4EF6-890D-5B268638C7BB}" type="slidenum">
              <a:rPr lang="en-US" smtClean="0"/>
              <a:t>‹#›</a:t>
            </a:fld>
            <a:endParaRPr lang="en-US" dirty="0"/>
          </a:p>
        </p:txBody>
      </p:sp>
    </p:spTree>
    <p:extLst>
      <p:ext uri="{BB962C8B-B14F-4D97-AF65-F5344CB8AC3E}">
        <p14:creationId xmlns:p14="http://schemas.microsoft.com/office/powerpoint/2010/main" val="3560700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5BFD51-A17A-4A01-9723-75F9248AD591}" type="datetimeFigureOut">
              <a:rPr lang="en-US" smtClean="0"/>
              <a:t>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2A77BAB-C50E-4EF6-890D-5B268638C7BB}" type="slidenum">
              <a:rPr lang="en-US" smtClean="0"/>
              <a:t>‹#›</a:t>
            </a:fld>
            <a:endParaRPr lang="en-US" dirty="0"/>
          </a:p>
        </p:txBody>
      </p:sp>
    </p:spTree>
    <p:extLst>
      <p:ext uri="{BB962C8B-B14F-4D97-AF65-F5344CB8AC3E}">
        <p14:creationId xmlns:p14="http://schemas.microsoft.com/office/powerpoint/2010/main" val="481564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5BFD51-A17A-4A01-9723-75F9248AD591}" type="datetimeFigureOut">
              <a:rPr lang="en-US" smtClean="0"/>
              <a:t>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A77BAB-C50E-4EF6-890D-5B268638C7BB}" type="slidenum">
              <a:rPr lang="en-US" smtClean="0"/>
              <a:t>‹#›</a:t>
            </a:fld>
            <a:endParaRPr lang="en-US" dirty="0"/>
          </a:p>
        </p:txBody>
      </p:sp>
    </p:spTree>
    <p:extLst>
      <p:ext uri="{BB962C8B-B14F-4D97-AF65-F5344CB8AC3E}">
        <p14:creationId xmlns:p14="http://schemas.microsoft.com/office/powerpoint/2010/main" val="160840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5BFD51-A17A-4A01-9723-75F9248AD591}" type="datetimeFigureOut">
              <a:rPr lang="en-US" smtClean="0"/>
              <a:t>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2A77BAB-C50E-4EF6-890D-5B268638C7BB}" type="slidenum">
              <a:rPr lang="en-US" smtClean="0"/>
              <a:t>‹#›</a:t>
            </a:fld>
            <a:endParaRPr lang="en-US" dirty="0"/>
          </a:p>
        </p:txBody>
      </p:sp>
    </p:spTree>
    <p:extLst>
      <p:ext uri="{BB962C8B-B14F-4D97-AF65-F5344CB8AC3E}">
        <p14:creationId xmlns:p14="http://schemas.microsoft.com/office/powerpoint/2010/main" val="2411106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5BFD51-A17A-4A01-9723-75F9248AD591}" type="datetimeFigureOut">
              <a:rPr lang="en-US" smtClean="0"/>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2A77BAB-C50E-4EF6-890D-5B268638C7BB}" type="slidenum">
              <a:rPr lang="en-US" smtClean="0"/>
              <a:t>‹#›</a:t>
            </a:fld>
            <a:endParaRPr lang="en-US" dirty="0"/>
          </a:p>
        </p:txBody>
      </p:sp>
    </p:spTree>
    <p:extLst>
      <p:ext uri="{BB962C8B-B14F-4D97-AF65-F5344CB8AC3E}">
        <p14:creationId xmlns:p14="http://schemas.microsoft.com/office/powerpoint/2010/main" val="3814004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5BFD51-A17A-4A01-9723-75F9248AD591}" type="datetimeFigureOut">
              <a:rPr lang="en-US" smtClean="0"/>
              <a:t>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2A77BAB-C50E-4EF6-890D-5B268638C7BB}" type="slidenum">
              <a:rPr lang="en-US" smtClean="0"/>
              <a:t>‹#›</a:t>
            </a:fld>
            <a:endParaRPr lang="en-US" dirty="0"/>
          </a:p>
        </p:txBody>
      </p:sp>
    </p:spTree>
    <p:extLst>
      <p:ext uri="{BB962C8B-B14F-4D97-AF65-F5344CB8AC3E}">
        <p14:creationId xmlns:p14="http://schemas.microsoft.com/office/powerpoint/2010/main" val="2573048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45BFD51-A17A-4A01-9723-75F9248AD591}" type="datetimeFigureOut">
              <a:rPr lang="en-US" smtClean="0"/>
              <a:t>1/1/2024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2A77BAB-C50E-4EF6-890D-5B268638C7BB}" type="slidenum">
              <a:rPr lang="en-US" smtClean="0"/>
              <a:t>‹#›</a:t>
            </a:fld>
            <a:endParaRPr lang="en-US" dirty="0"/>
          </a:p>
        </p:txBody>
      </p:sp>
    </p:spTree>
    <p:extLst>
      <p:ext uri="{BB962C8B-B14F-4D97-AF65-F5344CB8AC3E}">
        <p14:creationId xmlns:p14="http://schemas.microsoft.com/office/powerpoint/2010/main" val="166137294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D3A31D3-F1BA-C0CA-9828-ED4082EA7A88}"/>
              </a:ext>
            </a:extLst>
          </p:cNvPr>
          <p:cNvSpPr>
            <a:spLocks noGrp="1"/>
          </p:cNvSpPr>
          <p:nvPr>
            <p:ph type="subTitle" idx="1"/>
          </p:nvPr>
        </p:nvSpPr>
        <p:spPr>
          <a:xfrm>
            <a:off x="2634143" y="4485351"/>
            <a:ext cx="6923714" cy="1655762"/>
          </a:xfrm>
        </p:spPr>
        <p:txBody>
          <a:bodyPr>
            <a:normAutofit/>
          </a:bodyPr>
          <a:lstStyle/>
          <a:p>
            <a:r>
              <a:rPr lang="en-US" dirty="0" err="1">
                <a:solidFill>
                  <a:schemeClr val="tx1"/>
                </a:solidFill>
                <a:latin typeface="Times New Roman" panose="02020603050405020304" pitchFamily="18" charset="0"/>
                <a:cs typeface="Times New Roman" panose="02020603050405020304" pitchFamily="18" charset="0"/>
              </a:rPr>
              <a:t>Balajigowda</a:t>
            </a:r>
            <a:r>
              <a:rPr lang="en-US" dirty="0">
                <a:solidFill>
                  <a:schemeClr val="tx1"/>
                </a:solidFill>
                <a:latin typeface="Times New Roman" panose="02020603050405020304" pitchFamily="18" charset="0"/>
                <a:cs typeface="Times New Roman" panose="02020603050405020304" pitchFamily="18" charset="0"/>
              </a:rPr>
              <a:t> H S, </a:t>
            </a:r>
          </a:p>
          <a:p>
            <a:r>
              <a:rPr lang="en-US" dirty="0">
                <a:solidFill>
                  <a:schemeClr val="tx1"/>
                </a:solidFill>
                <a:latin typeface="Times New Roman" panose="02020603050405020304" pitchFamily="18" charset="0"/>
                <a:cs typeface="Times New Roman" panose="02020603050405020304" pitchFamily="18" charset="0"/>
              </a:rPr>
              <a:t>Lily Huang,</a:t>
            </a:r>
          </a:p>
          <a:p>
            <a:r>
              <a:rPr lang="en-US" dirty="0">
                <a:solidFill>
                  <a:schemeClr val="tx1"/>
                </a:solidFill>
                <a:latin typeface="Times New Roman" panose="02020603050405020304" pitchFamily="18" charset="0"/>
                <a:cs typeface="Times New Roman" panose="02020603050405020304" pitchFamily="18" charset="0"/>
              </a:rPr>
              <a:t>Bernie Ridgeway, </a:t>
            </a:r>
          </a:p>
          <a:p>
            <a:r>
              <a:rPr lang="en-US" dirty="0" err="1">
                <a:solidFill>
                  <a:schemeClr val="tx1"/>
                </a:solidFill>
                <a:latin typeface="Times New Roman" panose="02020603050405020304" pitchFamily="18" charset="0"/>
                <a:cs typeface="Times New Roman" panose="02020603050405020304" pitchFamily="18" charset="0"/>
              </a:rPr>
              <a:t>Yidi</a:t>
            </a:r>
            <a:r>
              <a:rPr lang="en-US" dirty="0">
                <a:solidFill>
                  <a:schemeClr val="tx1"/>
                </a:solidFill>
                <a:latin typeface="Times New Roman" panose="02020603050405020304" pitchFamily="18" charset="0"/>
                <a:cs typeface="Times New Roman" panose="02020603050405020304" pitchFamily="18" charset="0"/>
              </a:rPr>
              <a:t> Wu</a:t>
            </a:r>
          </a:p>
          <a:p>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文字方塊 3">
            <a:extLst>
              <a:ext uri="{FF2B5EF4-FFF2-40B4-BE49-F238E27FC236}">
                <a16:creationId xmlns:a16="http://schemas.microsoft.com/office/drawing/2014/main" id="{30567B8F-04BC-A263-2EE5-E4B92D00A59B}"/>
              </a:ext>
            </a:extLst>
          </p:cNvPr>
          <p:cNvSpPr txBox="1"/>
          <p:nvPr/>
        </p:nvSpPr>
        <p:spPr>
          <a:xfrm>
            <a:off x="5097505" y="3850727"/>
            <a:ext cx="1694986" cy="400110"/>
          </a:xfrm>
          <a:prstGeom prst="rect">
            <a:avLst/>
          </a:prstGeom>
          <a:noFill/>
        </p:spPr>
        <p:txBody>
          <a:bodyPr wrap="square" rtlCol="0">
            <a:spAutoFit/>
          </a:bodyPr>
          <a:lstStyle/>
          <a:p>
            <a:pPr algn="ctr"/>
            <a:r>
              <a:rPr kumimoji="1" lang="en-US" altLang="zh-TW" sz="2000" b="1" dirty="0">
                <a:latin typeface="Times New Roman" panose="02020603050405020304" pitchFamily="18" charset="0"/>
                <a:cs typeface="Times New Roman" panose="02020603050405020304" pitchFamily="18" charset="0"/>
              </a:rPr>
              <a:t>Group 4</a:t>
            </a:r>
            <a:endParaRPr kumimoji="1" lang="zh-TW" altLang="en-US" sz="2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624C9A1-8349-5845-71D2-82A67D5B2503}"/>
              </a:ext>
            </a:extLst>
          </p:cNvPr>
          <p:cNvSpPr txBox="1"/>
          <p:nvPr/>
        </p:nvSpPr>
        <p:spPr>
          <a:xfrm>
            <a:off x="3850547" y="2986481"/>
            <a:ext cx="4001548" cy="646331"/>
          </a:xfrm>
          <a:prstGeom prst="rect">
            <a:avLst/>
          </a:prstGeom>
          <a:noFill/>
        </p:spPr>
        <p:txBody>
          <a:bodyPr wrap="square" rtlCol="0">
            <a:spAutoFit/>
          </a:bodyPr>
          <a:lstStyle/>
          <a:p>
            <a:pPr algn="ctr"/>
            <a:r>
              <a:rPr lang="en-IN" sz="3600" b="1" dirty="0"/>
              <a:t>Final Project</a:t>
            </a:r>
          </a:p>
        </p:txBody>
      </p:sp>
      <p:sp>
        <p:nvSpPr>
          <p:cNvPr id="6" name="TextBox 5">
            <a:extLst>
              <a:ext uri="{FF2B5EF4-FFF2-40B4-BE49-F238E27FC236}">
                <a16:creationId xmlns:a16="http://schemas.microsoft.com/office/drawing/2014/main" id="{5EF5E7B0-9FA4-7D3E-44E0-1B8910F7394A}"/>
              </a:ext>
            </a:extLst>
          </p:cNvPr>
          <p:cNvSpPr txBox="1"/>
          <p:nvPr/>
        </p:nvSpPr>
        <p:spPr>
          <a:xfrm>
            <a:off x="2315361" y="1928669"/>
            <a:ext cx="7743039" cy="830997"/>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PREDICTIVE MODELING OF DIABETES WITH CLASSIFICATION ALGORITHM</a:t>
            </a:r>
          </a:p>
        </p:txBody>
      </p:sp>
    </p:spTree>
    <p:extLst>
      <p:ext uri="{BB962C8B-B14F-4D97-AF65-F5344CB8AC3E}">
        <p14:creationId xmlns:p14="http://schemas.microsoft.com/office/powerpoint/2010/main" val="752793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FA02F-4D8A-2209-5505-74AC57AD9E30}"/>
              </a:ext>
            </a:extLst>
          </p:cNvPr>
          <p:cNvSpPr>
            <a:spLocks noGrp="1"/>
          </p:cNvSpPr>
          <p:nvPr>
            <p:ph type="title"/>
          </p:nvPr>
        </p:nvSpPr>
        <p:spPr>
          <a:xfrm>
            <a:off x="494951" y="318782"/>
            <a:ext cx="8095376" cy="708666"/>
          </a:xfrm>
        </p:spPr>
        <p:txBody>
          <a:bodyPr>
            <a:normAutofit/>
          </a:bodyPr>
          <a:lstStyle/>
          <a:p>
            <a:r>
              <a:rPr lang="en-IN" b="1" dirty="0">
                <a:latin typeface="Times New Roman" panose="02020603050405020304" pitchFamily="18" charset="0"/>
                <a:cs typeface="Times New Roman" panose="02020603050405020304" pitchFamily="18" charset="0"/>
              </a:rPr>
              <a:t>Variable Distribution-Histogram</a:t>
            </a:r>
          </a:p>
        </p:txBody>
      </p:sp>
      <p:pic>
        <p:nvPicPr>
          <p:cNvPr id="4" name="Content Placeholder 4">
            <a:extLst>
              <a:ext uri="{FF2B5EF4-FFF2-40B4-BE49-F238E27FC236}">
                <a16:creationId xmlns:a16="http://schemas.microsoft.com/office/drawing/2014/main" id="{8CA572B3-8B94-ADBC-8B36-E5A2143CB8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413" y="951947"/>
            <a:ext cx="3146570" cy="2579818"/>
          </a:xfrm>
        </p:spPr>
      </p:pic>
      <p:pic>
        <p:nvPicPr>
          <p:cNvPr id="5" name="Content Placeholder 4">
            <a:extLst>
              <a:ext uri="{FF2B5EF4-FFF2-40B4-BE49-F238E27FC236}">
                <a16:creationId xmlns:a16="http://schemas.microsoft.com/office/drawing/2014/main" id="{F1A48551-D3BE-B28B-4822-27CA12449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6281" y="951947"/>
            <a:ext cx="3028200" cy="2646930"/>
          </a:xfrm>
          <a:prstGeom prst="rect">
            <a:avLst/>
          </a:prstGeom>
        </p:spPr>
      </p:pic>
      <p:pic>
        <p:nvPicPr>
          <p:cNvPr id="6" name="Content Placeholder 4">
            <a:extLst>
              <a:ext uri="{FF2B5EF4-FFF2-40B4-BE49-F238E27FC236}">
                <a16:creationId xmlns:a16="http://schemas.microsoft.com/office/drawing/2014/main" id="{25842764-6C00-3848-0F6A-90F88D0722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3344" y="951947"/>
            <a:ext cx="2859477" cy="2646930"/>
          </a:xfrm>
          <a:prstGeom prst="rect">
            <a:avLst/>
          </a:prstGeom>
        </p:spPr>
      </p:pic>
      <p:pic>
        <p:nvPicPr>
          <p:cNvPr id="7" name="Content Placeholder 4">
            <a:extLst>
              <a:ext uri="{FF2B5EF4-FFF2-40B4-BE49-F238E27FC236}">
                <a16:creationId xmlns:a16="http://schemas.microsoft.com/office/drawing/2014/main" id="{20E85AB2-C5E7-47E3-6054-1F3BBFDB93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10325" y="951947"/>
            <a:ext cx="3015262" cy="2781154"/>
          </a:xfrm>
          <a:prstGeom prst="rect">
            <a:avLst/>
          </a:prstGeom>
        </p:spPr>
      </p:pic>
      <p:pic>
        <p:nvPicPr>
          <p:cNvPr id="8" name="Content Placeholder 4">
            <a:extLst>
              <a:ext uri="{FF2B5EF4-FFF2-40B4-BE49-F238E27FC236}">
                <a16:creationId xmlns:a16="http://schemas.microsoft.com/office/drawing/2014/main" id="{55347786-C3CD-7669-98CF-0359C4197C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449" y="3363986"/>
            <a:ext cx="3146571" cy="3430892"/>
          </a:xfrm>
          <a:prstGeom prst="rect">
            <a:avLst/>
          </a:prstGeom>
        </p:spPr>
      </p:pic>
      <p:pic>
        <p:nvPicPr>
          <p:cNvPr id="9" name="Content Placeholder 4">
            <a:extLst>
              <a:ext uri="{FF2B5EF4-FFF2-40B4-BE49-F238E27FC236}">
                <a16:creationId xmlns:a16="http://schemas.microsoft.com/office/drawing/2014/main" id="{2F4B3093-3B88-5A6A-D430-E59BCAC7DD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26902" y="3429000"/>
            <a:ext cx="3028200" cy="3288484"/>
          </a:xfrm>
          <a:prstGeom prst="rect">
            <a:avLst/>
          </a:prstGeom>
        </p:spPr>
      </p:pic>
      <p:pic>
        <p:nvPicPr>
          <p:cNvPr id="10" name="Content Placeholder 4">
            <a:extLst>
              <a:ext uri="{FF2B5EF4-FFF2-40B4-BE49-F238E27FC236}">
                <a16:creationId xmlns:a16="http://schemas.microsoft.com/office/drawing/2014/main" id="{3BBF844B-6FE6-9FA7-EBF2-2C6583957F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83965" y="3429000"/>
            <a:ext cx="2924544" cy="3185719"/>
          </a:xfrm>
          <a:prstGeom prst="rect">
            <a:avLst/>
          </a:prstGeom>
        </p:spPr>
      </p:pic>
      <p:pic>
        <p:nvPicPr>
          <p:cNvPr id="11" name="Content Placeholder 4">
            <a:extLst>
              <a:ext uri="{FF2B5EF4-FFF2-40B4-BE49-F238E27FC236}">
                <a16:creationId xmlns:a16="http://schemas.microsoft.com/office/drawing/2014/main" id="{E130D768-D15B-40C8-3446-ED34BAD91E4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82730" y="3428999"/>
            <a:ext cx="2768636" cy="3185719"/>
          </a:xfrm>
          <a:prstGeom prst="rect">
            <a:avLst/>
          </a:prstGeom>
        </p:spPr>
      </p:pic>
    </p:spTree>
    <p:extLst>
      <p:ext uri="{BB962C8B-B14F-4D97-AF65-F5344CB8AC3E}">
        <p14:creationId xmlns:p14="http://schemas.microsoft.com/office/powerpoint/2010/main" val="465707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0E7EF-D998-A375-0BFA-4122F6D6B2DF}"/>
              </a:ext>
            </a:extLst>
          </p:cNvPr>
          <p:cNvSpPr>
            <a:spLocks noGrp="1"/>
          </p:cNvSpPr>
          <p:nvPr>
            <p:ph type="title"/>
          </p:nvPr>
        </p:nvSpPr>
        <p:spPr>
          <a:xfrm>
            <a:off x="520118" y="541293"/>
            <a:ext cx="4597166" cy="851279"/>
          </a:xfrm>
        </p:spPr>
        <p:txBody>
          <a:bodyPr>
            <a:normAutofit/>
          </a:bodyPr>
          <a:lstStyle/>
          <a:p>
            <a:r>
              <a:rPr lang="en-IN" b="1" dirty="0">
                <a:latin typeface="Times New Roman" panose="02020603050405020304" pitchFamily="18" charset="0"/>
                <a:cs typeface="Times New Roman" panose="02020603050405020304" pitchFamily="18" charset="0"/>
              </a:rPr>
              <a:t>Data Splitting</a:t>
            </a:r>
          </a:p>
        </p:txBody>
      </p:sp>
      <p:pic>
        <p:nvPicPr>
          <p:cNvPr id="5" name="Content Placeholder 4">
            <a:extLst>
              <a:ext uri="{FF2B5EF4-FFF2-40B4-BE49-F238E27FC236}">
                <a16:creationId xmlns:a16="http://schemas.microsoft.com/office/drawing/2014/main" id="{37FEF899-B3F4-3923-BBC5-41E3F83F4A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118" y="1392572"/>
            <a:ext cx="10515600" cy="5044449"/>
          </a:xfrm>
        </p:spPr>
      </p:pic>
    </p:spTree>
    <p:extLst>
      <p:ext uri="{BB962C8B-B14F-4D97-AF65-F5344CB8AC3E}">
        <p14:creationId xmlns:p14="http://schemas.microsoft.com/office/powerpoint/2010/main" val="2952082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2E9AE-4127-0632-BA4F-FC57DEF1A4EF}"/>
              </a:ext>
            </a:extLst>
          </p:cNvPr>
          <p:cNvSpPr>
            <a:spLocks noGrp="1"/>
          </p:cNvSpPr>
          <p:nvPr>
            <p:ph type="title"/>
          </p:nvPr>
        </p:nvSpPr>
        <p:spPr>
          <a:xfrm>
            <a:off x="838200" y="541294"/>
            <a:ext cx="10515600" cy="842890"/>
          </a:xfrm>
        </p:spPr>
        <p:txBody>
          <a:bodyPr/>
          <a:lstStyle/>
          <a:p>
            <a:r>
              <a:rPr lang="en-IN" b="1" dirty="0">
                <a:latin typeface="Times New Roman" panose="02020603050405020304" pitchFamily="18" charset="0"/>
                <a:cs typeface="Times New Roman" panose="02020603050405020304" pitchFamily="18" charset="0"/>
              </a:rPr>
              <a:t>Decision Tree</a:t>
            </a:r>
          </a:p>
        </p:txBody>
      </p:sp>
      <p:pic>
        <p:nvPicPr>
          <p:cNvPr id="5" name="Content Placeholder 4">
            <a:extLst>
              <a:ext uri="{FF2B5EF4-FFF2-40B4-BE49-F238E27FC236}">
                <a16:creationId xmlns:a16="http://schemas.microsoft.com/office/drawing/2014/main" id="{D7E2FD3D-002D-CA55-BB92-6B02A1EFE0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0813" y="1510018"/>
            <a:ext cx="8097380" cy="3414319"/>
          </a:xfrm>
        </p:spPr>
      </p:pic>
    </p:spTree>
    <p:extLst>
      <p:ext uri="{BB962C8B-B14F-4D97-AF65-F5344CB8AC3E}">
        <p14:creationId xmlns:p14="http://schemas.microsoft.com/office/powerpoint/2010/main" val="1480840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2407-D84D-C847-BCB0-8D8F0EC8F09E}"/>
              </a:ext>
            </a:extLst>
          </p:cNvPr>
          <p:cNvSpPr>
            <a:spLocks noGrp="1"/>
          </p:cNvSpPr>
          <p:nvPr>
            <p:ph type="title"/>
          </p:nvPr>
        </p:nvSpPr>
        <p:spPr>
          <a:xfrm>
            <a:off x="523960" y="381904"/>
            <a:ext cx="7571416" cy="691888"/>
          </a:xfrm>
        </p:spPr>
        <p:txBody>
          <a:bodyPr>
            <a:normAutofit/>
          </a:bodyPr>
          <a:lstStyle/>
          <a:p>
            <a:r>
              <a:rPr lang="en-IN" b="1" dirty="0">
                <a:latin typeface="Times New Roman" panose="02020603050405020304" pitchFamily="18" charset="0"/>
                <a:cs typeface="Times New Roman" panose="02020603050405020304" pitchFamily="18" charset="0"/>
              </a:rPr>
              <a:t>Confusion Matrix for Decision Tree</a:t>
            </a:r>
          </a:p>
        </p:txBody>
      </p:sp>
      <p:pic>
        <p:nvPicPr>
          <p:cNvPr id="5" name="Content Placeholder 4">
            <a:extLst>
              <a:ext uri="{FF2B5EF4-FFF2-40B4-BE49-F238E27FC236}">
                <a16:creationId xmlns:a16="http://schemas.microsoft.com/office/drawing/2014/main" id="{E1724CC7-6BAD-8826-6D6D-196FFC303F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960" y="1403869"/>
            <a:ext cx="5572040" cy="2203397"/>
          </a:xfrm>
        </p:spPr>
      </p:pic>
      <p:pic>
        <p:nvPicPr>
          <p:cNvPr id="7" name="Picture 6">
            <a:extLst>
              <a:ext uri="{FF2B5EF4-FFF2-40B4-BE49-F238E27FC236}">
                <a16:creationId xmlns:a16="http://schemas.microsoft.com/office/drawing/2014/main" id="{52732FEE-5609-DB3E-801D-29999696F2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6969" y="973123"/>
            <a:ext cx="5360565" cy="5243885"/>
          </a:xfrm>
          <a:prstGeom prst="rect">
            <a:avLst/>
          </a:prstGeom>
        </p:spPr>
      </p:pic>
      <p:pic>
        <p:nvPicPr>
          <p:cNvPr id="9" name="Picture 8">
            <a:extLst>
              <a:ext uri="{FF2B5EF4-FFF2-40B4-BE49-F238E27FC236}">
                <a16:creationId xmlns:a16="http://schemas.microsoft.com/office/drawing/2014/main" id="{6D241CD2-E132-A88C-1734-055A8109B9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644" y="3556410"/>
            <a:ext cx="5572040" cy="3007453"/>
          </a:xfrm>
          <a:prstGeom prst="rect">
            <a:avLst/>
          </a:prstGeom>
        </p:spPr>
      </p:pic>
    </p:spTree>
    <p:extLst>
      <p:ext uri="{BB962C8B-B14F-4D97-AF65-F5344CB8AC3E}">
        <p14:creationId xmlns:p14="http://schemas.microsoft.com/office/powerpoint/2010/main" val="873151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266C-279F-4F45-B866-72229CD3908F}"/>
              </a:ext>
            </a:extLst>
          </p:cNvPr>
          <p:cNvSpPr>
            <a:spLocks noGrp="1"/>
          </p:cNvSpPr>
          <p:nvPr>
            <p:ph type="title"/>
          </p:nvPr>
        </p:nvSpPr>
        <p:spPr>
          <a:xfrm>
            <a:off x="578840" y="365125"/>
            <a:ext cx="4043494" cy="750611"/>
          </a:xfrm>
        </p:spPr>
        <p:txBody>
          <a:bodyPr>
            <a:normAutofit/>
          </a:bodyPr>
          <a:lstStyle/>
          <a:p>
            <a:r>
              <a:rPr lang="en-IN" b="1" dirty="0">
                <a:latin typeface="Times New Roman" panose="02020603050405020304" pitchFamily="18" charset="0"/>
                <a:cs typeface="Times New Roman" panose="02020603050405020304" pitchFamily="18" charset="0"/>
              </a:rPr>
              <a:t>Random Forest</a:t>
            </a:r>
          </a:p>
        </p:txBody>
      </p:sp>
      <p:pic>
        <p:nvPicPr>
          <p:cNvPr id="5" name="Content Placeholder 4">
            <a:extLst>
              <a:ext uri="{FF2B5EF4-FFF2-40B4-BE49-F238E27FC236}">
                <a16:creationId xmlns:a16="http://schemas.microsoft.com/office/drawing/2014/main" id="{BFAE425C-D166-9EE9-4E51-892CCE095F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840" y="1182848"/>
            <a:ext cx="9709407" cy="4994115"/>
          </a:xfrm>
        </p:spPr>
      </p:pic>
    </p:spTree>
    <p:extLst>
      <p:ext uri="{BB962C8B-B14F-4D97-AF65-F5344CB8AC3E}">
        <p14:creationId xmlns:p14="http://schemas.microsoft.com/office/powerpoint/2010/main" val="4102783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D6CA-996E-67C0-C3A6-1E1FAD0C1729}"/>
              </a:ext>
            </a:extLst>
          </p:cNvPr>
          <p:cNvSpPr>
            <a:spLocks noGrp="1"/>
          </p:cNvSpPr>
          <p:nvPr>
            <p:ph type="title"/>
          </p:nvPr>
        </p:nvSpPr>
        <p:spPr>
          <a:xfrm>
            <a:off x="444617" y="365125"/>
            <a:ext cx="8649049" cy="769486"/>
          </a:xfrm>
        </p:spPr>
        <p:txBody>
          <a:bodyPr>
            <a:normAutofit/>
          </a:bodyPr>
          <a:lstStyle/>
          <a:p>
            <a:r>
              <a:rPr lang="en-IN" b="1" dirty="0">
                <a:latin typeface="Times New Roman" panose="02020603050405020304" pitchFamily="18" charset="0"/>
                <a:cs typeface="Times New Roman" panose="02020603050405020304" pitchFamily="18" charset="0"/>
              </a:rPr>
              <a:t>Confusion Matrix for Random Forest</a:t>
            </a:r>
          </a:p>
        </p:txBody>
      </p:sp>
      <p:pic>
        <p:nvPicPr>
          <p:cNvPr id="11" name="Content Placeholder 10">
            <a:extLst>
              <a:ext uri="{FF2B5EF4-FFF2-40B4-BE49-F238E27FC236}">
                <a16:creationId xmlns:a16="http://schemas.microsoft.com/office/drawing/2014/main" id="{BB42E7AB-8CC9-C5A6-5FD4-5830CD9A77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865" y="1283516"/>
            <a:ext cx="5293707" cy="1996579"/>
          </a:xfrm>
        </p:spPr>
      </p:pic>
      <p:pic>
        <p:nvPicPr>
          <p:cNvPr id="13" name="Picture 12">
            <a:extLst>
              <a:ext uri="{FF2B5EF4-FFF2-40B4-BE49-F238E27FC236}">
                <a16:creationId xmlns:a16="http://schemas.microsoft.com/office/drawing/2014/main" id="{13479289-240B-1AB2-D7C8-6583FC2FE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2516" y="1283516"/>
            <a:ext cx="5864349" cy="5209359"/>
          </a:xfrm>
          <a:prstGeom prst="rect">
            <a:avLst/>
          </a:prstGeom>
        </p:spPr>
      </p:pic>
      <p:pic>
        <p:nvPicPr>
          <p:cNvPr id="15" name="Picture 14">
            <a:extLst>
              <a:ext uri="{FF2B5EF4-FFF2-40B4-BE49-F238E27FC236}">
                <a16:creationId xmlns:a16="http://schemas.microsoft.com/office/drawing/2014/main" id="{6D8D3AE0-801F-9BF6-0D46-7041821A13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617" y="3429000"/>
            <a:ext cx="5519955" cy="2980189"/>
          </a:xfrm>
          <a:prstGeom prst="rect">
            <a:avLst/>
          </a:prstGeom>
        </p:spPr>
      </p:pic>
    </p:spTree>
    <p:extLst>
      <p:ext uri="{BB962C8B-B14F-4D97-AF65-F5344CB8AC3E}">
        <p14:creationId xmlns:p14="http://schemas.microsoft.com/office/powerpoint/2010/main" val="304179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35970-6021-0BFF-62DE-D871F8105B84}"/>
              </a:ext>
            </a:extLst>
          </p:cNvPr>
          <p:cNvSpPr>
            <a:spLocks noGrp="1"/>
          </p:cNvSpPr>
          <p:nvPr>
            <p:ph type="title"/>
          </p:nvPr>
        </p:nvSpPr>
        <p:spPr>
          <a:xfrm>
            <a:off x="679508" y="415460"/>
            <a:ext cx="3087150" cy="759000"/>
          </a:xfrm>
        </p:spPr>
        <p:txBody>
          <a:bodyPr>
            <a:normAutofit/>
          </a:bodyPr>
          <a:lstStyle/>
          <a:p>
            <a:r>
              <a:rPr lang="en-IN" b="1" dirty="0">
                <a:latin typeface="Times New Roman" panose="02020603050405020304" pitchFamily="18" charset="0"/>
                <a:cs typeface="Times New Roman" panose="02020603050405020304" pitchFamily="18" charset="0"/>
              </a:rPr>
              <a:t>XG-Boost</a:t>
            </a:r>
          </a:p>
        </p:txBody>
      </p:sp>
      <p:pic>
        <p:nvPicPr>
          <p:cNvPr id="5" name="Content Placeholder 4">
            <a:extLst>
              <a:ext uri="{FF2B5EF4-FFF2-40B4-BE49-F238E27FC236}">
                <a16:creationId xmlns:a16="http://schemas.microsoft.com/office/drawing/2014/main" id="{8871CA55-3217-E682-DA4A-9A33CFB1D30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533"/>
          <a:stretch/>
        </p:blipFill>
        <p:spPr>
          <a:xfrm>
            <a:off x="1006679" y="1395845"/>
            <a:ext cx="8058030" cy="4744112"/>
          </a:xfrm>
        </p:spPr>
      </p:pic>
    </p:spTree>
    <p:extLst>
      <p:ext uri="{BB962C8B-B14F-4D97-AF65-F5344CB8AC3E}">
        <p14:creationId xmlns:p14="http://schemas.microsoft.com/office/powerpoint/2010/main" val="3016593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D4062-E9C0-BD9B-5CC2-49F0C11306A9}"/>
              </a:ext>
            </a:extLst>
          </p:cNvPr>
          <p:cNvSpPr>
            <a:spLocks noGrp="1"/>
          </p:cNvSpPr>
          <p:nvPr>
            <p:ph type="title"/>
          </p:nvPr>
        </p:nvSpPr>
        <p:spPr>
          <a:xfrm>
            <a:off x="427839" y="253433"/>
            <a:ext cx="7541702" cy="968725"/>
          </a:xfrm>
        </p:spPr>
        <p:txBody>
          <a:bodyPr>
            <a:normAutofit/>
          </a:bodyPr>
          <a:lstStyle/>
          <a:p>
            <a:r>
              <a:rPr lang="en-IN" b="1" dirty="0">
                <a:latin typeface="Times New Roman" panose="02020603050405020304" pitchFamily="18" charset="0"/>
                <a:cs typeface="Times New Roman" panose="02020603050405020304" pitchFamily="18" charset="0"/>
              </a:rPr>
              <a:t>Confusion Matrix for XG-Boost</a:t>
            </a:r>
          </a:p>
        </p:txBody>
      </p:sp>
      <p:pic>
        <p:nvPicPr>
          <p:cNvPr id="5" name="Content Placeholder 4">
            <a:extLst>
              <a:ext uri="{FF2B5EF4-FFF2-40B4-BE49-F238E27FC236}">
                <a16:creationId xmlns:a16="http://schemas.microsoft.com/office/drawing/2014/main" id="{2C99AD14-23E1-B472-DB08-BC1FBC97F3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663" y="1129879"/>
            <a:ext cx="5797688" cy="2141827"/>
          </a:xfrm>
        </p:spPr>
      </p:pic>
      <p:pic>
        <p:nvPicPr>
          <p:cNvPr id="7" name="Picture 6">
            <a:extLst>
              <a:ext uri="{FF2B5EF4-FFF2-40B4-BE49-F238E27FC236}">
                <a16:creationId xmlns:a16="http://schemas.microsoft.com/office/drawing/2014/main" id="{0F46C66D-6881-EA9C-74C1-5077E8DB5D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8679" y="1129879"/>
            <a:ext cx="6522912" cy="5321256"/>
          </a:xfrm>
          <a:prstGeom prst="rect">
            <a:avLst/>
          </a:prstGeom>
        </p:spPr>
      </p:pic>
    </p:spTree>
    <p:extLst>
      <p:ext uri="{BB962C8B-B14F-4D97-AF65-F5344CB8AC3E}">
        <p14:creationId xmlns:p14="http://schemas.microsoft.com/office/powerpoint/2010/main" val="3069988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B72CA-F9D8-33E8-D524-BB69FCAF0F8B}"/>
              </a:ext>
            </a:extLst>
          </p:cNvPr>
          <p:cNvSpPr>
            <a:spLocks noGrp="1"/>
          </p:cNvSpPr>
          <p:nvPr>
            <p:ph type="title"/>
          </p:nvPr>
        </p:nvSpPr>
        <p:spPr>
          <a:xfrm>
            <a:off x="587229" y="490960"/>
            <a:ext cx="10766571" cy="675110"/>
          </a:xfrm>
        </p:spPr>
        <p:txBody>
          <a:bodyPr>
            <a:normAutofit/>
          </a:bodyPr>
          <a:lstStyle/>
          <a:p>
            <a:r>
              <a:rPr lang="en-IN" b="1" dirty="0">
                <a:latin typeface="Times New Roman" panose="02020603050405020304" pitchFamily="18" charset="0"/>
                <a:cs typeface="Times New Roman" panose="02020603050405020304" pitchFamily="18" charset="0"/>
              </a:rPr>
              <a:t>Comparing Between 3 Models</a:t>
            </a:r>
          </a:p>
        </p:txBody>
      </p:sp>
      <p:pic>
        <p:nvPicPr>
          <p:cNvPr id="13" name="Content Placeholder 12">
            <a:extLst>
              <a:ext uri="{FF2B5EF4-FFF2-40B4-BE49-F238E27FC236}">
                <a16:creationId xmlns:a16="http://schemas.microsoft.com/office/drawing/2014/main" id="{91748B29-E7D9-BB6B-3C0D-AB8E639619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5403" y="1342238"/>
            <a:ext cx="8670794" cy="5259897"/>
          </a:xfrm>
        </p:spPr>
      </p:pic>
    </p:spTree>
    <p:extLst>
      <p:ext uri="{BB962C8B-B14F-4D97-AF65-F5344CB8AC3E}">
        <p14:creationId xmlns:p14="http://schemas.microsoft.com/office/powerpoint/2010/main" val="330677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A5275-D0BF-C410-9E83-C070CF8C6E23}"/>
              </a:ext>
            </a:extLst>
          </p:cNvPr>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Result</a:t>
            </a:r>
          </a:p>
        </p:txBody>
      </p:sp>
      <p:graphicFrame>
        <p:nvGraphicFramePr>
          <p:cNvPr id="4" name="內容版面配置區 3">
            <a:extLst>
              <a:ext uri="{FF2B5EF4-FFF2-40B4-BE49-F238E27FC236}">
                <a16:creationId xmlns:a16="http://schemas.microsoft.com/office/drawing/2014/main" id="{C00EA6E7-095B-DDC3-697D-29494237C714}"/>
              </a:ext>
            </a:extLst>
          </p:cNvPr>
          <p:cNvGraphicFramePr>
            <a:graphicFrameLocks noGrp="1"/>
          </p:cNvGraphicFramePr>
          <p:nvPr>
            <p:ph idx="1"/>
            <p:extLst>
              <p:ext uri="{D42A27DB-BD31-4B8C-83A1-F6EECF244321}">
                <p14:modId xmlns:p14="http://schemas.microsoft.com/office/powerpoint/2010/main" val="3649968054"/>
              </p:ext>
            </p:extLst>
          </p:nvPr>
        </p:nvGraphicFramePr>
        <p:xfrm>
          <a:off x="838199" y="1819108"/>
          <a:ext cx="10948638" cy="1961155"/>
        </p:xfrm>
        <a:graphic>
          <a:graphicData uri="http://schemas.openxmlformats.org/drawingml/2006/table">
            <a:tbl>
              <a:tblPr firstRow="1" firstCol="1" bandRow="1">
                <a:tableStyleId>{5C22544A-7EE6-4342-B048-85BDC9FD1C3A}</a:tableStyleId>
              </a:tblPr>
              <a:tblGrid>
                <a:gridCol w="3018935">
                  <a:extLst>
                    <a:ext uri="{9D8B030D-6E8A-4147-A177-3AD203B41FA5}">
                      <a16:colId xmlns:a16="http://schemas.microsoft.com/office/drawing/2014/main" val="277304495"/>
                    </a:ext>
                  </a:extLst>
                </a:gridCol>
                <a:gridCol w="2642809">
                  <a:extLst>
                    <a:ext uri="{9D8B030D-6E8A-4147-A177-3AD203B41FA5}">
                      <a16:colId xmlns:a16="http://schemas.microsoft.com/office/drawing/2014/main" val="2527830696"/>
                    </a:ext>
                  </a:extLst>
                </a:gridCol>
                <a:gridCol w="2642809">
                  <a:extLst>
                    <a:ext uri="{9D8B030D-6E8A-4147-A177-3AD203B41FA5}">
                      <a16:colId xmlns:a16="http://schemas.microsoft.com/office/drawing/2014/main" val="1753902148"/>
                    </a:ext>
                  </a:extLst>
                </a:gridCol>
                <a:gridCol w="2644085">
                  <a:extLst>
                    <a:ext uri="{9D8B030D-6E8A-4147-A177-3AD203B41FA5}">
                      <a16:colId xmlns:a16="http://schemas.microsoft.com/office/drawing/2014/main" val="1888202955"/>
                    </a:ext>
                  </a:extLst>
                </a:gridCol>
              </a:tblGrid>
              <a:tr h="467243">
                <a:tc>
                  <a:txBody>
                    <a:bodyPr/>
                    <a:lstStyle/>
                    <a:p>
                      <a:r>
                        <a:rPr lang="en-US" sz="2400" kern="100" dirty="0">
                          <a:effectLst/>
                          <a:latin typeface="Times New Roman" panose="02020603050405020304" pitchFamily="18" charset="0"/>
                          <a:cs typeface="Times New Roman" panose="02020603050405020304" pitchFamily="18" charset="0"/>
                        </a:rPr>
                        <a:t> </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r>
                        <a:rPr lang="en-US" sz="2400" kern="100">
                          <a:effectLst/>
                          <a:latin typeface="Times New Roman" panose="02020603050405020304" pitchFamily="18" charset="0"/>
                          <a:cs typeface="Times New Roman" panose="02020603050405020304" pitchFamily="18" charset="0"/>
                        </a:rPr>
                        <a:t>Decision Trees</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r>
                        <a:rPr lang="en-US" sz="2400" kern="100" dirty="0">
                          <a:effectLst/>
                          <a:latin typeface="Times New Roman" panose="02020603050405020304" pitchFamily="18" charset="0"/>
                          <a:cs typeface="Times New Roman" panose="02020603050405020304" pitchFamily="18" charset="0"/>
                        </a:rPr>
                        <a:t>Random Forest</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r>
                        <a:rPr lang="en-US" sz="2400" kern="100">
                          <a:effectLst/>
                          <a:latin typeface="Times New Roman" panose="02020603050405020304" pitchFamily="18" charset="0"/>
                          <a:cs typeface="Times New Roman" panose="02020603050405020304" pitchFamily="18" charset="0"/>
                        </a:rPr>
                        <a:t>XGBoost </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552631114"/>
                  </a:ext>
                </a:extLst>
              </a:tr>
              <a:tr h="1493912">
                <a:tc>
                  <a:txBody>
                    <a:bodyPr/>
                    <a:lstStyle/>
                    <a:p>
                      <a:r>
                        <a:rPr lang="en-US" sz="2400" kern="100">
                          <a:effectLst/>
                          <a:latin typeface="Times New Roman" panose="02020603050405020304" pitchFamily="18" charset="0"/>
                          <a:cs typeface="Times New Roman" panose="02020603050405020304" pitchFamily="18" charset="0"/>
                        </a:rPr>
                        <a:t>Accuracy Score</a:t>
                      </a:r>
                      <a:endParaRPr lang="zh-TW" sz="2400" kern="10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r>
                        <a:rPr lang="en-IN" sz="2400" dirty="0"/>
                        <a:t>0.7467532467532467</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r>
                        <a:rPr lang="en-IN" sz="2400" dirty="0"/>
                        <a:t>0.7337662337662337</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tc>
                  <a:txBody>
                    <a:bodyPr/>
                    <a:lstStyle/>
                    <a:p>
                      <a:r>
                        <a:rPr lang="en-IN" sz="2400" dirty="0"/>
                        <a:t>0.7395833333333334</a:t>
                      </a:r>
                      <a:endParaRPr 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882141174"/>
                  </a:ext>
                </a:extLst>
              </a:tr>
            </a:tbl>
          </a:graphicData>
        </a:graphic>
      </p:graphicFrame>
    </p:spTree>
    <p:extLst>
      <p:ext uri="{BB962C8B-B14F-4D97-AF65-F5344CB8AC3E}">
        <p14:creationId xmlns:p14="http://schemas.microsoft.com/office/powerpoint/2010/main" val="257463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5417-3B7F-843D-D2E0-B53B4D80F38B}"/>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A Data-Driven Analysis on Diabetes </a:t>
            </a:r>
          </a:p>
        </p:txBody>
      </p:sp>
      <p:sp>
        <p:nvSpPr>
          <p:cNvPr id="3" name="Content Placeholder 2">
            <a:extLst>
              <a:ext uri="{FF2B5EF4-FFF2-40B4-BE49-F238E27FC236}">
                <a16:creationId xmlns:a16="http://schemas.microsoft.com/office/drawing/2014/main" id="{5A6C8840-1672-577B-CD28-2B011EF0563A}"/>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Diabetes is a chronic disease that occurs either when the pancreas does not produce enough insulin or when the body cannot effectively use the insulin it produces.</a:t>
            </a:r>
          </a:p>
          <a:p>
            <a:r>
              <a:rPr lang="en-US" dirty="0">
                <a:latin typeface="Times New Roman" panose="02020603050405020304" pitchFamily="18" charset="0"/>
                <a:cs typeface="Times New Roman" panose="02020603050405020304" pitchFamily="18" charset="0"/>
              </a:rPr>
              <a:t>Insulin is a hormone that regulates blood glucose. Hyperglycemia, also called raised blood glucose or raised blood sugar, is a common effect of uncontrolled diabetes and over time leads to serious damage to many of the body's systems, especially the nerves and blood vessels.</a:t>
            </a:r>
          </a:p>
          <a:p>
            <a:r>
              <a:rPr lang="en-US" dirty="0">
                <a:latin typeface="Times New Roman" panose="02020603050405020304" pitchFamily="18" charset="0"/>
                <a:cs typeface="Times New Roman" panose="02020603050405020304" pitchFamily="18" charset="0"/>
              </a:rPr>
              <a:t>Diabetes is a major cause of blindness, kidney failure, heart attacks, stroke and lower limb amputation.</a:t>
            </a:r>
          </a:p>
          <a:p>
            <a:r>
              <a:rPr lang="en-US" dirty="0">
                <a:latin typeface="Times New Roman" panose="02020603050405020304" pitchFamily="18" charset="0"/>
                <a:cs typeface="Times New Roman" panose="02020603050405020304" pitchFamily="18" charset="0"/>
              </a:rPr>
              <a:t>According to a report from the World Health Organization, 1.5 million deaths are directly attributed to diabetes each year.</a:t>
            </a:r>
          </a:p>
          <a:p>
            <a:r>
              <a:rPr lang="en-US" dirty="0">
                <a:latin typeface="Times New Roman" panose="02020603050405020304" pitchFamily="18" charset="0"/>
                <a:cs typeface="Times New Roman" panose="02020603050405020304" pitchFamily="18" charset="0"/>
              </a:rPr>
              <a:t>From the dataset, the main objective is to identify the most significant factors in the onset of diabetes with the goal being prevention.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3234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67CDFC-B693-B81C-8BFD-655FB590B9BD}"/>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bg1"/>
                </a:solidFill>
                <a:latin typeface="Times New Roman" panose="02020603050405020304" pitchFamily="18" charset="0"/>
                <a:cs typeface="Times New Roman" panose="02020603050405020304" pitchFamily="18" charset="0"/>
              </a:rPr>
              <a:t>Discussion</a:t>
            </a:r>
          </a:p>
        </p:txBody>
      </p:sp>
      <p:sp>
        <p:nvSpPr>
          <p:cNvPr id="3" name="內容版面配置區 2">
            <a:extLst>
              <a:ext uri="{FF2B5EF4-FFF2-40B4-BE49-F238E27FC236}">
                <a16:creationId xmlns:a16="http://schemas.microsoft.com/office/drawing/2014/main" id="{EAFA76AC-3C39-10BB-7803-AC356349480A}"/>
              </a:ext>
            </a:extLst>
          </p:cNvPr>
          <p:cNvSpPr>
            <a:spLocks noGrp="1"/>
          </p:cNvSpPr>
          <p:nvPr>
            <p:ph idx="1"/>
          </p:nvPr>
        </p:nvSpPr>
        <p:spPr/>
        <p:txBody>
          <a:bodyPr>
            <a:normAutofit fontScale="85000" lnSpcReduction="20000"/>
          </a:bodyPr>
          <a:lstStyle/>
          <a:p>
            <a:pPr marL="342900" lvl="0" indent="-342900">
              <a:buFont typeface="+mj-lt"/>
              <a:buAutoNum type="arabicPeriod"/>
            </a:pPr>
            <a:r>
              <a:rPr lang="en-US" altLang="zh-TW" sz="2400" kern="100" dirty="0">
                <a:effectLst/>
                <a:latin typeface="Times New Roman" panose="02020603050405020304" pitchFamily="18" charset="0"/>
                <a:ea typeface="新細明體" panose="02020500000000000000" pitchFamily="18" charset="-120"/>
                <a:cs typeface="Times New Roman" panose="02020603050405020304" pitchFamily="18" charset="0"/>
              </a:rPr>
              <a:t>We think we should use the results engendered by the random forest because we are dealing with relatively large dataset and that we want to enhance the effectiveness of the predictive model by avoiding overfitting. </a:t>
            </a:r>
            <a:r>
              <a:rPr lang="en-US" altLang="zh-TW" sz="2400" kern="100" dirty="0" err="1">
                <a:effectLst/>
                <a:latin typeface="Times New Roman" panose="02020603050405020304" pitchFamily="18" charset="0"/>
                <a:ea typeface="新細明體" panose="02020500000000000000" pitchFamily="18" charset="-120"/>
                <a:cs typeface="Times New Roman" panose="02020603050405020304" pitchFamily="18" charset="0"/>
              </a:rPr>
              <a:t>XGBoost</a:t>
            </a:r>
            <a:r>
              <a:rPr lang="en-US" altLang="zh-TW" sz="2400" kern="100" dirty="0">
                <a:effectLst/>
                <a:latin typeface="Times New Roman" panose="02020603050405020304" pitchFamily="18" charset="0"/>
                <a:ea typeface="新細明體" panose="02020500000000000000" pitchFamily="18" charset="-120"/>
                <a:cs typeface="Times New Roman" panose="02020603050405020304" pitchFamily="18" charset="0"/>
              </a:rPr>
              <a:t> can possibly be a more powerful algorithm, but it requires further fine tuning which is not performed in our analyses. </a:t>
            </a:r>
            <a:endParaRPr lang="zh-TW" alt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pPr marL="342900" lvl="0" indent="-342900">
              <a:buFont typeface="+mj-lt"/>
              <a:buAutoNum type="arabicPeriod"/>
            </a:pPr>
            <a:r>
              <a:rPr lang="en-US" altLang="zh-TW" sz="2400" kern="100" dirty="0">
                <a:effectLst/>
                <a:latin typeface="Times New Roman" panose="02020603050405020304" pitchFamily="18" charset="0"/>
                <a:ea typeface="新細明體" panose="02020500000000000000" pitchFamily="18" charset="-120"/>
                <a:cs typeface="Times New Roman" panose="02020603050405020304" pitchFamily="18" charset="0"/>
              </a:rPr>
              <a:t>According to </a:t>
            </a:r>
            <a:r>
              <a:rPr lang="en-US" altLang="zh-TW" sz="2400" kern="100" dirty="0" err="1">
                <a:effectLst/>
                <a:latin typeface="Times New Roman" panose="02020603050405020304" pitchFamily="18" charset="0"/>
                <a:ea typeface="新細明體" panose="02020500000000000000" pitchFamily="18" charset="-120"/>
                <a:cs typeface="Times New Roman" panose="02020603050405020304" pitchFamily="18" charset="0"/>
              </a:rPr>
              <a:t>Mantelakis</a:t>
            </a:r>
            <a:r>
              <a:rPr lang="en-US" altLang="zh-TW" sz="2400" kern="100" dirty="0">
                <a:effectLst/>
                <a:latin typeface="Times New Roman" panose="02020603050405020304" pitchFamily="18" charset="0"/>
                <a:ea typeface="新細明體" panose="02020500000000000000" pitchFamily="18" charset="-120"/>
                <a:cs typeface="Times New Roman" panose="02020603050405020304" pitchFamily="18" charset="0"/>
              </a:rPr>
              <a:t> et al. (2021),</a:t>
            </a:r>
            <a:r>
              <a:rPr lang="zh-TW" altLang="zh-TW" sz="2400" kern="100" dirty="0">
                <a:effectLst/>
                <a:latin typeface="Times New Roman" panose="02020603050405020304" pitchFamily="18" charset="0"/>
                <a:ea typeface="新細明體" panose="02020500000000000000" pitchFamily="18" charset="-120"/>
                <a:cs typeface="Times New Roman" panose="02020603050405020304" pitchFamily="18" charset="0"/>
              </a:rPr>
              <a:t> the accuracy of 88% can be considered as good in clinical research. Further, a meta-analysis conducted by Olusanya et al. (2022) showed that the overall accuracy of using ML to diagnose type 2 diabetes is 86%. Thus, the current model with 71.88% accuracy may not be adequate to be useful in clinical setting to assist with diabetes diagnostics. However, our model does depict that elder people with high BMI and high blood glucose level are more likely to develop diabetes.</a:t>
            </a:r>
          </a:p>
          <a:p>
            <a:endParaRPr kumimoji="1" lang="zh-TW"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5350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57E8F9-9DE6-3D87-2ADA-90496764A258}"/>
              </a:ext>
            </a:extLst>
          </p:cNvPr>
          <p:cNvSpPr>
            <a:spLocks noGrp="1"/>
          </p:cNvSpPr>
          <p:nvPr>
            <p:ph type="title"/>
          </p:nvPr>
        </p:nvSpPr>
        <p:spPr/>
        <p:txBody>
          <a:bodyPr/>
          <a:lstStyle/>
          <a:p>
            <a:r>
              <a:rPr kumimoji="1" lang="en-US" altLang="zh-TW" b="1" dirty="0">
                <a:latin typeface="Times New Roman" panose="02020603050405020304" pitchFamily="18" charset="0"/>
                <a:cs typeface="Times New Roman" panose="02020603050405020304" pitchFamily="18" charset="0"/>
              </a:rPr>
              <a:t>Reference</a:t>
            </a:r>
            <a:endParaRPr kumimoji="1" lang="zh-TW" altLang="en-US" b="1"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2342EE1D-ACA5-7301-48BF-82F306A59D72}"/>
              </a:ext>
            </a:extLst>
          </p:cNvPr>
          <p:cNvSpPr>
            <a:spLocks noGrp="1"/>
          </p:cNvSpPr>
          <p:nvPr>
            <p:ph idx="1"/>
          </p:nvPr>
        </p:nvSpPr>
        <p:spPr/>
        <p:txBody>
          <a:bodyPr/>
          <a:lstStyle/>
          <a:p>
            <a:r>
              <a:rPr lang="en-US" altLang="zh-TW" sz="1800" dirty="0" err="1">
                <a:effectLst/>
                <a:latin typeface="Times New Roman" panose="02020603050405020304" pitchFamily="18" charset="0"/>
                <a:ea typeface="新細明體" panose="02020500000000000000" pitchFamily="18" charset="-120"/>
                <a:cs typeface="Times New Roman" panose="02020603050405020304" pitchFamily="18" charset="0"/>
              </a:rPr>
              <a:t>Olusanya</a:t>
            </a:r>
            <a:r>
              <a:rPr lang="en-US" altLang="zh-TW" sz="1800" dirty="0">
                <a:effectLst/>
                <a:latin typeface="Times New Roman" panose="02020603050405020304" pitchFamily="18" charset="0"/>
                <a:ea typeface="新細明體" panose="02020500000000000000" pitchFamily="18" charset="-120"/>
                <a:cs typeface="Times New Roman" panose="02020603050405020304" pitchFamily="18" charset="0"/>
              </a:rPr>
              <a:t>, M. O., </a:t>
            </a:r>
            <a:r>
              <a:rPr lang="en-US" altLang="zh-TW" sz="1800" dirty="0" err="1">
                <a:effectLst/>
                <a:latin typeface="Times New Roman" panose="02020603050405020304" pitchFamily="18" charset="0"/>
                <a:ea typeface="新細明體" panose="02020500000000000000" pitchFamily="18" charset="-120"/>
                <a:cs typeface="Times New Roman" panose="02020603050405020304" pitchFamily="18" charset="0"/>
              </a:rPr>
              <a:t>Ogunsakin</a:t>
            </a:r>
            <a:r>
              <a:rPr lang="en-US" altLang="zh-TW" sz="1800" dirty="0">
                <a:effectLst/>
                <a:latin typeface="Times New Roman" panose="02020603050405020304" pitchFamily="18" charset="0"/>
                <a:ea typeface="新細明體" panose="02020500000000000000" pitchFamily="18" charset="-120"/>
                <a:cs typeface="Times New Roman" panose="02020603050405020304" pitchFamily="18" charset="0"/>
              </a:rPr>
              <a:t>, R. E., </a:t>
            </a:r>
            <a:r>
              <a:rPr lang="en-US" altLang="zh-TW" sz="1800" dirty="0" err="1">
                <a:effectLst/>
                <a:latin typeface="Times New Roman" panose="02020603050405020304" pitchFamily="18" charset="0"/>
                <a:ea typeface="新細明體" panose="02020500000000000000" pitchFamily="18" charset="-120"/>
                <a:cs typeface="Times New Roman" panose="02020603050405020304" pitchFamily="18" charset="0"/>
              </a:rPr>
              <a:t>Ghai</a:t>
            </a:r>
            <a:r>
              <a:rPr lang="en-US" altLang="zh-TW" sz="1800" dirty="0">
                <a:effectLst/>
                <a:latin typeface="Times New Roman" panose="02020603050405020304" pitchFamily="18" charset="0"/>
                <a:ea typeface="新細明體" panose="02020500000000000000" pitchFamily="18" charset="-120"/>
                <a:cs typeface="Times New Roman" panose="02020603050405020304" pitchFamily="18" charset="0"/>
              </a:rPr>
              <a:t>, M., &amp; Adeleke, M. A. (2022). Accuracy of machine learning classification models for the prediction of type 2 diabetes mellitus: A systematic survey and meta-analysis approach. </a:t>
            </a:r>
            <a:r>
              <a:rPr lang="en-US" altLang="zh-TW" sz="1800" i="1" dirty="0">
                <a:effectLst/>
                <a:latin typeface="Times New Roman" panose="02020603050405020304" pitchFamily="18" charset="0"/>
                <a:ea typeface="新細明體" panose="02020500000000000000" pitchFamily="18" charset="-120"/>
                <a:cs typeface="Times New Roman" panose="02020603050405020304" pitchFamily="18" charset="0"/>
              </a:rPr>
              <a:t>International Journal of Environmental Research and Public Health</a:t>
            </a:r>
            <a:r>
              <a:rPr lang="en-US" altLang="zh-TW" sz="1800" dirty="0">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800" i="1" dirty="0">
                <a:effectLst/>
                <a:latin typeface="Times New Roman" panose="02020603050405020304" pitchFamily="18" charset="0"/>
                <a:ea typeface="新細明體" panose="02020500000000000000" pitchFamily="18" charset="-120"/>
                <a:cs typeface="Times New Roman" panose="02020603050405020304" pitchFamily="18" charset="0"/>
              </a:rPr>
              <a:t>19</a:t>
            </a:r>
            <a:r>
              <a:rPr lang="en-US" altLang="zh-TW" sz="1800" dirty="0">
                <a:effectLst/>
                <a:latin typeface="Times New Roman" panose="02020603050405020304" pitchFamily="18" charset="0"/>
                <a:ea typeface="新細明體" panose="02020500000000000000" pitchFamily="18" charset="-120"/>
                <a:cs typeface="Times New Roman" panose="02020603050405020304" pitchFamily="18" charset="0"/>
              </a:rPr>
              <a:t>(21), 14280. https://</a:t>
            </a:r>
            <a:r>
              <a:rPr lang="en-US" altLang="zh-TW" sz="1800" dirty="0" err="1">
                <a:effectLst/>
                <a:latin typeface="Times New Roman" panose="02020603050405020304" pitchFamily="18" charset="0"/>
                <a:ea typeface="新細明體" panose="02020500000000000000" pitchFamily="18" charset="-120"/>
                <a:cs typeface="Times New Roman" panose="02020603050405020304" pitchFamily="18" charset="0"/>
              </a:rPr>
              <a:t>doi.org</a:t>
            </a:r>
            <a:r>
              <a:rPr lang="en-US" altLang="zh-TW" sz="1800" dirty="0">
                <a:effectLst/>
                <a:latin typeface="Times New Roman" panose="02020603050405020304" pitchFamily="18" charset="0"/>
                <a:ea typeface="新細明體" panose="02020500000000000000" pitchFamily="18" charset="-120"/>
                <a:cs typeface="Times New Roman" panose="02020603050405020304" pitchFamily="18" charset="0"/>
              </a:rPr>
              <a:t>/10.3390/ijerph192114280 </a:t>
            </a:r>
            <a:endParaRPr lang="zh-TW" altLang="zh-TW" sz="1800" dirty="0">
              <a:effectLst/>
              <a:latin typeface="Times New Roman" panose="02020603050405020304" pitchFamily="18" charset="0"/>
              <a:ea typeface="新細明體" panose="02020500000000000000" pitchFamily="18" charset="-120"/>
              <a:cs typeface="Times New Roman" panose="02020603050405020304" pitchFamily="18" charset="0"/>
            </a:endParaRPr>
          </a:p>
          <a:p>
            <a:r>
              <a:rPr lang="en-US" altLang="zh-TW" sz="1800" dirty="0" err="1">
                <a:effectLst/>
                <a:latin typeface="Times New Roman" panose="02020603050405020304" pitchFamily="18" charset="0"/>
                <a:ea typeface="新細明體" panose="02020500000000000000" pitchFamily="18" charset="-120"/>
                <a:cs typeface="Times New Roman" panose="02020603050405020304" pitchFamily="18" charset="0"/>
              </a:rPr>
              <a:t>Mantelakis</a:t>
            </a:r>
            <a:r>
              <a:rPr lang="en-US" altLang="zh-TW" sz="1800" dirty="0">
                <a:effectLst/>
                <a:latin typeface="Times New Roman" panose="02020603050405020304" pitchFamily="18" charset="0"/>
                <a:ea typeface="新細明體" panose="02020500000000000000" pitchFamily="18" charset="-120"/>
                <a:cs typeface="Times New Roman" panose="02020603050405020304" pitchFamily="18" charset="0"/>
              </a:rPr>
              <a:t>, A., </a:t>
            </a:r>
            <a:r>
              <a:rPr lang="en-US" altLang="zh-TW" sz="1800" dirty="0" err="1">
                <a:effectLst/>
                <a:latin typeface="Times New Roman" panose="02020603050405020304" pitchFamily="18" charset="0"/>
                <a:ea typeface="新細明體" panose="02020500000000000000" pitchFamily="18" charset="-120"/>
                <a:cs typeface="Times New Roman" panose="02020603050405020304" pitchFamily="18" charset="0"/>
              </a:rPr>
              <a:t>Assael</a:t>
            </a:r>
            <a:r>
              <a:rPr lang="en-US" altLang="zh-TW" sz="1800" dirty="0">
                <a:effectLst/>
                <a:latin typeface="Times New Roman" panose="02020603050405020304" pitchFamily="18" charset="0"/>
                <a:ea typeface="新細明體" panose="02020500000000000000" pitchFamily="18" charset="-120"/>
                <a:cs typeface="Times New Roman" panose="02020603050405020304" pitchFamily="18" charset="0"/>
              </a:rPr>
              <a:t>, Y., </a:t>
            </a:r>
            <a:r>
              <a:rPr lang="en-US" altLang="zh-TW" sz="1800" dirty="0" err="1">
                <a:effectLst/>
                <a:latin typeface="Times New Roman" panose="02020603050405020304" pitchFamily="18" charset="0"/>
                <a:ea typeface="新細明體" panose="02020500000000000000" pitchFamily="18" charset="-120"/>
                <a:cs typeface="Times New Roman" panose="02020603050405020304" pitchFamily="18" charset="0"/>
              </a:rPr>
              <a:t>Sorooshian</a:t>
            </a:r>
            <a:r>
              <a:rPr lang="en-US" altLang="zh-TW" sz="1800" dirty="0">
                <a:effectLst/>
                <a:latin typeface="Times New Roman" panose="02020603050405020304" pitchFamily="18" charset="0"/>
                <a:ea typeface="新細明體" panose="02020500000000000000" pitchFamily="18" charset="-120"/>
                <a:cs typeface="Times New Roman" panose="02020603050405020304" pitchFamily="18" charset="0"/>
              </a:rPr>
              <a:t>, P., &amp; Khajuria, A. (2021). Machine learning demonstrates high accuracy for disease diagnosis and prognosis in plastic surgery. </a:t>
            </a:r>
            <a:r>
              <a:rPr lang="en-US" altLang="zh-TW" sz="1800" i="1" dirty="0">
                <a:effectLst/>
                <a:latin typeface="Times New Roman" panose="02020603050405020304" pitchFamily="18" charset="0"/>
                <a:ea typeface="新細明體" panose="02020500000000000000" pitchFamily="18" charset="-120"/>
                <a:cs typeface="Times New Roman" panose="02020603050405020304" pitchFamily="18" charset="0"/>
              </a:rPr>
              <a:t>Plastic and Reconstructive Surgery - Global Open</a:t>
            </a:r>
            <a:r>
              <a:rPr lang="en-US" altLang="zh-TW" sz="1800" dirty="0">
                <a:effectLst/>
                <a:latin typeface="Times New Roman" panose="02020603050405020304" pitchFamily="18" charset="0"/>
                <a:ea typeface="新細明體" panose="02020500000000000000" pitchFamily="18" charset="-120"/>
                <a:cs typeface="Times New Roman" panose="02020603050405020304" pitchFamily="18" charset="0"/>
              </a:rPr>
              <a:t>, </a:t>
            </a:r>
            <a:r>
              <a:rPr lang="en-US" altLang="zh-TW" sz="1800" i="1" dirty="0">
                <a:effectLst/>
                <a:latin typeface="Times New Roman" panose="02020603050405020304" pitchFamily="18" charset="0"/>
                <a:ea typeface="新細明體" panose="02020500000000000000" pitchFamily="18" charset="-120"/>
                <a:cs typeface="Times New Roman" panose="02020603050405020304" pitchFamily="18" charset="0"/>
              </a:rPr>
              <a:t>9</a:t>
            </a:r>
            <a:r>
              <a:rPr lang="en-US" altLang="zh-TW" sz="1800" dirty="0">
                <a:effectLst/>
                <a:latin typeface="Times New Roman" panose="02020603050405020304" pitchFamily="18" charset="0"/>
                <a:ea typeface="新細明體" panose="02020500000000000000" pitchFamily="18" charset="-120"/>
                <a:cs typeface="Times New Roman" panose="02020603050405020304" pitchFamily="18" charset="0"/>
              </a:rPr>
              <a:t>(6). https://</a:t>
            </a:r>
            <a:r>
              <a:rPr lang="en-US" altLang="zh-TW" sz="1800" dirty="0" err="1">
                <a:effectLst/>
                <a:latin typeface="Times New Roman" panose="02020603050405020304" pitchFamily="18" charset="0"/>
                <a:ea typeface="新細明體" panose="02020500000000000000" pitchFamily="18" charset="-120"/>
                <a:cs typeface="Times New Roman" panose="02020603050405020304" pitchFamily="18" charset="0"/>
              </a:rPr>
              <a:t>doi.org</a:t>
            </a:r>
            <a:r>
              <a:rPr lang="en-US" altLang="zh-TW" sz="1800" dirty="0">
                <a:effectLst/>
                <a:latin typeface="Times New Roman" panose="02020603050405020304" pitchFamily="18" charset="0"/>
                <a:ea typeface="新細明體" panose="02020500000000000000" pitchFamily="18" charset="-120"/>
                <a:cs typeface="Times New Roman" panose="02020603050405020304" pitchFamily="18" charset="0"/>
              </a:rPr>
              <a:t>/10.1097/gox.0000000000003638 </a:t>
            </a:r>
            <a:endParaRPr lang="zh-TW" altLang="zh-TW" sz="1800" dirty="0">
              <a:effectLst/>
              <a:latin typeface="Times New Roman" panose="02020603050405020304" pitchFamily="18" charset="0"/>
              <a:ea typeface="新細明體" panose="02020500000000000000" pitchFamily="18" charset="-120"/>
              <a:cs typeface="Times New Roman" panose="02020603050405020304" pitchFamily="18" charset="0"/>
            </a:endParaRPr>
          </a:p>
          <a:p>
            <a:pPr marL="0" indent="0">
              <a:buNone/>
            </a:pPr>
            <a:endParaRPr kumimoji="1"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1657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89F2CF-F0AC-C66F-FEFC-7D8BDBD1F795}"/>
              </a:ext>
            </a:extLst>
          </p:cNvPr>
          <p:cNvSpPr>
            <a:spLocks noGrp="1"/>
          </p:cNvSpPr>
          <p:nvPr>
            <p:ph type="title"/>
          </p:nvPr>
        </p:nvSpPr>
        <p:spPr/>
        <p:txBody>
          <a:bodyPr>
            <a:normAutofit fontScale="90000"/>
          </a:bodyPr>
          <a:lstStyle/>
          <a:p>
            <a:r>
              <a:rPr lang="en-US" altLang="zh-TW" sz="4900" b="1" dirty="0">
                <a:effectLst/>
                <a:latin typeface="Times New Roman" panose="02020603050405020304" pitchFamily="18" charset="0"/>
                <a:ea typeface="新細明體" panose="02020500000000000000" pitchFamily="18" charset="-120"/>
                <a:cs typeface="Times New Roman" panose="02020603050405020304" pitchFamily="18" charset="0"/>
              </a:rPr>
              <a:t>Introduction</a:t>
            </a:r>
            <a:r>
              <a:rPr lang="zh-TW" altLang="zh-TW" dirty="0">
                <a:effectLst/>
                <a:latin typeface="Times New Roman" panose="02020603050405020304" pitchFamily="18" charset="0"/>
                <a:cs typeface="Times New Roman" panose="02020603050405020304" pitchFamily="18" charset="0"/>
              </a:rPr>
              <a:t> </a:t>
            </a:r>
            <a:endParaRPr kumimoji="1"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B2D09B1F-3B9A-D009-D6B2-BD4326AD352D}"/>
              </a:ext>
            </a:extLst>
          </p:cNvPr>
          <p:cNvSpPr>
            <a:spLocks noGrp="1"/>
          </p:cNvSpPr>
          <p:nvPr>
            <p:ph idx="1"/>
          </p:nvPr>
        </p:nvSpPr>
        <p:spPr>
          <a:xfrm>
            <a:off x="454412" y="2281806"/>
            <a:ext cx="11283176" cy="4385396"/>
          </a:xfrm>
        </p:spPr>
        <p:txBody>
          <a:bodyPr>
            <a:noAutofit/>
          </a:bodyPr>
          <a:lstStyle/>
          <a:p>
            <a:pPr algn="just"/>
            <a:r>
              <a:rPr lang="en-US" altLang="zh-TW" sz="2200" kern="100" dirty="0">
                <a:effectLst/>
                <a:latin typeface="Times New Roman" panose="02020603050405020304" pitchFamily="18" charset="0"/>
                <a:ea typeface="新細明體" panose="02020500000000000000" pitchFamily="18" charset="-120"/>
                <a:cs typeface="Times New Roman" panose="02020603050405020304" pitchFamily="18" charset="0"/>
              </a:rPr>
              <a:t>Diabetes is currently one of the most common and prevalent chronic diseases, leading over time to serious damage to the heart, blood vessels, eyes, kidneys, and nerves. (WHO,2023)According to the World Health Organization (WHO) report, there are 1.5 million deaths directly attributed to diabetes each year.(WHO,2023) With changes in lifestyle and dietary habits, an increasing number of people are affected by this disease. Through data analysis, our aim is to identify the most significant factors contributing to the onset of diabetes with the goal of prevention. This dataset originates from the National Institute of Diabetes and Digestive and Kidney Diseases. Based on this data, we focus on BMI, blood glucose levels, and age, hoping to uncover their associations with diabetes. We will utilize different ML models and choose the best performing model to analyze the relationship among various factors and discover preventive strategies to reduce the future incidence of diabetes.</a:t>
            </a:r>
            <a:endParaRPr lang="zh-TW" altLang="zh-TW" sz="2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endParaRPr kumimoji="1" lang="zh-TW"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8641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B3165-EC62-FEE0-F9CC-F8D676007E6F}"/>
              </a:ext>
            </a:extLst>
          </p:cNvPr>
          <p:cNvSpPr>
            <a:spLocks noGrp="1"/>
          </p:cNvSpPr>
          <p:nvPr>
            <p:ph type="title"/>
          </p:nvPr>
        </p:nvSpPr>
        <p:spPr>
          <a:xfrm>
            <a:off x="838200" y="328549"/>
            <a:ext cx="10058400" cy="1131136"/>
          </a:xfrm>
        </p:spPr>
        <p:txBody>
          <a:bodyPr/>
          <a:lstStyle/>
          <a:p>
            <a:r>
              <a:rPr lang="en-US" sz="4000" b="1" dirty="0">
                <a:latin typeface="Times New Roman" panose="02020603050405020304" pitchFamily="18" charset="0"/>
                <a:cs typeface="Times New Roman" panose="02020603050405020304" pitchFamily="18" charset="0"/>
              </a:rPr>
              <a:t>Dataset </a:t>
            </a:r>
          </a:p>
        </p:txBody>
      </p:sp>
      <p:sp>
        <p:nvSpPr>
          <p:cNvPr id="3" name="Content Placeholder 2">
            <a:extLst>
              <a:ext uri="{FF2B5EF4-FFF2-40B4-BE49-F238E27FC236}">
                <a16:creationId xmlns:a16="http://schemas.microsoft.com/office/drawing/2014/main" id="{F82EAE71-673B-C531-58BD-B113E4AB8F70}"/>
              </a:ext>
            </a:extLst>
          </p:cNvPr>
          <p:cNvSpPr>
            <a:spLocks noGrp="1"/>
          </p:cNvSpPr>
          <p:nvPr>
            <p:ph idx="1"/>
          </p:nvPr>
        </p:nvSpPr>
        <p:spPr/>
        <p:txBody>
          <a:bodyPr>
            <a:normAutofit fontScale="92500" lnSpcReduction="20000"/>
          </a:bodyPr>
          <a:lstStyle/>
          <a:p>
            <a:pPr algn="just" fontAlgn="base">
              <a:buFont typeface="Arial" panose="020B0604020202020204" pitchFamily="34" charset="0"/>
              <a:buChar char="•"/>
            </a:pPr>
            <a:r>
              <a:rPr lang="en-IN" sz="2200" b="0" i="0" dirty="0">
                <a:solidFill>
                  <a:schemeClr val="tx1"/>
                </a:solidFill>
                <a:effectLst/>
                <a:latin typeface="Times New Roman" panose="02020603050405020304" pitchFamily="18" charset="0"/>
                <a:cs typeface="Times New Roman" panose="02020603050405020304" pitchFamily="18" charset="0"/>
              </a:rPr>
              <a:t>Pregnancies: Number of times pregnant</a:t>
            </a:r>
          </a:p>
          <a:p>
            <a:pPr algn="just" fontAlgn="base">
              <a:buFont typeface="Arial" panose="020B0604020202020204" pitchFamily="34" charset="0"/>
              <a:buChar char="•"/>
            </a:pPr>
            <a:r>
              <a:rPr lang="en-IN" sz="2200" b="0" i="0" dirty="0">
                <a:solidFill>
                  <a:schemeClr val="tx1"/>
                </a:solidFill>
                <a:effectLst/>
                <a:latin typeface="Times New Roman" panose="02020603050405020304" pitchFamily="18" charset="0"/>
                <a:cs typeface="Times New Roman" panose="02020603050405020304" pitchFamily="18" charset="0"/>
              </a:rPr>
              <a:t>Glucose: Plasma glucose concentration a 2 hours in an oral glucose tolerance test</a:t>
            </a:r>
          </a:p>
          <a:p>
            <a:pPr algn="just" fontAlgn="base">
              <a:buFont typeface="Arial" panose="020B0604020202020204" pitchFamily="34" charset="0"/>
              <a:buChar char="•"/>
            </a:pPr>
            <a:r>
              <a:rPr lang="en-IN" sz="2200" b="0" i="0" dirty="0">
                <a:solidFill>
                  <a:schemeClr val="tx1"/>
                </a:solidFill>
                <a:effectLst/>
                <a:latin typeface="Times New Roman" panose="02020603050405020304" pitchFamily="18" charset="0"/>
                <a:cs typeface="Times New Roman" panose="02020603050405020304" pitchFamily="18" charset="0"/>
              </a:rPr>
              <a:t>BloodPressure: Diastolic blood pressure (mm Hg)</a:t>
            </a:r>
          </a:p>
          <a:p>
            <a:pPr algn="just" fontAlgn="base">
              <a:buFont typeface="Arial" panose="020B0604020202020204" pitchFamily="34" charset="0"/>
              <a:buChar char="•"/>
            </a:pPr>
            <a:r>
              <a:rPr lang="en-IN" sz="2200" b="0" i="0" dirty="0">
                <a:solidFill>
                  <a:schemeClr val="tx1"/>
                </a:solidFill>
                <a:effectLst/>
                <a:latin typeface="Times New Roman" panose="02020603050405020304" pitchFamily="18" charset="0"/>
                <a:cs typeface="Times New Roman" panose="02020603050405020304" pitchFamily="18" charset="0"/>
              </a:rPr>
              <a:t>SkinThickness: Triceps skin fold thickness (mm)</a:t>
            </a:r>
          </a:p>
          <a:p>
            <a:pPr algn="just" fontAlgn="base">
              <a:buFont typeface="Arial" panose="020B0604020202020204" pitchFamily="34" charset="0"/>
              <a:buChar char="•"/>
            </a:pPr>
            <a:r>
              <a:rPr lang="en-IN" sz="2200" b="0" i="0" dirty="0">
                <a:solidFill>
                  <a:schemeClr val="tx1"/>
                </a:solidFill>
                <a:effectLst/>
                <a:latin typeface="Times New Roman" panose="02020603050405020304" pitchFamily="18" charset="0"/>
                <a:cs typeface="Times New Roman" panose="02020603050405020304" pitchFamily="18" charset="0"/>
              </a:rPr>
              <a:t>Insulin: 2-Hour serum insulin (mu U/ml)</a:t>
            </a:r>
          </a:p>
          <a:p>
            <a:pPr algn="just" fontAlgn="base">
              <a:buFont typeface="Arial" panose="020B0604020202020204" pitchFamily="34" charset="0"/>
              <a:buChar char="•"/>
            </a:pPr>
            <a:r>
              <a:rPr lang="en-IN" sz="2200" b="0" i="0" dirty="0">
                <a:solidFill>
                  <a:schemeClr val="tx1"/>
                </a:solidFill>
                <a:effectLst/>
                <a:latin typeface="Times New Roman" panose="02020603050405020304" pitchFamily="18" charset="0"/>
                <a:cs typeface="Times New Roman" panose="02020603050405020304" pitchFamily="18" charset="0"/>
              </a:rPr>
              <a:t>BMI: Body mass index (weight in kg/(height in m)^2)</a:t>
            </a:r>
          </a:p>
          <a:p>
            <a:pPr algn="just" fontAlgn="base">
              <a:buFont typeface="Arial" panose="020B0604020202020204" pitchFamily="34" charset="0"/>
              <a:buChar char="•"/>
            </a:pPr>
            <a:r>
              <a:rPr lang="en-IN" sz="2200" b="0" i="0" dirty="0">
                <a:solidFill>
                  <a:schemeClr val="tx1"/>
                </a:solidFill>
                <a:effectLst/>
                <a:latin typeface="Times New Roman" panose="02020603050405020304" pitchFamily="18" charset="0"/>
                <a:cs typeface="Times New Roman" panose="02020603050405020304" pitchFamily="18" charset="0"/>
              </a:rPr>
              <a:t>DiabetesPedigreeFunction: Diabetes pedigree function</a:t>
            </a:r>
          </a:p>
          <a:p>
            <a:pPr algn="just" fontAlgn="base">
              <a:buFont typeface="Arial" panose="020B0604020202020204" pitchFamily="34" charset="0"/>
              <a:buChar char="•"/>
            </a:pPr>
            <a:r>
              <a:rPr lang="en-IN" sz="2200" b="0" i="0" dirty="0">
                <a:solidFill>
                  <a:schemeClr val="tx1"/>
                </a:solidFill>
                <a:effectLst/>
                <a:latin typeface="Times New Roman" panose="02020603050405020304" pitchFamily="18" charset="0"/>
                <a:cs typeface="Times New Roman" panose="02020603050405020304" pitchFamily="18" charset="0"/>
              </a:rPr>
              <a:t>Age: Age (years)</a:t>
            </a:r>
          </a:p>
          <a:p>
            <a:pPr algn="just" fontAlgn="base">
              <a:buFont typeface="Arial" panose="020B0604020202020204" pitchFamily="34" charset="0"/>
              <a:buChar char="•"/>
            </a:pPr>
            <a:r>
              <a:rPr lang="en-IN" sz="2200" b="0" i="0" dirty="0">
                <a:solidFill>
                  <a:schemeClr val="tx1"/>
                </a:solidFill>
                <a:effectLst/>
                <a:latin typeface="Times New Roman" panose="02020603050405020304" pitchFamily="18" charset="0"/>
                <a:cs typeface="Times New Roman" panose="02020603050405020304" pitchFamily="18" charset="0"/>
              </a:rPr>
              <a:t>Outcome: Class variable (0 or 1)</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4639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62C24-EBFC-D5B5-692F-EB92CB64746F}"/>
              </a:ext>
            </a:extLst>
          </p:cNvPr>
          <p:cNvSpPr>
            <a:spLocks noGrp="1"/>
          </p:cNvSpPr>
          <p:nvPr>
            <p:ph type="title"/>
          </p:nvPr>
        </p:nvSpPr>
        <p:spPr>
          <a:xfrm>
            <a:off x="525573" y="296860"/>
            <a:ext cx="6138506" cy="1131136"/>
          </a:xfrm>
        </p:spPr>
        <p:txBody>
          <a:bodyPr>
            <a:normAutofit/>
          </a:bodyPr>
          <a:lstStyle/>
          <a:p>
            <a:r>
              <a:rPr lang="en-US" b="1" dirty="0">
                <a:latin typeface="Times New Roman" panose="02020603050405020304" pitchFamily="18" charset="0"/>
                <a:cs typeface="Times New Roman" panose="02020603050405020304" pitchFamily="18" charset="0"/>
              </a:rPr>
              <a:t>Dataset--Descriptive  </a:t>
            </a:r>
          </a:p>
        </p:txBody>
      </p:sp>
      <p:pic>
        <p:nvPicPr>
          <p:cNvPr id="5" name="Content Placeholder 4">
            <a:extLst>
              <a:ext uri="{FF2B5EF4-FFF2-40B4-BE49-F238E27FC236}">
                <a16:creationId xmlns:a16="http://schemas.microsoft.com/office/drawing/2014/main" id="{045320C2-E9D4-2608-1F6C-1B6D2801CB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573" y="1176761"/>
            <a:ext cx="8375146" cy="2795325"/>
          </a:xfrm>
        </p:spPr>
      </p:pic>
      <p:pic>
        <p:nvPicPr>
          <p:cNvPr id="7" name="Picture 6">
            <a:extLst>
              <a:ext uri="{FF2B5EF4-FFF2-40B4-BE49-F238E27FC236}">
                <a16:creationId xmlns:a16="http://schemas.microsoft.com/office/drawing/2014/main" id="{7A07CE50-6B9D-6A36-0C4A-2495634A6A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394" y="3780863"/>
            <a:ext cx="3881444" cy="3181999"/>
          </a:xfrm>
          <a:prstGeom prst="rect">
            <a:avLst/>
          </a:prstGeom>
        </p:spPr>
      </p:pic>
    </p:spTree>
    <p:extLst>
      <p:ext uri="{BB962C8B-B14F-4D97-AF65-F5344CB8AC3E}">
        <p14:creationId xmlns:p14="http://schemas.microsoft.com/office/powerpoint/2010/main" val="3944312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130FC-90B4-B003-2EAE-4761195F1201}"/>
              </a:ext>
            </a:extLst>
          </p:cNvPr>
          <p:cNvSpPr>
            <a:spLocks noGrp="1"/>
          </p:cNvSpPr>
          <p:nvPr>
            <p:ph type="title"/>
          </p:nvPr>
        </p:nvSpPr>
        <p:spPr>
          <a:xfrm>
            <a:off x="838200" y="365126"/>
            <a:ext cx="10515600" cy="775778"/>
          </a:xfrm>
        </p:spPr>
        <p:txBody>
          <a:bodyPr/>
          <a:lstStyle/>
          <a:p>
            <a:r>
              <a:rPr lang="en-IN" b="1" dirty="0">
                <a:latin typeface="Times New Roman" panose="02020603050405020304" pitchFamily="18" charset="0"/>
                <a:cs typeface="Times New Roman" panose="02020603050405020304" pitchFamily="18" charset="0"/>
              </a:rPr>
              <a:t>Correlation</a:t>
            </a:r>
          </a:p>
        </p:txBody>
      </p:sp>
      <p:pic>
        <p:nvPicPr>
          <p:cNvPr id="5" name="Content Placeholder 4">
            <a:extLst>
              <a:ext uri="{FF2B5EF4-FFF2-40B4-BE49-F238E27FC236}">
                <a16:creationId xmlns:a16="http://schemas.microsoft.com/office/drawing/2014/main" id="{9CF45657-03E7-C3DE-9BB9-6538D00C41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69197"/>
            <a:ext cx="10515600" cy="4972211"/>
          </a:xfrm>
        </p:spPr>
      </p:pic>
    </p:spTree>
    <p:extLst>
      <p:ext uri="{BB962C8B-B14F-4D97-AF65-F5344CB8AC3E}">
        <p14:creationId xmlns:p14="http://schemas.microsoft.com/office/powerpoint/2010/main" val="2437050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B1F1-70AE-99B7-7D14-A5D498F2B978}"/>
              </a:ext>
            </a:extLst>
          </p:cNvPr>
          <p:cNvSpPr>
            <a:spLocks noGrp="1"/>
          </p:cNvSpPr>
          <p:nvPr>
            <p:ph type="title"/>
          </p:nvPr>
        </p:nvSpPr>
        <p:spPr>
          <a:xfrm>
            <a:off x="503339" y="188957"/>
            <a:ext cx="5931018" cy="915520"/>
          </a:xfrm>
        </p:spPr>
        <p:txBody>
          <a:bodyPr>
            <a:normAutofit/>
          </a:bodyPr>
          <a:lstStyle/>
          <a:p>
            <a:r>
              <a:rPr lang="en-IN" b="1" dirty="0">
                <a:latin typeface="Times New Roman" panose="02020603050405020304" pitchFamily="18" charset="0"/>
                <a:cs typeface="Times New Roman" panose="02020603050405020304" pitchFamily="18" charset="0"/>
              </a:rPr>
              <a:t>Correlation Heatmap </a:t>
            </a:r>
          </a:p>
        </p:txBody>
      </p:sp>
      <p:pic>
        <p:nvPicPr>
          <p:cNvPr id="9" name="Content Placeholder 8">
            <a:extLst>
              <a:ext uri="{FF2B5EF4-FFF2-40B4-BE49-F238E27FC236}">
                <a16:creationId xmlns:a16="http://schemas.microsoft.com/office/drawing/2014/main" id="{BA66BC3C-DDC3-1B7A-C788-F8A2285D9BD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810" r="11677"/>
          <a:stretch/>
        </p:blipFill>
        <p:spPr>
          <a:xfrm>
            <a:off x="175470" y="1104476"/>
            <a:ext cx="6912528" cy="5564568"/>
          </a:xfrm>
        </p:spPr>
      </p:pic>
      <p:pic>
        <p:nvPicPr>
          <p:cNvPr id="11" name="Picture 10">
            <a:extLst>
              <a:ext uri="{FF2B5EF4-FFF2-40B4-BE49-F238E27FC236}">
                <a16:creationId xmlns:a16="http://schemas.microsoft.com/office/drawing/2014/main" id="{86193E2A-1B87-7F4C-6CC1-A7465526C2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7998" y="771465"/>
            <a:ext cx="4723701" cy="1486107"/>
          </a:xfrm>
          <a:prstGeom prst="rect">
            <a:avLst/>
          </a:prstGeom>
        </p:spPr>
      </p:pic>
    </p:spTree>
    <p:extLst>
      <p:ext uri="{BB962C8B-B14F-4D97-AF65-F5344CB8AC3E}">
        <p14:creationId xmlns:p14="http://schemas.microsoft.com/office/powerpoint/2010/main" val="3013075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8ECC8-9B8B-8CE8-7522-5131C026FD43}"/>
              </a:ext>
            </a:extLst>
          </p:cNvPr>
          <p:cNvSpPr>
            <a:spLocks noGrp="1"/>
          </p:cNvSpPr>
          <p:nvPr>
            <p:ph type="title"/>
          </p:nvPr>
        </p:nvSpPr>
        <p:spPr>
          <a:xfrm>
            <a:off x="654341" y="365125"/>
            <a:ext cx="2727121" cy="817723"/>
          </a:xfrm>
        </p:spPr>
        <p:txBody>
          <a:bodyPr>
            <a:normAutofit/>
          </a:bodyPr>
          <a:lstStyle/>
          <a:p>
            <a:r>
              <a:rPr lang="en-IN" b="1" dirty="0">
                <a:latin typeface="Times New Roman" panose="02020603050405020304" pitchFamily="18" charset="0"/>
                <a:cs typeface="Times New Roman" panose="02020603050405020304" pitchFamily="18" charset="0"/>
              </a:rPr>
              <a:t>Pair Plot</a:t>
            </a:r>
          </a:p>
        </p:txBody>
      </p:sp>
      <p:pic>
        <p:nvPicPr>
          <p:cNvPr id="5" name="Content Placeholder 4">
            <a:extLst>
              <a:ext uri="{FF2B5EF4-FFF2-40B4-BE49-F238E27FC236}">
                <a16:creationId xmlns:a16="http://schemas.microsoft.com/office/drawing/2014/main" id="{748D4D53-C36F-FBA7-2C05-935A4612B6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5277" y="50746"/>
            <a:ext cx="5858693" cy="990738"/>
          </a:xfrm>
        </p:spPr>
      </p:pic>
      <p:pic>
        <p:nvPicPr>
          <p:cNvPr id="7" name="Picture 6">
            <a:extLst>
              <a:ext uri="{FF2B5EF4-FFF2-40B4-BE49-F238E27FC236}">
                <a16:creationId xmlns:a16="http://schemas.microsoft.com/office/drawing/2014/main" id="{29B3AB46-9617-459A-1E5C-DD6E14CE4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41" y="1182848"/>
            <a:ext cx="10763076" cy="5675152"/>
          </a:xfrm>
          <a:prstGeom prst="rect">
            <a:avLst/>
          </a:prstGeom>
        </p:spPr>
      </p:pic>
    </p:spTree>
    <p:extLst>
      <p:ext uri="{BB962C8B-B14F-4D97-AF65-F5344CB8AC3E}">
        <p14:creationId xmlns:p14="http://schemas.microsoft.com/office/powerpoint/2010/main" val="3728120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D32F-2E72-DEB6-4A43-46D6E49686C6}"/>
              </a:ext>
            </a:extLst>
          </p:cNvPr>
          <p:cNvSpPr>
            <a:spLocks noGrp="1"/>
          </p:cNvSpPr>
          <p:nvPr>
            <p:ph type="title"/>
          </p:nvPr>
        </p:nvSpPr>
        <p:spPr>
          <a:xfrm>
            <a:off x="648747" y="180362"/>
            <a:ext cx="2824295" cy="1052614"/>
          </a:xfrm>
        </p:spPr>
        <p:txBody>
          <a:bodyPr>
            <a:normAutofit/>
          </a:bodyPr>
          <a:lstStyle/>
          <a:p>
            <a:r>
              <a:rPr lang="en-IN" b="1" dirty="0">
                <a:latin typeface="Times New Roman" panose="02020603050405020304" pitchFamily="18" charset="0"/>
                <a:cs typeface="Times New Roman" panose="02020603050405020304" pitchFamily="18" charset="0"/>
              </a:rPr>
              <a:t>Boxplot</a:t>
            </a:r>
          </a:p>
        </p:txBody>
      </p:sp>
      <p:pic>
        <p:nvPicPr>
          <p:cNvPr id="5" name="Content Placeholder 4">
            <a:extLst>
              <a:ext uri="{FF2B5EF4-FFF2-40B4-BE49-F238E27FC236}">
                <a16:creationId xmlns:a16="http://schemas.microsoft.com/office/drawing/2014/main" id="{E5CF7A1A-942B-8AAD-E799-ACB106B3CA7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864" t="7338" r="7542" b="4773"/>
          <a:stretch/>
        </p:blipFill>
        <p:spPr>
          <a:xfrm>
            <a:off x="83191" y="1124125"/>
            <a:ext cx="8472881" cy="5553513"/>
          </a:xfrm>
        </p:spPr>
      </p:pic>
      <p:pic>
        <p:nvPicPr>
          <p:cNvPr id="7" name="Picture 6">
            <a:extLst>
              <a:ext uri="{FF2B5EF4-FFF2-40B4-BE49-F238E27FC236}">
                <a16:creationId xmlns:a16="http://schemas.microsoft.com/office/drawing/2014/main" id="{0C7AE9C5-187F-F786-4B86-84BD84E2B27B}"/>
              </a:ext>
            </a:extLst>
          </p:cNvPr>
          <p:cNvPicPr>
            <a:picLocks noChangeAspect="1"/>
          </p:cNvPicPr>
          <p:nvPr/>
        </p:nvPicPr>
        <p:blipFill rotWithShape="1">
          <a:blip r:embed="rId3">
            <a:extLst>
              <a:ext uri="{28A0092B-C50C-407E-A947-70E740481C1C}">
                <a14:useLocalDpi xmlns:a14="http://schemas.microsoft.com/office/drawing/2010/main" val="0"/>
              </a:ext>
            </a:extLst>
          </a:blip>
          <a:srcRect r="33159"/>
          <a:stretch/>
        </p:blipFill>
        <p:spPr>
          <a:xfrm>
            <a:off x="8410942" y="1124125"/>
            <a:ext cx="3266534" cy="2063692"/>
          </a:xfrm>
          <a:prstGeom prst="rect">
            <a:avLst/>
          </a:prstGeom>
        </p:spPr>
      </p:pic>
    </p:spTree>
    <p:extLst>
      <p:ext uri="{BB962C8B-B14F-4D97-AF65-F5344CB8AC3E}">
        <p14:creationId xmlns:p14="http://schemas.microsoft.com/office/powerpoint/2010/main" val="4523471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TM03090434[[fn=Wood Type]]</Template>
  <TotalTime>656</TotalTime>
  <Words>1075</Words>
  <Application>Microsoft Office PowerPoint</Application>
  <PresentationFormat>Widescreen</PresentationFormat>
  <Paragraphs>54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Times New Roman</vt:lpstr>
      <vt:lpstr>Wingdings 3</vt:lpstr>
      <vt:lpstr>Ion Boardroom</vt:lpstr>
      <vt:lpstr>PowerPoint Presentation</vt:lpstr>
      <vt:lpstr>A Data-Driven Analysis on Diabetes </vt:lpstr>
      <vt:lpstr>Introduction </vt:lpstr>
      <vt:lpstr>Dataset </vt:lpstr>
      <vt:lpstr>Dataset--Descriptive  </vt:lpstr>
      <vt:lpstr>Correlation</vt:lpstr>
      <vt:lpstr>Correlation Heatmap </vt:lpstr>
      <vt:lpstr>Pair Plot</vt:lpstr>
      <vt:lpstr>Boxplot</vt:lpstr>
      <vt:lpstr>Variable Distribution-Histogram</vt:lpstr>
      <vt:lpstr>Data Splitting</vt:lpstr>
      <vt:lpstr>Decision Tree</vt:lpstr>
      <vt:lpstr>Confusion Matrix for Decision Tree</vt:lpstr>
      <vt:lpstr>Random Forest</vt:lpstr>
      <vt:lpstr>Confusion Matrix for Random Forest</vt:lpstr>
      <vt:lpstr>XG-Boost</vt:lpstr>
      <vt:lpstr>Confusion Matrix for XG-Boost</vt:lpstr>
      <vt:lpstr>Comparing Between 3 Models</vt:lpstr>
      <vt:lpstr>Result</vt:lpstr>
      <vt:lpstr>Discussion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bernie ridgewayjr</dc:creator>
  <cp:lastModifiedBy>balaji gowda</cp:lastModifiedBy>
  <cp:revision>32</cp:revision>
  <dcterms:created xsi:type="dcterms:W3CDTF">2023-10-04T17:23:03Z</dcterms:created>
  <dcterms:modified xsi:type="dcterms:W3CDTF">2024-01-01T21:56:24Z</dcterms:modified>
</cp:coreProperties>
</file>