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0287000" cx="18288000"/>
  <p:notesSz cx="6858000" cy="9144000"/>
  <p:embeddedFontLst>
    <p:embeddedFont>
      <p:font typeface="Play"/>
      <p:regular r:id="rId33"/>
      <p:bold r:id="rId34"/>
    </p:embeddedFont>
    <p:embeddedFont>
      <p:font typeface="Public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bEF5EplusTKOR+yyIJVW/BQNV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76460B-E48D-426D-8DE5-C4959E982134}">
  <a:tblStyle styleId="{2576460B-E48D-426D-8DE5-C4959E982134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l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ublicSans-regular.fntdata"/><Relationship Id="rId12" Type="http://schemas.openxmlformats.org/officeDocument/2006/relationships/slide" Target="slides/slide6.xml"/><Relationship Id="rId34" Type="http://schemas.openxmlformats.org/officeDocument/2006/relationships/font" Target="fonts/Play-bold.fntdata"/><Relationship Id="rId15" Type="http://schemas.openxmlformats.org/officeDocument/2006/relationships/slide" Target="slides/slide9.xml"/><Relationship Id="rId37" Type="http://schemas.openxmlformats.org/officeDocument/2006/relationships/font" Target="fonts/PublicSans-italic.fntdata"/><Relationship Id="rId14" Type="http://schemas.openxmlformats.org/officeDocument/2006/relationships/slide" Target="slides/slide8.xml"/><Relationship Id="rId36" Type="http://schemas.openxmlformats.org/officeDocument/2006/relationships/font" Target="fonts/PublicSans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Public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b055655fd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2cb055655fd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b055655fd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cb055655fd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b055655f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cb055655fd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b055655f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cb055655fd_2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b055655f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cb055655fd_2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Play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Play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" type="body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757575"/>
              </a:buClr>
              <a:buSzPts val="3600"/>
              <a:buNone/>
              <a:defRPr sz="36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3000"/>
              <a:buNone/>
              <a:defRPr sz="3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700"/>
              <a:buNone/>
              <a:defRPr sz="27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0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2" type="body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3" name="Google Shape;43;p42"/>
          <p:cNvSpPr txBox="1"/>
          <p:nvPr>
            <p:ph idx="2" type="body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3" type="body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5" name="Google Shape;45;p42"/>
          <p:cNvSpPr txBox="1"/>
          <p:nvPr>
            <p:ph idx="4" type="body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34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4953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indent="-4572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191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4191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b="0" i="0" sz="6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953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i.org/10.3390/info11030137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-2700000">
            <a:off x="-564234" y="-380505"/>
            <a:ext cx="2741457" cy="2065483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flipH="1" rot="-2700000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flipH="1" rot="-2700000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 flipH="1" rot="10800000">
            <a:off x="14034964" y="0"/>
            <a:ext cx="4253036" cy="2221255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 flipH="1">
            <a:off x="11964516" y="9173251"/>
            <a:ext cx="2241769" cy="111374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flipH="1">
            <a:off x="11406120" y="9679714"/>
            <a:ext cx="1222354" cy="607286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 flipH="1" rot="10800000">
            <a:off x="976019" y="3902196"/>
            <a:ext cx="16037692" cy="38051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"/>
          <p:cNvSpPr/>
          <p:nvPr/>
        </p:nvSpPr>
        <p:spPr>
          <a:xfrm>
            <a:off x="13944062" y="6163814"/>
            <a:ext cx="3378737" cy="1900539"/>
          </a:xfrm>
          <a:custGeom>
            <a:rect b="b" l="l" r="r" t="t"/>
            <a:pathLst>
              <a:path extrusionOk="0" h="1923399" w="3419377">
                <a:moveTo>
                  <a:pt x="0" y="0"/>
                </a:moveTo>
                <a:lnTo>
                  <a:pt x="3419376" y="0"/>
                </a:lnTo>
                <a:lnTo>
                  <a:pt x="3419376" y="1923399"/>
                </a:lnTo>
                <a:lnTo>
                  <a:pt x="0" y="1923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976019" y="4159425"/>
            <a:ext cx="16037698" cy="861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-US" sz="364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EXPLORING MACHINE LEARNING DE-BIASING TECHNIQUES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76019" y="2849036"/>
            <a:ext cx="16059338" cy="1197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7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n-US" sz="800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and Fair Lending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ue and white logo&#10;&#10;Description automatically generated"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50865" y="8172238"/>
            <a:ext cx="2965129" cy="658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b055655fd_2_31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cb055655fd_2_31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cb055655fd_2_31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ANALYSIS – DENIAL RATES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90" name="Google Shape;190;g2cb055655fd_2_31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g2cb055655fd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264" y="2377394"/>
            <a:ext cx="1427621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/>
        </p:nvSpPr>
        <p:spPr>
          <a:xfrm>
            <a:off x="1016400" y="2014875"/>
            <a:ext cx="1668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rgbClr val="2B2C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2700" y="1799271"/>
            <a:ext cx="11348485" cy="84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"/>
          <p:cNvSpPr txBox="1"/>
          <p:nvPr/>
        </p:nvSpPr>
        <p:spPr>
          <a:xfrm>
            <a:off x="896510" y="1743194"/>
            <a:ext cx="6221189" cy="788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25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370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</a:t>
            </a:r>
            <a:endParaRPr/>
          </a:p>
          <a:p>
            <a:pPr indent="-45720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0.89</a:t>
            </a:r>
            <a:endParaRPr/>
          </a:p>
          <a:p>
            <a:pPr indent="-45720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Approval: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0.81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Denial: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0.91</a:t>
            </a:r>
            <a:endParaRPr/>
          </a:p>
          <a:p>
            <a:pPr indent="-45720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Approval: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0.65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Denial: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0.96</a:t>
            </a:r>
            <a:endParaRPr/>
          </a:p>
          <a:p>
            <a:pPr indent="-45720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Approval: </a:t>
            </a:r>
            <a:r>
              <a:rPr b="1" i="0" lang="en-US" sz="3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0.72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Denial: </a:t>
            </a:r>
            <a:r>
              <a:rPr b="1" i="0" lang="en-US" sz="3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0.93</a:t>
            </a:r>
            <a:endParaRPr b="1" i="0" sz="3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6540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None/>
            </a:pPr>
            <a:r>
              <a:t/>
            </a:r>
            <a:endParaRPr b="1" i="0" sz="3709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4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Times New Roman"/>
              <a:buNone/>
            </a:pPr>
            <a:r>
              <a:t/>
            </a:r>
            <a:endParaRPr b="0" i="0" sz="4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7498554" y="9817735"/>
            <a:ext cx="9970258" cy="278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 MODEL – APPROVAL &amp; DENIAL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03" name="Google Shape;203;p8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/>
        </p:nvSpPr>
        <p:spPr>
          <a:xfrm>
            <a:off x="1016400" y="2014875"/>
            <a:ext cx="1668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rgbClr val="2B2C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7800" y="1906113"/>
            <a:ext cx="11177000" cy="8189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 txBox="1"/>
          <p:nvPr/>
        </p:nvSpPr>
        <p:spPr>
          <a:xfrm>
            <a:off x="896510" y="1743194"/>
            <a:ext cx="6221189" cy="788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25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370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</a:t>
            </a:r>
            <a:endParaRPr/>
          </a:p>
          <a:p>
            <a:pPr indent="-45720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</a:t>
            </a:r>
            <a:endParaRPr/>
          </a:p>
          <a:p>
            <a:pPr indent="-45720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Interest: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High Interest: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0.76</a:t>
            </a:r>
            <a:endParaRPr/>
          </a:p>
          <a:p>
            <a:pPr indent="-45720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Interest: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0.99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High Interest: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0.12</a:t>
            </a:r>
            <a:endParaRPr/>
          </a:p>
          <a:p>
            <a:pPr indent="-45720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Interest</a:t>
            </a:r>
            <a:r>
              <a:rPr b="0" i="0" lang="en-US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3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0.93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High Interest</a:t>
            </a:r>
            <a:r>
              <a:rPr b="0" i="0" lang="en-US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3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0.21</a:t>
            </a:r>
            <a:endParaRPr b="1" i="0" sz="3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None/>
            </a:pPr>
            <a:r>
              <a:t/>
            </a:r>
            <a:endParaRPr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7498554" y="9817735"/>
            <a:ext cx="9970258" cy="278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4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 MODEL – HIGH INTEREST LOAN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15" name="Google Shape;215;p9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b055655fd_2_84"/>
          <p:cNvSpPr txBox="1"/>
          <p:nvPr/>
        </p:nvSpPr>
        <p:spPr>
          <a:xfrm>
            <a:off x="1028695" y="2328001"/>
            <a:ext cx="16688400" cy="6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Pre-Processing </a:t>
            </a:r>
            <a:endParaRPr b="1" sz="2400">
              <a:solidFill>
                <a:srgbClr val="2B2C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cleaning, organizing, and transforming raw data into a suitable format for efficient and effective model training</a:t>
            </a:r>
            <a:endParaRPr b="0" i="0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In-Processing</a:t>
            </a:r>
            <a:endParaRPr b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fairness or bias mitigation techniques directly into the learning algorithm to ensure more equitable outcomes during model training</a:t>
            </a:r>
            <a:endParaRPr b="0" i="0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Post-Processing</a:t>
            </a:r>
            <a:endParaRPr b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adjusting or correcting the model's predictions after training, often to enhance performance, interpretability, or fairness before deployment</a:t>
            </a:r>
            <a:endParaRPr b="0" i="0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identifying and selecting a subset of relevant features for use in model construction, aiming to improve model performance, reduce overfitting, and decrease training time</a:t>
            </a:r>
            <a:endParaRPr b="0" i="0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</a:t>
            </a:r>
            <a:endParaRPr b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systematically searching for the optimal set of hyperparameters that governs the learning process and architecture of a machine learning model to maximize its performance on a given dataset</a:t>
            </a:r>
            <a:endParaRPr b="0" i="0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g2cb055655fd_2_84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cb055655fd_2_84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cb055655fd_2_84"/>
          <p:cNvSpPr/>
          <p:nvPr/>
        </p:nvSpPr>
        <p:spPr>
          <a:xfrm>
            <a:off x="511201" y="4716088"/>
            <a:ext cx="517493" cy="471055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cb055655fd_2_84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DE-BIASING TECHNIQUES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25" name="Google Shape;225;g2cb055655fd_2_84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g2cb055655fd_2_84"/>
          <p:cNvSpPr/>
          <p:nvPr/>
        </p:nvSpPr>
        <p:spPr>
          <a:xfrm>
            <a:off x="523500" y="6131451"/>
            <a:ext cx="517493" cy="471055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cb055655fd_2_84"/>
          <p:cNvSpPr/>
          <p:nvPr/>
        </p:nvSpPr>
        <p:spPr>
          <a:xfrm>
            <a:off x="511202" y="7546814"/>
            <a:ext cx="517493" cy="471055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50" y="2123775"/>
            <a:ext cx="17585702" cy="63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0"/>
          <p:cNvSpPr/>
          <p:nvPr/>
        </p:nvSpPr>
        <p:spPr>
          <a:xfrm>
            <a:off x="13279350" y="2144275"/>
            <a:ext cx="4657500" cy="3321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DE-BIASING TECHNIQUES – APPROVAL &amp; DENIAL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37" name="Google Shape;237;p10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94" y="2243106"/>
            <a:ext cx="16230600" cy="580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1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DE-BIASING TECHNIQUES – APPROVAL &amp; DENIAL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45" name="Google Shape;245;p11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95" y="1855772"/>
            <a:ext cx="16230600" cy="701133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6607461" y="9516584"/>
            <a:ext cx="50730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AIR:  0.833  &gt;&gt;&gt;  0.918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11202340" y="9344025"/>
            <a:ext cx="601621" cy="75062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040993" y="942975"/>
            <a:ext cx="16230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14"/>
              <a:buFont typeface="Arial"/>
              <a:buNone/>
            </a:pP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DE-BIASING TECHNIQUES – </a:t>
            </a: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</a:t>
            </a: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56" name="Google Shape;256;p26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26"/>
          <p:cNvSpPr txBox="1"/>
          <p:nvPr/>
        </p:nvSpPr>
        <p:spPr>
          <a:xfrm>
            <a:off x="4784960" y="8947575"/>
            <a:ext cx="9414802" cy="39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5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2245" y="2028518"/>
            <a:ext cx="10217050" cy="7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979285" y="2093173"/>
            <a:ext cx="5489550" cy="474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US" sz="34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Selection:</a:t>
            </a:r>
            <a:endParaRPr b="1" i="0" sz="3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"/>
              <a:buAutoNum type="arabicPeriod"/>
            </a:pPr>
            <a:r>
              <a:rPr b="1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Model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"/>
              <a:buAutoNum type="arabicPeriod"/>
            </a:pPr>
            <a:r>
              <a:rPr b="1" lang="en-US" sz="34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"/>
              <a:buAutoNum type="arabicPeriod"/>
            </a:pPr>
            <a:r>
              <a:rPr b="0" i="0" lang="en-US" sz="34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value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"/>
              <a:buAutoNum type="arabicPeriod"/>
            </a:pPr>
            <a:r>
              <a:rPr b="0" i="0" lang="en-US" sz="34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AIR: 0.833 &gt;&gt;&gt; 0.837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"/>
              <a:buAutoNum type="arabicPeriod"/>
            </a:pPr>
            <a:r>
              <a:rPr b="1" lang="en-US" sz="34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"/>
              <a:buAutoNum type="arabicPeriod"/>
            </a:pPr>
            <a:r>
              <a:rPr b="0" i="0" lang="en-US" sz="34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AIR: 0.833 &gt;&gt;&gt; 0.852</a:t>
            </a:r>
            <a:endParaRPr b="0" i="0" sz="3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1" sz="3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6258256" y="4077604"/>
            <a:ext cx="677764" cy="77816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6265177" y="5143500"/>
            <a:ext cx="663921" cy="77816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/>
          <p:nvPr/>
        </p:nvSpPr>
        <p:spPr>
          <a:xfrm rot="5400000">
            <a:off x="508293" y="4867834"/>
            <a:ext cx="454773" cy="430637"/>
          </a:xfrm>
          <a:prstGeom prst="mathMultiply">
            <a:avLst>
              <a:gd fmla="val 23520" name="adj1"/>
            </a:avLst>
          </a:prstGeom>
          <a:solidFill>
            <a:srgbClr val="F5F5F5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560518" y="3441212"/>
            <a:ext cx="362193" cy="257331"/>
          </a:xfrm>
          <a:prstGeom prst="flowChartMerge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585875" y="2794375"/>
            <a:ext cx="317456" cy="339216"/>
          </a:xfrm>
          <a:prstGeom prst="flowChartConnector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1040993" y="942975"/>
            <a:ext cx="16230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14"/>
              <a:buFont typeface="Arial"/>
              <a:buNone/>
            </a:pP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DE-BIASING TECHNIQUES – MODEL SELECTION</a:t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71" name="Google Shape;271;p27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27"/>
          <p:cNvSpPr txBox="1"/>
          <p:nvPr/>
        </p:nvSpPr>
        <p:spPr>
          <a:xfrm>
            <a:off x="8417903" y="9839750"/>
            <a:ext cx="9414802" cy="39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25" y="2106950"/>
            <a:ext cx="17629924" cy="618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8"/>
          <p:cNvSpPr/>
          <p:nvPr/>
        </p:nvSpPr>
        <p:spPr>
          <a:xfrm>
            <a:off x="4137514" y="2034247"/>
            <a:ext cx="942486" cy="3381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1040993" y="942975"/>
            <a:ext cx="16230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14"/>
              <a:buFont typeface="Arial"/>
              <a:buNone/>
            </a:pP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DE-BIASING TECHNIQUES – </a:t>
            </a: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PRICED MODEL</a:t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82" name="Google Shape;282;p28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5833887" y="2029375"/>
            <a:ext cx="11413120" cy="4464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effectively de-bias the model with little effect on the performance, we recommend the following techniques:</a:t>
            </a:r>
            <a:endParaRPr/>
          </a:p>
          <a:p>
            <a:pPr indent="-45720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interpretability and improves AIR with minimal impact on performance</a:t>
            </a:r>
            <a:endParaRPr b="1" i="0" sz="2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39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/>
          </a:p>
          <a:p>
            <a:pPr indent="-457200" lvl="1" marL="9969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3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flexibility while enhancing both the AIR and the model performance</a:t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14152729" y="6803586"/>
            <a:ext cx="3419377" cy="1923399"/>
          </a:xfrm>
          <a:custGeom>
            <a:rect b="b" l="l" r="r" t="t"/>
            <a:pathLst>
              <a:path extrusionOk="0" h="1923399" w="3419377">
                <a:moveTo>
                  <a:pt x="0" y="0"/>
                </a:moveTo>
                <a:lnTo>
                  <a:pt x="3419376" y="0"/>
                </a:lnTo>
                <a:lnTo>
                  <a:pt x="3419376" y="1923399"/>
                </a:lnTo>
                <a:lnTo>
                  <a:pt x="0" y="1923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white logo&#10;&#10;Description automatically generated" id="291" name="Google Shape;2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2020" y="8836167"/>
            <a:ext cx="3000794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/>
        </p:nvSpPr>
        <p:spPr>
          <a:xfrm>
            <a:off x="1040993" y="942975"/>
            <a:ext cx="16230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14"/>
              <a:buFont typeface="Arial"/>
              <a:buNone/>
            </a:pP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– APPROVAL &amp; DENIAL MODEL</a:t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93" name="Google Shape;293;p29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black and white logo&#10;&#10;Description automatically generated" id="294" name="Google Shape;294;p29"/>
          <p:cNvPicPr preferRelativeResize="0"/>
          <p:nvPr/>
        </p:nvPicPr>
        <p:blipFill rotWithShape="1">
          <a:blip r:embed="rId5">
            <a:alphaModFix/>
          </a:blip>
          <a:srcRect b="0" l="28360" r="25971" t="24078"/>
          <a:stretch/>
        </p:blipFill>
        <p:spPr>
          <a:xfrm>
            <a:off x="1259357" y="2768051"/>
            <a:ext cx="4393530" cy="4108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006871" y="942975"/>
            <a:ext cx="162306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flipH="1" rot="10800000">
            <a:off x="1028695" y="1760761"/>
            <a:ext cx="16230594" cy="38509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2"/>
          <p:cNvSpPr txBox="1"/>
          <p:nvPr/>
        </p:nvSpPr>
        <p:spPr>
          <a:xfrm>
            <a:off x="715894" y="2045256"/>
            <a:ext cx="9738600" cy="7942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8882" lvl="1" marL="657766" marR="0" rtl="0" algn="l">
              <a:lnSpc>
                <a:spcPct val="187032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46"/>
              <a:buFont typeface="Times New Roman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328882" lvl="1" marL="657766" marR="0" rtl="0" algn="l">
              <a:lnSpc>
                <a:spcPct val="187032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46"/>
              <a:buFont typeface="Times New Roman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Definitions</a:t>
            </a:r>
            <a:endParaRPr/>
          </a:p>
          <a:p>
            <a:pPr indent="-328882" lvl="1" marL="657766" marR="0" rtl="0" algn="l">
              <a:lnSpc>
                <a:spcPct val="187032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46"/>
              <a:buFont typeface="Times New Roman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Importance</a:t>
            </a:r>
            <a:endParaRPr/>
          </a:p>
          <a:p>
            <a:pPr indent="-328882" lvl="1" marL="657766" marR="0" rtl="0" algn="l">
              <a:lnSpc>
                <a:spcPct val="187032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46"/>
              <a:buFont typeface="Times New Roman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 HMDA Dataset Exploration</a:t>
            </a:r>
            <a:endParaRPr/>
          </a:p>
          <a:p>
            <a:pPr indent="-328882" lvl="1" marL="657766" marR="0" rtl="0" algn="l">
              <a:lnSpc>
                <a:spcPct val="187032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46"/>
              <a:buFont typeface="Times New Roman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Model Selection</a:t>
            </a:r>
            <a:endParaRPr/>
          </a:p>
          <a:p>
            <a:pPr indent="-328882" lvl="1" marL="657766" marR="0" rtl="0" algn="l">
              <a:lnSpc>
                <a:spcPct val="187032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46"/>
              <a:buFont typeface="Times New Roman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De-Biasing Techniques</a:t>
            </a:r>
            <a:endParaRPr/>
          </a:p>
          <a:p>
            <a:pPr indent="-328882" lvl="1" marL="657766" marR="0" rtl="0" algn="l">
              <a:lnSpc>
                <a:spcPct val="187032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46"/>
              <a:buFont typeface="Times New Roman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&amp; Recommendations</a:t>
            </a:r>
            <a:endParaRPr/>
          </a:p>
          <a:p>
            <a:pPr indent="-328882" lvl="1" marL="657766" marR="0" rtl="0" algn="l">
              <a:lnSpc>
                <a:spcPct val="187032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46"/>
              <a:buFont typeface="Times New Roman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4152729" y="6803586"/>
            <a:ext cx="3419377" cy="1923399"/>
          </a:xfrm>
          <a:custGeom>
            <a:rect b="b" l="l" r="r" t="t"/>
            <a:pathLst>
              <a:path extrusionOk="0" h="1923399" w="3419377">
                <a:moveTo>
                  <a:pt x="0" y="0"/>
                </a:moveTo>
                <a:lnTo>
                  <a:pt x="3419376" y="0"/>
                </a:lnTo>
                <a:lnTo>
                  <a:pt x="3419376" y="1923399"/>
                </a:lnTo>
                <a:lnTo>
                  <a:pt x="0" y="1923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white logo&#10;&#10;Description automatically generated"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2020" y="8836167"/>
            <a:ext cx="3000794" cy="66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5846175" y="3214208"/>
            <a:ext cx="11413120" cy="1678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most balanced approach to maintaining model performance while also reducing bias. It</a:t>
            </a: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maintains AIR fairly close to 1 for most groups, does not drastically reduce AUC, and offers moderate F1 scores.</a:t>
            </a:r>
            <a:endParaRPr b="1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14152729" y="6803586"/>
            <a:ext cx="3419377" cy="1923399"/>
          </a:xfrm>
          <a:custGeom>
            <a:rect b="b" l="l" r="r" t="t"/>
            <a:pathLst>
              <a:path extrusionOk="0" h="1923399" w="3419377">
                <a:moveTo>
                  <a:pt x="0" y="0"/>
                </a:moveTo>
                <a:lnTo>
                  <a:pt x="3419376" y="0"/>
                </a:lnTo>
                <a:lnTo>
                  <a:pt x="3419376" y="1923399"/>
                </a:lnTo>
                <a:lnTo>
                  <a:pt x="0" y="1923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white logo&#10;&#10;Description automatically generated" id="303" name="Google Shape;3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2020" y="8836167"/>
            <a:ext cx="3000794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/>
        </p:nvSpPr>
        <p:spPr>
          <a:xfrm>
            <a:off x="1040993" y="942975"/>
            <a:ext cx="16230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14"/>
              <a:buFont typeface="Arial"/>
              <a:buNone/>
            </a:pP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– HIGH INTEREST LOAN MODEL</a:t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305" name="Google Shape;305;p30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black and white logo&#10;&#10;Description automatically generated" id="306" name="Google Shape;306;p30"/>
          <p:cNvPicPr preferRelativeResize="0"/>
          <p:nvPr/>
        </p:nvPicPr>
        <p:blipFill rotWithShape="1">
          <a:blip r:embed="rId5">
            <a:alphaModFix/>
          </a:blip>
          <a:srcRect b="0" l="28360" r="25971" t="24078"/>
          <a:stretch/>
        </p:blipFill>
        <p:spPr>
          <a:xfrm>
            <a:off x="1259357" y="2768051"/>
            <a:ext cx="4393530" cy="4108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/>
        </p:nvSpPr>
        <p:spPr>
          <a:xfrm>
            <a:off x="1006871" y="2015399"/>
            <a:ext cx="13093442" cy="850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“Home Mortgage Disclosure Act (HMDA) Data.” Consumer Financial Protection Bureau, www.consumerfinance.gov/data-research/hmda/. Accessed 10 Apr. 2024</a:t>
            </a:r>
            <a:endParaRPr b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Navy Federal Credit Union Rejected More than Half Its Black Conventional Mortgage Applicants Last Year | CNN Business, www.cnn.com/2023/12/14/business/navy-federal-credit-union-black-applicants-invs/index.html. Accessed 10 Apr. 2024. </a:t>
            </a:r>
            <a:endParaRPr b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 on Credit Unions’ Mortgage Lending To ..., ncua.gov/files/publications/analysis/observations-credit-unions-mortgage-lending-minority-borrowers.pdf. Accessed 11 Apr. 2024. Cortez, Valeria.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“How to Define Fairness to Detect and Prevent Discriminatory Outcomes in Machine Learning.” Medium, Towards Data Science, 8 June 2020, towardsdatascience.com/how-to-define-fairness-to-detect-and-prevent-discriminatory-outcomes-in-machine-learning-ef23fd408ef2. </a:t>
            </a:r>
            <a:endParaRPr b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lang="en-US" sz="2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Gill, N.; Hall, P.; Montgomery, K.; Schmidt, N. A Responsible Machine Learning Workflow with Focus on Interpretable Models, Post-hoc Explanation, and Discrimination Testing. Information 2020, 11, 137. </a:t>
            </a:r>
            <a:r>
              <a:rPr b="1" lang="en-US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https://doi.org/10.3390/info11030137</a:t>
            </a:r>
            <a:endParaRPr b="1" sz="2000" u="none" cap="none" strike="noStrike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Hall, Patrick, et al. Machine Learning for High-Risk Applications Approaches to Responsible AI. O’Reilly, 2023. </a:t>
            </a:r>
            <a:endParaRPr b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14152729" y="6803586"/>
            <a:ext cx="3419377" cy="1923399"/>
          </a:xfrm>
          <a:custGeom>
            <a:rect b="b" l="l" r="r" t="t"/>
            <a:pathLst>
              <a:path extrusionOk="0" h="1923399" w="3419377">
                <a:moveTo>
                  <a:pt x="0" y="0"/>
                </a:moveTo>
                <a:lnTo>
                  <a:pt x="3419376" y="0"/>
                </a:lnTo>
                <a:lnTo>
                  <a:pt x="3419376" y="1923399"/>
                </a:lnTo>
                <a:lnTo>
                  <a:pt x="0" y="1923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white logo&#10;&#10;Description automatically generated" id="313" name="Google Shape;31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62020" y="8836167"/>
            <a:ext cx="3000794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/>
          <p:nvPr/>
        </p:nvSpPr>
        <p:spPr>
          <a:xfrm>
            <a:off x="1040993" y="942975"/>
            <a:ext cx="16230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14"/>
              <a:buFont typeface="Arial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A – REFERENCES </a:t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315" name="Google Shape;315;p31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/>
        </p:nvSpPr>
        <p:spPr>
          <a:xfrm>
            <a:off x="1016400" y="2014875"/>
            <a:ext cx="1668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rgbClr val="2B2C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4652" y="1806774"/>
            <a:ext cx="10334075" cy="81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 txBox="1"/>
          <p:nvPr/>
        </p:nvSpPr>
        <p:spPr>
          <a:xfrm>
            <a:off x="269273" y="1858525"/>
            <a:ext cx="7173352" cy="82331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25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Harmonic mean of precision and recall, providing a balance between the two.</a:t>
            </a:r>
            <a:endParaRPr/>
          </a:p>
          <a:p>
            <a:pPr indent="0" lvl="0" marL="825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the proportion of correctly classified cases out of all cases.</a:t>
            </a:r>
            <a:endParaRPr/>
          </a:p>
          <a:p>
            <a:pPr indent="0" lvl="0" marL="825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the proportion of correctly identified positive cases out of all cases predicted as positive.</a:t>
            </a:r>
            <a:endParaRPr/>
          </a:p>
          <a:p>
            <a:pPr indent="0" lvl="0" marL="825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the proportion of actual positive cases that were correctly identified by the model.</a:t>
            </a:r>
            <a:endParaRPr/>
          </a:p>
          <a:p>
            <a:pPr indent="0" lvl="0" marL="825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Sensitivity: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True Positive Rate or Recall, measures the proportion of actual positive cases that were correctly identified by the model.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the model's ability to correctly identify negative cases. High specificity means fewer false positives.</a:t>
            </a:r>
            <a:endParaRPr/>
          </a:p>
          <a:p>
            <a:pPr indent="0" lvl="0" marL="825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Predictive Value (NPV):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the proportion of correctly identified negative cases out of all cases predicted as negative.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8603925" y="9890550"/>
            <a:ext cx="9414802" cy="39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1040993" y="942975"/>
            <a:ext cx="162306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B – SENSITIVITY ANALYSIS (APPROVAL &amp; DENIAL)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327" name="Google Shape;327;p32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/>
        </p:nvSpPr>
        <p:spPr>
          <a:xfrm>
            <a:off x="1016400" y="2014875"/>
            <a:ext cx="16688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rgbClr val="2B2C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926715"/>
            <a:ext cx="13208000" cy="806246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 txBox="1"/>
          <p:nvPr/>
        </p:nvSpPr>
        <p:spPr>
          <a:xfrm>
            <a:off x="2552293" y="9825280"/>
            <a:ext cx="13208000" cy="3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6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B – SENSITIVITY ANALYSIS (HIGH INTEREST LOAN)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338" name="Google Shape;338;p33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1040993" y="2003527"/>
            <a:ext cx="13522625" cy="683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Pre-processing (reweighting):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method does not significantly affect the AUC or F1 score, but it also does not consistently improve the AIR or False Positive Rate Disparities compared to the Original Model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In-processing (regularized, λ = 0.2):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this method improves the False Positive Rate Disparity for some groups, it does not consistently improve AIR and it reduces the AUC and F1 score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Post-processing (reject option, window size = 0.1):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technique seems to significantly improve disparities in False Positive Rates for some groups, particularly the Black or African American group, but it can reduce the AUC and F1 score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selection: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approach maintains a relatively high AUC and improves the AIR for most groups, indicating a good balance of performance and fairness. However, it increases the False Positive Rate Disparity for some groups.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#1: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method generally maintains or improves the AIR scores but at the cost of decreased AUC and F1 scores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#2: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approach shows good AIR values for most groups and a relatively high AUC, but the F1 score is reduced, and there's a mixed result on the False Positive Rate Disparity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at the balance between maintaining performance and reducing bias, both feature selection and hyperparameter tuning performed well.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selection: 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interpretability and improves AIR with minimal impact on AUC.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tuning: 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flexibility, Maximize AIR, or Enhance both AIR and AUC.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B2C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14152729" y="6803586"/>
            <a:ext cx="3419377" cy="1923399"/>
          </a:xfrm>
          <a:custGeom>
            <a:rect b="b" l="l" r="r" t="t"/>
            <a:pathLst>
              <a:path extrusionOk="0" h="1923399" w="3419377">
                <a:moveTo>
                  <a:pt x="0" y="0"/>
                </a:moveTo>
                <a:lnTo>
                  <a:pt x="3419376" y="0"/>
                </a:lnTo>
                <a:lnTo>
                  <a:pt x="3419376" y="1923399"/>
                </a:lnTo>
                <a:lnTo>
                  <a:pt x="0" y="1923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white logo&#10;&#10;Description automatically generated" id="346" name="Google Shape;34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2020" y="8836167"/>
            <a:ext cx="3000794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14"/>
              <a:buFont typeface="Arial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C – </a:t>
            </a: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– APPROVAL &amp; DENIAL MODEL</a:t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348" name="Google Shape;348;p34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925186" y="1970835"/>
            <a:ext cx="13140900" cy="6994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Pre-processing (reweighting): 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 moderate impact on reducing bias according to the AIR and False Positive Rate Disparity but also reduces the AUC and F1 scores slightly.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In-processing (regularized, λ = 0.2):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generally maintains the AIR close to 1 but increases the disparity in some cases, such as for Asian AIR and Black or African American AIR. It also leads to a reduction in AUC and F1.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Post-processing (reject option, window size = 0.1):  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drastically reduces False Positive Rate Disparity across almost all groups, which is a significant improvement in fairness. However, it also results in a considerable decrease in both AUC and F1 scores.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selection: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somewhat maintains AUC and shows a slight improvement in F1 scores compared to most other techniques. It also provides fair AIR across groups but has mixed effects on False Positive Rate Disparity.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#1: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generally maintains or slightly improves AIR and also improves the False Positive Rate Disparity for some groups. However, there is a reduction in AUC, and it is not consistent in improving the F1 score.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b="1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#2: </a:t>
            </a: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reasonable AIR values with some improvement over the original model, a relatively small reduction in AUC, and a moderate decrease in F1 score. It also shows mixed results in terms of False Positive Rate Disparity.</a:t>
            </a:r>
            <a:endParaRPr b="0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these results, if the priority is to maintain model performance while also reducing bias, hyperparameter tuning might be the most balanced approach as it maintains AIR fairly close to 1 for most groups, does not drastically reduce AUC, and offers moderate F1 scores.</a:t>
            </a:r>
            <a:endParaRPr b="1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14152729" y="6803586"/>
            <a:ext cx="3419377" cy="1923399"/>
          </a:xfrm>
          <a:custGeom>
            <a:rect b="b" l="l" r="r" t="t"/>
            <a:pathLst>
              <a:path extrusionOk="0" h="1923399" w="3419377">
                <a:moveTo>
                  <a:pt x="0" y="0"/>
                </a:moveTo>
                <a:lnTo>
                  <a:pt x="3419376" y="0"/>
                </a:lnTo>
                <a:lnTo>
                  <a:pt x="3419376" y="1923399"/>
                </a:lnTo>
                <a:lnTo>
                  <a:pt x="0" y="1923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white logo&#10;&#10;Description automatically generated" id="356" name="Google Shape;35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2020" y="8836167"/>
            <a:ext cx="3000794" cy="66684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5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14"/>
              <a:buFont typeface="Arial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C – </a:t>
            </a: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– HIGH INTEREST LOAN MODEL</a:t>
            </a:r>
            <a:endParaRPr b="1" sz="3714">
              <a:solidFill>
                <a:srgbClr val="2B2C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8" name="Google Shape;358;p35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13"/>
          <p:cNvCxnSpPr/>
          <p:nvPr/>
        </p:nvCxnSpPr>
        <p:spPr>
          <a:xfrm flipH="1" rot="10800000">
            <a:off x="1028706" y="4514765"/>
            <a:ext cx="16230594" cy="38509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13"/>
          <p:cNvSpPr txBox="1"/>
          <p:nvPr/>
        </p:nvSpPr>
        <p:spPr>
          <a:xfrm>
            <a:off x="850974" y="2332416"/>
            <a:ext cx="164082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1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6758"/>
              <a:buFont typeface="Times New Roman"/>
              <a:buNone/>
            </a:pPr>
            <a:r>
              <a:rPr lang="en-US" sz="16758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14152729" y="6803586"/>
            <a:ext cx="3419377" cy="1923399"/>
          </a:xfrm>
          <a:custGeom>
            <a:rect b="b" l="l" r="r" t="t"/>
            <a:pathLst>
              <a:path extrusionOk="0" h="1923399" w="3419377">
                <a:moveTo>
                  <a:pt x="0" y="0"/>
                </a:moveTo>
                <a:lnTo>
                  <a:pt x="3419376" y="0"/>
                </a:lnTo>
                <a:lnTo>
                  <a:pt x="3419376" y="1923399"/>
                </a:lnTo>
                <a:lnTo>
                  <a:pt x="0" y="1923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white logo&#10;&#10;Description automatically generated" id="366" name="Google Shape;3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2020" y="8836167"/>
            <a:ext cx="3000794" cy="66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016400" y="2014875"/>
            <a:ext cx="16688400" cy="483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667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450"/>
              <a:buFont typeface="Arial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the 2022 HMDA (Home Mortgage Disclosure Act) for fair lending violations</a:t>
            </a:r>
            <a:endParaRPr/>
          </a:p>
          <a:p>
            <a:pPr indent="-457200" lvl="0" marL="4667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450"/>
              <a:buFont typeface="Arial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Power BI dashboards displaying Approval &amp; Denial Rates and High-Interest Loans</a:t>
            </a:r>
            <a:endParaRPr/>
          </a:p>
          <a:p>
            <a:pPr indent="-457200" lvl="0" marL="4667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450"/>
              <a:buFont typeface="Arial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machine learning models that accurately model outcomes in the HMDA dataset</a:t>
            </a:r>
            <a:endParaRPr/>
          </a:p>
          <a:p>
            <a:pPr indent="-457200" lvl="1" marL="9239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450"/>
              <a:buFont typeface="Arial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Approval &amp; Denial</a:t>
            </a:r>
            <a:endParaRPr/>
          </a:p>
          <a:p>
            <a:pPr indent="-457200" lvl="1" marL="9239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450"/>
              <a:buFont typeface="Arial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High-Interest Loan</a:t>
            </a:r>
            <a:endParaRPr/>
          </a:p>
          <a:p>
            <a:pPr indent="-457200" lvl="0" marL="4667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450"/>
              <a:buFont typeface="Arial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sources of algorithmic bias in the model</a:t>
            </a:r>
            <a:endParaRPr/>
          </a:p>
          <a:p>
            <a:pPr indent="-457200" lvl="0" marL="4667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450"/>
              <a:buFont typeface="Arial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de-biasing techniques and measure their effect on model accuracy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040993" y="942975"/>
            <a:ext cx="16230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 SUMMARY – PROJECT GOALS</a:t>
            </a:r>
            <a:endParaRPr b="1" i="0" sz="3714" u="none" cap="none" strike="noStrik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 rot="10800000">
            <a:off x="1028695" y="1760761"/>
            <a:ext cx="16230594" cy="38509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14152729" y="6803586"/>
            <a:ext cx="3419377" cy="1923399"/>
          </a:xfrm>
          <a:custGeom>
            <a:rect b="b" l="l" r="r" t="t"/>
            <a:pathLst>
              <a:path extrusionOk="0" h="1923399" w="3419377">
                <a:moveTo>
                  <a:pt x="0" y="0"/>
                </a:moveTo>
                <a:lnTo>
                  <a:pt x="3419376" y="0"/>
                </a:lnTo>
                <a:lnTo>
                  <a:pt x="3419376" y="1923399"/>
                </a:lnTo>
                <a:lnTo>
                  <a:pt x="0" y="1923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white logo&#10;&#10;Description automatically generated"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2020" y="8836167"/>
            <a:ext cx="3000794" cy="66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b055655fd_2_0"/>
          <p:cNvSpPr txBox="1"/>
          <p:nvPr/>
        </p:nvSpPr>
        <p:spPr>
          <a:xfrm>
            <a:off x="1016400" y="2001428"/>
            <a:ext cx="16688400" cy="3370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921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50"/>
              <a:buFont typeface="Arial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Fairness - Demographic Parity</a:t>
            </a:r>
            <a:endParaRPr/>
          </a:p>
          <a:p>
            <a:pPr indent="-457200" lvl="1" marL="9493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50"/>
              <a:buFont typeface="Arial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proportion of each segment of a protected class should receive the positive outcome at equal rates</a:t>
            </a:r>
            <a:endParaRPr/>
          </a:p>
          <a:p>
            <a:pPr indent="-457200" lvl="1" marL="9493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050"/>
              <a:buFont typeface="Arial"/>
              <a:buChar char="•"/>
            </a:pPr>
            <a:r>
              <a:rPr b="0" i="0" lang="en-US" sz="3450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historical biases may have affected the quality of our data</a:t>
            </a:r>
            <a:endParaRPr b="0" i="0" sz="3450" u="none" cap="none" strike="noStrike">
              <a:solidFill>
                <a:srgbClr val="2B2C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rgbClr val="2B2C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cb055655fd_2_0"/>
          <p:cNvSpPr txBox="1"/>
          <p:nvPr/>
        </p:nvSpPr>
        <p:spPr>
          <a:xfrm>
            <a:off x="1040993" y="942975"/>
            <a:ext cx="16230600" cy="1988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i="0" lang="en-US" sz="3714" u="none" cap="none" strike="noStrike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DEFINITIONS – FAIRNESS 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i="0" sz="3714" u="none" cap="none" strike="noStrik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20" name="Google Shape;120;g2cb055655fd_2_0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g2cb055655fd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968" y="4670742"/>
            <a:ext cx="7050150" cy="51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cb055655fd_2_0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cb055655fd_2_0"/>
          <p:cNvSpPr txBox="1"/>
          <p:nvPr/>
        </p:nvSpPr>
        <p:spPr>
          <a:xfrm>
            <a:off x="8468095" y="9834592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1 *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cb055655fd_2_0"/>
          <p:cNvSpPr/>
          <p:nvPr/>
        </p:nvSpPr>
        <p:spPr>
          <a:xfrm>
            <a:off x="14152729" y="6803586"/>
            <a:ext cx="3419377" cy="1923399"/>
          </a:xfrm>
          <a:custGeom>
            <a:rect b="b" l="l" r="r" t="t"/>
            <a:pathLst>
              <a:path extrusionOk="0" h="1923399" w="3419377">
                <a:moveTo>
                  <a:pt x="0" y="0"/>
                </a:moveTo>
                <a:lnTo>
                  <a:pt x="3419376" y="0"/>
                </a:lnTo>
                <a:lnTo>
                  <a:pt x="3419376" y="1923399"/>
                </a:lnTo>
                <a:lnTo>
                  <a:pt x="0" y="1923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white logo&#10;&#10;Description automatically generated" id="125" name="Google Shape;125;g2cb055655fd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62020" y="8836167"/>
            <a:ext cx="3000794" cy="66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004109" y="2053901"/>
            <a:ext cx="16242898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is a measure used to evaluate whether there is a significant difference in outcomes among different demographic groups. </a:t>
            </a: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048564" y="6995847"/>
            <a:ext cx="1624289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AIR value less than 1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that the minority group is selected at a lower rate than the majority group. Values closer to 1 indicate less disparity. A common threshold for identifying potential discrimination is an AIR value of less than 0.8, as suggested by the U.S. Equal Employment Opportunity Commission (EEOC).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DEFINITIONS – ADVERSE IMPACT RATIO (AIR)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5"/>
          <p:cNvSpPr txBox="1"/>
          <p:nvPr/>
        </p:nvSpPr>
        <p:spPr>
          <a:xfrm>
            <a:off x="1004109" y="5292259"/>
            <a:ext cx="29228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Rate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Majority Group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1039676" y="4091657"/>
            <a:ext cx="294824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Rate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Minority Group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4204587" y="4918833"/>
            <a:ext cx="545910" cy="3964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rgbClr val="4312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586220" y="4895809"/>
            <a:ext cx="3855157" cy="396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5028077" y="4346946"/>
            <a:ext cx="12908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021747" y="5317003"/>
            <a:ext cx="12738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40%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6597188" y="4911651"/>
            <a:ext cx="545910" cy="3964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rgbClr val="4312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7390348" y="4770262"/>
            <a:ext cx="8052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040992" y="3411940"/>
            <a:ext cx="33945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Calculation: 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4802730" y="4895809"/>
            <a:ext cx="1516183" cy="396450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9719940" y="3151066"/>
            <a:ext cx="7563951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loan is considered high-priced if its interest rate is more than 1.5% above the average rate for a specific loan type.</a:t>
            </a: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9719940" y="5621418"/>
            <a:ext cx="7492553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average interest rate for a conventional loan is 4.25%, and an individual secures a loan at 5.75%, it would be categorized as a high-priced loan.</a:t>
            </a: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DEFINITIONS – HIGH PRICED LOAN 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53" name="Google Shape;153;p6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graph showing a high-price loan definition&#10;&#10;Description automatically generated"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507" y="3118745"/>
            <a:ext cx="8080786" cy="6028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643267" y="9180239"/>
            <a:ext cx="9414802" cy="39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040993" y="942975"/>
            <a:ext cx="162306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THIS PROJECT MATTER?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62" name="Google Shape;162;p7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63" name="Google Shape;163;p7"/>
          <p:cNvGraphicFramePr/>
          <p:nvPr/>
        </p:nvGraphicFramePr>
        <p:xfrm>
          <a:off x="1040993" y="2194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{2576460B-E48D-426D-8DE5-C4959E982134}</a:tableStyleId>
              </a:tblPr>
              <a:tblGrid>
                <a:gridCol w="2315150"/>
                <a:gridCol w="2315150"/>
                <a:gridCol w="2315150"/>
                <a:gridCol w="2315150"/>
                <a:gridCol w="2315150"/>
                <a:gridCol w="2315150"/>
                <a:gridCol w="2315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Applicant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Interest Rate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Monthly Payment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 Over Years ($)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Loan Monetary Difference ($)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Loans In The 2022 Dataset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Monetary Difference ($)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Asian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$ 1,536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$ 553,010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 487,000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4.77%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$ 1,568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$ 564,681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$ 11,671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 4,800,000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~ 56 Bn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 or African American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$ 1,608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$ 579,107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$ 26,096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 450,000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~ 11.7 Bn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American Indian or Alaska Native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$ 1,630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$ 587,050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$ 34,038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 134,000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 ~ 4.5 Bn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Hispanic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5.16%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$ 1,640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$ 590,374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$ 37,363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 40,000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~ 1.5 Bn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4" name="Google Shape;164;p7"/>
          <p:cNvSpPr txBox="1"/>
          <p:nvPr/>
        </p:nvSpPr>
        <p:spPr>
          <a:xfrm>
            <a:off x="1016408" y="7949050"/>
            <a:ext cx="16230600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Arial"/>
              <a:buChar char="•"/>
            </a:pPr>
            <a:r>
              <a:rPr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table above, we assume a 30-year fixed-rate mortgage of $300,000.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Arial"/>
              <a:buChar char="•"/>
            </a:pPr>
            <a:r>
              <a:rPr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2022 HMDA dataset contains around 7.3 million approved conventional loans.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b055655fd_2_12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cb055655fd_2_12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cb055655fd_2_12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ANALYSIS – DATA OVERVIEW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72" name="Google Shape;172;g2cb055655fd_2_12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-up of a graph&#10;&#10;Description automatically generated" id="173" name="Google Shape;173;g2cb055655fd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977" y="2237419"/>
            <a:ext cx="14630400" cy="749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b055655fd_2_22"/>
          <p:cNvSpPr txBox="1"/>
          <p:nvPr/>
        </p:nvSpPr>
        <p:spPr>
          <a:xfrm>
            <a:off x="4002150" y="7845275"/>
            <a:ext cx="1351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cb055655fd_2_22"/>
          <p:cNvSpPr txBox="1"/>
          <p:nvPr/>
        </p:nvSpPr>
        <p:spPr>
          <a:xfrm>
            <a:off x="8468100" y="9722600"/>
            <a:ext cx="135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cb055655fd_2_22"/>
          <p:cNvSpPr txBox="1"/>
          <p:nvPr/>
        </p:nvSpPr>
        <p:spPr>
          <a:xfrm>
            <a:off x="1040993" y="942975"/>
            <a:ext cx="162306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3714"/>
              <a:buFont typeface="Times New Roman"/>
              <a:buNone/>
            </a:pPr>
            <a:r>
              <a:rPr b="1" lang="en-US" sz="3714">
                <a:solidFill>
                  <a:srgbClr val="2B2C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ANALYSIS – APPROVAL RATES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14"/>
              <a:buFont typeface="Arial"/>
              <a:buNone/>
            </a:pPr>
            <a:r>
              <a:t/>
            </a:r>
            <a:endParaRPr b="1" sz="3714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81" name="Google Shape;181;g2cb055655fd_2_22"/>
          <p:cNvCxnSpPr/>
          <p:nvPr/>
        </p:nvCxnSpPr>
        <p:spPr>
          <a:xfrm flipH="1" rot="10800000">
            <a:off x="1028695" y="1760870"/>
            <a:ext cx="16230600" cy="38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g2cb055655fd_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809" y="2301195"/>
            <a:ext cx="14630401" cy="727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