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71" r:id="rId12"/>
    <p:sldId id="269"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9EE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kowshika%20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
  <c:chart>
    <c:title>
      <c:layout/>
    </c:title>
    <c:view3D>
      <c:rAngAx val="1"/>
    </c:view3D>
    <c:plotArea>
      <c:layout/>
      <c:bar3DChart>
        <c:barDir val="col"/>
        <c:grouping val="stacked"/>
        <c:ser>
          <c:idx val="0"/>
          <c:order val="0"/>
          <c:tx>
            <c:strRef>
              <c:f>Sheet1!$A$23:$H$23</c:f>
              <c:strCache>
                <c:ptCount val="1"/>
                <c:pt idx="0">
                  <c:v>00-0971612 MR.SAI 08-08-1999 24 20-32years male two or more races engineering</c:v>
                </c:pt>
              </c:strCache>
            </c:strRef>
          </c:tx>
          <c:dLbls>
            <c:dLbl>
              <c:idx val="0"/>
              <c:layout/>
              <c:showVal val="1"/>
              <c:showSerName val="1"/>
            </c:dLbl>
            <c:delete val="1"/>
          </c:dLbls>
          <c:cat>
            <c:strRef>
              <c:f>Sheet1!$I$1:$I$22</c:f>
              <c:strCache>
                <c:ptCount val="22"/>
                <c:pt idx="0">
                  <c:v>JOB TITLE</c:v>
                </c:pt>
                <c:pt idx="2">
                  <c:v>programmer analyst 1</c:v>
                </c:pt>
                <c:pt idx="3">
                  <c:v>business analyst</c:v>
                </c:pt>
                <c:pt idx="4">
                  <c:v>solutions engineer manager</c:v>
                </c:pt>
                <c:pt idx="5">
                  <c:v>serivices tech</c:v>
                </c:pt>
                <c:pt idx="6">
                  <c:v>business analyst</c:v>
                </c:pt>
                <c:pt idx="7">
                  <c:v>developer 3</c:v>
                </c:pt>
                <c:pt idx="8">
                  <c:v>quality engineer</c:v>
                </c:pt>
                <c:pt idx="9">
                  <c:v>develper 1</c:v>
                </c:pt>
                <c:pt idx="10">
                  <c:v>business system development</c:v>
                </c:pt>
                <c:pt idx="11">
                  <c:v>web deveolper 1</c:v>
                </c:pt>
                <c:pt idx="12">
                  <c:v>research assitant 2</c:v>
                </c:pt>
                <c:pt idx="13">
                  <c:v>analyst programmer</c:v>
                </c:pt>
                <c:pt idx="14">
                  <c:v>staff accountant  </c:v>
                </c:pt>
                <c:pt idx="15">
                  <c:v>software engineer 1</c:v>
                </c:pt>
                <c:pt idx="16">
                  <c:v>senior attorney</c:v>
                </c:pt>
                <c:pt idx="17">
                  <c:v>data vizualization specialist</c:v>
                </c:pt>
                <c:pt idx="18">
                  <c:v>senior editor</c:v>
                </c:pt>
                <c:pt idx="19">
                  <c:v>data vizualization specialist</c:v>
                </c:pt>
                <c:pt idx="20">
                  <c:v>senior editor</c:v>
                </c:pt>
                <c:pt idx="21">
                  <c:v>financial analyst </c:v>
                </c:pt>
              </c:strCache>
            </c:strRef>
          </c:cat>
          <c:val>
            <c:numRef>
              <c:f>Sheet1!$I$23</c:f>
              <c:numCache>
                <c:formatCode>General</c:formatCode>
                <c:ptCount val="1"/>
                <c:pt idx="0">
                  <c:v>0</c:v>
                </c:pt>
              </c:numCache>
            </c:numRef>
          </c:val>
        </c:ser>
        <c:dLbls>
          <c:showVal val="1"/>
        </c:dLbls>
        <c:shape val="pyramid"/>
        <c:axId val="155925120"/>
        <c:axId val="155926912"/>
        <c:axId val="0"/>
      </c:bar3DChart>
      <c:catAx>
        <c:axId val="155925120"/>
        <c:scaling>
          <c:orientation val="minMax"/>
        </c:scaling>
        <c:axPos val="b"/>
        <c:majorTickMark val="none"/>
        <c:tickLblPos val="nextTo"/>
        <c:crossAx val="155926912"/>
        <c:crosses val="autoZero"/>
        <c:auto val="1"/>
        <c:lblAlgn val="ctr"/>
        <c:lblOffset val="100"/>
      </c:catAx>
      <c:valAx>
        <c:axId val="155926912"/>
        <c:scaling>
          <c:orientation val="minMax"/>
        </c:scaling>
        <c:axPos val="l"/>
        <c:majorGridlines/>
        <c:title>
          <c:layout/>
        </c:title>
        <c:numFmt formatCode="General" sourceLinked="1"/>
        <c:majorTickMark val="none"/>
        <c:tickLblPos val="nextTo"/>
        <c:crossAx val="155925120"/>
        <c:crosses val="autoZero"/>
        <c:crossBetween val="between"/>
      </c:valAx>
    </c:plotArea>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D799F-1022-427F-8556-3A153FDBF709}" type="datetimeFigureOut">
              <a:rPr lang="en-US" smtClean="0"/>
              <a:pPr/>
              <a:t>8/30/2024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52D20B-BEFA-4808-8E92-1CC77C079F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52D20B-BEFA-4808-8E92-1CC77C079FA1}"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BD9CAD6-0460-4A27-95EC-8631593557C9}" type="datetimeFigureOut">
              <a:rPr lang="en-US" smtClean="0"/>
              <a:pPr/>
              <a:t>8/30/2024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264F2AD-E233-4B8A-8C12-34C6BE7B09E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D9CAD6-0460-4A27-95EC-8631593557C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4F2AD-E233-4B8A-8C12-34C6BE7B09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D9CAD6-0460-4A27-95EC-8631593557C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4F2AD-E233-4B8A-8C12-34C6BE7B09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D9CAD6-0460-4A27-95EC-8631593557C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4F2AD-E233-4B8A-8C12-34C6BE7B09E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D9CAD6-0460-4A27-95EC-8631593557C9}"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64F2AD-E233-4B8A-8C12-34C6BE7B09E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D9CAD6-0460-4A27-95EC-8631593557C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4F2AD-E233-4B8A-8C12-34C6BE7B09E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D9CAD6-0460-4A27-95EC-8631593557C9}"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64F2AD-E233-4B8A-8C12-34C6BE7B09E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D9CAD6-0460-4A27-95EC-8631593557C9}"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64F2AD-E233-4B8A-8C12-34C6BE7B09E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9CAD6-0460-4A27-95EC-8631593557C9}"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64F2AD-E233-4B8A-8C12-34C6BE7B09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D9CAD6-0460-4A27-95EC-8631593557C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64F2AD-E233-4B8A-8C12-34C6BE7B09E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D9CAD6-0460-4A27-95EC-8631593557C9}"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264F2AD-E233-4B8A-8C12-34C6BE7B09E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D9CAD6-0460-4A27-95EC-8631593557C9}" type="datetimeFigureOut">
              <a:rPr lang="en-US" smtClean="0"/>
              <a:pPr/>
              <a:t>8/30/2024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264F2AD-E233-4B8A-8C12-34C6BE7B09E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ibrary.soton.ac.uk/writing_in_disciplin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esync.org/resources/causal-approach-actionable-research-design" TargetMode="External"/><Relationship Id="rId2" Type="http://schemas.openxmlformats.org/officeDocument/2006/relationships/hyperlink" Target="https://www.sesync.org/resources/modeling-and-socio-environmental-systems-introduction-and-common-terminolog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EMPLOYEE DATA</a:t>
            </a:r>
            <a:br>
              <a:rPr lang="en-US" smtClean="0"/>
            </a:br>
            <a:r>
              <a:rPr lang="en-US" smtClean="0"/>
              <a:t>ANALYSIS USING EXCEL</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STUDENT NAME:K.BALAJI</a:t>
            </a:r>
          </a:p>
          <a:p>
            <a:r>
              <a:rPr lang="en-US" dirty="0" smtClean="0"/>
              <a:t>REGISTER NUMBER:C38B2D6CEF20C1393574909318</a:t>
            </a:r>
          </a:p>
          <a:p>
            <a:r>
              <a:rPr lang="en-US" dirty="0" smtClean="0"/>
              <a:t>DEPARTMENT:B.COM[A&amp;F]3</a:t>
            </a:r>
            <a:r>
              <a:rPr lang="en-US" baseline="30000" dirty="0" smtClean="0"/>
              <a:t>RD</a:t>
            </a:r>
            <a:r>
              <a:rPr lang="en-US" dirty="0" smtClean="0"/>
              <a:t> YEAR</a:t>
            </a:r>
          </a:p>
          <a:p>
            <a:r>
              <a:rPr lang="en-US" dirty="0" smtClean="0"/>
              <a:t>COLLEGE:VALLAL .PT.LEE.CHENGALVARAYA NAICKER</a:t>
            </a:r>
          </a:p>
          <a:p>
            <a:r>
              <a:rPr lang="en-US" dirty="0" smtClean="0"/>
              <a:t>ARTS&amp;SCIENCE COLLEGE,CHOOLAI,CHENNAI-112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00042"/>
            <a:ext cx="8229600" cy="1143000"/>
          </a:xfrm>
          <a:solidFill>
            <a:schemeClr val="accent2">
              <a:lumMod val="20000"/>
              <a:lumOff val="80000"/>
            </a:schemeClr>
          </a:solidFill>
        </p:spPr>
        <p:txBody>
          <a:bodyPr>
            <a:normAutofit/>
          </a:bodyPr>
          <a:lstStyle/>
          <a:p>
            <a:pPr algn="ctr"/>
            <a:r>
              <a:rPr lang="en-US" dirty="0" smtClean="0"/>
              <a:t>7.RESULT AND DISCUSSION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 results and discussion follow on from the methods or methodology chapter of the dissertation. This creates a natural transition from how you designed your study, to what your study reveals, highlighting your own contribution to the research area.</a:t>
            </a:r>
          </a:p>
          <a:p>
            <a:r>
              <a:rPr lang="en-US" dirty="0" smtClean="0"/>
              <a:t>Disciplinary differences</a:t>
            </a:r>
          </a:p>
          <a:p>
            <a:r>
              <a:rPr lang="en-US" b="1" dirty="0" smtClean="0"/>
              <a:t>Please note:</a:t>
            </a:r>
            <a:r>
              <a:rPr lang="en-US" dirty="0" smtClean="0"/>
              <a:t> this guide is not specific to any one discipline. The results and discussion can vary depending on the nature of the research and the expectations of the school or department, so please adapt the following advice to meet the demands of your project and department. Consult your supervisor for further guidance; you can also peruse our </a:t>
            </a:r>
            <a:r>
              <a:rPr lang="en-US" b="1" dirty="0" smtClean="0">
                <a:solidFill>
                  <a:srgbClr val="0070C0"/>
                </a:solidFill>
                <a:hlinkClick r:id="rId2"/>
              </a:rPr>
              <a:t>Writing Across Subjects guide</a:t>
            </a:r>
            <a:r>
              <a:rPr lang="en-US" dirty="0" smtClean="0">
                <a:solidFill>
                  <a:srgbClr val="0070C0"/>
                </a:solidFill>
              </a:rPr>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20" y="1071554"/>
          <a:ext cx="8429682" cy="5500723"/>
        </p:xfrm>
        <a:graphic>
          <a:graphicData uri="http://schemas.openxmlformats.org/drawingml/2006/table">
            <a:tbl>
              <a:tblPr/>
              <a:tblGrid>
                <a:gridCol w="714297"/>
                <a:gridCol w="673413"/>
                <a:gridCol w="654173"/>
                <a:gridCol w="625311"/>
                <a:gridCol w="990879"/>
                <a:gridCol w="634933"/>
                <a:gridCol w="1433406"/>
                <a:gridCol w="1192902"/>
                <a:gridCol w="1510368"/>
              </a:tblGrid>
              <a:tr h="239683">
                <a:tc>
                  <a:txBody>
                    <a:bodyPr/>
                    <a:lstStyle/>
                    <a:p>
                      <a:pPr algn="l" fontAlgn="b"/>
                      <a:r>
                        <a:rPr lang="en-US" sz="600" b="1"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1" i="0" u="none" strike="noStrike">
                          <a:solidFill>
                            <a:srgbClr val="000000"/>
                          </a:solidFill>
                          <a:latin typeface="Calibri"/>
                        </a:rPr>
                        <a:t>FULL 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1" i="0" u="none" strike="noStrike">
                          <a:solidFill>
                            <a:srgbClr val="000000"/>
                          </a:solidFill>
                          <a:latin typeface="Calibri"/>
                        </a:rPr>
                        <a:t>BIRTH DATE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1" i="0" u="none" strike="noStrike">
                          <a:solidFill>
                            <a:srgbClr val="000000"/>
                          </a:solidFill>
                          <a:latin typeface="Calibri"/>
                        </a:rPr>
                        <a:t>NEW AGE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1" i="0" u="none" strike="noStrike">
                          <a:solidFill>
                            <a:srgbClr val="000000"/>
                          </a:solidFill>
                          <a:latin typeface="Calibri"/>
                        </a:rPr>
                        <a:t>AGE RANGE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1" i="0" u="none" strike="noStrike">
                          <a:solidFill>
                            <a:srgbClr val="000000"/>
                          </a:solidFill>
                          <a:latin typeface="Calibri"/>
                        </a:rPr>
                        <a:t>GENDER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1" i="0" u="none" strike="noStrike">
                          <a:solidFill>
                            <a:srgbClr val="000000"/>
                          </a:solidFill>
                          <a:latin typeface="Calibri"/>
                        </a:rPr>
                        <a:t>RACE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1" i="0" u="none" strike="noStrike">
                          <a:solidFill>
                            <a:srgbClr val="000000"/>
                          </a:solidFill>
                          <a:latin typeface="Calibri"/>
                        </a:rPr>
                        <a:t>DEPARTMENT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1" i="0" u="none" strike="noStrike">
                          <a:solidFill>
                            <a:srgbClr val="000000"/>
                          </a:solidFill>
                          <a:latin typeface="Calibri"/>
                        </a:rPr>
                        <a:t>JOB TITLE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27697">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00-0037846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MS.KEETHI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21-01-1991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20-32years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hispanic or latino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programmer analyst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00-0041533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MS.PRIYA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03-09-1984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white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business deveklopment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business analyst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00-0045747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MS.RIYA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01-12-1989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black or african american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sales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solutions engineer manager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00-0055274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MS.NITHI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12-01-1982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white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serivices tech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00-0076100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MR.BALAJI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24-07-1994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dirty="0">
                          <a:solidFill>
                            <a:srgbClr val="000000"/>
                          </a:solidFill>
                          <a:latin typeface="Calibri"/>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20-33years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product management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business analyst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00-0116166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MS.SWATHY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04-12-1971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40-52years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asian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developer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00-0363185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MS.ANU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05-09-1979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40-52years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product management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quality engineer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00-0380704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MR.NANI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18-05-1988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male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black or african american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develper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00-0381660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MS.PALLAVI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22-05-1996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20-32years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asian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business system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00-0419202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MS.VENNILA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23-12-1980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dirty="0">
                          <a:solidFill>
                            <a:srgbClr val="000000"/>
                          </a:solidFill>
                          <a:latin typeface="Calibri"/>
                        </a:rPr>
                        <a:t>web </a:t>
                      </a:r>
                      <a:r>
                        <a:rPr lang="en-US" sz="600" b="0" i="0" u="none" strike="noStrike" dirty="0" err="1">
                          <a:solidFill>
                            <a:srgbClr val="000000"/>
                          </a:solidFill>
                          <a:latin typeface="Calibri"/>
                        </a:rPr>
                        <a:t>deveolper</a:t>
                      </a:r>
                      <a:r>
                        <a:rPr lang="en-US" sz="600" b="0" i="0" u="none" strike="noStrike" dirty="0">
                          <a:solidFill>
                            <a:srgbClr val="000000"/>
                          </a:solidFill>
                          <a:latin typeface="Calibri"/>
                        </a:rPr>
                        <a:t>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00-0472287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MS.MAHA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31-10-1975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40-52years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research assitant 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00-0472832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MR.GUNA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23-07-1966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53years and above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white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analyst programmer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00-0566380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MR.NAGARAJ</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17-03-1984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business deveklopment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staff accountant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00-0571075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MR.MUTHU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10-03-1971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40-52years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white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business deveklopment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software engineer 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00-0624189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MR.AJITH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13-07-1967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53years and above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hispanic or latino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senior attorney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00-0715212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MS.PRAMU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02-07-1973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40-52years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american indin or alaska native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accounting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data vizualization specialist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00-0755645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MS.PRIYNKA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05-07-1967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53years and above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white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senior editor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00-0778934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MR.NANDHA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02-05-1987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black or african american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legal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data vizualization specialist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00-0794247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MS.DEVI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10-06-1972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40-52years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black or african american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senior editor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00-0948136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MR.SAM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02-05-1983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30-42years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marketing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financial analyst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r h="239683">
                <a:tc>
                  <a:txBody>
                    <a:bodyPr/>
                    <a:lstStyle/>
                    <a:p>
                      <a:pPr algn="l" fontAlgn="b"/>
                      <a:r>
                        <a:rPr lang="en-US" sz="600" b="0" i="0" u="none" strike="noStrike">
                          <a:solidFill>
                            <a:srgbClr val="000000"/>
                          </a:solidFill>
                          <a:latin typeface="Calibri"/>
                        </a:rPr>
                        <a:t>00-0971612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MR.SAI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08-08-1999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r" fontAlgn="b"/>
                      <a:r>
                        <a:rPr lang="en-US" sz="600" b="0" i="0" u="none" strike="noStrike">
                          <a:solidFill>
                            <a:srgbClr val="000000"/>
                          </a:solidFill>
                          <a:latin typeface="Calibri"/>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20-32years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en-US" sz="600" b="0" i="0" u="none" strike="noStrike" dirty="0">
                          <a:solidFill>
                            <a:srgbClr val="000000"/>
                          </a:solidFill>
                          <a:latin typeface="Calibri"/>
                        </a:rPr>
                        <a:t>social management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RESULT</a:t>
            </a:r>
            <a:r>
              <a:rPr lang="en-US" dirty="0" smtClean="0"/>
              <a:t> </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rmAutofit/>
          </a:bodyPr>
          <a:lstStyle/>
          <a:p>
            <a:pPr marL="514350" indent="-514350" algn="ctr"/>
            <a:r>
              <a:rPr lang="en-US" dirty="0" smtClean="0"/>
              <a:t>8.CONCULUSION</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dirty="0" smtClean="0"/>
              <a:t>You’ve done it. You’ve refined your introduction and your thesis. You’ve spent time researching and proving all of your supporting arguments. You’re slowly approaching the finish line of your essay and suddenly freeze up because—that’s right—it’s time to write the conclusion.</a:t>
            </a:r>
          </a:p>
          <a:p>
            <a:pPr>
              <a:buNone/>
            </a:pPr>
            <a:r>
              <a:rPr lang="en-US" dirty="0" smtClean="0"/>
              <a:t>   </a:t>
            </a:r>
            <a:r>
              <a:rPr lang="en-US" b="1" dirty="0" smtClean="0"/>
              <a:t>Before we dive into the details, here’s a basic outline of how to write a conclusion</a:t>
            </a:r>
            <a:r>
              <a:rPr lang="en-US" dirty="0" smtClean="0"/>
              <a:t>:</a:t>
            </a:r>
          </a:p>
          <a:p>
            <a:pPr marL="514350" indent="-514350">
              <a:buFont typeface="Wingdings" pitchFamily="2" charset="2"/>
              <a:buChar char="§"/>
            </a:pPr>
            <a:r>
              <a:rPr lang="en-US" dirty="0" smtClean="0"/>
              <a:t>Restate your thesis: remind readers of your main point</a:t>
            </a:r>
          </a:p>
          <a:p>
            <a:pPr>
              <a:buFont typeface="Wingdings" pitchFamily="2" charset="2"/>
              <a:buChar char="§"/>
            </a:pPr>
            <a:r>
              <a:rPr lang="en-US" dirty="0" smtClean="0"/>
              <a:t>Reiterate your supporting points: remind readers of your evidence or arguments</a:t>
            </a:r>
          </a:p>
          <a:p>
            <a:pPr>
              <a:buFont typeface="Wingdings" pitchFamily="2" charset="2"/>
              <a:buChar char="§"/>
            </a:pPr>
            <a:r>
              <a:rPr lang="en-US" dirty="0" smtClean="0"/>
              <a:t>Wrap everything up by tying it all together</a:t>
            </a:r>
          </a:p>
          <a:p>
            <a:pPr>
              <a:buFont typeface="Wingdings" pitchFamily="2" charset="2"/>
              <a:buChar char="§"/>
            </a:pPr>
            <a:r>
              <a:rPr lang="en-US" dirty="0" smtClean="0"/>
              <a:t>Write a clincher: with the last sentence, leave your reader with something to think about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4414" y="2500306"/>
            <a:ext cx="6041174" cy="1166810"/>
          </a:xfrm>
          <a:solidFill>
            <a:schemeClr val="accent4">
              <a:lumMod val="20000"/>
              <a:lumOff val="80000"/>
            </a:schemeClr>
          </a:solidFill>
        </p:spPr>
        <p:txBody>
          <a:bodyPr>
            <a:noAutofit/>
          </a:bodyPr>
          <a:lstStyle/>
          <a:p>
            <a:pPr algn="ctr"/>
            <a:r>
              <a:rPr lang="en-US" sz="6600" dirty="0" smtClean="0">
                <a:solidFill>
                  <a:schemeClr val="accent5">
                    <a:lumMod val="50000"/>
                  </a:schemeClr>
                </a:solidFill>
              </a:rPr>
              <a:t>THANK YOU..!!</a:t>
            </a:r>
            <a:endParaRPr lang="en-US" sz="6600" dirty="0">
              <a:solidFill>
                <a:schemeClr val="accent5">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Autofit/>
          </a:bodyPr>
          <a:lstStyle/>
          <a:p>
            <a:pPr algn="ctr"/>
            <a:r>
              <a:rPr lang="en-US" sz="7200" dirty="0" smtClean="0">
                <a:effectLst>
                  <a:outerShdw blurRad="38100" dist="38100" dir="2700000" algn="tl">
                    <a:srgbClr val="000000">
                      <a:alpha val="43137"/>
                    </a:srgbClr>
                  </a:outerShdw>
                </a:effectLst>
              </a:rPr>
              <a:t>PROJECT TITLE</a:t>
            </a:r>
            <a:r>
              <a:rPr lang="en-US" sz="7200" b="1" dirty="0" smtClean="0">
                <a:effectLst>
                  <a:outerShdw blurRad="38100" dist="38100" dir="2700000" algn="tl">
                    <a:srgbClr val="000000">
                      <a:alpha val="43137"/>
                    </a:srgbClr>
                  </a:outerShdw>
                </a:effectLst>
              </a:rPr>
              <a:t> </a:t>
            </a:r>
            <a:endParaRPr lang="en-US" sz="7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500306"/>
            <a:ext cx="8229600" cy="3824294"/>
          </a:xfrm>
        </p:spPr>
        <p:txBody>
          <a:bodyPr/>
          <a:lstStyle/>
          <a:p>
            <a:r>
              <a:rPr lang="en-US" dirty="0" smtClean="0"/>
              <a:t> EMPLOYEE ATTRION ANALYSIS USING </a:t>
            </a:r>
          </a:p>
          <a:p>
            <a:pPr>
              <a:buNone/>
            </a:pPr>
            <a:r>
              <a:rPr lang="en-US" dirty="0"/>
              <a:t> </a:t>
            </a:r>
            <a:r>
              <a:rPr lang="en-US" dirty="0" smtClean="0"/>
              <a:t>    EXCEL DASHBOARDS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4382"/>
          </a:xfrm>
          <a:solidFill>
            <a:schemeClr val="accent2">
              <a:lumMod val="20000"/>
              <a:lumOff val="80000"/>
            </a:schemeClr>
          </a:solidFill>
        </p:spPr>
        <p:txBody>
          <a:bodyPr/>
          <a:lstStyle/>
          <a:p>
            <a:pPr algn="ctr"/>
            <a:r>
              <a:rPr lang="en-US" dirty="0" smtClean="0"/>
              <a:t>Agenda</a:t>
            </a:r>
            <a:endParaRPr lang="en-US" dirty="0"/>
          </a:p>
        </p:txBody>
      </p:sp>
      <p:sp>
        <p:nvSpPr>
          <p:cNvPr id="3" name="Content Placeholder 2"/>
          <p:cNvSpPr>
            <a:spLocks noGrp="1"/>
          </p:cNvSpPr>
          <p:nvPr>
            <p:ph idx="1"/>
          </p:nvPr>
        </p:nvSpPr>
        <p:spPr/>
        <p:txBody>
          <a:bodyPr/>
          <a:lstStyle/>
          <a:p>
            <a:pPr marL="514350" indent="-514350">
              <a:buFont typeface="Courier New" pitchFamily="49" charset="0"/>
              <a:buChar char="o"/>
            </a:pPr>
            <a:r>
              <a:rPr lang="en-US" dirty="0" smtClean="0"/>
              <a:t>1.PROBLEM STATEMANT</a:t>
            </a:r>
          </a:p>
          <a:p>
            <a:pPr marL="514350" indent="-514350">
              <a:buFont typeface="Courier New" pitchFamily="49" charset="0"/>
              <a:buChar char="o"/>
            </a:pPr>
            <a:r>
              <a:rPr lang="en-US" dirty="0" smtClean="0"/>
              <a:t>2.PROJECT OVERVIEW</a:t>
            </a:r>
          </a:p>
          <a:p>
            <a:pPr marL="514350" indent="-514350">
              <a:buFont typeface="Courier New" pitchFamily="49" charset="0"/>
              <a:buChar char="o"/>
            </a:pPr>
            <a:r>
              <a:rPr lang="en-US" dirty="0" smtClean="0"/>
              <a:t>3.END USERS</a:t>
            </a:r>
          </a:p>
          <a:p>
            <a:pPr marL="514350" indent="-514350">
              <a:buFont typeface="Courier New" pitchFamily="49" charset="0"/>
              <a:buChar char="o"/>
            </a:pPr>
            <a:r>
              <a:rPr lang="en-US" dirty="0" smtClean="0"/>
              <a:t>4.OUR SOLUTION AND PROPOSITION</a:t>
            </a:r>
          </a:p>
          <a:p>
            <a:pPr marL="514350" indent="-514350">
              <a:buFont typeface="Courier New" pitchFamily="49" charset="0"/>
              <a:buChar char="o"/>
            </a:pPr>
            <a:r>
              <a:rPr lang="en-US" dirty="0" smtClean="0"/>
              <a:t>5.DATASET DESCRIPTION</a:t>
            </a:r>
          </a:p>
          <a:p>
            <a:pPr marL="514350" indent="-514350">
              <a:buFont typeface="Courier New" pitchFamily="49" charset="0"/>
              <a:buChar char="o"/>
            </a:pPr>
            <a:r>
              <a:rPr lang="en-US" dirty="0" smtClean="0"/>
              <a:t>6.MODELLING APPROACH</a:t>
            </a:r>
          </a:p>
          <a:p>
            <a:pPr marL="514350" indent="-514350">
              <a:buFont typeface="Courier New" pitchFamily="49" charset="0"/>
              <a:buChar char="o"/>
            </a:pPr>
            <a:r>
              <a:rPr lang="en-US" dirty="0" smtClean="0"/>
              <a:t>7.RESULT AND DISCUSSION</a:t>
            </a:r>
          </a:p>
          <a:p>
            <a:pPr marL="514350" indent="-514350">
              <a:buFont typeface="Courier New" pitchFamily="49" charset="0"/>
              <a:buChar char="o"/>
            </a:pPr>
            <a:r>
              <a:rPr lang="en-US" dirty="0" smtClean="0"/>
              <a:t>8.CONCULUSION</a:t>
            </a:r>
          </a:p>
          <a:p>
            <a:pPr marL="514350" indent="-51435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pPr algn="ctr"/>
            <a:r>
              <a:rPr lang="en-US" dirty="0" smtClean="0"/>
              <a:t>1.PROBLEM STATEMANT</a:t>
            </a:r>
            <a:endParaRPr lang="en-US" dirty="0"/>
          </a:p>
        </p:txBody>
      </p:sp>
      <p:sp>
        <p:nvSpPr>
          <p:cNvPr id="3" name="Content Placeholder 2"/>
          <p:cNvSpPr>
            <a:spLocks noGrp="1"/>
          </p:cNvSpPr>
          <p:nvPr>
            <p:ph idx="1"/>
          </p:nvPr>
        </p:nvSpPr>
        <p:spPr/>
        <p:txBody>
          <a:bodyPr>
            <a:normAutofit fontScale="92500"/>
          </a:bodyPr>
          <a:lstStyle/>
          <a:p>
            <a:pPr fontAlgn="base">
              <a:buFont typeface="Wingdings" pitchFamily="2" charset="2"/>
              <a:buChar char="v"/>
            </a:pPr>
            <a:r>
              <a:rPr lang="en-US" dirty="0" smtClean="0"/>
              <a:t>A </a:t>
            </a:r>
            <a:r>
              <a:rPr lang="en-US" b="1" dirty="0" smtClean="0"/>
              <a:t>problem statement</a:t>
            </a:r>
            <a:r>
              <a:rPr lang="en-US" dirty="0" smtClean="0"/>
              <a:t> is a clear and concise description of the problem or issue a team aims to address in a project.</a:t>
            </a:r>
          </a:p>
          <a:p>
            <a:pPr fontAlgn="base">
              <a:buFont typeface="Wingdings" pitchFamily="2" charset="2"/>
              <a:buChar char="v"/>
            </a:pPr>
            <a:r>
              <a:rPr lang="en-US" dirty="0" smtClean="0"/>
              <a:t>A problem statement identifies a problem’s current state, desired future state, and the gaps that lie between the two. It doesn't define the solution to the problem or provide a road map for solving the problem; it only gives an outline of what the problem is.</a:t>
            </a:r>
          </a:p>
          <a:p>
            <a:pPr fontAlgn="base">
              <a:buFont typeface="Wingdings" pitchFamily="2" charset="2"/>
              <a:buChar char="v"/>
            </a:pPr>
            <a:r>
              <a:rPr lang="en-US" dirty="0" smtClean="0"/>
              <a:t>However, the researcher or team can later use the problem statement to validate that their work delivered an outcome that resulted in the solution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85728"/>
            <a:ext cx="8229600" cy="1347046"/>
          </a:xfrm>
          <a:solidFill>
            <a:schemeClr val="accent2">
              <a:lumMod val="20000"/>
              <a:lumOff val="80000"/>
            </a:schemeClr>
          </a:solidFill>
        </p:spPr>
        <p:txBody>
          <a:bodyPr>
            <a:normAutofit fontScale="90000"/>
          </a:bodyPr>
          <a:lstStyle/>
          <a:p>
            <a:pPr algn="ctr"/>
            <a:r>
              <a:rPr lang="en-US" dirty="0" smtClean="0"/>
              <a:t>2.PROJECT OVERVIEW</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solidFill>
                  <a:schemeClr val="bg2">
                    <a:lumMod val="10000"/>
                  </a:schemeClr>
                </a:solidFill>
              </a:rPr>
              <a:t>    </a:t>
            </a:r>
            <a:r>
              <a:rPr lang="en-US" dirty="0" smtClean="0"/>
              <a:t>If you're a project manager or are responsible for leading a team through a project, it may be helpful to create a project overview. A project overview outlines the important details of your project, such as its goals and potential risks. Knowing more about project overviews and how to create one can help you stay organized and work more efficiently. In this article, we define project overview, tell you how to write a project overview, explain why having one is important, and give you tips, a template, and an example to help you write your own.</a:t>
            </a:r>
            <a:endParaRPr lang="en-US" dirty="0">
              <a:solidFill>
                <a:schemeClr val="bg2">
                  <a:lumMod val="1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714356"/>
            <a:ext cx="7858180" cy="857256"/>
          </a:xfrm>
          <a:solidFill>
            <a:schemeClr val="accent2">
              <a:lumMod val="20000"/>
              <a:lumOff val="80000"/>
            </a:schemeClr>
          </a:solidFill>
        </p:spPr>
        <p:txBody>
          <a:bodyPr>
            <a:normAutofit/>
          </a:bodyPr>
          <a:lstStyle/>
          <a:p>
            <a:pPr algn="ctr"/>
            <a:r>
              <a:rPr lang="en-US" dirty="0" smtClean="0"/>
              <a:t>3.END USERS</a:t>
            </a:r>
            <a:endParaRPr lang="en-US" dirty="0"/>
          </a:p>
        </p:txBody>
      </p:sp>
      <p:sp>
        <p:nvSpPr>
          <p:cNvPr id="3" name="Content Placeholder 2"/>
          <p:cNvSpPr>
            <a:spLocks noGrp="1"/>
          </p:cNvSpPr>
          <p:nvPr>
            <p:ph idx="1"/>
          </p:nvPr>
        </p:nvSpPr>
        <p:spPr/>
        <p:txBody>
          <a:bodyPr/>
          <a:lstStyle/>
          <a:p>
            <a:r>
              <a:rPr lang="en-US" dirty="0" smtClean="0"/>
              <a:t>The term "end user" refers to the consumer of a good or service, often who has some innate know-how that is unique to consumers.</a:t>
            </a:r>
          </a:p>
          <a:p>
            <a:r>
              <a:rPr lang="en-US" dirty="0" smtClean="0"/>
              <a:t>In a literal sense, the term end user is used to distinguish the person who purchases and uses the good or service from individuals who are involved in the stages of its design, development, and production.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143000"/>
          </a:xfrm>
          <a:solidFill>
            <a:schemeClr val="accent2">
              <a:lumMod val="20000"/>
              <a:lumOff val="80000"/>
            </a:schemeClr>
          </a:solidFill>
        </p:spPr>
        <p:txBody>
          <a:bodyPr>
            <a:normAutofit/>
          </a:bodyPr>
          <a:lstStyle/>
          <a:p>
            <a:r>
              <a:rPr lang="en-US" sz="3200" dirty="0" smtClean="0"/>
              <a:t>4.OUR SOLUTION AND PROPOSITION</a:t>
            </a:r>
            <a:br>
              <a:rPr lang="en-US" sz="3200" dirty="0" smtClean="0"/>
            </a:br>
            <a:endParaRPr lang="en-US" sz="3200" dirty="0"/>
          </a:p>
        </p:txBody>
      </p:sp>
      <p:sp>
        <p:nvSpPr>
          <p:cNvPr id="3" name="Content Placeholder 2"/>
          <p:cNvSpPr>
            <a:spLocks noGrp="1"/>
          </p:cNvSpPr>
          <p:nvPr>
            <p:ph idx="1"/>
          </p:nvPr>
        </p:nvSpPr>
        <p:spPr/>
        <p:txBody>
          <a:bodyPr/>
          <a:lstStyle/>
          <a:p>
            <a:r>
              <a:rPr lang="en-US" dirty="0" smtClean="0"/>
              <a:t>Slack. Slack is a collaboration tool for teams with a simple, easy-to-use …</a:t>
            </a:r>
          </a:p>
          <a:p>
            <a:r>
              <a:rPr lang="en-US" dirty="0" smtClean="0"/>
              <a:t>Bloom &amp; Wild. Bloom &amp; Wild is an online flower delivery company that …</a:t>
            </a:r>
          </a:p>
          <a:p>
            <a:r>
              <a:rPr lang="en-US" dirty="0" err="1" smtClean="0"/>
              <a:t>Airbnb</a:t>
            </a:r>
            <a:r>
              <a:rPr lang="en-US" dirty="0" smtClean="0"/>
              <a:t>. When </a:t>
            </a:r>
            <a:r>
              <a:rPr lang="en-US" dirty="0" err="1" smtClean="0"/>
              <a:t>Airbnb</a:t>
            </a:r>
            <a:r>
              <a:rPr lang="en-US" dirty="0" smtClean="0"/>
              <a:t> began to disrupt the hospitality industry, it needed to …</a:t>
            </a:r>
          </a:p>
          <a:p>
            <a:r>
              <a:rPr lang="en-US" dirty="0" err="1" smtClean="0"/>
              <a:t>Fjällräven</a:t>
            </a:r>
            <a:r>
              <a:rPr lang="en-US" dirty="0" smtClean="0"/>
              <a:t>. The classic Swedish outdoor clothing and equipment company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928694"/>
          </a:xfrm>
          <a:solidFill>
            <a:schemeClr val="accent2">
              <a:lumMod val="20000"/>
              <a:lumOff val="80000"/>
            </a:schemeClr>
          </a:solidFill>
        </p:spPr>
        <p:txBody>
          <a:bodyPr>
            <a:normAutofit/>
          </a:bodyPr>
          <a:lstStyle/>
          <a:p>
            <a:pPr algn="ctr"/>
            <a:r>
              <a:rPr lang="en-US" dirty="0" smtClean="0"/>
              <a:t>5.DATASET DESCRIPTION</a:t>
            </a:r>
            <a:endParaRPr lang="en-US" dirty="0"/>
          </a:p>
        </p:txBody>
      </p:sp>
      <p:sp>
        <p:nvSpPr>
          <p:cNvPr id="3" name="Content Placeholder 2"/>
          <p:cNvSpPr>
            <a:spLocks noGrp="1"/>
          </p:cNvSpPr>
          <p:nvPr>
            <p:ph idx="1"/>
          </p:nvPr>
        </p:nvSpPr>
        <p:spPr/>
        <p:txBody>
          <a:bodyPr>
            <a:normAutofit lnSpcReduction="10000"/>
          </a:bodyPr>
          <a:lstStyle/>
          <a:p>
            <a:r>
              <a:rPr lang="en-US" dirty="0" smtClean="0"/>
              <a:t>Dataset is essentially the backbone for all operations, techniques or models used by developers to interpret them. </a:t>
            </a:r>
            <a:r>
              <a:rPr lang="en-US" b="1" dirty="0" smtClean="0"/>
              <a:t>Datasets involve</a:t>
            </a:r>
            <a:r>
              <a:rPr lang="en-US" dirty="0" smtClean="0"/>
              <a:t> a large amount of </a:t>
            </a:r>
            <a:r>
              <a:rPr lang="en-US" b="1" dirty="0" smtClean="0"/>
              <a:t>data points grouped into one table</a:t>
            </a:r>
            <a:r>
              <a:rPr lang="en-US" dirty="0" smtClean="0"/>
              <a:t>. Datasets are used in almost all industries today for various reasons. In this day and age, to train the younger generation to interact effectively with Datasets, many Universities publicly release their Datasets for example UCI and websites like </a:t>
            </a:r>
            <a:r>
              <a:rPr lang="en-US" b="1" dirty="0" err="1" smtClean="0"/>
              <a:t>Kaggle</a:t>
            </a:r>
            <a:r>
              <a:rPr lang="en-US" b="1" dirty="0" smtClean="0"/>
              <a:t> </a:t>
            </a:r>
            <a:r>
              <a:rPr lang="en-US" dirty="0" smtClean="0"/>
              <a:t>and even</a:t>
            </a:r>
            <a:r>
              <a:rPr lang="en-US" b="1" dirty="0" smtClean="0"/>
              <a:t> </a:t>
            </a:r>
            <a:r>
              <a:rPr lang="en-US" b="1" dirty="0" err="1" smtClean="0"/>
              <a:t>GitHub</a:t>
            </a:r>
            <a:r>
              <a:rPr lang="en-US" b="1" dirty="0" smtClean="0"/>
              <a:t> release datasets that developers can work with</a:t>
            </a:r>
            <a:r>
              <a:rPr lang="en-US" dirty="0" smtClean="0"/>
              <a:t> to get the necessary outputs.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endParaRPr lang="en-US" sz="2400" dirty="0" smtClean="0"/>
          </a:p>
          <a:p>
            <a:r>
              <a:rPr lang="en-US" sz="2400" dirty="0" smtClean="0"/>
              <a:t>Understanding and predicting the behavior of coupled natural and human systems is one of the greatest interdisciplinary research challenges of our time. As described in the introductory modeling explainer “</a:t>
            </a:r>
            <a:r>
              <a:rPr lang="en-US" sz="2400" dirty="0" smtClean="0">
                <a:hlinkClick r:id="rId2"/>
              </a:rPr>
              <a:t>Modeling and Socio-Environmental Systems</a:t>
            </a:r>
            <a:r>
              <a:rPr lang="en-US" sz="2400" dirty="0" smtClean="0"/>
              <a:t>,” socio-environmental (S-E) modeling brings many challenges—only some of which are common to other complex adaptive systems. Identifying the most important interactions and feedbacks that shape a system’s behavior is key to solving S-E problems; by reinforcing or countering these feedbacks, we can alter that system’s trajectory or outcome. Key to that is also recognizing social actions (e.g., policies, interventions targeting behaviors, etc.); </a:t>
            </a:r>
            <a:r>
              <a:rPr lang="en-US" sz="2400" dirty="0" smtClean="0">
                <a:hlinkClick r:id="rId3"/>
              </a:rPr>
              <a:t>causal diagramming</a:t>
            </a:r>
            <a:r>
              <a:rPr lang="en-US" sz="2400" dirty="0" smtClean="0"/>
              <a:t> can help with this.</a:t>
            </a:r>
            <a:endParaRPr lang="en-US" sz="2400" dirty="0"/>
          </a:p>
        </p:txBody>
      </p:sp>
      <p:sp>
        <p:nvSpPr>
          <p:cNvPr id="4" name="Title 3"/>
          <p:cNvSpPr>
            <a:spLocks noGrp="1"/>
          </p:cNvSpPr>
          <p:nvPr>
            <p:ph type="title"/>
          </p:nvPr>
        </p:nvSpPr>
        <p:spPr>
          <a:solidFill>
            <a:schemeClr val="accent2">
              <a:lumMod val="20000"/>
              <a:lumOff val="80000"/>
            </a:schemeClr>
          </a:solidFill>
        </p:spPr>
        <p:txBody>
          <a:bodyPr/>
          <a:lstStyle/>
          <a:p>
            <a:r>
              <a:rPr lang="en-US" dirty="0" smtClean="0"/>
              <a:t>6.MODELLING APPROCH</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141</TotalTime>
  <Words>896</Words>
  <Application>Microsoft Office PowerPoint</Application>
  <PresentationFormat>On-screen Show (4:3)</PresentationFormat>
  <Paragraphs>261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EMPLOYEE DATA ANALYSIS USING EXCEL</vt:lpstr>
      <vt:lpstr>PROJECT TITLE </vt:lpstr>
      <vt:lpstr>Agenda</vt:lpstr>
      <vt:lpstr>1.PROBLEM STATEMANT</vt:lpstr>
      <vt:lpstr>2.PROJECT OVERVIEW </vt:lpstr>
      <vt:lpstr>3.END USERS</vt:lpstr>
      <vt:lpstr>4.OUR SOLUTION AND PROPOSITION </vt:lpstr>
      <vt:lpstr>5.DATASET DESCRIPTION</vt:lpstr>
      <vt:lpstr>6.MODELLING APPROCH</vt:lpstr>
      <vt:lpstr>7.RESULT AND DISCUSSION</vt:lpstr>
      <vt:lpstr>Slide 11</vt:lpstr>
      <vt:lpstr>RESULT </vt:lpstr>
      <vt:lpstr>8.CONCULUSION</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P.T.LEE CNASC</dc:creator>
  <cp:lastModifiedBy>P.T.LEE CNASC</cp:lastModifiedBy>
  <cp:revision>26</cp:revision>
  <dcterms:created xsi:type="dcterms:W3CDTF">2024-08-27T10:39:05Z</dcterms:created>
  <dcterms:modified xsi:type="dcterms:W3CDTF">2024-08-30T09:51:32Z</dcterms:modified>
</cp:coreProperties>
</file>