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BF426-0513-46F4-B6E2-379CCEE74576}" v="1081" dt="2023-11-05T04:50:22.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66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451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3754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324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2376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758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1957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7253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37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117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186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036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468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986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7877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1245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6064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12624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996766"/>
          </a:xfrm>
        </p:spPr>
        <p:txBody>
          <a:bodyPr>
            <a:normAutofit fontScale="90000"/>
          </a:bodyPr>
          <a:lstStyle/>
          <a:p>
            <a:r>
              <a:rPr lang="en-US" sz="5400" b="1" dirty="0">
                <a:solidFill>
                  <a:schemeClr val="bg1"/>
                </a:solidFill>
                <a:latin typeface="Arial"/>
                <a:ea typeface="Calibri"/>
                <a:cs typeface="Browallia New"/>
              </a:rPr>
              <a:t>FOOD TRACKING SYSTEM</a:t>
            </a:r>
            <a:r>
              <a:rPr lang="en-US" sz="5400" dirty="0">
                <a:latin typeface="Arial"/>
                <a:ea typeface="Calibri"/>
                <a:cs typeface="Browallia New"/>
              </a:rPr>
              <a:t> </a:t>
            </a:r>
            <a:endParaRPr lang="en-US" sz="5400">
              <a:latin typeface="Arial"/>
              <a:ea typeface="Calibri"/>
              <a:cs typeface="Browallia New"/>
            </a:endParaRPr>
          </a:p>
        </p:txBody>
      </p:sp>
      <p:sp>
        <p:nvSpPr>
          <p:cNvPr id="5" name="Subtitle 4">
            <a:extLst>
              <a:ext uri="{FF2B5EF4-FFF2-40B4-BE49-F238E27FC236}">
                <a16:creationId xmlns:a16="http://schemas.microsoft.com/office/drawing/2014/main" id="{69E41B15-0E3E-6911-F8C5-99CCFAD23062}"/>
              </a:ext>
            </a:extLst>
          </p:cNvPr>
          <p:cNvSpPr>
            <a:spLocks noGrp="1"/>
          </p:cNvSpPr>
          <p:nvPr>
            <p:ph type="subTitle" idx="1"/>
          </p:nvPr>
        </p:nvSpPr>
        <p:spPr>
          <a:xfrm>
            <a:off x="4515377" y="3981470"/>
            <a:ext cx="6987645" cy="2424263"/>
          </a:xfrm>
        </p:spPr>
        <p:txBody>
          <a:bodyPr>
            <a:normAutofit/>
          </a:bodyPr>
          <a:lstStyle/>
          <a:p>
            <a:r>
              <a:rPr lang="en-US" sz="2100" baseline="0" dirty="0">
                <a:solidFill>
                  <a:srgbClr val="FFFFFF"/>
                </a:solidFill>
                <a:latin typeface="Times New Roman"/>
                <a:ea typeface="Segoe UI"/>
                <a:cs typeface="Segoe UI"/>
              </a:rPr>
              <a:t>V. Krishnamoorthy (AU510520104022)</a:t>
            </a:r>
            <a:r>
              <a:rPr lang="en-US" sz="2100" dirty="0">
                <a:solidFill>
                  <a:srgbClr val="FFFFFF"/>
                </a:solidFill>
                <a:latin typeface="Times New Roman"/>
                <a:ea typeface="Segoe UI"/>
                <a:cs typeface="Segoe UI"/>
              </a:rPr>
              <a:t>​</a:t>
            </a:r>
            <a:r>
              <a:rPr lang="en-US" dirty="0">
                <a:solidFill>
                  <a:srgbClr val="FFFFFF"/>
                </a:solidFill>
                <a:latin typeface="Times New Roman"/>
                <a:ea typeface="Segoe UI"/>
                <a:cs typeface="Segoe UI"/>
              </a:rPr>
              <a:t>               </a:t>
            </a:r>
            <a:endParaRPr lang="en-US" sz="2100" dirty="0">
              <a:solidFill>
                <a:srgbClr val="FFFFFF"/>
              </a:solidFill>
              <a:latin typeface="Times New Roman"/>
              <a:ea typeface="Segoe UI"/>
              <a:cs typeface="Segoe UI"/>
            </a:endParaRPr>
          </a:p>
          <a:p>
            <a:r>
              <a:rPr lang="en-US" sz="2100" baseline="0">
                <a:solidFill>
                  <a:srgbClr val="FFFFFF"/>
                </a:solidFill>
                <a:latin typeface="Times New Roman"/>
                <a:ea typeface="Segoe UI"/>
                <a:cs typeface="Segoe UI"/>
              </a:rPr>
              <a:t>           </a:t>
            </a:r>
            <a:r>
              <a:rPr lang="en-US">
                <a:solidFill>
                  <a:srgbClr val="FFFFFF"/>
                </a:solidFill>
                <a:latin typeface="Times New Roman"/>
                <a:ea typeface="Segoe UI"/>
                <a:cs typeface="Segoe UI"/>
              </a:rPr>
              <a:t>     </a:t>
            </a:r>
            <a:r>
              <a:rPr lang="en-US" sz="2100" baseline="0">
                <a:solidFill>
                  <a:srgbClr val="FFFFFF"/>
                </a:solidFill>
                <a:latin typeface="Times New Roman"/>
                <a:ea typeface="Segoe UI"/>
                <a:cs typeface="Segoe UI"/>
              </a:rPr>
              <a:t>S. Balaji (AU510520104008)               </a:t>
            </a:r>
            <a:r>
              <a:rPr lang="en-US">
                <a:solidFill>
                  <a:srgbClr val="FFFFFF"/>
                </a:solidFill>
                <a:latin typeface="Times New Roman"/>
                <a:ea typeface="Segoe UI"/>
                <a:cs typeface="Segoe UI"/>
              </a:rPr>
              <a:t>                </a:t>
            </a:r>
            <a:r>
              <a:rPr lang="en-US" sz="2100">
                <a:solidFill>
                  <a:srgbClr val="FFFFFF"/>
                </a:solidFill>
                <a:latin typeface="Times New Roman"/>
                <a:ea typeface="Segoe UI"/>
                <a:cs typeface="Segoe UI"/>
              </a:rPr>
              <a:t>​</a:t>
            </a:r>
          </a:p>
          <a:p>
            <a:r>
              <a:rPr lang="en-US" dirty="0">
                <a:solidFill>
                  <a:srgbClr val="FFFFFF"/>
                </a:solidFill>
                <a:latin typeface="Times New Roman"/>
                <a:ea typeface="Segoe UI"/>
                <a:cs typeface="Segoe UI"/>
              </a:rPr>
              <a:t> </a:t>
            </a:r>
            <a:r>
              <a:rPr lang="en-US" sz="2100" baseline="0" dirty="0">
                <a:solidFill>
                  <a:srgbClr val="FFFFFF"/>
                </a:solidFill>
                <a:latin typeface="Times New Roman"/>
                <a:ea typeface="Segoe UI"/>
                <a:cs typeface="Segoe UI"/>
              </a:rPr>
              <a:t>R. Dinesh(AU510520104013)                              </a:t>
            </a:r>
            <a:r>
              <a:rPr lang="en-US" sz="2100" dirty="0">
                <a:solidFill>
                  <a:srgbClr val="FFFFFF"/>
                </a:solidFill>
                <a:latin typeface="Times New Roman"/>
                <a:ea typeface="Segoe UI"/>
                <a:cs typeface="Segoe UI"/>
              </a:rPr>
              <a:t>​</a:t>
            </a:r>
          </a:p>
          <a:p>
            <a:r>
              <a:rPr lang="en-US" sz="2100" baseline="0" dirty="0">
                <a:solidFill>
                  <a:srgbClr val="FFFFFF"/>
                </a:solidFill>
                <a:latin typeface="Times New Roman"/>
                <a:ea typeface="Segoe UI"/>
                <a:cs typeface="Segoe UI"/>
              </a:rPr>
              <a:t>S. RanjithKumar</a:t>
            </a:r>
            <a:r>
              <a:rPr lang="en-US" sz="2000" baseline="0" dirty="0">
                <a:solidFill>
                  <a:srgbClr val="FFFFFF"/>
                </a:solidFill>
                <a:latin typeface="Times New Roman"/>
                <a:ea typeface="Segoe UI"/>
                <a:cs typeface="Segoe UI"/>
              </a:rPr>
              <a:t> </a:t>
            </a:r>
            <a:r>
              <a:rPr lang="en-US" sz="2100" baseline="0" dirty="0">
                <a:solidFill>
                  <a:srgbClr val="FFFFFF"/>
                </a:solidFill>
                <a:latin typeface="Times New Roman"/>
                <a:ea typeface="Segoe UI"/>
                <a:cs typeface="Segoe UI"/>
              </a:rPr>
              <a:t>(AU510520104024)</a:t>
            </a:r>
            <a:r>
              <a:rPr lang="en-US" sz="2100" dirty="0">
                <a:solidFill>
                  <a:srgbClr val="FFFFFF"/>
                </a:solidFill>
                <a:latin typeface="Times New Roman"/>
                <a:ea typeface="Segoe UI"/>
                <a:cs typeface="Segoe UI"/>
              </a:rPr>
              <a:t>​</a:t>
            </a:r>
            <a:r>
              <a:rPr lang="en-US" dirty="0">
                <a:solidFill>
                  <a:srgbClr val="FFFFFF"/>
                </a:solidFill>
                <a:latin typeface="Times New Roman"/>
                <a:ea typeface="Segoe UI"/>
                <a:cs typeface="Segoe UI"/>
              </a:rPr>
              <a:t>                  </a:t>
            </a:r>
            <a:endParaRPr lang="en-US" dirty="0"/>
          </a:p>
        </p:txBody>
      </p:sp>
      <p:sp>
        <p:nvSpPr>
          <p:cNvPr id="6" name="TextBox 5">
            <a:extLst>
              <a:ext uri="{FF2B5EF4-FFF2-40B4-BE49-F238E27FC236}">
                <a16:creationId xmlns:a16="http://schemas.microsoft.com/office/drawing/2014/main" id="{093A284F-AA5A-D6C1-7625-646892E7E2F1}"/>
              </a:ext>
            </a:extLst>
          </p:cNvPr>
          <p:cNvSpPr txBox="1"/>
          <p:nvPr/>
        </p:nvSpPr>
        <p:spPr>
          <a:xfrm>
            <a:off x="5178640" y="3373514"/>
            <a:ext cx="33942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solidFill>
                <a:latin typeface="Times New Roman"/>
                <a:cs typeface="Times New Roman"/>
              </a:rPr>
              <a:t>Presented By: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B5D7-2487-09A5-3441-875AE02508AA}"/>
              </a:ext>
            </a:extLst>
          </p:cNvPr>
          <p:cNvSpPr>
            <a:spLocks noGrp="1"/>
          </p:cNvSpPr>
          <p:nvPr>
            <p:ph type="title"/>
          </p:nvPr>
        </p:nvSpPr>
        <p:spPr>
          <a:xfrm>
            <a:off x="1484311" y="271509"/>
            <a:ext cx="10018713" cy="1715609"/>
          </a:xfrm>
        </p:spPr>
        <p:txBody>
          <a:bodyPr>
            <a:normAutofit/>
          </a:bodyPr>
          <a:lstStyle/>
          <a:p>
            <a:r>
              <a:rPr lang="en-SG" b="1" dirty="0">
                <a:solidFill>
                  <a:schemeClr val="bg1"/>
                </a:solidFill>
                <a:latin typeface="Times New Roman"/>
                <a:cs typeface="Arial"/>
              </a:rPr>
              <a:t>NON-FUNCTIONAL REQUIREMENT </a:t>
            </a:r>
            <a:endParaRPr lang="en-US">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8C1CB691-3A8B-EC40-3AB6-EC8583989E4F}"/>
              </a:ext>
            </a:extLst>
          </p:cNvPr>
          <p:cNvSpPr>
            <a:spLocks noGrp="1"/>
          </p:cNvSpPr>
          <p:nvPr>
            <p:ph idx="1"/>
          </p:nvPr>
        </p:nvSpPr>
        <p:spPr>
          <a:xfrm>
            <a:off x="1484310" y="1971582"/>
            <a:ext cx="10018713" cy="3819618"/>
          </a:xfrm>
        </p:spPr>
        <p:txBody>
          <a:bodyPr>
            <a:normAutofit lnSpcReduction="10000"/>
          </a:bodyPr>
          <a:lstStyle/>
          <a:p>
            <a:pPr>
              <a:buFont typeface="Wingdings"/>
              <a:buChar char="Ø"/>
            </a:pPr>
            <a:r>
              <a:rPr lang="en-US" dirty="0">
                <a:solidFill>
                  <a:schemeClr val="bg1"/>
                </a:solidFill>
                <a:latin typeface="Times New Roman"/>
                <a:cs typeface="Arial"/>
              </a:rPr>
              <a:t>Security: The system should prevent </a:t>
            </a:r>
            <a:r>
              <a:rPr lang="en-US" dirty="0" err="1">
                <a:solidFill>
                  <a:schemeClr val="bg1"/>
                </a:solidFill>
                <a:latin typeface="Times New Roman"/>
                <a:cs typeface="Arial"/>
              </a:rPr>
              <a:t>unauthorised</a:t>
            </a:r>
            <a:r>
              <a:rPr lang="en-US" dirty="0">
                <a:solidFill>
                  <a:schemeClr val="bg1"/>
                </a:solidFill>
                <a:latin typeface="Times New Roman"/>
                <a:cs typeface="Arial"/>
              </a:rPr>
              <a:t> access or misuse of sensitive information, such as consumer payment and personal information. </a:t>
            </a:r>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Arial"/>
              </a:rPr>
              <a:t>Scalability refers to the system’s ability to accommodate increases in the number of users or orders without deteriorating performance.</a:t>
            </a:r>
            <a:endParaRPr lang="en-US" sz="1200" dirty="0">
              <a:solidFill>
                <a:schemeClr val="bg1"/>
              </a:solidFill>
              <a:latin typeface="Arial"/>
              <a:cs typeface="Arial"/>
            </a:endParaRPr>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Arial"/>
              </a:rPr>
              <a:t>Reliability: The system should be available and working when required, with as little downtime as possible. This could include requirements for the system’s ability to handle failures </a:t>
            </a:r>
          </a:p>
        </p:txBody>
      </p:sp>
    </p:spTree>
    <p:extLst>
      <p:ext uri="{BB962C8B-B14F-4D97-AF65-F5344CB8AC3E}">
        <p14:creationId xmlns:p14="http://schemas.microsoft.com/office/powerpoint/2010/main" val="318001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7B6EE-F492-7A10-2203-675C1DC1E309}"/>
              </a:ext>
            </a:extLst>
          </p:cNvPr>
          <p:cNvSpPr>
            <a:spLocks noGrp="1"/>
          </p:cNvSpPr>
          <p:nvPr>
            <p:ph type="title"/>
          </p:nvPr>
        </p:nvSpPr>
        <p:spPr>
          <a:xfrm>
            <a:off x="7598763" y="648930"/>
            <a:ext cx="4436919" cy="3288152"/>
          </a:xfrm>
        </p:spPr>
        <p:txBody>
          <a:bodyPr vert="horz" lIns="91440" tIns="45720" rIns="91440" bIns="45720" rtlCol="0" anchor="b">
            <a:normAutofit/>
          </a:bodyPr>
          <a:lstStyle/>
          <a:p>
            <a:pPr algn="r"/>
            <a:r>
              <a:rPr lang="en-US" b="1" dirty="0">
                <a:solidFill>
                  <a:schemeClr val="bg1"/>
                </a:solidFill>
                <a:latin typeface="Times New Roman"/>
                <a:cs typeface="Times New Roman"/>
              </a:rPr>
              <a:t>TECHNICAL ARCHITECTURE DAIGRAM </a:t>
            </a:r>
            <a:endParaRPr lang="en-US">
              <a:solidFill>
                <a:schemeClr val="bg1"/>
              </a:solidFill>
              <a:latin typeface="Times New Roman"/>
              <a:cs typeface="Times New Roman"/>
            </a:endParaRP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39713A9E-9D58-F70E-7514-1186BF28F41C}"/>
              </a:ext>
            </a:extLst>
          </p:cNvPr>
          <p:cNvPicPr>
            <a:picLocks noGrp="1" noChangeAspect="1"/>
          </p:cNvPicPr>
          <p:nvPr>
            <p:ph idx="1"/>
          </p:nvPr>
        </p:nvPicPr>
        <p:blipFill>
          <a:blip r:embed="rId2"/>
          <a:stretch>
            <a:fillRect/>
          </a:stretch>
        </p:blipFill>
        <p:spPr>
          <a:xfrm>
            <a:off x="977550" y="1346751"/>
            <a:ext cx="6202778" cy="3876736"/>
          </a:xfrm>
          <a:prstGeom prst="rect">
            <a:avLst/>
          </a:prstGeom>
        </p:spPr>
      </p:pic>
    </p:spTree>
    <p:extLst>
      <p:ext uri="{BB962C8B-B14F-4D97-AF65-F5344CB8AC3E}">
        <p14:creationId xmlns:p14="http://schemas.microsoft.com/office/powerpoint/2010/main" val="26852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7DAF-B684-2FC2-82AB-3B73943DE1D7}"/>
              </a:ext>
            </a:extLst>
          </p:cNvPr>
          <p:cNvSpPr>
            <a:spLocks noGrp="1"/>
          </p:cNvSpPr>
          <p:nvPr>
            <p:ph type="title"/>
          </p:nvPr>
        </p:nvSpPr>
        <p:spPr>
          <a:xfrm>
            <a:off x="1484311" y="227121"/>
            <a:ext cx="10018713" cy="1575045"/>
          </a:xfrm>
        </p:spPr>
        <p:txBody>
          <a:bodyPr/>
          <a:lstStyle/>
          <a:p>
            <a:r>
              <a:rPr lang="en-US" b="1" dirty="0">
                <a:solidFill>
                  <a:schemeClr val="bg1"/>
                </a:solidFill>
                <a:latin typeface="Times New Roman"/>
                <a:ea typeface="Arial"/>
                <a:cs typeface="Arial"/>
              </a:rPr>
              <a:t>PROJECT DESIGNING</a:t>
            </a:r>
            <a:endParaRPr lang="en-US" dirty="0">
              <a:solidFill>
                <a:schemeClr val="bg1"/>
              </a:solidFill>
              <a:latin typeface="Times New Roman"/>
            </a:endParaRPr>
          </a:p>
        </p:txBody>
      </p:sp>
      <p:sp>
        <p:nvSpPr>
          <p:cNvPr id="3" name="Content Placeholder 2">
            <a:extLst>
              <a:ext uri="{FF2B5EF4-FFF2-40B4-BE49-F238E27FC236}">
                <a16:creationId xmlns:a16="http://schemas.microsoft.com/office/drawing/2014/main" id="{979EE3E0-7821-5F73-AD51-73562BFDE9E4}"/>
              </a:ext>
            </a:extLst>
          </p:cNvPr>
          <p:cNvSpPr>
            <a:spLocks noGrp="1"/>
          </p:cNvSpPr>
          <p:nvPr>
            <p:ph idx="1"/>
          </p:nvPr>
        </p:nvSpPr>
        <p:spPr>
          <a:xfrm>
            <a:off x="1484310" y="1971582"/>
            <a:ext cx="10018713" cy="3819618"/>
          </a:xfrm>
        </p:spPr>
        <p:txBody>
          <a:bodyPr/>
          <a:lstStyle/>
          <a:p>
            <a:pPr>
              <a:buFont typeface="Wingdings"/>
              <a:buChar char="Ø"/>
            </a:pPr>
            <a:r>
              <a:rPr lang="en-US" dirty="0">
                <a:solidFill>
                  <a:schemeClr val="bg1"/>
                </a:solidFill>
                <a:latin typeface="Times New Roman"/>
                <a:cs typeface="Arial"/>
              </a:rPr>
              <a:t>This article provides a detailed analysis of the component design and architecture of </a:t>
            </a:r>
            <a:r>
              <a:rPr lang="en-US" err="1">
                <a:solidFill>
                  <a:schemeClr val="bg1"/>
                </a:solidFill>
                <a:latin typeface="Times New Roman"/>
                <a:cs typeface="Arial"/>
              </a:rPr>
              <a:t>DoorDash</a:t>
            </a:r>
            <a:r>
              <a:rPr lang="en-US" dirty="0">
                <a:solidFill>
                  <a:schemeClr val="bg1"/>
                </a:solidFill>
                <a:latin typeface="Times New Roman"/>
                <a:cs typeface="Arial"/>
              </a:rPr>
              <a:t>, a popular prepared food delivery service. It discusses the data model, scalability, redundancy, fault tolerance, and other important pieces of the puzzle.</a:t>
            </a:r>
            <a:endParaRPr lang="en-US">
              <a:solidFill>
                <a:schemeClr val="bg1"/>
              </a:solidFill>
            </a:endParaRPr>
          </a:p>
          <a:p>
            <a:pPr>
              <a:buClr>
                <a:srgbClr val="1287C3"/>
              </a:buClr>
              <a:buFont typeface="Wingdings"/>
              <a:buChar char="Ø"/>
            </a:pPr>
            <a:endParaRPr lang="en-US" dirty="0">
              <a:solidFill>
                <a:schemeClr val="bg1"/>
              </a:solidFill>
              <a:latin typeface="Times New Roman"/>
              <a:ea typeface="+mn-lt"/>
              <a:cs typeface="Arial"/>
            </a:endParaRPr>
          </a:p>
          <a:p>
            <a:pPr>
              <a:buClr>
                <a:srgbClr val="1287C3"/>
              </a:buClr>
              <a:buFont typeface="Wingdings"/>
              <a:buChar char="Ø"/>
            </a:pPr>
            <a:r>
              <a:rPr lang="en-US" dirty="0">
                <a:solidFill>
                  <a:schemeClr val="bg1"/>
                </a:solidFill>
                <a:latin typeface="Times New Roman"/>
                <a:ea typeface="+mn-lt"/>
                <a:cs typeface="Arial"/>
              </a:rPr>
              <a:t>This research paper proposes a smart expiry food tracking system that uses RFID technology to track food expiration dates and reduce food waste.</a:t>
            </a:r>
          </a:p>
          <a:p>
            <a:pPr>
              <a:buClr>
                <a:srgbClr val="30ACEC">
                  <a:lumMod val="75000"/>
                </a:srgbClr>
              </a:buClr>
              <a:buFont typeface="Wingdings"/>
              <a:buChar char="Ø"/>
            </a:pPr>
            <a:endParaRPr lang="en-US" sz="1200" dirty="0"/>
          </a:p>
          <a:p>
            <a:pPr>
              <a:buClr>
                <a:srgbClr val="1287C3"/>
              </a:buClr>
              <a:buFont typeface="Wingdings"/>
              <a:buChar char="Ø"/>
            </a:pPr>
            <a:endParaRPr lang="en-US" dirty="0"/>
          </a:p>
        </p:txBody>
      </p:sp>
    </p:spTree>
    <p:extLst>
      <p:ext uri="{BB962C8B-B14F-4D97-AF65-F5344CB8AC3E}">
        <p14:creationId xmlns:p14="http://schemas.microsoft.com/office/powerpoint/2010/main" val="206471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A25F-97D7-8AD1-9174-DD02AED90F87}"/>
              </a:ext>
            </a:extLst>
          </p:cNvPr>
          <p:cNvSpPr>
            <a:spLocks noGrp="1"/>
          </p:cNvSpPr>
          <p:nvPr>
            <p:ph type="title"/>
          </p:nvPr>
        </p:nvSpPr>
        <p:spPr>
          <a:xfrm>
            <a:off x="1484311" y="1081548"/>
            <a:ext cx="3333495" cy="2658432"/>
          </a:xfrm>
        </p:spPr>
        <p:txBody>
          <a:bodyPr>
            <a:normAutofit/>
          </a:bodyPr>
          <a:lstStyle/>
          <a:p>
            <a:r>
              <a:rPr lang="en-SG" sz="2400" b="1" dirty="0">
                <a:solidFill>
                  <a:schemeClr val="bg1"/>
                </a:solidFill>
                <a:latin typeface="Times New Roman"/>
                <a:cs typeface="Times New Roman"/>
              </a:rPr>
              <a:t>DATA FLOW DIAGRAM</a:t>
            </a:r>
            <a:endParaRPr lang="en-US" sz="2400" dirty="0">
              <a:solidFill>
                <a:schemeClr val="bg1"/>
              </a:solidFill>
              <a:latin typeface="Times New Roman"/>
              <a:cs typeface="Times New Roman"/>
            </a:endParaRPr>
          </a:p>
        </p:txBody>
      </p:sp>
      <p:pic>
        <p:nvPicPr>
          <p:cNvPr id="10" name="Content Placeholder 9" descr="A screenshot of a computer&#10;&#10;Description automatically generated">
            <a:extLst>
              <a:ext uri="{FF2B5EF4-FFF2-40B4-BE49-F238E27FC236}">
                <a16:creationId xmlns:a16="http://schemas.microsoft.com/office/drawing/2014/main" id="{B6818864-A977-1A09-8F71-1C2654BB8322}"/>
              </a:ext>
            </a:extLst>
          </p:cNvPr>
          <p:cNvPicPr>
            <a:picLocks noChangeAspect="1"/>
          </p:cNvPicPr>
          <p:nvPr/>
        </p:nvPicPr>
        <p:blipFill>
          <a:blip r:embed="rId2"/>
          <a:stretch>
            <a:fillRect/>
          </a:stretch>
        </p:blipFill>
        <p:spPr>
          <a:xfrm>
            <a:off x="5262033" y="1262014"/>
            <a:ext cx="6240990" cy="39006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11" name="Rectangle: Rounded Corners 10">
            <a:extLst>
              <a:ext uri="{FF2B5EF4-FFF2-40B4-BE49-F238E27FC236}">
                <a16:creationId xmlns:a16="http://schemas.microsoft.com/office/drawing/2014/main" id="{79FC28D8-4C7A-7781-ED8E-469B1FC91B46}"/>
              </a:ext>
            </a:extLst>
          </p:cNvPr>
          <p:cNvSpPr/>
          <p:nvPr/>
        </p:nvSpPr>
        <p:spPr>
          <a:xfrm>
            <a:off x="12569627" y="2090442"/>
            <a:ext cx="917097" cy="917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CC05D88-4CC0-F31B-C910-C273F69154A5}"/>
              </a:ext>
            </a:extLst>
          </p:cNvPr>
          <p:cNvSpPr/>
          <p:nvPr/>
        </p:nvSpPr>
        <p:spPr>
          <a:xfrm>
            <a:off x="12529167" y="755256"/>
            <a:ext cx="917097" cy="917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83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19CC-6283-2506-BDEC-6FAD506B515B}"/>
              </a:ext>
            </a:extLst>
          </p:cNvPr>
          <p:cNvSpPr>
            <a:spLocks noGrp="1"/>
          </p:cNvSpPr>
          <p:nvPr>
            <p:ph type="title"/>
          </p:nvPr>
        </p:nvSpPr>
        <p:spPr>
          <a:xfrm>
            <a:off x="1484311" y="685800"/>
            <a:ext cx="10018713" cy="970369"/>
          </a:xfrm>
        </p:spPr>
        <p:txBody>
          <a:bodyPr/>
          <a:lstStyle/>
          <a:p>
            <a:r>
              <a:rPr lang="en-US" dirty="0">
                <a:solidFill>
                  <a:schemeClr val="bg1"/>
                </a:solidFill>
                <a:latin typeface="Times New Roman"/>
                <a:cs typeface="Times New Roman"/>
              </a:rPr>
              <a:t>OUTPUT SCREENSHOTS</a:t>
            </a:r>
          </a:p>
        </p:txBody>
      </p:sp>
      <p:pic>
        <p:nvPicPr>
          <p:cNvPr id="4" name="Content Placeholder 3" descr="A screenshot of a computer&#10;&#10;Description automatically generated">
            <a:extLst>
              <a:ext uri="{FF2B5EF4-FFF2-40B4-BE49-F238E27FC236}">
                <a16:creationId xmlns:a16="http://schemas.microsoft.com/office/drawing/2014/main" id="{5001E1DB-8019-3E59-60CD-EA4931A7EC8D}"/>
              </a:ext>
            </a:extLst>
          </p:cNvPr>
          <p:cNvPicPr>
            <a:picLocks noGrp="1" noChangeAspect="1"/>
          </p:cNvPicPr>
          <p:nvPr>
            <p:ph idx="1"/>
          </p:nvPr>
        </p:nvPicPr>
        <p:blipFill>
          <a:blip r:embed="rId2"/>
          <a:stretch>
            <a:fillRect/>
          </a:stretch>
        </p:blipFill>
        <p:spPr>
          <a:xfrm>
            <a:off x="707860" y="2310614"/>
            <a:ext cx="5192390" cy="3789770"/>
          </a:xfrm>
        </p:spPr>
      </p:pic>
      <p:pic>
        <p:nvPicPr>
          <p:cNvPr id="6" name="Picture 5" descr="A screenshot of a computer&#10;&#10;Description automatically generated">
            <a:extLst>
              <a:ext uri="{FF2B5EF4-FFF2-40B4-BE49-F238E27FC236}">
                <a16:creationId xmlns:a16="http://schemas.microsoft.com/office/drawing/2014/main" id="{8A5B3033-1CF8-49E2-D658-B130B43BA6DE}"/>
              </a:ext>
            </a:extLst>
          </p:cNvPr>
          <p:cNvPicPr>
            <a:picLocks noChangeAspect="1"/>
          </p:cNvPicPr>
          <p:nvPr/>
        </p:nvPicPr>
        <p:blipFill>
          <a:blip r:embed="rId3"/>
          <a:stretch>
            <a:fillRect/>
          </a:stretch>
        </p:blipFill>
        <p:spPr>
          <a:xfrm>
            <a:off x="6581522" y="2387151"/>
            <a:ext cx="5313771" cy="3783027"/>
          </a:xfrm>
          <a:prstGeom prst="rect">
            <a:avLst/>
          </a:prstGeom>
        </p:spPr>
      </p:pic>
    </p:spTree>
    <p:extLst>
      <p:ext uri="{BB962C8B-B14F-4D97-AF65-F5344CB8AC3E}">
        <p14:creationId xmlns:p14="http://schemas.microsoft.com/office/powerpoint/2010/main" val="105683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AB8E5108-70AD-05AF-2C42-C43CE2F6C1DA}"/>
              </a:ext>
            </a:extLst>
          </p:cNvPr>
          <p:cNvPicPr>
            <a:picLocks noGrp="1" noChangeAspect="1"/>
          </p:cNvPicPr>
          <p:nvPr>
            <p:ph idx="1"/>
          </p:nvPr>
        </p:nvPicPr>
        <p:blipFill>
          <a:blip r:embed="rId2"/>
          <a:stretch>
            <a:fillRect/>
          </a:stretch>
        </p:blipFill>
        <p:spPr>
          <a:xfrm>
            <a:off x="1523807" y="476419"/>
            <a:ext cx="4234832" cy="2872673"/>
          </a:xfrm>
        </p:spPr>
      </p:pic>
      <p:pic>
        <p:nvPicPr>
          <p:cNvPr id="5" name="Picture 4" descr="A screenshot of a computer&#10;&#10;Description automatically generated">
            <a:extLst>
              <a:ext uri="{FF2B5EF4-FFF2-40B4-BE49-F238E27FC236}">
                <a16:creationId xmlns:a16="http://schemas.microsoft.com/office/drawing/2014/main" id="{6D5F4076-B08F-85E2-D9DF-2517706AC95B}"/>
              </a:ext>
            </a:extLst>
          </p:cNvPr>
          <p:cNvPicPr>
            <a:picLocks noChangeAspect="1"/>
          </p:cNvPicPr>
          <p:nvPr/>
        </p:nvPicPr>
        <p:blipFill>
          <a:blip r:embed="rId3"/>
          <a:stretch>
            <a:fillRect/>
          </a:stretch>
        </p:blipFill>
        <p:spPr>
          <a:xfrm>
            <a:off x="6675927" y="478779"/>
            <a:ext cx="4895682" cy="2872672"/>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845C9A6-D6C7-949F-B852-DA972BA3EBD3}"/>
              </a:ext>
            </a:extLst>
          </p:cNvPr>
          <p:cNvPicPr>
            <a:picLocks noChangeAspect="1"/>
          </p:cNvPicPr>
          <p:nvPr/>
        </p:nvPicPr>
        <p:blipFill>
          <a:blip r:embed="rId4"/>
          <a:stretch>
            <a:fillRect/>
          </a:stretch>
        </p:blipFill>
        <p:spPr>
          <a:xfrm>
            <a:off x="3223328" y="3857203"/>
            <a:ext cx="6392707" cy="2636655"/>
          </a:xfrm>
          <a:prstGeom prst="rect">
            <a:avLst/>
          </a:prstGeom>
        </p:spPr>
      </p:pic>
    </p:spTree>
    <p:extLst>
      <p:ext uri="{BB962C8B-B14F-4D97-AF65-F5344CB8AC3E}">
        <p14:creationId xmlns:p14="http://schemas.microsoft.com/office/powerpoint/2010/main" val="788222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9EA2-EBC3-CFCB-8108-B212B6613557}"/>
              </a:ext>
            </a:extLst>
          </p:cNvPr>
          <p:cNvSpPr>
            <a:spLocks noGrp="1"/>
          </p:cNvSpPr>
          <p:nvPr>
            <p:ph type="title"/>
          </p:nvPr>
        </p:nvSpPr>
        <p:spPr>
          <a:xfrm>
            <a:off x="1484311" y="416066"/>
            <a:ext cx="10018713" cy="680405"/>
          </a:xfrm>
        </p:spPr>
        <p:txBody>
          <a:bodyPr>
            <a:normAutofit fontScale="90000"/>
          </a:bodyPr>
          <a:lstStyle/>
          <a:p>
            <a:r>
              <a:rPr lang="en-SG" sz="5400" b="1" dirty="0">
                <a:solidFill>
                  <a:schemeClr val="bg1"/>
                </a:solidFill>
                <a:latin typeface="Times New Roman"/>
                <a:cs typeface="Arial"/>
              </a:rPr>
              <a:t>ADVANTAGES</a:t>
            </a:r>
            <a:endParaRPr lang="en-US" sz="5400" dirty="0">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8CE5D03B-8E31-6558-DA15-5E9BDADED9B8}"/>
              </a:ext>
            </a:extLst>
          </p:cNvPr>
          <p:cNvSpPr>
            <a:spLocks noGrp="1"/>
          </p:cNvSpPr>
          <p:nvPr>
            <p:ph idx="1"/>
          </p:nvPr>
        </p:nvSpPr>
        <p:spPr>
          <a:xfrm>
            <a:off x="1484310" y="1264381"/>
            <a:ext cx="10018713" cy="5093261"/>
          </a:xfrm>
        </p:spPr>
        <p:txBody>
          <a:bodyPr>
            <a:normAutofit/>
          </a:bodyPr>
          <a:lstStyle/>
          <a:p>
            <a:pPr>
              <a:buFont typeface="Wingdings"/>
              <a:buChar char="Ø"/>
            </a:pPr>
            <a:r>
              <a:rPr lang="en-SG" dirty="0">
                <a:solidFill>
                  <a:schemeClr val="bg1"/>
                </a:solidFill>
                <a:latin typeface="Times New Roman"/>
                <a:cs typeface="Arial"/>
              </a:rPr>
              <a:t>*Improved Efficiency:* Streamlined order management and delivery tracking can enhance overall operational efficiency, reducing errors and improving delivery accuracy.</a:t>
            </a:r>
            <a:endParaRPr lang="en-US"/>
          </a:p>
          <a:p>
            <a:pPr>
              <a:buClr>
                <a:srgbClr val="1287C3"/>
              </a:buClr>
              <a:buFont typeface="Wingdings"/>
              <a:buChar char="Ø"/>
            </a:pPr>
            <a:r>
              <a:rPr lang="en-SG" dirty="0">
                <a:solidFill>
                  <a:schemeClr val="bg1"/>
                </a:solidFill>
                <a:latin typeface="Times New Roman"/>
                <a:cs typeface="Arial"/>
              </a:rPr>
              <a:t>*Enhanced Customer Experience:* Real-time tracking and timely updates can lead to improved customer satisfaction, providing users with transparency and convenience throughout the ordering and delivery process.</a:t>
            </a:r>
          </a:p>
          <a:p>
            <a:pPr>
              <a:buClr>
                <a:srgbClr val="1287C3"/>
              </a:buClr>
              <a:buFont typeface="Wingdings"/>
              <a:buChar char="Ø"/>
            </a:pPr>
            <a:r>
              <a:rPr lang="en-SG" dirty="0">
                <a:solidFill>
                  <a:schemeClr val="bg1"/>
                </a:solidFill>
                <a:latin typeface="Times New Roman"/>
                <a:cs typeface="Arial"/>
              </a:rPr>
              <a:t>*Data-Driven Insights:* The system can generate valuable data on customer preferences, popular items, and delivery patterns, enabling businesses to make informed decisions and tailor their services to meet customer demands effectively.</a:t>
            </a:r>
          </a:p>
        </p:txBody>
      </p:sp>
    </p:spTree>
    <p:extLst>
      <p:ext uri="{BB962C8B-B14F-4D97-AF65-F5344CB8AC3E}">
        <p14:creationId xmlns:p14="http://schemas.microsoft.com/office/powerpoint/2010/main" val="1687076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D62B-C721-75CC-4329-B202CD9B2DD5}"/>
              </a:ext>
            </a:extLst>
          </p:cNvPr>
          <p:cNvSpPr>
            <a:spLocks noGrp="1"/>
          </p:cNvSpPr>
          <p:nvPr>
            <p:ph type="title"/>
          </p:nvPr>
        </p:nvSpPr>
        <p:spPr>
          <a:xfrm>
            <a:off x="1484311" y="496986"/>
            <a:ext cx="10018713" cy="855732"/>
          </a:xfrm>
        </p:spPr>
        <p:txBody>
          <a:bodyPr>
            <a:normAutofit/>
          </a:bodyPr>
          <a:lstStyle/>
          <a:p>
            <a:r>
              <a:rPr lang="en-SG" b="1" dirty="0">
                <a:solidFill>
                  <a:schemeClr val="bg1"/>
                </a:solidFill>
                <a:latin typeface="Times New Roman"/>
                <a:cs typeface="Times New Roman"/>
              </a:rPr>
              <a:t>DISADVANTAGES</a:t>
            </a:r>
            <a:endParaRPr lang="en-US" dirty="0">
              <a:solidFill>
                <a:schemeClr val="bg1"/>
              </a:solidFill>
            </a:endParaRPr>
          </a:p>
        </p:txBody>
      </p:sp>
      <p:sp>
        <p:nvSpPr>
          <p:cNvPr id="3" name="Content Placeholder 2">
            <a:extLst>
              <a:ext uri="{FF2B5EF4-FFF2-40B4-BE49-F238E27FC236}">
                <a16:creationId xmlns:a16="http://schemas.microsoft.com/office/drawing/2014/main" id="{F94061D8-5A1C-7A3A-EC76-00527613F2FE}"/>
              </a:ext>
            </a:extLst>
          </p:cNvPr>
          <p:cNvSpPr>
            <a:spLocks noGrp="1"/>
          </p:cNvSpPr>
          <p:nvPr>
            <p:ph idx="1"/>
          </p:nvPr>
        </p:nvSpPr>
        <p:spPr>
          <a:xfrm>
            <a:off x="1484310" y="1938717"/>
            <a:ext cx="10342394" cy="4877473"/>
          </a:xfrm>
        </p:spPr>
        <p:txBody>
          <a:bodyPr>
            <a:normAutofit/>
          </a:bodyPr>
          <a:lstStyle/>
          <a:p>
            <a:pPr algn="just">
              <a:buFont typeface="Wingdings"/>
              <a:buChar char="Ø"/>
            </a:pPr>
            <a:r>
              <a:rPr lang="en-SG" dirty="0">
                <a:solidFill>
                  <a:schemeClr val="bg1"/>
                </a:solidFill>
                <a:latin typeface="Times New Roman"/>
                <a:cs typeface="Arial"/>
              </a:rPr>
              <a:t>*Initial Implementation Cost:* Setting up a comprehensive food tracking system may require a significant initial investment in software development, hardware, and infrastructure, which can be a barrier for small businesses.</a:t>
            </a:r>
            <a:endParaRPr lang="en-US">
              <a:solidFill>
                <a:schemeClr val="bg1"/>
              </a:solidFill>
              <a:latin typeface="Times New Roman"/>
              <a:cs typeface="Arial"/>
            </a:endParaRPr>
          </a:p>
          <a:p>
            <a:pPr algn="just">
              <a:buClr>
                <a:srgbClr val="1287C3"/>
              </a:buClr>
              <a:buFont typeface="Wingdings"/>
              <a:buChar char="Ø"/>
            </a:pPr>
            <a:r>
              <a:rPr lang="en-SG" dirty="0">
                <a:solidFill>
                  <a:schemeClr val="bg1"/>
                </a:solidFill>
                <a:latin typeface="Times New Roman"/>
                <a:cs typeface="Arial"/>
              </a:rPr>
              <a:t>*Technical Challenges:* Integrating complex tracking functionalities may involve technical challenges, such as data synchronization, system integration, and ensuring data security, which can pose obstacles during implementation and maintenance.</a:t>
            </a:r>
          </a:p>
          <a:p>
            <a:pPr algn="just">
              <a:buClr>
                <a:srgbClr val="1287C3"/>
              </a:buClr>
              <a:buFont typeface="Wingdings"/>
              <a:buChar char="Ø"/>
            </a:pPr>
            <a:r>
              <a:rPr lang="en-SG" dirty="0">
                <a:solidFill>
                  <a:schemeClr val="bg1"/>
                </a:solidFill>
                <a:latin typeface="Times New Roman"/>
                <a:cs typeface="Arial"/>
              </a:rPr>
              <a:t>*User Privacy Concerns:* Collecting and storing user data for tracking purposes may raise concerns about data privacy and security, potentially leading to apprehension among users and regulatory compliance issues.</a:t>
            </a:r>
          </a:p>
          <a:p>
            <a:pPr algn="just">
              <a:buClr>
                <a:srgbClr val="1287C3"/>
              </a:buClr>
              <a:buFont typeface="Wingdings"/>
              <a:buChar char="Ø"/>
            </a:pPr>
            <a:endParaRPr lang="en-SG" dirty="0">
              <a:solidFill>
                <a:schemeClr val="bg1"/>
              </a:solidFill>
              <a:latin typeface="Times New Roman"/>
              <a:cs typeface="Arial"/>
            </a:endParaRPr>
          </a:p>
          <a:p>
            <a:pPr algn="just">
              <a:buClr>
                <a:srgbClr val="1287C3"/>
              </a:buClr>
            </a:pPr>
            <a:endParaRPr lang="en-SG" dirty="0">
              <a:solidFill>
                <a:srgbClr val="FFFFFF"/>
              </a:solidFill>
              <a:latin typeface="Times New Roman"/>
              <a:cs typeface="Arial"/>
            </a:endParaRPr>
          </a:p>
          <a:p>
            <a:pPr algn="just">
              <a:buClr>
                <a:srgbClr val="1287C3"/>
              </a:buClr>
            </a:pPr>
            <a:endParaRPr lang="en-US" sz="1200" dirty="0">
              <a:latin typeface="Arial"/>
              <a:cs typeface="Arial"/>
            </a:endParaRPr>
          </a:p>
          <a:p>
            <a:pPr>
              <a:buClr>
                <a:srgbClr val="1287C3"/>
              </a:buClr>
            </a:pPr>
            <a:endParaRPr lang="en-US" dirty="0"/>
          </a:p>
        </p:txBody>
      </p:sp>
    </p:spTree>
    <p:extLst>
      <p:ext uri="{BB962C8B-B14F-4D97-AF65-F5344CB8AC3E}">
        <p14:creationId xmlns:p14="http://schemas.microsoft.com/office/powerpoint/2010/main" val="4220216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B892-75EE-7452-41E6-10317C25FEEB}"/>
              </a:ext>
            </a:extLst>
          </p:cNvPr>
          <p:cNvSpPr>
            <a:spLocks noGrp="1"/>
          </p:cNvSpPr>
          <p:nvPr>
            <p:ph type="title"/>
          </p:nvPr>
        </p:nvSpPr>
        <p:spPr>
          <a:xfrm>
            <a:off x="1484311" y="685800"/>
            <a:ext cx="10018713" cy="848989"/>
          </a:xfrm>
        </p:spPr>
        <p:txBody>
          <a:bodyPr>
            <a:normAutofit fontScale="90000"/>
          </a:bodyPr>
          <a:lstStyle/>
          <a:p>
            <a:r>
              <a:rPr lang="en-SG" sz="5400" b="1" dirty="0">
                <a:solidFill>
                  <a:schemeClr val="bg1"/>
                </a:solidFill>
                <a:latin typeface="Times New Roman"/>
                <a:cs typeface="Arial"/>
              </a:rPr>
              <a:t>CONCLUSION</a:t>
            </a:r>
            <a:endParaRPr lang="en-US" sz="5400" dirty="0">
              <a:solidFill>
                <a:schemeClr val="bg1"/>
              </a:solidFill>
              <a:latin typeface="Times New Roman"/>
            </a:endParaRPr>
          </a:p>
        </p:txBody>
      </p:sp>
      <p:sp>
        <p:nvSpPr>
          <p:cNvPr id="3" name="Content Placeholder 2">
            <a:extLst>
              <a:ext uri="{FF2B5EF4-FFF2-40B4-BE49-F238E27FC236}">
                <a16:creationId xmlns:a16="http://schemas.microsoft.com/office/drawing/2014/main" id="{7D154579-27A6-914F-F505-53B0A9E2BA40}"/>
              </a:ext>
            </a:extLst>
          </p:cNvPr>
          <p:cNvSpPr>
            <a:spLocks noGrp="1"/>
          </p:cNvSpPr>
          <p:nvPr>
            <p:ph idx="1"/>
          </p:nvPr>
        </p:nvSpPr>
        <p:spPr>
          <a:xfrm>
            <a:off x="1484310" y="1534115"/>
            <a:ext cx="10018713" cy="4257085"/>
          </a:xfrm>
        </p:spPr>
        <p:txBody>
          <a:bodyPr>
            <a:normAutofit fontScale="92500" lnSpcReduction="10000"/>
          </a:bodyPr>
          <a:lstStyle/>
          <a:p>
            <a:pPr algn="just"/>
            <a:endParaRPr lang="en-US"/>
          </a:p>
          <a:p>
            <a:pPr algn="just">
              <a:buClr>
                <a:srgbClr val="1287C3"/>
              </a:buClr>
              <a:buFont typeface="Wingdings"/>
              <a:buChar char="Ø"/>
            </a:pPr>
            <a:r>
              <a:rPr lang="en-SG" sz="1200" dirty="0">
                <a:ea typeface="+mn-lt"/>
                <a:cs typeface="+mn-lt"/>
              </a:rPr>
              <a:t> </a:t>
            </a:r>
            <a:r>
              <a:rPr lang="en-US" dirty="0">
                <a:solidFill>
                  <a:schemeClr val="bg1"/>
                </a:solidFill>
                <a:latin typeface="Times New Roman"/>
                <a:cs typeface="Arial"/>
              </a:rPr>
              <a:t>In this study, the establishment of a </a:t>
            </a:r>
            <a:r>
              <a:rPr lang="en-SG" dirty="0">
                <a:solidFill>
                  <a:schemeClr val="bg1"/>
                </a:solidFill>
                <a:latin typeface="Times New Roman"/>
                <a:cs typeface="Arial"/>
              </a:rPr>
              <a:t>block chain-based</a:t>
            </a:r>
            <a:r>
              <a:rPr lang="en-US" dirty="0">
                <a:solidFill>
                  <a:schemeClr val="bg1"/>
                </a:solidFill>
                <a:latin typeface="Times New Roman"/>
                <a:cs typeface="Arial"/>
              </a:rPr>
              <a:t> food tracking system in Turkey, its performance comparison, the operation of the system, and the results are discussed. </a:t>
            </a:r>
            <a:endParaRPr lang="en-US">
              <a:solidFill>
                <a:schemeClr val="bg1"/>
              </a:solidFill>
              <a:latin typeface="Times New Roman"/>
              <a:cs typeface="Times New Roman"/>
            </a:endParaRPr>
          </a:p>
          <a:p>
            <a:pPr algn="just">
              <a:buClr>
                <a:srgbClr val="1287C3"/>
              </a:buClr>
              <a:buFont typeface="Wingdings"/>
              <a:buChar char="Ø"/>
            </a:pPr>
            <a:endParaRPr lang="en-US" dirty="0">
              <a:solidFill>
                <a:schemeClr val="bg1"/>
              </a:solidFill>
              <a:latin typeface="Times New Roman"/>
              <a:cs typeface="Arial"/>
            </a:endParaRPr>
          </a:p>
          <a:p>
            <a:pPr algn="just">
              <a:buClr>
                <a:srgbClr val="1287C3"/>
              </a:buClr>
              <a:buFont typeface="Wingdings"/>
              <a:buChar char="Ø"/>
            </a:pPr>
            <a:r>
              <a:rPr lang="en-US" dirty="0">
                <a:solidFill>
                  <a:schemeClr val="bg1"/>
                </a:solidFill>
                <a:latin typeface="Times New Roman"/>
                <a:cs typeface="Arial"/>
              </a:rPr>
              <a:t>The flow of a food tracking system has been demonstrated in Turkey, and accordingly, the 12-step system flow required to develop a </a:t>
            </a:r>
            <a:r>
              <a:rPr lang="en-SG" dirty="0">
                <a:solidFill>
                  <a:schemeClr val="bg1"/>
                </a:solidFill>
                <a:latin typeface="Times New Roman"/>
                <a:cs typeface="Arial"/>
              </a:rPr>
              <a:t>block chain-based</a:t>
            </a:r>
            <a:r>
              <a:rPr lang="en-US" dirty="0">
                <a:solidFill>
                  <a:schemeClr val="bg1"/>
                </a:solidFill>
                <a:latin typeface="Times New Roman"/>
                <a:cs typeface="Arial"/>
              </a:rPr>
              <a:t> food tracking system has been obtained.</a:t>
            </a:r>
            <a:endParaRPr lang="en-US">
              <a:solidFill>
                <a:schemeClr val="bg1"/>
              </a:solidFill>
              <a:latin typeface="Times New Roman"/>
              <a:cs typeface="Arial"/>
            </a:endParaRPr>
          </a:p>
          <a:p>
            <a:pPr algn="just">
              <a:buClr>
                <a:srgbClr val="1287C3"/>
              </a:buClr>
              <a:buFont typeface="Wingdings"/>
              <a:buChar char="Ø"/>
            </a:pPr>
            <a:endParaRPr lang="en-US" dirty="0">
              <a:solidFill>
                <a:schemeClr val="bg1"/>
              </a:solidFill>
              <a:latin typeface="Times New Roman"/>
              <a:cs typeface="Arial"/>
            </a:endParaRPr>
          </a:p>
          <a:p>
            <a:pPr algn="just">
              <a:buClr>
                <a:srgbClr val="1287C3"/>
              </a:buClr>
              <a:buFont typeface="Wingdings"/>
              <a:buChar char="Ø"/>
            </a:pPr>
            <a:r>
              <a:rPr lang="en-US" dirty="0">
                <a:solidFill>
                  <a:schemeClr val="bg1"/>
                </a:solidFill>
                <a:latin typeface="Times New Roman"/>
                <a:cs typeface="Arial"/>
              </a:rPr>
              <a:t>A transmission per second value of 285, reception per second value of 335, and CPU load rate value of 19.22 are obtained with the proposed system</a:t>
            </a:r>
            <a:endParaRPr lang="en-US">
              <a:solidFill>
                <a:schemeClr val="bg1"/>
              </a:solidFill>
              <a:latin typeface="Times New Roman"/>
              <a:cs typeface="Arial"/>
            </a:endParaRPr>
          </a:p>
          <a:p>
            <a:pPr>
              <a:buClr>
                <a:srgbClr val="1287C3"/>
              </a:buClr>
              <a:buFont typeface="Wingdings"/>
              <a:buChar char="Ø"/>
            </a:pPr>
            <a:endParaRPr lang="en-US" dirty="0"/>
          </a:p>
        </p:txBody>
      </p:sp>
    </p:spTree>
    <p:extLst>
      <p:ext uri="{BB962C8B-B14F-4D97-AF65-F5344CB8AC3E}">
        <p14:creationId xmlns:p14="http://schemas.microsoft.com/office/powerpoint/2010/main" val="26500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ABE0-98EB-C4EC-07E8-5BB31AB45B60}"/>
              </a:ext>
            </a:extLst>
          </p:cNvPr>
          <p:cNvSpPr>
            <a:spLocks noGrp="1"/>
          </p:cNvSpPr>
          <p:nvPr>
            <p:ph type="title"/>
          </p:nvPr>
        </p:nvSpPr>
        <p:spPr>
          <a:xfrm>
            <a:off x="1484311" y="286305"/>
            <a:ext cx="10018713" cy="1279124"/>
          </a:xfrm>
        </p:spPr>
        <p:txBody>
          <a:bodyPr>
            <a:normAutofit/>
          </a:bodyPr>
          <a:lstStyle/>
          <a:p>
            <a:r>
              <a:rPr lang="en-SG" sz="5400" b="1" dirty="0">
                <a:solidFill>
                  <a:schemeClr val="bg1"/>
                </a:solidFill>
                <a:latin typeface="Times New Roman"/>
                <a:cs typeface="Times New Roman"/>
              </a:rPr>
              <a:t>REFERENCES </a:t>
            </a:r>
            <a:endParaRPr lang="en-US" sz="5400">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093FF885-C478-431A-A957-35605F21F1DC}"/>
              </a:ext>
            </a:extLst>
          </p:cNvPr>
          <p:cNvSpPr>
            <a:spLocks noGrp="1"/>
          </p:cNvSpPr>
          <p:nvPr>
            <p:ph idx="1"/>
          </p:nvPr>
        </p:nvSpPr>
        <p:spPr>
          <a:xfrm>
            <a:off x="1484310" y="1335349"/>
            <a:ext cx="10018713" cy="4455851"/>
          </a:xfrm>
        </p:spPr>
        <p:txBody>
          <a:bodyPr/>
          <a:lstStyle/>
          <a:p>
            <a:pPr>
              <a:buFont typeface="Wingdings"/>
              <a:buChar char="Ø"/>
            </a:pPr>
            <a:r>
              <a:rPr lang="en-SG" dirty="0">
                <a:solidFill>
                  <a:schemeClr val="bg1"/>
                </a:solidFill>
                <a:latin typeface="Times New Roman"/>
                <a:cs typeface="Arial"/>
              </a:rPr>
              <a:t>Blockbusting</a:t>
            </a:r>
            <a:r>
              <a:rPr lang="en-US" dirty="0">
                <a:solidFill>
                  <a:schemeClr val="bg1"/>
                </a:solidFill>
                <a:latin typeface="Times New Roman"/>
                <a:cs typeface="Arial"/>
              </a:rPr>
              <a:t> is a fully distributed system that uses </a:t>
            </a:r>
            <a:r>
              <a:rPr lang="en-SG" dirty="0">
                <a:solidFill>
                  <a:schemeClr val="bg1"/>
                </a:solidFill>
                <a:latin typeface="Times New Roman"/>
                <a:cs typeface="Arial"/>
              </a:rPr>
              <a:t>block chain</a:t>
            </a:r>
            <a:r>
              <a:rPr lang="en-US" dirty="0">
                <a:solidFill>
                  <a:schemeClr val="bg1"/>
                </a:solidFill>
                <a:latin typeface="Times New Roman"/>
                <a:cs typeface="Arial"/>
              </a:rPr>
              <a:t> technology in combination with IoT devices to collect and distribute traceability data.</a:t>
            </a:r>
            <a:endParaRPr lang="en-US"/>
          </a:p>
          <a:p>
            <a:pPr>
              <a:buClr>
                <a:srgbClr val="1287C3"/>
              </a:buClr>
              <a:buFont typeface="Wingdings"/>
              <a:buChar char="Ø"/>
            </a:pPr>
            <a:r>
              <a:rPr lang="en-US" dirty="0">
                <a:solidFill>
                  <a:schemeClr val="bg1"/>
                </a:solidFill>
                <a:latin typeface="Times New Roman"/>
                <a:cs typeface="Arial"/>
              </a:rPr>
              <a:t>The proposed solution was tested with two </a:t>
            </a:r>
            <a:r>
              <a:rPr lang="en-SG" dirty="0">
                <a:solidFill>
                  <a:schemeClr val="bg1"/>
                </a:solidFill>
                <a:latin typeface="Times New Roman"/>
                <a:cs typeface="Arial"/>
              </a:rPr>
              <a:t>Reuther</a:t>
            </a:r>
            <a:r>
              <a:rPr lang="en-US" dirty="0">
                <a:solidFill>
                  <a:schemeClr val="bg1"/>
                </a:solidFill>
                <a:latin typeface="Times New Roman"/>
                <a:cs typeface="Arial"/>
              </a:rPr>
              <a:t> and </a:t>
            </a:r>
            <a:r>
              <a:rPr lang="en-SG" dirty="0">
                <a:solidFill>
                  <a:schemeClr val="bg1"/>
                </a:solidFill>
                <a:latin typeface="Times New Roman"/>
                <a:cs typeface="Arial"/>
              </a:rPr>
              <a:t>Hyper ledger</a:t>
            </a:r>
            <a:r>
              <a:rPr lang="en-US" dirty="0">
                <a:solidFill>
                  <a:schemeClr val="bg1"/>
                </a:solidFill>
                <a:latin typeface="Times New Roman"/>
                <a:cs typeface="Arial"/>
              </a:rPr>
              <a:t> </a:t>
            </a:r>
            <a:r>
              <a:rPr lang="en-SG" dirty="0">
                <a:solidFill>
                  <a:schemeClr val="bg1"/>
                </a:solidFill>
                <a:latin typeface="Times New Roman"/>
                <a:cs typeface="Arial"/>
              </a:rPr>
              <a:t>Saw tooth</a:t>
            </a:r>
            <a:r>
              <a:rPr lang="en-US" dirty="0">
                <a:solidFill>
                  <a:schemeClr val="bg1"/>
                </a:solidFill>
                <a:latin typeface="Times New Roman"/>
                <a:cs typeface="Arial"/>
              </a:rPr>
              <a:t> </a:t>
            </a:r>
            <a:r>
              <a:rPr lang="en-SG" dirty="0">
                <a:solidFill>
                  <a:schemeClr val="bg1"/>
                </a:solidFill>
                <a:latin typeface="Times New Roman"/>
                <a:cs typeface="Arial"/>
              </a:rPr>
              <a:t>block chain</a:t>
            </a:r>
            <a:r>
              <a:rPr lang="en-US" dirty="0">
                <a:solidFill>
                  <a:schemeClr val="bg1"/>
                </a:solidFill>
                <a:latin typeface="Times New Roman"/>
                <a:cs typeface="Arial"/>
              </a:rPr>
              <a:t> platforms.</a:t>
            </a:r>
          </a:p>
          <a:p>
            <a:pPr>
              <a:buClr>
                <a:srgbClr val="1287C3"/>
              </a:buClr>
              <a:buFont typeface="Wingdings"/>
              <a:buChar char="Ø"/>
            </a:pPr>
            <a:r>
              <a:rPr lang="en-SG" dirty="0">
                <a:solidFill>
                  <a:schemeClr val="bg1"/>
                </a:solidFill>
                <a:latin typeface="Times New Roman"/>
                <a:cs typeface="Arial"/>
              </a:rPr>
              <a:t>Blockbusting</a:t>
            </a:r>
            <a:r>
              <a:rPr lang="en-US" dirty="0">
                <a:solidFill>
                  <a:schemeClr val="bg1"/>
                </a:solidFill>
                <a:latin typeface="Times New Roman"/>
                <a:cs typeface="Arial"/>
              </a:rPr>
              <a:t> enables the integration of </a:t>
            </a:r>
            <a:r>
              <a:rPr lang="en-SG" dirty="0">
                <a:solidFill>
                  <a:schemeClr val="bg1"/>
                </a:solidFill>
                <a:latin typeface="Times New Roman"/>
                <a:cs typeface="Arial"/>
              </a:rPr>
              <a:t>Io T</a:t>
            </a:r>
            <a:r>
              <a:rPr lang="en-US" dirty="0">
                <a:solidFill>
                  <a:schemeClr val="bg1"/>
                </a:solidFill>
                <a:latin typeface="Times New Roman"/>
                <a:cs typeface="Arial"/>
              </a:rPr>
              <a:t> and </a:t>
            </a:r>
            <a:r>
              <a:rPr lang="en-SG" dirty="0">
                <a:solidFill>
                  <a:schemeClr val="bg1"/>
                </a:solidFill>
                <a:latin typeface="Times New Roman"/>
                <a:cs typeface="Arial"/>
              </a:rPr>
              <a:t>block chain</a:t>
            </a:r>
            <a:r>
              <a:rPr lang="en-US" dirty="0">
                <a:solidFill>
                  <a:schemeClr val="bg1"/>
                </a:solidFill>
                <a:latin typeface="Times New Roman"/>
                <a:cs typeface="Arial"/>
              </a:rPr>
              <a:t> technologies, creating transparent, fault-tolerant, immutable, and </a:t>
            </a:r>
            <a:r>
              <a:rPr lang="en-SG" dirty="0">
                <a:solidFill>
                  <a:schemeClr val="bg1"/>
                </a:solidFill>
                <a:latin typeface="Times New Roman"/>
                <a:cs typeface="Arial"/>
              </a:rPr>
              <a:t>editable</a:t>
            </a:r>
            <a:r>
              <a:rPr lang="en-US" dirty="0">
                <a:solidFill>
                  <a:schemeClr val="bg1"/>
                </a:solidFill>
                <a:latin typeface="Times New Roman"/>
                <a:cs typeface="Arial"/>
              </a:rPr>
              <a:t> records which can be used for an agri-food traceability system</a:t>
            </a:r>
            <a:endParaRPr lang="en-US">
              <a:solidFill>
                <a:schemeClr val="bg1"/>
              </a:solidFill>
              <a:latin typeface="Times New Roman"/>
              <a:cs typeface="Arial"/>
            </a:endParaRPr>
          </a:p>
        </p:txBody>
      </p:sp>
    </p:spTree>
    <p:extLst>
      <p:ext uri="{BB962C8B-B14F-4D97-AF65-F5344CB8AC3E}">
        <p14:creationId xmlns:p14="http://schemas.microsoft.com/office/powerpoint/2010/main" val="379866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50A7-2DBE-B323-8596-0EC49D485429}"/>
              </a:ext>
            </a:extLst>
          </p:cNvPr>
          <p:cNvSpPr>
            <a:spLocks noGrp="1"/>
          </p:cNvSpPr>
          <p:nvPr>
            <p:ph type="title"/>
          </p:nvPr>
        </p:nvSpPr>
        <p:spPr>
          <a:xfrm>
            <a:off x="1484311" y="463270"/>
            <a:ext cx="10018713" cy="1058033"/>
          </a:xfrm>
        </p:spPr>
        <p:txBody>
          <a:bodyPr/>
          <a:lstStyle/>
          <a:p>
            <a:r>
              <a:rPr lang="en-IN" b="1" dirty="0">
                <a:solidFill>
                  <a:schemeClr val="bg1"/>
                </a:solidFill>
                <a:latin typeface="Times New Roman"/>
                <a:cs typeface="Times New Roman"/>
              </a:rPr>
              <a:t>ABSTRACT     </a:t>
            </a:r>
          </a:p>
        </p:txBody>
      </p:sp>
      <p:sp>
        <p:nvSpPr>
          <p:cNvPr id="3" name="Content Placeholder 2">
            <a:extLst>
              <a:ext uri="{FF2B5EF4-FFF2-40B4-BE49-F238E27FC236}">
                <a16:creationId xmlns:a16="http://schemas.microsoft.com/office/drawing/2014/main" id="{1A5D16E2-FF9B-DB9D-0E3B-035105CE10CD}"/>
              </a:ext>
            </a:extLst>
          </p:cNvPr>
          <p:cNvSpPr>
            <a:spLocks noGrp="1"/>
          </p:cNvSpPr>
          <p:nvPr>
            <p:ph idx="1"/>
          </p:nvPr>
        </p:nvSpPr>
        <p:spPr>
          <a:xfrm>
            <a:off x="1484310" y="1729672"/>
            <a:ext cx="10018713" cy="4061528"/>
          </a:xfrm>
        </p:spPr>
        <p:txBody>
          <a:bodyPr/>
          <a:lstStyle/>
          <a:p>
            <a:pPr>
              <a:buFont typeface="Wingdings"/>
              <a:buChar char="Ø"/>
            </a:pPr>
            <a:r>
              <a:rPr lang="en-US" dirty="0">
                <a:solidFill>
                  <a:schemeClr val="bg1"/>
                </a:solidFill>
                <a:latin typeface="Times New Roman"/>
                <a:cs typeface="Times New Roman"/>
              </a:rPr>
              <a:t>A food shortage, which has increased with the climate crisis, will be one of the biggest problems of the world, together with water scarcity, in the future and will damage the sustainability of the food supply system. </a:t>
            </a:r>
            <a:endParaRPr lang="en-US">
              <a:solidFill>
                <a:schemeClr val="bg1"/>
              </a:solidFill>
              <a:latin typeface="Times New Roman"/>
              <a:cs typeface="Times New Roman"/>
            </a:endParaRPr>
          </a:p>
          <a:p>
            <a:pPr marL="0" indent="0">
              <a:buClr>
                <a:srgbClr val="1287C3"/>
              </a:buClr>
              <a:buNone/>
            </a:pPr>
            <a:endParaRPr lang="en-US" dirty="0">
              <a:solidFill>
                <a:schemeClr val="bg1"/>
              </a:solidFill>
              <a:latin typeface="Times New Roman"/>
              <a:cs typeface="Times New Roman"/>
            </a:endParaRPr>
          </a:p>
          <a:p>
            <a:pPr>
              <a:buClr>
                <a:srgbClr val="1287C3"/>
              </a:buClr>
              <a:buFont typeface="Wingdings"/>
              <a:buChar char="Ø"/>
            </a:pPr>
            <a:r>
              <a:rPr lang="en-US" dirty="0">
                <a:solidFill>
                  <a:schemeClr val="bg1"/>
                </a:solidFill>
                <a:latin typeface="Times New Roman"/>
                <a:cs typeface="Times New Roman"/>
              </a:rPr>
              <a:t>The importance of food tracking even more. The exorbitant price increases after the COVID-19 pandemic are the most concrete indicators </a:t>
            </a:r>
          </a:p>
          <a:p>
            <a:pPr>
              <a:buClr>
                <a:srgbClr val="1287C3"/>
              </a:buClr>
              <a:buFont typeface="Wingdings"/>
              <a:buChar char="Ø"/>
            </a:pPr>
            <a:endParaRPr lang="en-US" dirty="0">
              <a:solidFill>
                <a:srgbClr val="222222"/>
              </a:solidFill>
              <a:highlight>
                <a:srgbClr val="FFFFFF"/>
              </a:highlight>
              <a:latin typeface="Times New Roman"/>
              <a:cs typeface="Times New Roman"/>
            </a:endParaRPr>
          </a:p>
          <a:p>
            <a:pPr>
              <a:buClr>
                <a:srgbClr val="1287C3"/>
              </a:buClr>
            </a:pPr>
            <a:endParaRPr lang="en-US" dirty="0">
              <a:solidFill>
                <a:schemeClr val="bg1"/>
              </a:solidFill>
            </a:endParaRPr>
          </a:p>
        </p:txBody>
      </p:sp>
    </p:spTree>
    <p:extLst>
      <p:ext uri="{BB962C8B-B14F-4D97-AF65-F5344CB8AC3E}">
        <p14:creationId xmlns:p14="http://schemas.microsoft.com/office/powerpoint/2010/main" val="994371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10" name="Straight Connector 9">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7E8950-B679-CD4E-4383-C2897C2219AE}"/>
              </a:ext>
            </a:extLst>
          </p:cNvPr>
          <p:cNvSpPr>
            <a:spLocks noGrp="1"/>
          </p:cNvSpPr>
          <p:nvPr>
            <p:ph idx="1"/>
          </p:nvPr>
        </p:nvSpPr>
        <p:spPr>
          <a:xfrm>
            <a:off x="4370138" y="764372"/>
            <a:ext cx="7086600" cy="5216013"/>
          </a:xfrm>
        </p:spPr>
        <p:txBody>
          <a:bodyPr anchor="ctr">
            <a:normAutofit/>
          </a:bodyPr>
          <a:lstStyle/>
          <a:p>
            <a:pPr marL="0" indent="0">
              <a:buNone/>
            </a:pPr>
            <a:r>
              <a:rPr lang="en-US" sz="2000" dirty="0">
                <a:latin typeface="Times New Roman"/>
                <a:cs typeface="Arial"/>
              </a:rPr>
              <a:t>                    </a:t>
            </a:r>
            <a:r>
              <a:rPr lang="en-US" sz="4000" dirty="0">
                <a:solidFill>
                  <a:schemeClr val="bg1"/>
                </a:solidFill>
                <a:latin typeface="Times New Roman"/>
                <a:cs typeface="Arial"/>
              </a:rPr>
              <a:t>THANKING YOU</a:t>
            </a:r>
            <a:endParaRPr lang="en-US" sz="4000" dirty="0">
              <a:solidFill>
                <a:schemeClr val="bg1"/>
              </a:solidFill>
            </a:endParaRPr>
          </a:p>
        </p:txBody>
      </p:sp>
    </p:spTree>
    <p:extLst>
      <p:ext uri="{BB962C8B-B14F-4D97-AF65-F5344CB8AC3E}">
        <p14:creationId xmlns:p14="http://schemas.microsoft.com/office/powerpoint/2010/main" val="247403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C3DA-6705-94CA-D20D-1D32C6117BFB}"/>
              </a:ext>
            </a:extLst>
          </p:cNvPr>
          <p:cNvSpPr>
            <a:spLocks noGrp="1"/>
          </p:cNvSpPr>
          <p:nvPr>
            <p:ph type="title"/>
          </p:nvPr>
        </p:nvSpPr>
        <p:spPr>
          <a:xfrm>
            <a:off x="1484311" y="685800"/>
            <a:ext cx="10018713" cy="1124386"/>
          </a:xfrm>
        </p:spPr>
        <p:txBody>
          <a:bodyPr/>
          <a:lstStyle/>
          <a:p>
            <a:r>
              <a:rPr lang="en-US" sz="5400" b="1">
                <a:solidFill>
                  <a:schemeClr val="bg1"/>
                </a:solidFill>
                <a:latin typeface="Times New Roman"/>
                <a:cs typeface="Times New Roman"/>
              </a:rPr>
              <a:t>INTRODUCTION </a:t>
            </a:r>
            <a:endParaRPr lang="en-US">
              <a:latin typeface="Corbel" panose="020B0503020204020204"/>
              <a:cs typeface="Times New Roman"/>
            </a:endParaRPr>
          </a:p>
          <a:p>
            <a:endParaRPr lang="en-US" dirty="0"/>
          </a:p>
        </p:txBody>
      </p:sp>
      <p:sp>
        <p:nvSpPr>
          <p:cNvPr id="3" name="Content Placeholder 2">
            <a:extLst>
              <a:ext uri="{FF2B5EF4-FFF2-40B4-BE49-F238E27FC236}">
                <a16:creationId xmlns:a16="http://schemas.microsoft.com/office/drawing/2014/main" id="{0B132FF9-146C-6D30-5E1F-DE4921D48AC8}"/>
              </a:ext>
            </a:extLst>
          </p:cNvPr>
          <p:cNvSpPr>
            <a:spLocks noGrp="1"/>
          </p:cNvSpPr>
          <p:nvPr>
            <p:ph idx="1"/>
          </p:nvPr>
        </p:nvSpPr>
        <p:spPr>
          <a:xfrm>
            <a:off x="1484310" y="1468740"/>
            <a:ext cx="10018713" cy="4322460"/>
          </a:xfrm>
        </p:spPr>
        <p:txBody>
          <a:bodyPr/>
          <a:lstStyle/>
          <a:p>
            <a:pPr>
              <a:buFont typeface="Wingdings"/>
              <a:buChar char="Ø"/>
            </a:pPr>
            <a:r>
              <a:rPr lang="en-US" dirty="0">
                <a:solidFill>
                  <a:schemeClr val="bg1"/>
                </a:solidFill>
                <a:latin typeface="Times New Roman"/>
                <a:cs typeface="Times New Roman"/>
              </a:rPr>
              <a:t>In this study, the establishment of a block chain-based food tracking system in Turkey, its operation, and its results will be discussed. It was concluded that 97.54% </a:t>
            </a:r>
            <a:endParaRPr lang="en-US">
              <a:solidFill>
                <a:schemeClr val="bg1"/>
              </a:solidFill>
            </a:endParaRPr>
          </a:p>
          <a:p>
            <a:pPr>
              <a:buClr>
                <a:srgbClr val="1287C3"/>
              </a:buClr>
              <a:buFont typeface="Wingdings"/>
              <a:buChar char="Ø"/>
            </a:pPr>
            <a:endParaRPr lang="en-US" dirty="0">
              <a:solidFill>
                <a:schemeClr val="bg1"/>
              </a:solidFill>
              <a:latin typeface="Times New Roman"/>
              <a:cs typeface="Times New Roman"/>
            </a:endParaRPr>
          </a:p>
          <a:p>
            <a:pPr>
              <a:buClr>
                <a:srgbClr val="1287C3"/>
              </a:buClr>
              <a:buFont typeface="Wingdings"/>
              <a:buChar char="Ø"/>
            </a:pPr>
            <a:r>
              <a:rPr lang="en-US" dirty="0">
                <a:solidFill>
                  <a:schemeClr val="bg1"/>
                </a:solidFill>
                <a:latin typeface="Times New Roman"/>
                <a:cs typeface="Times New Roman"/>
              </a:rPr>
              <a:t>The participants using the established system found the application useful and wanted such an application to become widespread.</a:t>
            </a:r>
            <a:r>
              <a:rPr lang="en-US" dirty="0">
                <a:solidFill>
                  <a:srgbClr val="222222"/>
                </a:solidFill>
                <a:latin typeface="Times New Roman"/>
                <a:cs typeface="Times New Roman"/>
              </a:rPr>
              <a:t> </a:t>
            </a:r>
            <a:endParaRPr lang="en-US">
              <a:solidFill>
                <a:schemeClr val="bg1"/>
              </a:solidFill>
              <a:latin typeface="Times New Roman"/>
              <a:cs typeface="Times New Roman"/>
            </a:endParaRPr>
          </a:p>
          <a:p>
            <a:pPr>
              <a:buClr>
                <a:srgbClr val="1287C3"/>
              </a:buClr>
            </a:pPr>
            <a:endParaRPr lang="en-US" dirty="0">
              <a:solidFill>
                <a:schemeClr val="bg1"/>
              </a:solidFill>
              <a:latin typeface="Times New Roman"/>
              <a:cs typeface="Times New Roman"/>
            </a:endParaRPr>
          </a:p>
          <a:p>
            <a:pPr>
              <a:buClr>
                <a:srgbClr val="1287C3"/>
              </a:buClr>
            </a:pPr>
            <a:endParaRPr lang="en-US" dirty="0"/>
          </a:p>
        </p:txBody>
      </p:sp>
    </p:spTree>
    <p:extLst>
      <p:ext uri="{BB962C8B-B14F-4D97-AF65-F5344CB8AC3E}">
        <p14:creationId xmlns:p14="http://schemas.microsoft.com/office/powerpoint/2010/main" val="142183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3F29-BD0F-81D6-5B52-EC905B992D7B}"/>
              </a:ext>
            </a:extLst>
          </p:cNvPr>
          <p:cNvSpPr>
            <a:spLocks noGrp="1"/>
          </p:cNvSpPr>
          <p:nvPr>
            <p:ph type="title"/>
          </p:nvPr>
        </p:nvSpPr>
        <p:spPr>
          <a:xfrm>
            <a:off x="1484311" y="406594"/>
            <a:ext cx="10018713" cy="1019684"/>
          </a:xfrm>
        </p:spPr>
        <p:txBody>
          <a:bodyPr>
            <a:normAutofit/>
          </a:bodyPr>
          <a:lstStyle/>
          <a:p>
            <a:r>
              <a:rPr lang="en-US" sz="5400" dirty="0">
                <a:solidFill>
                  <a:schemeClr val="bg1"/>
                </a:solidFill>
                <a:latin typeface="Times New Roman"/>
                <a:cs typeface="Times New Roman"/>
              </a:rPr>
              <a:t>PURPOSED SYSTEM  </a:t>
            </a:r>
          </a:p>
        </p:txBody>
      </p:sp>
      <p:sp>
        <p:nvSpPr>
          <p:cNvPr id="3" name="Content Placeholder 2">
            <a:extLst>
              <a:ext uri="{FF2B5EF4-FFF2-40B4-BE49-F238E27FC236}">
                <a16:creationId xmlns:a16="http://schemas.microsoft.com/office/drawing/2014/main" id="{E56AA6B9-A22D-CBA0-B129-D05A4C40BD35}"/>
              </a:ext>
            </a:extLst>
          </p:cNvPr>
          <p:cNvSpPr>
            <a:spLocks noGrp="1"/>
          </p:cNvSpPr>
          <p:nvPr>
            <p:ph idx="1"/>
          </p:nvPr>
        </p:nvSpPr>
        <p:spPr>
          <a:xfrm>
            <a:off x="1484310" y="1538542"/>
            <a:ext cx="10018713" cy="4252658"/>
          </a:xfrm>
        </p:spPr>
        <p:txBody>
          <a:bodyPr/>
          <a:lstStyle/>
          <a:p>
            <a:pPr>
              <a:buFont typeface="Wingdings"/>
              <a:buChar char="Ø"/>
            </a:pPr>
            <a:r>
              <a:rPr lang="en-US" dirty="0">
                <a:solidFill>
                  <a:schemeClr val="bg1"/>
                </a:solidFill>
                <a:latin typeface="Times New Roman"/>
                <a:cs typeface="Times New Roman"/>
              </a:rPr>
              <a:t>To define block chain technology, it is technology that eliminates the need for a central trust or authority, allowing trust to be distributed participants In the system.</a:t>
            </a:r>
            <a:endParaRPr lang="en-US"/>
          </a:p>
          <a:p>
            <a:pPr>
              <a:buClr>
                <a:srgbClr val="1287C3"/>
              </a:buClr>
              <a:buFont typeface="Wingdings"/>
              <a:buChar char="Ø"/>
            </a:pPr>
            <a:endParaRPr lang="en-US" dirty="0">
              <a:solidFill>
                <a:srgbClr val="000000"/>
              </a:solidFill>
              <a:latin typeface="Times New Roman"/>
              <a:cs typeface="Times New Roman"/>
            </a:endParaRPr>
          </a:p>
          <a:p>
            <a:pPr>
              <a:buClr>
                <a:srgbClr val="1287C3"/>
              </a:buClr>
              <a:buFont typeface="Wingdings"/>
              <a:buChar char="Ø"/>
            </a:pPr>
            <a:r>
              <a:rPr lang="en-US" dirty="0">
                <a:solidFill>
                  <a:schemeClr val="bg1"/>
                </a:solidFill>
                <a:latin typeface="Times New Roman"/>
                <a:cs typeface="Arial"/>
              </a:rPr>
              <a:t>The hash code of the block, the hash code of the previous block, the index information, and the nonce value.</a:t>
            </a:r>
            <a:endParaRPr lang="en-US" dirty="0">
              <a:solidFill>
                <a:schemeClr val="bg1"/>
              </a:solidFill>
              <a:latin typeface="Times New Roman"/>
              <a:cs typeface="Times New Roman"/>
            </a:endParaRPr>
          </a:p>
          <a:p>
            <a:pPr>
              <a:buClr>
                <a:srgbClr val="1287C3"/>
              </a:buClr>
            </a:pPr>
            <a:endParaRPr lang="en-US" dirty="0">
              <a:solidFill>
                <a:srgbClr val="000000"/>
              </a:solidFill>
              <a:latin typeface="Times New Roman"/>
              <a:cs typeface="Times New Roman"/>
            </a:endParaRPr>
          </a:p>
        </p:txBody>
      </p:sp>
    </p:spTree>
    <p:extLst>
      <p:ext uri="{BB962C8B-B14F-4D97-AF65-F5344CB8AC3E}">
        <p14:creationId xmlns:p14="http://schemas.microsoft.com/office/powerpoint/2010/main" val="386647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763C-B546-BAE7-6A9D-ACCFD2C190A8}"/>
              </a:ext>
            </a:extLst>
          </p:cNvPr>
          <p:cNvSpPr>
            <a:spLocks noGrp="1"/>
          </p:cNvSpPr>
          <p:nvPr>
            <p:ph type="title"/>
          </p:nvPr>
        </p:nvSpPr>
        <p:spPr>
          <a:xfrm>
            <a:off x="1484311" y="508247"/>
            <a:ext cx="10018713" cy="1353104"/>
          </a:xfrm>
        </p:spPr>
        <p:txBody>
          <a:bodyPr>
            <a:normAutofit/>
          </a:bodyPr>
          <a:lstStyle/>
          <a:p>
            <a:r>
              <a:rPr lang="en-US" sz="5400" dirty="0">
                <a:solidFill>
                  <a:schemeClr val="bg1"/>
                </a:solidFill>
                <a:latin typeface="Times New Roman"/>
                <a:cs typeface="Times New Roman"/>
              </a:rPr>
              <a:t>EXISTING SYSTEM</a:t>
            </a:r>
          </a:p>
        </p:txBody>
      </p:sp>
      <p:sp>
        <p:nvSpPr>
          <p:cNvPr id="3" name="Content Placeholder 2">
            <a:extLst>
              <a:ext uri="{FF2B5EF4-FFF2-40B4-BE49-F238E27FC236}">
                <a16:creationId xmlns:a16="http://schemas.microsoft.com/office/drawing/2014/main" id="{406F024D-FD7D-0CDB-3B4D-6E945F56EA1D}"/>
              </a:ext>
            </a:extLst>
          </p:cNvPr>
          <p:cNvSpPr>
            <a:spLocks noGrp="1"/>
          </p:cNvSpPr>
          <p:nvPr>
            <p:ph idx="1"/>
          </p:nvPr>
        </p:nvSpPr>
        <p:spPr>
          <a:xfrm>
            <a:off x="1484310" y="2104747"/>
            <a:ext cx="10018713" cy="3686453"/>
          </a:xfrm>
        </p:spPr>
        <p:txBody>
          <a:bodyPr/>
          <a:lstStyle/>
          <a:p>
            <a:pPr>
              <a:buFont typeface="Wingdings"/>
              <a:buChar char="Ø"/>
            </a:pPr>
            <a:r>
              <a:rPr lang="en-US" dirty="0">
                <a:solidFill>
                  <a:schemeClr val="bg1"/>
                </a:solidFill>
                <a:latin typeface="Times New Roman"/>
                <a:cs typeface="Arial"/>
              </a:rPr>
              <a:t>Focus on the increasingly serious problem of food safety in China and propose a </a:t>
            </a:r>
            <a:r>
              <a:rPr lang="en-SG" dirty="0">
                <a:solidFill>
                  <a:schemeClr val="bg1"/>
                </a:solidFill>
                <a:latin typeface="Times New Roman"/>
                <a:cs typeface="Arial"/>
              </a:rPr>
              <a:t>block chain</a:t>
            </a:r>
            <a:r>
              <a:rPr lang="en-US" dirty="0">
                <a:solidFill>
                  <a:schemeClr val="bg1"/>
                </a:solidFill>
                <a:latin typeface="Times New Roman"/>
                <a:cs typeface="Arial"/>
              </a:rPr>
              <a:t> solution for the agriculture supply chain, based on the information and transaction security between all the involved parties.</a:t>
            </a:r>
            <a:endParaRPr lang="en-US">
              <a:solidFill>
                <a:schemeClr val="bg1"/>
              </a:solidFill>
            </a:endParaRPr>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Arial"/>
              </a:rPr>
              <a:t>The significance of voluntary traceability is highlighted, focusing on the volume and the quality of the data collected for each product</a:t>
            </a:r>
            <a:endParaRPr lang="en-US">
              <a:solidFill>
                <a:schemeClr val="bg1"/>
              </a:solidFill>
              <a:latin typeface="Times New Roman"/>
              <a:cs typeface="Arial"/>
            </a:endParaRPr>
          </a:p>
        </p:txBody>
      </p:sp>
    </p:spTree>
    <p:extLst>
      <p:ext uri="{BB962C8B-B14F-4D97-AF65-F5344CB8AC3E}">
        <p14:creationId xmlns:p14="http://schemas.microsoft.com/office/powerpoint/2010/main" val="389992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C504-08CE-7CFB-0E36-66F6850EBC1B}"/>
              </a:ext>
            </a:extLst>
          </p:cNvPr>
          <p:cNvSpPr>
            <a:spLocks noGrp="1"/>
          </p:cNvSpPr>
          <p:nvPr>
            <p:ph type="title"/>
          </p:nvPr>
        </p:nvSpPr>
        <p:spPr>
          <a:xfrm>
            <a:off x="1484311" y="389878"/>
            <a:ext cx="10018713" cy="1441881"/>
          </a:xfrm>
        </p:spPr>
        <p:txBody>
          <a:bodyPr vert="horz" lIns="91440" tIns="45720" rIns="91440" bIns="45720" rtlCol="0" anchor="ctr">
            <a:noAutofit/>
          </a:bodyPr>
          <a:lstStyle/>
          <a:p>
            <a:r>
              <a:rPr lang="en-IN" b="1" dirty="0">
                <a:solidFill>
                  <a:schemeClr val="bg1"/>
                </a:solidFill>
                <a:latin typeface="Times New Roman"/>
                <a:cs typeface="Times New Roman"/>
              </a:rPr>
              <a:t>REQUIREMENT</a:t>
            </a:r>
            <a:r>
              <a:rPr lang="en-IN" dirty="0">
                <a:solidFill>
                  <a:schemeClr val="bg1"/>
                </a:solidFill>
                <a:latin typeface="Times New Roman"/>
                <a:cs typeface="Times New Roman"/>
              </a:rPr>
              <a:t> SPECIFICATION</a:t>
            </a:r>
            <a:endParaRPr lang="en-US" dirty="0">
              <a:solidFill>
                <a:schemeClr val="bg1"/>
              </a:solidFill>
              <a:latin typeface="Times New Roman"/>
              <a:cs typeface="Times New Roman"/>
            </a:endParaRPr>
          </a:p>
          <a:p>
            <a:endParaRPr lang="en-US" dirty="0"/>
          </a:p>
        </p:txBody>
      </p:sp>
      <p:sp>
        <p:nvSpPr>
          <p:cNvPr id="3" name="Content Placeholder 2">
            <a:extLst>
              <a:ext uri="{FF2B5EF4-FFF2-40B4-BE49-F238E27FC236}">
                <a16:creationId xmlns:a16="http://schemas.microsoft.com/office/drawing/2014/main" id="{2BEB89D8-801B-7BDB-C311-900989463B10}"/>
              </a:ext>
            </a:extLst>
          </p:cNvPr>
          <p:cNvSpPr>
            <a:spLocks noGrp="1"/>
          </p:cNvSpPr>
          <p:nvPr>
            <p:ph idx="1"/>
          </p:nvPr>
        </p:nvSpPr>
        <p:spPr>
          <a:xfrm>
            <a:off x="1484310" y="2474650"/>
            <a:ext cx="10018713" cy="3775229"/>
          </a:xfrm>
        </p:spPr>
        <p:txBody>
          <a:bodyPr vert="horz" lIns="91440" tIns="45720" rIns="91440" bIns="45720" rtlCol="0" anchor="ctr">
            <a:noAutofit/>
          </a:bodyPr>
          <a:lstStyle/>
          <a:p>
            <a:pPr>
              <a:spcBef>
                <a:spcPts val="1000"/>
              </a:spcBef>
              <a:spcAft>
                <a:spcPts val="0"/>
              </a:spcAft>
              <a:buFont typeface="Wingdings"/>
              <a:buChar char="Ø"/>
            </a:pPr>
            <a:r>
              <a:rPr lang="en-IN" b="1" dirty="0">
                <a:solidFill>
                  <a:srgbClr val="FFFFFF"/>
                </a:solidFill>
                <a:latin typeface="Times New Roman"/>
                <a:cs typeface="Times New Roman"/>
              </a:rPr>
              <a:t>Hardware Requirements :</a:t>
            </a:r>
            <a:endParaRPr lang="en-US" dirty="0">
              <a:solidFill>
                <a:srgbClr val="FFFFFF"/>
              </a:solidFill>
              <a:latin typeface="Times New Roman"/>
              <a:cs typeface="Times New Roman"/>
            </a:endParaRPr>
          </a:p>
          <a:p>
            <a:pPr>
              <a:spcBef>
                <a:spcPts val="1000"/>
              </a:spcBef>
              <a:spcAft>
                <a:spcPts val="0"/>
              </a:spcAft>
              <a:buClr>
                <a:srgbClr val="1287C3"/>
              </a:buClr>
            </a:pPr>
            <a:r>
              <a:rPr lang="en-IN" dirty="0">
                <a:solidFill>
                  <a:srgbClr val="FFFFFF"/>
                </a:solidFill>
                <a:latin typeface="Times New Roman"/>
                <a:cs typeface="Times New Roman"/>
              </a:rPr>
              <a:t> Processor: AMD PRO A4-4350B R4, 5 Computer Cores 2C+3G. </a:t>
            </a:r>
            <a:endParaRPr lang="en-US" dirty="0">
              <a:solidFill>
                <a:srgbClr val="FFFFFF"/>
              </a:solidFill>
              <a:latin typeface="Times New Roman"/>
              <a:cs typeface="Times New Roman"/>
            </a:endParaRPr>
          </a:p>
          <a:p>
            <a:pPr>
              <a:spcBef>
                <a:spcPts val="1000"/>
              </a:spcBef>
              <a:spcAft>
                <a:spcPts val="0"/>
              </a:spcAft>
              <a:buClr>
                <a:srgbClr val="1287C3"/>
              </a:buClr>
            </a:pPr>
            <a:r>
              <a:rPr lang="en-IN" dirty="0">
                <a:solidFill>
                  <a:srgbClr val="FFFFFF"/>
                </a:solidFill>
                <a:latin typeface="Times New Roman"/>
                <a:cs typeface="Times New Roman"/>
              </a:rPr>
              <a:t> Memory(Ram):4 GB </a:t>
            </a:r>
            <a:r>
              <a:rPr lang="en-US" dirty="0">
                <a:solidFill>
                  <a:srgbClr val="FFFFFF"/>
                </a:solidFill>
                <a:latin typeface="Times New Roman"/>
                <a:cs typeface="Times New Roman"/>
              </a:rPr>
              <a:t>Ram</a:t>
            </a:r>
            <a:r>
              <a:rPr lang="en-IN" dirty="0">
                <a:solidFill>
                  <a:srgbClr val="FFFFFF"/>
                </a:solidFill>
                <a:latin typeface="Times New Roman"/>
                <a:cs typeface="Times New Roman"/>
              </a:rPr>
              <a:t>.</a:t>
            </a:r>
            <a:endParaRPr lang="en-US" dirty="0">
              <a:solidFill>
                <a:srgbClr val="FFFFFF"/>
              </a:solidFill>
              <a:latin typeface="Times New Roman"/>
              <a:cs typeface="Times New Roman"/>
            </a:endParaRPr>
          </a:p>
          <a:p>
            <a:pPr>
              <a:spcBef>
                <a:spcPts val="1000"/>
              </a:spcBef>
              <a:spcAft>
                <a:spcPts val="0"/>
              </a:spcAft>
              <a:buClr>
                <a:srgbClr val="1287C3"/>
              </a:buClr>
            </a:pPr>
            <a:r>
              <a:rPr lang="en-IN" dirty="0">
                <a:solidFill>
                  <a:srgbClr val="FFFFFF"/>
                </a:solidFill>
                <a:latin typeface="Times New Roman"/>
                <a:cs typeface="Times New Roman"/>
              </a:rPr>
              <a:t> System: 64-Bit Operating System. </a:t>
            </a:r>
            <a:endParaRPr lang="en-US" dirty="0">
              <a:solidFill>
                <a:srgbClr val="FFFFFF"/>
              </a:solidFill>
              <a:latin typeface="Times New Roman"/>
              <a:cs typeface="Times New Roman"/>
            </a:endParaRPr>
          </a:p>
          <a:p>
            <a:pPr>
              <a:spcBef>
                <a:spcPts val="1000"/>
              </a:spcBef>
              <a:spcAft>
                <a:spcPts val="0"/>
              </a:spcAft>
              <a:buClr>
                <a:srgbClr val="1287C3"/>
              </a:buClr>
              <a:buFont typeface="Wingdings"/>
              <a:buChar char="Ø"/>
            </a:pPr>
            <a:r>
              <a:rPr lang="en-IN" b="1" dirty="0">
                <a:solidFill>
                  <a:srgbClr val="FFFFFF"/>
                </a:solidFill>
                <a:latin typeface="Times New Roman"/>
                <a:cs typeface="Times New Roman"/>
              </a:rPr>
              <a:t>Software Requirements :</a:t>
            </a:r>
            <a:endParaRPr lang="en-US" dirty="0">
              <a:solidFill>
                <a:srgbClr val="FFFFFF"/>
              </a:solidFill>
              <a:latin typeface="Times New Roman"/>
              <a:cs typeface="Times New Roman"/>
            </a:endParaRPr>
          </a:p>
          <a:p>
            <a:pPr>
              <a:spcBef>
                <a:spcPts val="1000"/>
              </a:spcBef>
              <a:spcAft>
                <a:spcPts val="0"/>
              </a:spcAft>
              <a:buClr>
                <a:srgbClr val="1287C3"/>
              </a:buClr>
            </a:pPr>
            <a:r>
              <a:rPr lang="en-IN" dirty="0">
                <a:solidFill>
                  <a:srgbClr val="FFFFFF"/>
                </a:solidFill>
                <a:latin typeface="Times New Roman"/>
                <a:cs typeface="Times New Roman"/>
              </a:rPr>
              <a:t> Operating System: Windows 10.</a:t>
            </a:r>
            <a:endParaRPr lang="en-US" dirty="0">
              <a:solidFill>
                <a:srgbClr val="FFFFFF"/>
              </a:solidFill>
              <a:latin typeface="Times New Roman"/>
              <a:cs typeface="Times New Roman"/>
            </a:endParaRPr>
          </a:p>
          <a:p>
            <a:pPr>
              <a:spcBef>
                <a:spcPts val="1000"/>
              </a:spcBef>
              <a:spcAft>
                <a:spcPts val="0"/>
              </a:spcAft>
              <a:buClr>
                <a:srgbClr val="1287C3"/>
              </a:buClr>
            </a:pPr>
            <a:r>
              <a:rPr lang="en-IN" dirty="0">
                <a:solidFill>
                  <a:srgbClr val="FFFFFF"/>
                </a:solidFill>
                <a:latin typeface="Times New Roman"/>
                <a:cs typeface="Times New Roman"/>
              </a:rPr>
              <a:t> Programming Languages: React </a:t>
            </a:r>
            <a:r>
              <a:rPr lang="en-IN" dirty="0" err="1">
                <a:solidFill>
                  <a:srgbClr val="FFFFFF"/>
                </a:solidFill>
                <a:latin typeface="Times New Roman"/>
                <a:cs typeface="Times New Roman"/>
              </a:rPr>
              <a:t>js</a:t>
            </a:r>
            <a:r>
              <a:rPr lang="en-IN" dirty="0">
                <a:solidFill>
                  <a:srgbClr val="FFFFFF"/>
                </a:solidFill>
                <a:latin typeface="Times New Roman"/>
                <a:cs typeface="Times New Roman"/>
              </a:rPr>
              <a:t> , Blockchain . </a:t>
            </a:r>
            <a:endParaRPr lang="en-US" dirty="0">
              <a:solidFill>
                <a:srgbClr val="FFFFFF"/>
              </a:solidFill>
              <a:latin typeface="Times New Roman"/>
              <a:cs typeface="Times New Roman"/>
            </a:endParaRPr>
          </a:p>
          <a:p>
            <a:pPr>
              <a:spcBef>
                <a:spcPts val="1000"/>
              </a:spcBef>
              <a:spcAft>
                <a:spcPts val="0"/>
              </a:spcAft>
              <a:buClr>
                <a:srgbClr val="1287C3"/>
              </a:buClr>
            </a:pPr>
            <a:r>
              <a:rPr lang="en-IN" dirty="0">
                <a:solidFill>
                  <a:srgbClr val="FFFFFF"/>
                </a:solidFill>
                <a:latin typeface="Times New Roman"/>
                <a:cs typeface="Times New Roman"/>
              </a:rPr>
              <a:t> Text Editor: Microsoft Visual Code &amp; Sublime Text.</a:t>
            </a:r>
            <a:endParaRPr lang="en-US" dirty="0">
              <a:solidFill>
                <a:srgbClr val="FFFFFF"/>
              </a:solidFill>
              <a:latin typeface="Times New Roman"/>
              <a:cs typeface="Times New Roman"/>
            </a:endParaRPr>
          </a:p>
          <a:p>
            <a:pPr>
              <a:spcBef>
                <a:spcPts val="1000"/>
              </a:spcBef>
              <a:spcAft>
                <a:spcPts val="0"/>
              </a:spcAft>
              <a:buClr>
                <a:srgbClr val="1287C3"/>
              </a:buClr>
            </a:pPr>
            <a:r>
              <a:rPr lang="en-IN" dirty="0">
                <a:solidFill>
                  <a:srgbClr val="FFFFFF"/>
                </a:solidFill>
                <a:latin typeface="Times New Roman"/>
                <a:cs typeface="Times New Roman"/>
              </a:rPr>
              <a:t> Hosting and Deployment: GitHub or Webhost000.</a:t>
            </a:r>
            <a:endParaRPr lang="en-US" dirty="0">
              <a:solidFill>
                <a:srgbClr val="FFFFFF"/>
              </a:solidFill>
              <a:latin typeface="Times New Roman"/>
              <a:cs typeface="Times New Roman"/>
            </a:endParaRPr>
          </a:p>
          <a:p>
            <a:pPr>
              <a:spcBef>
                <a:spcPts val="1000"/>
              </a:spcBef>
              <a:spcAft>
                <a:spcPts val="0"/>
              </a:spcAft>
              <a:buClr>
                <a:srgbClr val="1287C3"/>
              </a:buClr>
            </a:pPr>
            <a:endParaRPr lang="en-IN" sz="1800" dirty="0">
              <a:solidFill>
                <a:srgbClr val="FFFFFF"/>
              </a:solidFill>
              <a:latin typeface="Arial"/>
              <a:cs typeface="Arial"/>
            </a:endParaRPr>
          </a:p>
          <a:p>
            <a:pPr>
              <a:buClr>
                <a:srgbClr val="1287C3"/>
              </a:buClr>
            </a:pPr>
            <a:endParaRPr lang="en-US" dirty="0"/>
          </a:p>
        </p:txBody>
      </p:sp>
    </p:spTree>
    <p:extLst>
      <p:ext uri="{BB962C8B-B14F-4D97-AF65-F5344CB8AC3E}">
        <p14:creationId xmlns:p14="http://schemas.microsoft.com/office/powerpoint/2010/main" val="252316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9FC8-2A84-EB64-A721-326C03D8DAC9}"/>
              </a:ext>
            </a:extLst>
          </p:cNvPr>
          <p:cNvSpPr>
            <a:spLocks noGrp="1"/>
          </p:cNvSpPr>
          <p:nvPr>
            <p:ph type="title"/>
          </p:nvPr>
        </p:nvSpPr>
        <p:spPr>
          <a:xfrm>
            <a:off x="1484311" y="315898"/>
            <a:ext cx="10018713" cy="1552851"/>
          </a:xfrm>
        </p:spPr>
        <p:txBody>
          <a:bodyPr>
            <a:normAutofit/>
          </a:bodyPr>
          <a:lstStyle/>
          <a:p>
            <a:r>
              <a:rPr lang="en-US" sz="5400" b="1" dirty="0">
                <a:solidFill>
                  <a:schemeClr val="bg1"/>
                </a:solidFill>
                <a:latin typeface="Arial"/>
                <a:cs typeface="Arial"/>
              </a:rPr>
              <a:t>PROJECT OVERVIEW   </a:t>
            </a:r>
            <a:endParaRPr lang="en-US" sz="5400" dirty="0">
              <a:solidFill>
                <a:schemeClr val="bg1"/>
              </a:solidFill>
            </a:endParaRPr>
          </a:p>
        </p:txBody>
      </p:sp>
      <p:sp>
        <p:nvSpPr>
          <p:cNvPr id="3" name="Content Placeholder 2">
            <a:extLst>
              <a:ext uri="{FF2B5EF4-FFF2-40B4-BE49-F238E27FC236}">
                <a16:creationId xmlns:a16="http://schemas.microsoft.com/office/drawing/2014/main" id="{2B352585-5B01-293A-EB8F-9772097F1847}"/>
              </a:ext>
            </a:extLst>
          </p:cNvPr>
          <p:cNvSpPr>
            <a:spLocks noGrp="1"/>
          </p:cNvSpPr>
          <p:nvPr>
            <p:ph idx="1"/>
          </p:nvPr>
        </p:nvSpPr>
        <p:spPr>
          <a:xfrm>
            <a:off x="1484310" y="1875407"/>
            <a:ext cx="10018713" cy="3915793"/>
          </a:xfrm>
        </p:spPr>
        <p:txBody>
          <a:bodyPr/>
          <a:lstStyle/>
          <a:p>
            <a:pPr>
              <a:buFont typeface="Wingdings"/>
              <a:buChar char="Ø"/>
            </a:pPr>
            <a:r>
              <a:rPr lang="en-SG" dirty="0">
                <a:solidFill>
                  <a:schemeClr val="bg1"/>
                </a:solidFill>
                <a:latin typeface="Times New Roman"/>
                <a:cs typeface="Arial"/>
              </a:rPr>
              <a:t>T</a:t>
            </a:r>
            <a:r>
              <a:rPr lang="en-US" dirty="0">
                <a:solidFill>
                  <a:schemeClr val="bg1"/>
                </a:solidFill>
                <a:latin typeface="Times New Roman"/>
                <a:cs typeface="Arial"/>
              </a:rPr>
              <a:t>he awareness of protecting human health, which has increased on a global scale in recent years, has also shown itself in the food industry, and it has gained great importance that food be safe in order to lead a healthy life</a:t>
            </a:r>
            <a:endParaRPr lang="en-US">
              <a:solidFill>
                <a:schemeClr val="bg1"/>
              </a:solidFill>
              <a:latin typeface="Times New Roman"/>
              <a:cs typeface="Times New Roman"/>
            </a:endParaRPr>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Arial"/>
              </a:rPr>
              <a:t>Food safety covers the whole process from the production stage of the food until it reaches the consumer</a:t>
            </a:r>
          </a:p>
        </p:txBody>
      </p:sp>
    </p:spTree>
    <p:extLst>
      <p:ext uri="{BB962C8B-B14F-4D97-AF65-F5344CB8AC3E}">
        <p14:creationId xmlns:p14="http://schemas.microsoft.com/office/powerpoint/2010/main" val="367331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D5D4-DFB7-48F9-36EB-2860D6CECC5D}"/>
              </a:ext>
            </a:extLst>
          </p:cNvPr>
          <p:cNvSpPr>
            <a:spLocks noGrp="1"/>
          </p:cNvSpPr>
          <p:nvPr>
            <p:ph type="title"/>
          </p:nvPr>
        </p:nvSpPr>
        <p:spPr>
          <a:xfrm>
            <a:off x="1484311" y="286305"/>
            <a:ext cx="10018713" cy="1101571"/>
          </a:xfrm>
        </p:spPr>
        <p:txBody>
          <a:bodyPr>
            <a:normAutofit/>
          </a:bodyPr>
          <a:lstStyle/>
          <a:p>
            <a:r>
              <a:rPr lang="en-US" b="1" dirty="0">
                <a:solidFill>
                  <a:schemeClr val="bg1"/>
                </a:solidFill>
                <a:latin typeface="Times New Roman"/>
                <a:cs typeface="Arial"/>
              </a:rPr>
              <a:t>PROBLEM SATEMENT DEFINITION</a:t>
            </a:r>
            <a:endParaRPr lang="en-US" dirty="0">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9882C5B9-60ED-9053-3199-A27E53DA2DB0}"/>
              </a:ext>
            </a:extLst>
          </p:cNvPr>
          <p:cNvSpPr>
            <a:spLocks noGrp="1"/>
          </p:cNvSpPr>
          <p:nvPr>
            <p:ph idx="1"/>
          </p:nvPr>
        </p:nvSpPr>
        <p:spPr>
          <a:xfrm>
            <a:off x="1484310" y="1498107"/>
            <a:ext cx="10018713" cy="4722180"/>
          </a:xfrm>
        </p:spPr>
        <p:txBody>
          <a:bodyPr>
            <a:normAutofit/>
          </a:bodyPr>
          <a:lstStyle/>
          <a:p>
            <a:pPr>
              <a:buFont typeface="Wingdings"/>
              <a:buChar char="Ø"/>
            </a:pPr>
            <a:r>
              <a:rPr lang="en-US" dirty="0">
                <a:solidFill>
                  <a:schemeClr val="bg1"/>
                </a:solidFill>
                <a:latin typeface="Times New Roman"/>
                <a:cs typeface="Arial"/>
              </a:rPr>
              <a:t>A problem statement is a brief and concise explanation of a problem that needs to be addressed.</a:t>
            </a:r>
            <a:endParaRPr lang="en-US">
              <a:solidFill>
                <a:schemeClr val="bg1"/>
              </a:solidFill>
              <a:latin typeface="Times New Roman"/>
              <a:cs typeface="Times New Roman"/>
            </a:endParaRPr>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Arial"/>
              </a:rPr>
              <a:t> The lack of an efficient and user-friendly food tracking system makes it difficult for people to monitor their food intake and achieve their nutritional goals</a:t>
            </a:r>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Arial"/>
              </a:rPr>
              <a:t>It can also help users identify food allergies and intolerances, and provide recommendations for healthier food choices</a:t>
            </a:r>
            <a:endParaRPr lang="en-US">
              <a:solidFill>
                <a:schemeClr val="bg1"/>
              </a:solidFill>
              <a:latin typeface="Times New Roman"/>
              <a:cs typeface="Arial"/>
            </a:endParaRPr>
          </a:p>
        </p:txBody>
      </p:sp>
    </p:spTree>
    <p:extLst>
      <p:ext uri="{BB962C8B-B14F-4D97-AF65-F5344CB8AC3E}">
        <p14:creationId xmlns:p14="http://schemas.microsoft.com/office/powerpoint/2010/main" val="415170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D47E-014B-7D95-40AC-105172F98175}"/>
              </a:ext>
            </a:extLst>
          </p:cNvPr>
          <p:cNvSpPr>
            <a:spLocks noGrp="1"/>
          </p:cNvSpPr>
          <p:nvPr>
            <p:ph type="title"/>
          </p:nvPr>
        </p:nvSpPr>
        <p:spPr>
          <a:xfrm>
            <a:off x="1484311" y="685800"/>
            <a:ext cx="10018713" cy="1034988"/>
          </a:xfrm>
        </p:spPr>
        <p:txBody>
          <a:bodyPr>
            <a:normAutofit/>
          </a:bodyPr>
          <a:lstStyle/>
          <a:p>
            <a:r>
              <a:rPr lang="en-US" b="1" dirty="0">
                <a:solidFill>
                  <a:schemeClr val="bg1"/>
                </a:solidFill>
                <a:latin typeface="Times New Roman"/>
                <a:cs typeface="Arial"/>
              </a:rPr>
              <a:t>FUNCTIONAL REQUIREMENTS </a:t>
            </a:r>
            <a:endParaRPr lang="en-US" dirty="0">
              <a:solidFill>
                <a:schemeClr val="bg1"/>
              </a:solidFill>
              <a:latin typeface="Times New Roman"/>
            </a:endParaRPr>
          </a:p>
        </p:txBody>
      </p:sp>
      <p:sp>
        <p:nvSpPr>
          <p:cNvPr id="3" name="Content Placeholder 2">
            <a:extLst>
              <a:ext uri="{FF2B5EF4-FFF2-40B4-BE49-F238E27FC236}">
                <a16:creationId xmlns:a16="http://schemas.microsoft.com/office/drawing/2014/main" id="{A0B5175D-E8D0-8D7D-6E39-2115FA0054EF}"/>
              </a:ext>
            </a:extLst>
          </p:cNvPr>
          <p:cNvSpPr>
            <a:spLocks noGrp="1"/>
          </p:cNvSpPr>
          <p:nvPr>
            <p:ph idx="1"/>
          </p:nvPr>
        </p:nvSpPr>
        <p:spPr>
          <a:xfrm>
            <a:off x="1484310" y="1712650"/>
            <a:ext cx="10018713" cy="4759171"/>
          </a:xfrm>
        </p:spPr>
        <p:txBody>
          <a:bodyPr>
            <a:normAutofit/>
          </a:bodyPr>
          <a:lstStyle/>
          <a:p>
            <a:pPr>
              <a:buFont typeface="Wingdings"/>
              <a:buChar char="Ø"/>
            </a:pPr>
            <a:r>
              <a:rPr lang="en-US" dirty="0">
                <a:solidFill>
                  <a:schemeClr val="bg1"/>
                </a:solidFill>
                <a:latin typeface="Times New Roman"/>
                <a:cs typeface="Arial"/>
              </a:rPr>
              <a:t>Customers should be able to view the status of their orders, including when they were placed, when they are expected to be ready, and when they have been delivered (if applicable).</a:t>
            </a:r>
            <a:endParaRPr lang="en-US"/>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Arial"/>
              </a:rPr>
              <a:t>Order modification: Customers should be allowed to make changes to their orders until they are ready for preparation by the kitchen.</a:t>
            </a:r>
          </a:p>
          <a:p>
            <a:pPr>
              <a:buClr>
                <a:srgbClr val="1287C3"/>
              </a:buClr>
              <a:buFont typeface="Wingdings"/>
              <a:buChar char="Ø"/>
            </a:pPr>
            <a:endParaRPr lang="en-US" dirty="0">
              <a:solidFill>
                <a:schemeClr val="bg1"/>
              </a:solidFill>
              <a:latin typeface="Times New Roman"/>
              <a:cs typeface="Arial"/>
            </a:endParaRPr>
          </a:p>
          <a:p>
            <a:pPr>
              <a:buClr>
                <a:srgbClr val="1287C3"/>
              </a:buClr>
              <a:buFont typeface="Wingdings"/>
              <a:buChar char="Ø"/>
            </a:pPr>
            <a:r>
              <a:rPr lang="en-US" dirty="0">
                <a:solidFill>
                  <a:schemeClr val="bg1"/>
                </a:solidFill>
                <a:latin typeface="Times New Roman"/>
                <a:cs typeface="Times New Roman"/>
              </a:rPr>
              <a:t>Customers should be able to choose goods from the menu and add them to their order, as well as express any special instructions or alterations.</a:t>
            </a:r>
          </a:p>
        </p:txBody>
      </p:sp>
    </p:spTree>
    <p:extLst>
      <p:ext uri="{BB962C8B-B14F-4D97-AF65-F5344CB8AC3E}">
        <p14:creationId xmlns:p14="http://schemas.microsoft.com/office/powerpoint/2010/main" val="1090430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Parallax</vt:lpstr>
      <vt:lpstr>FOOD TRACKING SYSTEM </vt:lpstr>
      <vt:lpstr>ABSTRACT     </vt:lpstr>
      <vt:lpstr>INTRODUCTION  </vt:lpstr>
      <vt:lpstr>PURPOSED SYSTEM  </vt:lpstr>
      <vt:lpstr>EXISTING SYSTEM</vt:lpstr>
      <vt:lpstr>REQUIREMENT SPECIFICATION </vt:lpstr>
      <vt:lpstr>PROJECT OVERVIEW   </vt:lpstr>
      <vt:lpstr>PROBLEM SATEMENT DEFINITION</vt:lpstr>
      <vt:lpstr>FUNCTIONAL REQUIREMENTS </vt:lpstr>
      <vt:lpstr>NON-FUNCTIONAL REQUIREMENT </vt:lpstr>
      <vt:lpstr>TECHNICAL ARCHITECTURE DAIGRAM </vt:lpstr>
      <vt:lpstr>PROJECT DESIGNING</vt:lpstr>
      <vt:lpstr>DATA FLOW DIAGRAM</vt:lpstr>
      <vt:lpstr>OUTPUT SCREENSHOTS</vt:lpstr>
      <vt:lpstr>PowerPoint Presentation</vt:lpstr>
      <vt:lpstr>ADVANTAGES</vt:lpstr>
      <vt:lpstr>DISADVANTAGES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484</cp:revision>
  <dcterms:created xsi:type="dcterms:W3CDTF">2023-11-05T02:50:46Z</dcterms:created>
  <dcterms:modified xsi:type="dcterms:W3CDTF">2023-11-05T04:50:45Z</dcterms:modified>
</cp:coreProperties>
</file>