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3" autoAdjust="0"/>
  </p:normalViewPr>
  <p:slideViewPr>
    <p:cSldViewPr snapToGrid="0">
      <p:cViewPr varScale="1">
        <p:scale>
          <a:sx n="78" d="100"/>
          <a:sy n="78" d="100"/>
        </p:scale>
        <p:origin x="87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B0AF9-7D40-4939-9A23-1D3C577385D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57FE9-5765-4F33-876D-2E7F6B8B2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7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EE8D-1808-6DEC-039C-2097620F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19407-45F2-9BCD-7872-47330454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9704-9FA2-8FBD-385C-3AF3A996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EE97-E7E6-BC4B-3864-54C9872B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6FD2-C8F8-702E-D9C0-C6CFB7C5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5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76E-D3B1-DF5D-9D3E-8F3CC754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78CE0-D45D-ECB9-68C9-70CA3222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85AA-3188-264F-405B-70574DE1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CA09-6BDC-4DDA-5660-BE328D9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ED206-3DDF-F865-3951-20D97143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9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25309-EFCA-E586-C781-A7B8A133C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3DBE0-992A-C481-73C0-CEA991A84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0097-3AFE-5D0B-381B-CA486718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6302-40E9-173D-E8E1-3CBD630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F72F-7EC4-E6FC-FE4B-816CF346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6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889C-D990-3199-9B80-8ADEAF0A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74AC-9CE9-FE43-60A2-E5DA0606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4423-C99E-E603-AF53-ECEF6BCA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6F32-DEC6-0AB4-7A97-37E06DF6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E577-6788-E6D5-9B89-E08D96DD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0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E263-616C-CD95-E693-F42A2D14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B38F-8680-B97C-C34B-4A81BF50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023A-CFF9-07D4-A0FE-4FB6D89D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F6F1-9F76-8C6D-1616-C32C6DFA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F279-75F8-8A5C-F0A2-5B458F24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5ABB-E0FF-12E3-85E1-873BAEEC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C0A3-5B13-2467-3B17-59C8A071C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6D00-62F4-A746-E7A4-79FCB5BB3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A0D5E-58D9-7CBB-1612-AC06E68F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A34C0-E457-20A9-E9E3-C9EE62CA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FD8B5-A958-9DCC-2927-C54BFEA5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267E-7DFE-73E3-FB43-10BC567F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340D-0C25-42AB-D87A-6C7FAA998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E0F6B-84B7-C4BD-06A9-405BDDBB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F6A97-D574-9E21-05A8-F39615A58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7F219-4D9E-A24B-31E3-E1C87B515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63392-8334-439F-6D1A-2259545D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46138-D4D1-6038-81C2-21C6F67B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6D47F-DC7A-3A0B-D1DC-A6046D05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576C-2557-370C-E443-6FE293DB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4D479-FC4E-CDE1-67FB-E8FF29D8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424C0-E630-8CEF-A8C5-0D41B855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D1364-A78A-6962-C1B6-F48C8E8E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3D834-8ECA-D793-0EF9-75056AA1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C92A2-7460-08C2-18C6-847285C9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55D4B-2840-A78F-D39D-47D7C8E0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3576-FA0F-0C9F-7139-658A55D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9B25-9D50-5BCF-7B2D-F5F8F219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6C75-9A6E-CB73-100D-E9910874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1978-067B-99A3-47B5-A09CCAF6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3541-D9CA-4896-4FC7-83A60698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F5AF5-AF80-B673-0B11-53DDC2D1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9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0FA7-55A2-8412-3445-D935EB68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F0EEC-7912-9143-1AA5-E8D288F4A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10855-8CC4-0C67-71DE-2769A764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58731-F239-48F9-A660-5FCECF4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7EFF7-68AA-5540-4197-9708835E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984C5-4F4D-0753-9050-78BAA52C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6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69DB3-0888-FB1C-6EEF-F3796CC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2D81-CA41-E31D-C8DA-BDF1B5A7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AEE9-DD97-20B9-BC61-9C0DC6624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EF28-6144-452A-B150-F5C5C87B58B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DC0E-8623-511B-FB26-DEBE37CD5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E326-0AB1-6B52-4322-505CA3A4D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6EA5-E03E-4C1F-B15B-DF384EBF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5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6C1BD-57B7-C494-A145-D18EE8CD7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1B05D-8E8D-AEBC-3D3C-785CCA618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80" y="541194"/>
            <a:ext cx="9675845" cy="253025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RAFIK’S KITCHEN ANALYSIS REPORT - 2022</a:t>
            </a:r>
          </a:p>
        </p:txBody>
      </p:sp>
    </p:spTree>
    <p:extLst>
      <p:ext uri="{BB962C8B-B14F-4D97-AF65-F5344CB8AC3E}">
        <p14:creationId xmlns:p14="http://schemas.microsoft.com/office/powerpoint/2010/main" val="248874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0D7BD4-2058-16EA-AB88-DA3DDE36D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29" y="-61266"/>
            <a:ext cx="12270658" cy="69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B4EDB-433F-9A62-9D94-4D3F2C06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20" y="-22481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INSIGHTS FROM</a:t>
            </a:r>
            <a:endParaRPr lang="en-I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40E3EA-428B-555D-C706-0C0C1C89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7696" y="5899355"/>
            <a:ext cx="5181600" cy="277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E-mail :  a2z.dataprofessionals3@gmail.com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C779E7A-A0AA-9243-21B3-47FF7B396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7246" y="5889523"/>
            <a:ext cx="3306097" cy="287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Contact : 04527961907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7D6C1-B3A6-B7B0-3225-9CA8A9E77DC1}"/>
              </a:ext>
            </a:extLst>
          </p:cNvPr>
          <p:cNvSpPr txBox="1"/>
          <p:nvPr/>
        </p:nvSpPr>
        <p:spPr>
          <a:xfrm>
            <a:off x="1425674" y="698830"/>
            <a:ext cx="10618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A2Z DATA PROFESSIONAL SERVICE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C101E7-F82B-D3CB-B520-B8F61DADE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4" y="5830530"/>
            <a:ext cx="481780" cy="3562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27E331-72EC-E141-CF96-88B64E077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76" y="5847923"/>
            <a:ext cx="383458" cy="27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3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buckwheat noodles with vegetables and chicken meat on a dark background top view copy space">
            <a:extLst>
              <a:ext uri="{FF2B5EF4-FFF2-40B4-BE49-F238E27FC236}">
                <a16:creationId xmlns:a16="http://schemas.microsoft.com/office/drawing/2014/main" id="{B037FEF2-55C6-98C6-2DF8-A3708B8055A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DE33DE-E2DE-86C4-AACA-E38CC310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223" y="420783"/>
            <a:ext cx="4497124" cy="13255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KPI’s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39716E-093B-0A06-842C-7BC81BB6D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9361" y="1777918"/>
            <a:ext cx="6796377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Revenue - ₹ 9.78M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Expenses - ₹ 6.65M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Profit - ₹ 3.13M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Profit Margin – 31.97%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Average Revenue Per Day - ₹ 28.34K</a:t>
            </a:r>
          </a:p>
        </p:txBody>
      </p:sp>
    </p:spTree>
    <p:extLst>
      <p:ext uri="{BB962C8B-B14F-4D97-AF65-F5344CB8AC3E}">
        <p14:creationId xmlns:p14="http://schemas.microsoft.com/office/powerpoint/2010/main" val="157903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hoto wood chopsticks on old marble space">
            <a:extLst>
              <a:ext uri="{FF2B5EF4-FFF2-40B4-BE49-F238E27FC236}">
                <a16:creationId xmlns:a16="http://schemas.microsoft.com/office/drawing/2014/main" id="{B3E66CAF-3839-9ED1-61FA-89D3C8F47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"/>
            <a:ext cx="12207902" cy="68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E6FCE1-8BA1-44D1-428F-542E7145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185" y="365125"/>
            <a:ext cx="8746438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Revenue, Expenses &amp; Profit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319ED94-02D0-029C-AD29-9489DF8D5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843056"/>
              </p:ext>
            </p:extLst>
          </p:nvPr>
        </p:nvGraphicFramePr>
        <p:xfrm>
          <a:off x="4015413" y="1481586"/>
          <a:ext cx="7951300" cy="51960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7825">
                  <a:extLst>
                    <a:ext uri="{9D8B030D-6E8A-4147-A177-3AD203B41FA5}">
                      <a16:colId xmlns:a16="http://schemas.microsoft.com/office/drawing/2014/main" val="1798520065"/>
                    </a:ext>
                  </a:extLst>
                </a:gridCol>
                <a:gridCol w="1987825">
                  <a:extLst>
                    <a:ext uri="{9D8B030D-6E8A-4147-A177-3AD203B41FA5}">
                      <a16:colId xmlns:a16="http://schemas.microsoft.com/office/drawing/2014/main" val="4205657725"/>
                    </a:ext>
                  </a:extLst>
                </a:gridCol>
                <a:gridCol w="1987825">
                  <a:extLst>
                    <a:ext uri="{9D8B030D-6E8A-4147-A177-3AD203B41FA5}">
                      <a16:colId xmlns:a16="http://schemas.microsoft.com/office/drawing/2014/main" val="4290772539"/>
                    </a:ext>
                  </a:extLst>
                </a:gridCol>
                <a:gridCol w="1987825">
                  <a:extLst>
                    <a:ext uri="{9D8B030D-6E8A-4147-A177-3AD203B41FA5}">
                      <a16:colId xmlns:a16="http://schemas.microsoft.com/office/drawing/2014/main" val="3175354334"/>
                    </a:ext>
                  </a:extLst>
                </a:gridCol>
              </a:tblGrid>
              <a:tr h="41751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MONTH</a:t>
                      </a:r>
                      <a:endParaRPr lang="en-IN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REVENUE</a:t>
                      </a:r>
                      <a:endParaRPr lang="en-IN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EXPENSES</a:t>
                      </a:r>
                      <a:endParaRPr lang="en-IN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04271"/>
                  </a:ext>
                </a:extLst>
              </a:tr>
              <a:tr h="36194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₹907K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₹606K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₹301K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63614"/>
                  </a:ext>
                </a:extLst>
              </a:tr>
              <a:tr h="36194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FEBRAURY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₹844K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₹571K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₹273K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43352"/>
                  </a:ext>
                </a:extLst>
              </a:tr>
              <a:tr h="36194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₹934K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₹622K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₹312K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00200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₹465K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₹165K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52829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₹838K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₹569K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₹269K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72160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₹853K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₹584K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₹269K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375982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₹825K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₹566K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₹259K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73891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₹871K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₹589K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₹282K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2881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₹829K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₹567K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₹262K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71587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₹808K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₹556K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₹252K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79143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₹783K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₹554K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₹229K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0603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₹817K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₹563K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₹253K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2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23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Photo miso noodles with egg, pork and pak choi cabbage in bowl on dark table">
            <a:extLst>
              <a:ext uri="{FF2B5EF4-FFF2-40B4-BE49-F238E27FC236}">
                <a16:creationId xmlns:a16="http://schemas.microsoft.com/office/drawing/2014/main" id="{3893FA5B-6457-B860-D002-57C4F7519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2"/>
          <a:stretch/>
        </p:blipFill>
        <p:spPr bwMode="auto">
          <a:xfrm>
            <a:off x="0" y="0"/>
            <a:ext cx="12192000" cy="69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1DF11E-DABF-2D64-9992-EC5A39E78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6058" y="333295"/>
            <a:ext cx="5916563" cy="35722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MODE  OF SALES PERCENT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UPI – 36.34%</a:t>
            </a:r>
          </a:p>
          <a:p>
            <a:pPr marL="0" indent="0">
              <a:lnSpc>
                <a:spcPct val="110000"/>
              </a:lnSpc>
              <a:buNone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 – 32.14%</a:t>
            </a:r>
          </a:p>
          <a:p>
            <a:pPr marL="0" indent="0">
              <a:lnSpc>
                <a:spcPct val="170000"/>
              </a:lnSpc>
              <a:buNone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CASH – 31.52%</a:t>
            </a:r>
          </a:p>
          <a:p>
            <a:pPr marL="0" indent="0">
              <a:buNone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72666D-2A8F-EF1E-8441-A3F2ED9A2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65" y="867413"/>
            <a:ext cx="776747" cy="589934"/>
          </a:xfrm>
        </p:spPr>
      </p:pic>
      <p:sp>
        <p:nvSpPr>
          <p:cNvPr id="7" name="AutoShape 4" descr="Free photo bowls with noodles and musli on a grey background">
            <a:extLst>
              <a:ext uri="{FF2B5EF4-FFF2-40B4-BE49-F238E27FC236}">
                <a16:creationId xmlns:a16="http://schemas.microsoft.com/office/drawing/2014/main" id="{88E943A8-A86D-CB24-0F38-FA2C2C1FD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476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F3C725-799E-DD52-9F9B-12C9C3779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65" y="2681467"/>
            <a:ext cx="732494" cy="5899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1FA291-0F5A-FAF5-9E35-3A594F739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82" y="1683490"/>
            <a:ext cx="816076" cy="717755"/>
          </a:xfrm>
          <a:prstGeom prst="rect">
            <a:avLst/>
          </a:prstGeom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1563C5D3-ECEA-C87D-B800-B9A8CEC99814}"/>
              </a:ext>
            </a:extLst>
          </p:cNvPr>
          <p:cNvSpPr txBox="1">
            <a:spLocks/>
          </p:cNvSpPr>
          <p:nvPr/>
        </p:nvSpPr>
        <p:spPr>
          <a:xfrm>
            <a:off x="2035276" y="3976621"/>
            <a:ext cx="6872748" cy="2986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VEG &amp; NON–VEG  ORDERS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VEG – 31.06%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NON-VEG – 68.94%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0001845-4ECE-78B4-16CA-62764E7C3D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18170" r="50000" b="18403"/>
          <a:stretch/>
        </p:blipFill>
        <p:spPr>
          <a:xfrm>
            <a:off x="2418735" y="5634836"/>
            <a:ext cx="668594" cy="6452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49BC64-42A0-DA47-EC1D-CED1CB0D39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1" t="17160" r="10942" b="19414"/>
          <a:stretch/>
        </p:blipFill>
        <p:spPr>
          <a:xfrm>
            <a:off x="2428567" y="4682332"/>
            <a:ext cx="668593" cy="6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photo overhead view of dried herb and bamboo stick with teapot on black backdrop">
            <a:extLst>
              <a:ext uri="{FF2B5EF4-FFF2-40B4-BE49-F238E27FC236}">
                <a16:creationId xmlns:a16="http://schemas.microsoft.com/office/drawing/2014/main" id="{EFE8998C-DB72-5AED-E907-1CE9E98A1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5A38F-B626-3A67-B730-5D3AEEF3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365125"/>
            <a:ext cx="7236541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EB3-C348-03CB-02CD-0DEB481DF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426" y="1746967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MAIN COURSE – 13.55K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SIDE DISH – 9.22K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STAETRS – 9K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SOFT DRINKS – 6.4K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05FE0-D961-6DFE-AD08-9C04A18E4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26" y="1316009"/>
            <a:ext cx="2052483" cy="16126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D4D5C8-D9B7-0D43-6AE5-BC19BC4C7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14" y="3076331"/>
            <a:ext cx="2007015" cy="16926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DFEBEC-7034-60A2-3419-B571F698D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23" y="5195160"/>
            <a:ext cx="2563764" cy="1612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9B05B9-0376-9E3E-E32F-BDB6D6D4B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34" y="4679403"/>
            <a:ext cx="2150809" cy="21287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1C76D0F-839B-D417-1E52-02BC748376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90" y="4267203"/>
            <a:ext cx="2654710" cy="27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7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1BFAE1-6305-4095-F894-EF206205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092CB067-6E52-4CDF-B422-DB91F7A0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9" y="365125"/>
            <a:ext cx="8180439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Item-Wise Sales With Quantities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1C67D8A-D848-20A9-DC10-5DD6C7348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9781" y="1268218"/>
            <a:ext cx="3755918" cy="82391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Best Selling Items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4E8243D-1AEE-A438-631A-71DB48011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29781" y="2121624"/>
            <a:ext cx="3755920" cy="368458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Chicken fried Rice – 6872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Chicken Noodles – 6068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 Cola – 4682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Pepsi – 4480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Mojito (Blue) - 4344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7E392CB-6477-7C03-5DEE-FCAF723A3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700" y="1297705"/>
            <a:ext cx="4336029" cy="8239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5 Worst Selling Items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9AA3D4C-71D6-5B7A-28CD-745712FB5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702" y="2131454"/>
            <a:ext cx="4798143" cy="3684588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Half (Garlic) -659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Quarter (Pepper) – 629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Quarter (Mint) – 478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Quarter – 439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Half (Mint) - 191</a:t>
            </a:r>
          </a:p>
        </p:txBody>
      </p:sp>
    </p:spTree>
    <p:extLst>
      <p:ext uri="{BB962C8B-B14F-4D97-AF65-F5344CB8AC3E}">
        <p14:creationId xmlns:p14="http://schemas.microsoft.com/office/powerpoint/2010/main" val="285386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309C6D5-96C6-939A-BCE6-A9AC5CE0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987"/>
            <a:ext cx="12280490" cy="704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3D0ABDF-6688-4068-1582-7E1EE178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035" y="292100"/>
            <a:ext cx="7206175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Item-Wise Sales Revenue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CBF9A4-1D50-A796-2FE2-B7D7AF833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09650" y="1466057"/>
            <a:ext cx="7206175" cy="59531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Best Revenue Generating Items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178AADB-501F-B783-4565-00FFA20D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2498" y="2123763"/>
            <a:ext cx="7285706" cy="402139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Full – ₹ 6,88,710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Chicken Fried Rice - ₹ 6,18,480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Chicken Noodles  –  ₹ 5,46,300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Full (Mint) – ₹ 5,36,750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Full (Pepper) - ₹ 5,22,550</a:t>
            </a:r>
          </a:p>
        </p:txBody>
      </p:sp>
    </p:spTree>
    <p:extLst>
      <p:ext uri="{BB962C8B-B14F-4D97-AF65-F5344CB8AC3E}">
        <p14:creationId xmlns:p14="http://schemas.microsoft.com/office/powerpoint/2010/main" val="425816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58FF3BA-475B-592D-510A-46CF34353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3D0ABDF-6688-4068-1582-7E1EE178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035" y="292100"/>
            <a:ext cx="7206175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Item-Wise Sales Revenue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CBF9A4-1D50-A796-2FE2-B7D7AF833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09650" y="1466057"/>
            <a:ext cx="7206175" cy="59531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5 Worst Revenue Generating Items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178AADB-501F-B783-4565-00FFA20D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2498" y="2123763"/>
            <a:ext cx="7285706" cy="402139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Chicken 65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₹ 61,600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Grilled Chicken Quarter (Mint) - ₹ 57,360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 Chilli Parotta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 ₹ 55,350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Quater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₹ 43,900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Grilled Chicken Half (Mint) - ₹ 38,200</a:t>
            </a:r>
          </a:p>
        </p:txBody>
      </p:sp>
    </p:spTree>
    <p:extLst>
      <p:ext uri="{BB962C8B-B14F-4D97-AF65-F5344CB8AC3E}">
        <p14:creationId xmlns:p14="http://schemas.microsoft.com/office/powerpoint/2010/main" val="2691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0F9C9D71-B9D0-DBED-1273-D8E25F7B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751DD0-CD4A-5148-D9AC-5D5E1CB1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1339"/>
            <a:ext cx="11995355" cy="100155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EXPENSE BY 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B7878E-9640-A7E2-E53B-BD23CB5F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91380"/>
              </p:ext>
            </p:extLst>
          </p:nvPr>
        </p:nvGraphicFramePr>
        <p:xfrm>
          <a:off x="2772694" y="924233"/>
          <a:ext cx="6990736" cy="5830528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3495368">
                  <a:extLst>
                    <a:ext uri="{9D8B030D-6E8A-4147-A177-3AD203B41FA5}">
                      <a16:colId xmlns:a16="http://schemas.microsoft.com/office/drawing/2014/main" val="2412704028"/>
                    </a:ext>
                  </a:extLst>
                </a:gridCol>
                <a:gridCol w="3495368">
                  <a:extLst>
                    <a:ext uri="{9D8B030D-6E8A-4147-A177-3AD203B41FA5}">
                      <a16:colId xmlns:a16="http://schemas.microsoft.com/office/drawing/2014/main" val="3906192847"/>
                    </a:ext>
                  </a:extLst>
                </a:gridCol>
              </a:tblGrid>
              <a:tr h="38467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AMOUNT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2778062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Daily Fresh Chicken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16,69,619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9421560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Indian Stores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9,97,481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1616443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Salary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7,61,020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1770169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Ravi Essence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6,91,068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4398236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5,73,540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0004387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Mullai</a:t>
                      </a:r>
                      <a:r>
                        <a:rPr lang="en-IN" dirty="0"/>
                        <a:t> Veggies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3,70,875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985387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Reliance Fresh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3,38,663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256988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Reshman</a:t>
                      </a:r>
                      <a:r>
                        <a:rPr lang="en-IN" dirty="0"/>
                        <a:t> Mart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3,21,135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0609047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Ram Plastics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2,59,591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897457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C.S Eggs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2,19,343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9622469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1,80,000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5647991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Bake Point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1,15,581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682581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E.B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61,930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4944232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Hotel Asha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50,534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4804450"/>
                  </a:ext>
                </a:extLst>
              </a:tr>
              <a:tr h="31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Global </a:t>
                      </a:r>
                      <a:r>
                        <a:rPr lang="en-IN" dirty="0" err="1"/>
                        <a:t>Agro</a:t>
                      </a:r>
                      <a:r>
                        <a:rPr lang="en-IN" dirty="0"/>
                        <a:t> Traders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34,500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5782329"/>
                  </a:ext>
                </a:extLst>
              </a:tr>
              <a:tr h="3924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Misc. 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7,200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7787340"/>
                  </a:ext>
                </a:extLst>
              </a:tr>
              <a:tr h="2833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 66,52,080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333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7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454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Calibri Light</vt:lpstr>
      <vt:lpstr>Consolas</vt:lpstr>
      <vt:lpstr>Segoe UI</vt:lpstr>
      <vt:lpstr>Times New Roman</vt:lpstr>
      <vt:lpstr>Wingdings</vt:lpstr>
      <vt:lpstr>Office Theme</vt:lpstr>
      <vt:lpstr>RAFIK’S KITCHEN ANALYSIS REPORT - 2022</vt:lpstr>
      <vt:lpstr>Observed KPI’s</vt:lpstr>
      <vt:lpstr>Monthly Revenue, Expenses &amp; Profit</vt:lpstr>
      <vt:lpstr>PowerPoint Presentation</vt:lpstr>
      <vt:lpstr>SALES BY CATEGORY</vt:lpstr>
      <vt:lpstr>Item-Wise Sales With Quantities</vt:lpstr>
      <vt:lpstr>Item-Wise Sales Revenue</vt:lpstr>
      <vt:lpstr>Item-Wise Sales Revenue</vt:lpstr>
      <vt:lpstr>EXPENSE BY CATEGORY</vt:lpstr>
      <vt:lpstr> INSIGHTS FROM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RAFIK’S KITCHEN ANALYSIS REPORT - 2022</dc:title>
  <dc:creator>balaji mohan</dc:creator>
  <cp:lastModifiedBy>balaji mohan</cp:lastModifiedBy>
  <cp:revision>3</cp:revision>
  <dcterms:created xsi:type="dcterms:W3CDTF">2023-12-28T08:16:12Z</dcterms:created>
  <dcterms:modified xsi:type="dcterms:W3CDTF">2024-01-08T08:03:01Z</dcterms:modified>
</cp:coreProperties>
</file>