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</p:sldIdLst>
  <p:sldSz cx="18288000" cy="10287000"/>
  <p:notesSz cx="6858000" cy="9144000"/>
  <p:embeddedFontLst>
    <p:embeddedFont>
      <p:font typeface="Montserrat Classic Bold" panose="00000800000000000000"/>
      <p:bold r:id="rId8"/>
    </p:embeddedFont>
    <p:embeddedFont>
      <p:font typeface="Canva Sans Bold" panose="020B0803030501040103"/>
      <p:bold r:id="rId9"/>
    </p:embeddedFont>
    <p:embeddedFont>
      <p:font typeface="League Spartan" panose="00000800000000000000"/>
      <p:bold r:id="rId10"/>
    </p:embeddedFont>
    <p:embeddedFont>
      <p:font typeface="Sanchez" panose="02000000000000000000"/>
      <p:regular r:id="rId11"/>
    </p:embeddedFont>
    <p:embeddedFont>
      <p:font typeface="Calibri" panose="020F050202020403020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2.fntdata"/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font" Target="fonts/font8.fntdata"/><Relationship Id="rId14" Type="http://schemas.openxmlformats.org/officeDocument/2006/relationships/font" Target="fonts/font7.fntdata"/><Relationship Id="rId13" Type="http://schemas.openxmlformats.org/officeDocument/2006/relationships/font" Target="fonts/font6.fntdata"/><Relationship Id="rId12" Type="http://schemas.openxmlformats.org/officeDocument/2006/relationships/font" Target="fonts/font5.fntdata"/><Relationship Id="rId11" Type="http://schemas.openxmlformats.org/officeDocument/2006/relationships/font" Target="fonts/font4.fntdata"/><Relationship Id="rId10" Type="http://schemas.openxmlformats.org/officeDocument/2006/relationships/font" Target="fonts/font3.fntdata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D0000">
                <a:alpha val="100000"/>
              </a:srgbClr>
            </a:gs>
            <a:gs pos="100000">
              <a:srgbClr val="3E00B8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74420" y="0"/>
            <a:ext cx="11638412" cy="7274007"/>
          </a:xfrm>
          <a:custGeom>
            <a:avLst/>
            <a:gdLst/>
            <a:ahLst/>
            <a:cxnLst/>
            <a:rect l="l" t="t" r="r" b="b"/>
            <a:pathLst>
              <a:path w="11638412" h="7274007">
                <a:moveTo>
                  <a:pt x="0" y="0"/>
                </a:moveTo>
                <a:lnTo>
                  <a:pt x="11638412" y="0"/>
                </a:lnTo>
                <a:lnTo>
                  <a:pt x="11638412" y="7274007"/>
                </a:lnTo>
                <a:lnTo>
                  <a:pt x="0" y="7274007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953064" y="872322"/>
            <a:ext cx="8612207" cy="284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395"/>
              </a:lnSpc>
              <a:spcBef>
                <a:spcPct val="0"/>
              </a:spcBef>
            </a:pPr>
            <a:r>
              <a:rPr lang="en-US" sz="1735" spc="170">
                <a:solidFill>
                  <a:srgbClr val="231F20"/>
                </a:solidFill>
                <a:latin typeface="Montserrat Classic Bold" panose="00000800000000000000"/>
              </a:rPr>
              <a:t>FOR PURPOSE OF FORAGE VIRTUAL INTERNSHIP PROGRAM</a:t>
            </a:r>
            <a:endParaRPr lang="en-US" sz="1735" spc="170">
              <a:solidFill>
                <a:srgbClr val="231F20"/>
              </a:solidFill>
              <a:latin typeface="Montserrat Classic Bold" panose="000008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159866" y="6393889"/>
            <a:ext cx="14020802" cy="1257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75"/>
              </a:lnSpc>
            </a:pPr>
            <a:r>
              <a:rPr lang="en-US" sz="7410">
                <a:solidFill>
                  <a:srgbClr val="231F20"/>
                </a:solidFill>
                <a:latin typeface="Canva Sans Bold" panose="020B0803030501040103"/>
              </a:rPr>
              <a:t>CUSTOMER REVIEW ANALYSIS</a:t>
            </a:r>
            <a:endParaRPr lang="en-US" sz="7410">
              <a:solidFill>
                <a:srgbClr val="231F20"/>
              </a:solidFill>
              <a:latin typeface="Canva Sans Bold" panose="020B0803030501040103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509635" y="9102090"/>
            <a:ext cx="1591310" cy="3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95"/>
              </a:lnSpc>
              <a:spcBef>
                <a:spcPct val="0"/>
              </a:spcBef>
            </a:pPr>
            <a:r>
              <a:rPr lang="en-US" sz="1735" spc="170">
                <a:solidFill>
                  <a:srgbClr val="FFFFFF"/>
                </a:solidFill>
                <a:latin typeface="Montserrat Classic Bold" panose="00000800000000000000"/>
              </a:rPr>
              <a:t>18.12.2023</a:t>
            </a:r>
            <a:endParaRPr lang="en-US" sz="1735" spc="170">
              <a:solidFill>
                <a:srgbClr val="FFFFFF"/>
              </a:solidFill>
              <a:latin typeface="Montserrat Classic Bold" panose="000008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5342" y="4146854"/>
            <a:ext cx="5850330" cy="5694800"/>
          </a:xfrm>
          <a:custGeom>
            <a:avLst/>
            <a:gdLst/>
            <a:ahLst/>
            <a:cxnLst/>
            <a:rect l="l" t="t" r="r" b="b"/>
            <a:pathLst>
              <a:path w="5850330" h="5694800">
                <a:moveTo>
                  <a:pt x="0" y="0"/>
                </a:moveTo>
                <a:lnTo>
                  <a:pt x="5850330" y="0"/>
                </a:lnTo>
                <a:lnTo>
                  <a:pt x="5850330" y="5694800"/>
                </a:lnTo>
                <a:lnTo>
                  <a:pt x="0" y="56948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195672" y="3949090"/>
            <a:ext cx="12432739" cy="6090328"/>
          </a:xfrm>
          <a:custGeom>
            <a:avLst/>
            <a:gdLst/>
            <a:ahLst/>
            <a:cxnLst/>
            <a:rect l="l" t="t" r="r" b="b"/>
            <a:pathLst>
              <a:path w="12432739" h="6090328">
                <a:moveTo>
                  <a:pt x="0" y="0"/>
                </a:moveTo>
                <a:lnTo>
                  <a:pt x="12432739" y="0"/>
                </a:lnTo>
                <a:lnTo>
                  <a:pt x="12432739" y="6090328"/>
                </a:lnTo>
                <a:lnTo>
                  <a:pt x="0" y="60903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0" y="0"/>
            <a:ext cx="18288000" cy="1191098"/>
            <a:chOff x="0" y="0"/>
            <a:chExt cx="4816593" cy="31370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313705"/>
            </a:xfrm>
            <a:custGeom>
              <a:avLst/>
              <a:gdLst/>
              <a:ahLst/>
              <a:cxnLst/>
              <a:rect l="l" t="t" r="r" b="b"/>
              <a:pathLst>
                <a:path w="4816592" h="313705">
                  <a:moveTo>
                    <a:pt x="0" y="0"/>
                  </a:moveTo>
                  <a:lnTo>
                    <a:pt x="4816592" y="0"/>
                  </a:lnTo>
                  <a:lnTo>
                    <a:pt x="4816592" y="313705"/>
                  </a:lnTo>
                  <a:lnTo>
                    <a:pt x="0" y="313705"/>
                  </a:lnTo>
                  <a:close/>
                </a:path>
              </a:pathLst>
            </a:custGeom>
            <a:gradFill rotWithShape="1">
              <a:gsLst>
                <a:gs pos="0">
                  <a:srgbClr val="FD0000">
                    <a:alpha val="100000"/>
                  </a:srgbClr>
                </a:gs>
                <a:gs pos="100000">
                  <a:srgbClr val="3E00B8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4816593" cy="342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95"/>
                </a:lnSpc>
              </a:pPr>
            </a:p>
          </p:txBody>
        </p:sp>
      </p:grpSp>
      <p:grpSp>
        <p:nvGrpSpPr>
          <p:cNvPr id="7" name="Group 7"/>
          <p:cNvGrpSpPr/>
          <p:nvPr/>
        </p:nvGrpSpPr>
        <p:grpSpPr>
          <a:xfrm rot="0">
            <a:off x="345342" y="112274"/>
            <a:ext cx="7908837" cy="980503"/>
            <a:chOff x="0" y="0"/>
            <a:chExt cx="10545116" cy="1307337"/>
          </a:xfrm>
        </p:grpSpPr>
        <p:sp>
          <p:nvSpPr>
            <p:cNvPr id="8" name="TextBox 8"/>
            <p:cNvSpPr txBox="1"/>
            <p:nvPr/>
          </p:nvSpPr>
          <p:spPr>
            <a:xfrm>
              <a:off x="0" y="-28575"/>
              <a:ext cx="10545116" cy="7426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595"/>
                </a:lnSpc>
              </a:pPr>
              <a:r>
                <a:rPr lang="en-US" sz="3535">
                  <a:solidFill>
                    <a:srgbClr val="000000"/>
                  </a:solidFill>
                  <a:latin typeface="League Spartan" panose="00000800000000000000"/>
                </a:rPr>
                <a:t>CUSTOMER INSIGHTS</a:t>
              </a:r>
              <a:endParaRPr lang="en-US" sz="3535">
                <a:solidFill>
                  <a:srgbClr val="000000"/>
                </a:solidFill>
                <a:latin typeface="League Spartan" panose="00000800000000000000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771376"/>
              <a:ext cx="10545116" cy="5359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30"/>
                </a:lnSpc>
              </a:pPr>
              <a:r>
                <a:rPr lang="en-US" sz="2450">
                  <a:solidFill>
                    <a:srgbClr val="000000"/>
                  </a:solidFill>
                  <a:latin typeface="Sanchez" panose="02000000000000000000"/>
                </a:rPr>
                <a:t>PIE CHART | WORDCLOUD</a:t>
              </a:r>
              <a:endParaRPr lang="en-US" sz="2450">
                <a:solidFill>
                  <a:srgbClr val="000000"/>
                </a:solidFill>
                <a:latin typeface="Sanchez" panose="02000000000000000000"/>
              </a:endParaR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104233" y="1380052"/>
            <a:ext cx="14473301" cy="542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0"/>
              </a:lnSpc>
              <a:spcBef>
                <a:spcPct val="0"/>
              </a:spcBef>
            </a:pPr>
            <a:r>
              <a:rPr lang="en-US" sz="3295" spc="323">
                <a:solidFill>
                  <a:srgbClr val="000000"/>
                </a:solidFill>
                <a:latin typeface="Montserrat Classic Bold" panose="00000800000000000000"/>
              </a:rPr>
              <a:t>FROM 220 CUSTOMERS WE EXTRACTED REVIEWS </a:t>
            </a:r>
            <a:endParaRPr lang="en-US" sz="3295" spc="323">
              <a:solidFill>
                <a:srgbClr val="000000"/>
              </a:solidFill>
              <a:latin typeface="Montserrat Classic Bold" panose="0000080000000000000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8700" y="2926119"/>
            <a:ext cx="14473301" cy="874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95"/>
              </a:lnSpc>
            </a:pPr>
            <a:r>
              <a:rPr lang="en-US" sz="1735" spc="170">
                <a:solidFill>
                  <a:srgbClr val="000000"/>
                </a:solidFill>
                <a:latin typeface="Montserrat Classic Bold" panose="00000800000000000000"/>
              </a:rPr>
              <a:t>POSTIVE REVIEWS          100</a:t>
            </a:r>
            <a:endParaRPr lang="en-US" sz="1735" spc="170">
              <a:solidFill>
                <a:srgbClr val="000000"/>
              </a:solidFill>
              <a:latin typeface="Montserrat Classic Bold" panose="00000800000000000000"/>
            </a:endParaRPr>
          </a:p>
          <a:p>
            <a:pPr algn="just">
              <a:lnSpc>
                <a:spcPts val="2395"/>
              </a:lnSpc>
            </a:pPr>
            <a:r>
              <a:rPr lang="en-US" sz="1735" spc="170">
                <a:solidFill>
                  <a:srgbClr val="000000"/>
                </a:solidFill>
                <a:latin typeface="Montserrat Classic Bold" panose="00000800000000000000"/>
              </a:rPr>
              <a:t>NEGATIVE REVIEWS       92</a:t>
            </a:r>
            <a:endParaRPr lang="en-US" sz="1735" spc="170">
              <a:solidFill>
                <a:srgbClr val="000000"/>
              </a:solidFill>
              <a:latin typeface="Montserrat Classic Bold" panose="00000800000000000000"/>
            </a:endParaRPr>
          </a:p>
          <a:p>
            <a:pPr>
              <a:lnSpc>
                <a:spcPts val="2395"/>
              </a:lnSpc>
              <a:spcBef>
                <a:spcPct val="0"/>
              </a:spcBef>
            </a:pPr>
            <a:r>
              <a:rPr lang="en-US" sz="1735" spc="170">
                <a:solidFill>
                  <a:srgbClr val="000000"/>
                </a:solidFill>
                <a:latin typeface="Montserrat Classic Bold" panose="00000800000000000000"/>
              </a:rPr>
              <a:t>NEUTRAL REVIEWS        29</a:t>
            </a:r>
            <a:endParaRPr lang="en-US" sz="1735" spc="170">
              <a:solidFill>
                <a:srgbClr val="000000"/>
              </a:solidFill>
              <a:latin typeface="Montserrat Classic Bold" panose="000008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WPS Presentation</Application>
  <PresentationFormat>On-screen Show 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SimSun</vt:lpstr>
      <vt:lpstr>Wingdings</vt:lpstr>
      <vt:lpstr>Montserrat Classic Bold</vt:lpstr>
      <vt:lpstr>Canva Sans Bold</vt:lpstr>
      <vt:lpstr>League Spartan</vt:lpstr>
      <vt:lpstr>Sanchez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Pink Professional Business Strategy Presentation</dc:title>
  <dc:creator/>
  <cp:lastModifiedBy>balaj</cp:lastModifiedBy>
  <cp:revision>3</cp:revision>
  <dcterms:created xsi:type="dcterms:W3CDTF">2006-08-16T00:00:00Z</dcterms:created>
  <dcterms:modified xsi:type="dcterms:W3CDTF">2023-12-19T07:51:24Z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83B621EED856459B880DE484D9BD73E1_12</vt:lpwstr>
  </property>
  <property fmtid="{D5CDD505-2E9C-101B-9397-08002B2CF9AE}" pid="3" name="KSOProductBuildVer">
    <vt:lpwstr>1033-12.2.0.13359</vt:lpwstr>
  </property>
</Properties>
</file>