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Default Extension="xlsx" ContentType="application/vnd.openxmlformats-officedocument.spreadsheetml.sheet"/>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charts/chart1.xml" ContentType="application/vnd.openxmlformats-officedocument.drawingml.char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3" r:id="rId3"/>
    <p:sldMasterId id="2147483675" r:id="rId4"/>
    <p:sldMasterId id="2147483688" r:id="rId5"/>
  </p:sldMasterIdLst>
  <p:notesMasterIdLst>
    <p:notesMasterId r:id="rId72"/>
  </p:notesMasterIdLst>
  <p:handoutMasterIdLst>
    <p:handoutMasterId r:id="rId73"/>
  </p:handoutMasterIdLst>
  <p:sldIdLst>
    <p:sldId id="257" r:id="rId6"/>
    <p:sldId id="532" r:id="rId7"/>
    <p:sldId id="544" r:id="rId8"/>
    <p:sldId id="546" r:id="rId9"/>
    <p:sldId id="548" r:id="rId10"/>
    <p:sldId id="547" r:id="rId11"/>
    <p:sldId id="550" r:id="rId12"/>
    <p:sldId id="551" r:id="rId13"/>
    <p:sldId id="552" r:id="rId14"/>
    <p:sldId id="553" r:id="rId15"/>
    <p:sldId id="554" r:id="rId16"/>
    <p:sldId id="555" r:id="rId17"/>
    <p:sldId id="556" r:id="rId18"/>
    <p:sldId id="557" r:id="rId19"/>
    <p:sldId id="558" r:id="rId20"/>
    <p:sldId id="559" r:id="rId21"/>
    <p:sldId id="560" r:id="rId22"/>
    <p:sldId id="561" r:id="rId23"/>
    <p:sldId id="562" r:id="rId24"/>
    <p:sldId id="563" r:id="rId25"/>
    <p:sldId id="574" r:id="rId26"/>
    <p:sldId id="575" r:id="rId27"/>
    <p:sldId id="576" r:id="rId28"/>
    <p:sldId id="577" r:id="rId29"/>
    <p:sldId id="578" r:id="rId30"/>
    <p:sldId id="579" r:id="rId31"/>
    <p:sldId id="580" r:id="rId32"/>
    <p:sldId id="581" r:id="rId33"/>
    <p:sldId id="582" r:id="rId34"/>
    <p:sldId id="583" r:id="rId35"/>
    <p:sldId id="584" r:id="rId36"/>
    <p:sldId id="585" r:id="rId37"/>
    <p:sldId id="586" r:id="rId38"/>
    <p:sldId id="587" r:id="rId39"/>
    <p:sldId id="588" r:id="rId40"/>
    <p:sldId id="592" r:id="rId41"/>
    <p:sldId id="593" r:id="rId42"/>
    <p:sldId id="594" r:id="rId43"/>
    <p:sldId id="595" r:id="rId44"/>
    <p:sldId id="596" r:id="rId45"/>
    <p:sldId id="597" r:id="rId46"/>
    <p:sldId id="598" r:id="rId47"/>
    <p:sldId id="599" r:id="rId48"/>
    <p:sldId id="600" r:id="rId49"/>
    <p:sldId id="601" r:id="rId50"/>
    <p:sldId id="602" r:id="rId51"/>
    <p:sldId id="603" r:id="rId52"/>
    <p:sldId id="604" r:id="rId53"/>
    <p:sldId id="605" r:id="rId54"/>
    <p:sldId id="606" r:id="rId55"/>
    <p:sldId id="634" r:id="rId56"/>
    <p:sldId id="571" r:id="rId57"/>
    <p:sldId id="572" r:id="rId58"/>
    <p:sldId id="635" r:id="rId59"/>
    <p:sldId id="636" r:id="rId60"/>
    <p:sldId id="637" r:id="rId61"/>
    <p:sldId id="638" r:id="rId62"/>
    <p:sldId id="639" r:id="rId63"/>
    <p:sldId id="640" r:id="rId64"/>
    <p:sldId id="641" r:id="rId65"/>
    <p:sldId id="628" r:id="rId66"/>
    <p:sldId id="629" r:id="rId67"/>
    <p:sldId id="630" r:id="rId68"/>
    <p:sldId id="631" r:id="rId69"/>
    <p:sldId id="632" r:id="rId70"/>
    <p:sldId id="633" r:id="rId71"/>
  </p:sldIdLst>
  <p:sldSz cx="9144000" cy="6858000" type="screen4x3"/>
  <p:notesSz cx="7053263" cy="9309100"/>
  <p:defaultTextStyle>
    <a:defPPr>
      <a:defRPr lang="en-US"/>
    </a:defPPr>
    <a:lvl1pPr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5pPr>
    <a:lvl6pPr marL="22860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6pPr>
    <a:lvl7pPr marL="27432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7pPr>
    <a:lvl8pPr marL="32004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8pPr>
    <a:lvl9pPr marL="36576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9pPr>
  </p:defaultTextStyle>
  <p:extLst>
    <p:ext uri="{EFAFB233-063F-42B5-8137-9DF3F51BA10A}">
      <p15:sldGuideLst xmlns:p15="http://schemas.microsoft.com/office/powerpoint/2012/main" xmlns="">
        <p15:guide id="1" orient="horz" pos="2160" userDrawn="1">
          <p15:clr>
            <a:srgbClr val="A4A3A4"/>
          </p15:clr>
        </p15:guide>
        <p15:guide id="2" pos="5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3399"/>
    <a:srgbClr val="4C29E4"/>
    <a:srgbClr val="FF9900"/>
    <a:srgbClr val="121783"/>
    <a:srgbClr val="004282"/>
    <a:srgbClr val="F0E98C"/>
    <a:srgbClr val="FC4A07"/>
    <a:srgbClr val="1900FF"/>
    <a:srgbClr val="D43CE4"/>
    <a:srgbClr val="FF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044" autoAdjust="0"/>
    <p:restoredTop sz="98492" autoAdjust="0"/>
  </p:normalViewPr>
  <p:slideViewPr>
    <p:cSldViewPr snapToGrid="0" showGuides="1">
      <p:cViewPr varScale="1">
        <p:scale>
          <a:sx n="72" d="100"/>
          <a:sy n="72" d="100"/>
        </p:scale>
        <p:origin x="-1182" y="-96"/>
      </p:cViewPr>
      <p:guideLst>
        <p:guide orient="horz" pos="2160"/>
        <p:guide pos="5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1"/>
  <c:style val="37"/>
  <c:chart>
    <c:title>
      <c:tx>
        <c:rich>
          <a:bodyPr rot="0" spcFirstLastPara="0" vertOverflow="ellipsis" vert="horz" wrap="square" anchor="ctr" anchorCtr="1"/>
          <a:lstStyle/>
          <a:p>
            <a:pPr>
              <a:defRPr lang="en-US" sz="1800" b="1" i="0" u="none" strike="noStrike" kern="1200" baseline="0">
                <a:solidFill>
                  <a:schemeClr val="dk1"/>
                </a:solidFill>
                <a:latin typeface="+mn-lt"/>
                <a:ea typeface="+mn-ea"/>
                <a:cs typeface="+mn-cs"/>
              </a:defRPr>
            </a:pPr>
            <a:r>
              <a:rPr lang="en-US"/>
              <a:t>Alogrithm and Accuracy</a:t>
            </a:r>
          </a:p>
        </c:rich>
      </c:tx>
      <c:overlay val="1"/>
    </c:title>
    <c:plotArea>
      <c:layout>
        <c:manualLayout>
          <c:layoutTarget val="inner"/>
          <c:xMode val="edge"/>
          <c:yMode val="edge"/>
          <c:x val="1.3508442776735461E-2"/>
          <c:y val="0.10224438902743142"/>
          <c:w val="0.97298311444652896"/>
          <c:h val="0.77306733167082298"/>
        </c:manualLayout>
      </c:layout>
      <c:barChart>
        <c:barDir val="col"/>
        <c:grouping val="stacked"/>
        <c:varyColors val="1"/>
        <c:ser>
          <c:idx val="0"/>
          <c:order val="0"/>
          <c:tx>
            <c:strRef>
              <c:f>Sheet1!$B$1</c:f>
              <c:strCache>
                <c:ptCount val="1"/>
                <c:pt idx="0">
                  <c:v>Gingivitis</c:v>
                </c:pt>
              </c:strCache>
            </c:strRef>
          </c:tx>
          <c:spPr>
            <a:solidFill>
              <a:srgbClr val="00B050"/>
            </a:solidFill>
          </c:spPr>
          <c:invertIfNegative val="1"/>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dk1"/>
                    </a:solidFill>
                    <a:latin typeface="+mn-lt"/>
                    <a:ea typeface="+mn-ea"/>
                    <a:cs typeface="+mn-cs"/>
                  </a:defRPr>
                </a:pPr>
                <a:endParaRPr lang="en-US"/>
              </a:p>
            </c:txPr>
            <c:dLblPos val="ctr"/>
            <c:showLegendKey val="1"/>
            <c:showVal val="1"/>
            <c:showCatName val="1"/>
            <c:showSerName val="1"/>
            <c:showPercent val="1"/>
            <c:showBubbleSize val="1"/>
            <c:extLst xmlns:c16r2="http://schemas.microsoft.com/office/drawing/2015/06/chart">
              <c:ext xmlns:c15="http://schemas.microsoft.com/office/drawing/2012/chart" uri="{CE6537A1-D6FC-4f65-9D91-7224C49458BB}">
                <c15:showLeaderLines val="0"/>
              </c:ext>
            </c:extLst>
          </c:dLbls>
          <c:cat>
            <c:strRef>
              <c:f>Sheet1!$A$2:$A$11</c:f>
              <c:strCache>
                <c:ptCount val="10"/>
                <c:pt idx="0">
                  <c:v>CNN</c:v>
                </c:pt>
                <c:pt idx="1">
                  <c:v>Faster-RCNN</c:v>
                </c:pt>
                <c:pt idx="2">
                  <c:v>Hybrid(DNN and Densenet)</c:v>
                </c:pt>
                <c:pt idx="3">
                  <c:v>CNN</c:v>
                </c:pt>
                <c:pt idx="4">
                  <c:v>ensemble learning</c:v>
                </c:pt>
                <c:pt idx="5">
                  <c:v>U-net</c:v>
                </c:pt>
                <c:pt idx="6">
                  <c:v>CNN</c:v>
                </c:pt>
                <c:pt idx="7">
                  <c:v>VGG16</c:v>
                </c:pt>
                <c:pt idx="8">
                  <c:v>InceptionResNetV2</c:v>
                </c:pt>
                <c:pt idx="9">
                  <c:v>YOLOV3</c:v>
                </c:pt>
              </c:strCache>
            </c:strRef>
          </c:cat>
          <c:val>
            <c:numRef>
              <c:f>Sheet1!$B$2:$B$11</c:f>
              <c:numCache>
                <c:formatCode>General</c:formatCode>
                <c:ptCount val="10"/>
                <c:pt idx="0">
                  <c:v>74.540000000000006</c:v>
                </c:pt>
                <c:pt idx="1">
                  <c:v>77.11999999999999</c:v>
                </c:pt>
              </c:numCache>
            </c:numRef>
          </c:val>
          <c:extLst xmlns:c16r2="http://schemas.microsoft.com/office/drawing/2015/06/char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0-9A1B-4B60-962C-DE2F0DB8837B}"/>
            </c:ext>
          </c:extLst>
        </c:ser>
        <c:ser>
          <c:idx val="1"/>
          <c:order val="1"/>
          <c:tx>
            <c:strRef>
              <c:f>Sheet1!$C$1</c:f>
              <c:strCache>
                <c:ptCount val="1"/>
                <c:pt idx="0">
                  <c:v>Caries</c:v>
                </c:pt>
              </c:strCache>
            </c:strRef>
          </c:tx>
          <c:spPr>
            <a:solidFill>
              <a:srgbClr val="262673"/>
            </a:solidFill>
          </c:spPr>
          <c:invertIfNegative val="1"/>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dk1"/>
                    </a:solidFill>
                    <a:latin typeface="+mn-lt"/>
                    <a:ea typeface="+mn-ea"/>
                    <a:cs typeface="+mn-cs"/>
                  </a:defRPr>
                </a:pPr>
                <a:endParaRPr lang="en-US"/>
              </a:p>
            </c:txPr>
            <c:dLblPos val="ctr"/>
            <c:showLegendKey val="1"/>
            <c:showVal val="1"/>
            <c:showCatName val="1"/>
            <c:showSerName val="1"/>
            <c:showPercent val="1"/>
            <c:showBubbleSize val="1"/>
            <c:extLst xmlns:c16r2="http://schemas.microsoft.com/office/drawing/2015/06/chart">
              <c:ext xmlns:c15="http://schemas.microsoft.com/office/drawing/2012/chart" uri="{CE6537A1-D6FC-4f65-9D91-7224C49458BB}">
                <c15:showLeaderLines val="0"/>
              </c:ext>
            </c:extLst>
          </c:dLbls>
          <c:cat>
            <c:strRef>
              <c:f>Sheet1!$A$2:$A$11</c:f>
              <c:strCache>
                <c:ptCount val="10"/>
                <c:pt idx="0">
                  <c:v>CNN</c:v>
                </c:pt>
                <c:pt idx="1">
                  <c:v>Faster-RCNN</c:v>
                </c:pt>
                <c:pt idx="2">
                  <c:v>Hybrid(DNN and Densenet)</c:v>
                </c:pt>
                <c:pt idx="3">
                  <c:v>CNN</c:v>
                </c:pt>
                <c:pt idx="4">
                  <c:v>ensemble learning</c:v>
                </c:pt>
                <c:pt idx="5">
                  <c:v>U-net</c:v>
                </c:pt>
                <c:pt idx="6">
                  <c:v>CNN</c:v>
                </c:pt>
                <c:pt idx="7">
                  <c:v>VGG16</c:v>
                </c:pt>
                <c:pt idx="8">
                  <c:v>InceptionResNetV2</c:v>
                </c:pt>
                <c:pt idx="9">
                  <c:v>YOLOV3</c:v>
                </c:pt>
              </c:strCache>
            </c:strRef>
          </c:cat>
          <c:val>
            <c:numRef>
              <c:f>Sheet1!$C$2:$C$11</c:f>
              <c:numCache>
                <c:formatCode>General</c:formatCode>
                <c:ptCount val="10"/>
                <c:pt idx="2">
                  <c:v>90</c:v>
                </c:pt>
                <c:pt idx="3">
                  <c:v>81.3</c:v>
                </c:pt>
                <c:pt idx="4">
                  <c:v>99.13</c:v>
                </c:pt>
              </c:numCache>
            </c:numRef>
          </c:val>
          <c:extLst xmlns:c16r2="http://schemas.microsoft.com/office/drawing/2015/06/char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1-9A1B-4B60-962C-DE2F0DB8837B}"/>
            </c:ext>
          </c:extLst>
        </c:ser>
        <c:ser>
          <c:idx val="2"/>
          <c:order val="2"/>
          <c:tx>
            <c:strRef>
              <c:f>Sheet1!$D$1</c:f>
              <c:strCache>
                <c:ptCount val="1"/>
                <c:pt idx="0">
                  <c:v>remaining diseases classification</c:v>
                </c:pt>
              </c:strCache>
            </c:strRef>
          </c:tx>
          <c:spPr>
            <a:solidFill>
              <a:srgbClr val="DAEDEF"/>
            </a:solidFill>
          </c:spPr>
          <c:invertIfNegative val="1"/>
          <c:dLbls>
            <c:dLbl>
              <c:idx val="1"/>
              <c:dLblPos val="ctr"/>
              <c:showLegendKey val="1"/>
              <c:showVal val="1"/>
              <c:showCatName val="1"/>
              <c:showSerName val="1"/>
              <c:showPercent val="1"/>
              <c:showBubbleSiz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9A1B-4B60-962C-DE2F0DB8837B}"/>
                </c:ext>
              </c:extLst>
            </c:dLbl>
            <c:dLbl>
              <c:idx val="5"/>
              <c:dLblPos val="ctr"/>
              <c:showLegendKey val="1"/>
              <c:showVal val="1"/>
              <c:showCatName val="1"/>
              <c:showSerName val="1"/>
              <c:showPercent val="1"/>
              <c:showBubbleSiz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7-9A1B-4B60-962C-DE2F0DB8837B}"/>
                </c:ext>
              </c:extLst>
            </c:dLbl>
            <c:dLbl>
              <c:idx val="6"/>
              <c:dLblPos val="ctr"/>
              <c:showLegendKey val="1"/>
              <c:showVal val="1"/>
              <c:showCatName val="1"/>
              <c:showSerName val="1"/>
              <c:showPercent val="1"/>
              <c:showBubbleSiz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8-9A1B-4B60-962C-DE2F0DB8837B}"/>
                </c:ext>
              </c:extLst>
            </c:dLbl>
            <c:dLbl>
              <c:idx val="7"/>
              <c:dLblPos val="ctr"/>
              <c:showLegendKey val="1"/>
              <c:showVal val="1"/>
              <c:showCatName val="1"/>
              <c:showSerName val="1"/>
              <c:showPercent val="1"/>
              <c:showBubbleSiz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9-9A1B-4B60-962C-DE2F0DB8837B}"/>
                </c:ext>
              </c:extLst>
            </c:dLbl>
            <c:dLbl>
              <c:idx val="8"/>
              <c:dLblPos val="ctr"/>
              <c:showLegendKey val="1"/>
              <c:showVal val="1"/>
              <c:showCatName val="1"/>
              <c:showSerName val="1"/>
              <c:showPercent val="1"/>
              <c:showBubbleSiz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A-9A1B-4B60-962C-DE2F0DB8837B}"/>
                </c:ext>
              </c:extLst>
            </c:dLbl>
            <c:dLbl>
              <c:idx val="9"/>
              <c:dLblPos val="ctr"/>
              <c:showLegendKey val="1"/>
              <c:showVal val="1"/>
              <c:showCatName val="1"/>
              <c:showSerName val="1"/>
              <c:showPercent val="1"/>
              <c:showBubbleSize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B-9A1B-4B60-962C-DE2F0DB8837B}"/>
                </c:ext>
              </c:extLst>
            </c:dLbl>
            <c:delete val="1"/>
            <c:extLst xmlns:c16r2="http://schemas.microsoft.com/office/drawing/2015/06/chart">
              <c:ext xmlns:c15="http://schemas.microsoft.com/office/drawing/2012/chart" uri="{CE6537A1-D6FC-4f65-9D91-7224C49458BB}">
                <c15:showLeaderLines val="1"/>
              </c:ext>
            </c:extLst>
          </c:dLbls>
          <c:cat>
            <c:strRef>
              <c:f>Sheet1!$A$2:$A$11</c:f>
              <c:strCache>
                <c:ptCount val="10"/>
                <c:pt idx="0">
                  <c:v>CNN</c:v>
                </c:pt>
                <c:pt idx="1">
                  <c:v>Faster-RCNN</c:v>
                </c:pt>
                <c:pt idx="2">
                  <c:v>Hybrid(DNN and Densenet)</c:v>
                </c:pt>
                <c:pt idx="3">
                  <c:v>CNN</c:v>
                </c:pt>
                <c:pt idx="4">
                  <c:v>ensemble learning</c:v>
                </c:pt>
                <c:pt idx="5">
                  <c:v>U-net</c:v>
                </c:pt>
                <c:pt idx="6">
                  <c:v>CNN</c:v>
                </c:pt>
                <c:pt idx="7">
                  <c:v>VGG16</c:v>
                </c:pt>
                <c:pt idx="8">
                  <c:v>InceptionResNetV2</c:v>
                </c:pt>
                <c:pt idx="9">
                  <c:v>YOLOV3</c:v>
                </c:pt>
              </c:strCache>
            </c:strRef>
          </c:cat>
          <c:val>
            <c:numRef>
              <c:f>Sheet1!$D$2:$D$11</c:f>
              <c:numCache>
                <c:formatCode>General</c:formatCode>
                <c:ptCount val="10"/>
                <c:pt idx="5">
                  <c:v>99.78</c:v>
                </c:pt>
                <c:pt idx="6">
                  <c:v>97.07</c:v>
                </c:pt>
                <c:pt idx="7">
                  <c:v>88.460000000000008</c:v>
                </c:pt>
                <c:pt idx="8">
                  <c:v>99.51</c:v>
                </c:pt>
                <c:pt idx="9">
                  <c:v>99.93</c:v>
                </c:pt>
              </c:numCache>
            </c:numRef>
          </c:val>
          <c:extLst xmlns:c16r2="http://schemas.microsoft.com/office/drawing/2015/06/char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C-9A1B-4B60-962C-DE2F0DB8837B}"/>
            </c:ext>
          </c:extLst>
        </c:ser>
        <c:dLbls>
          <c:showLegendKey val="1"/>
          <c:showVal val="1"/>
          <c:showCatName val="1"/>
          <c:showSerName val="1"/>
          <c:showPercent val="1"/>
          <c:showBubbleSize val="1"/>
        </c:dLbls>
        <c:gapWidth val="75"/>
        <c:overlap val="100"/>
        <c:axId val="163735040"/>
        <c:axId val="163736576"/>
      </c:barChart>
      <c:catAx>
        <c:axId val="163735040"/>
        <c:scaling>
          <c:orientation val="minMax"/>
        </c:scaling>
        <c:delete val="1"/>
        <c:axPos val="b"/>
        <c:numFmt formatCode="General" sourceLinked="0"/>
        <c:majorTickMark val="none"/>
        <c:minorTickMark val="cross"/>
        <c:tickLblPos val="nextTo"/>
        <c:crossAx val="163736576"/>
        <c:crosses val="autoZero"/>
        <c:auto val="1"/>
        <c:lblAlgn val="ctr"/>
        <c:lblOffset val="100"/>
        <c:noMultiLvlLbl val="1"/>
      </c:catAx>
      <c:valAx>
        <c:axId val="163736576"/>
        <c:scaling>
          <c:orientation val="minMax"/>
        </c:scaling>
        <c:delete val="1"/>
        <c:axPos val="l"/>
        <c:majorGridlines/>
        <c:numFmt formatCode="General" sourceLinked="1"/>
        <c:majorTickMark val="none"/>
        <c:minorTickMark val="cross"/>
        <c:tickLblPos val="nextTo"/>
        <c:crossAx val="163735040"/>
        <c:crosses val="autoZero"/>
        <c:crossBetween val="between"/>
      </c:valAx>
    </c:plotArea>
    <c:legend>
      <c:legendPos val="b"/>
      <c:overlay val="1"/>
      <c:txPr>
        <a:bodyPr rot="0" spcFirstLastPara="0" vertOverflow="ellipsis" vert="horz" wrap="square" anchor="ctr" anchorCtr="1"/>
        <a:lstStyle/>
        <a:p>
          <a:pPr>
            <a:defRPr lang="en-US" sz="1000" b="0" i="0" u="none" strike="noStrike" kern="1200" baseline="0">
              <a:solidFill>
                <a:schemeClr val="dk1"/>
              </a:solidFill>
              <a:latin typeface="+mn-lt"/>
              <a:ea typeface="+mn-ea"/>
              <a:cs typeface="+mn-cs"/>
            </a:defRPr>
          </a:pPr>
          <a:endParaRPr lang="en-US"/>
        </a:p>
      </c:txPr>
    </c:legend>
    <c:plotVisOnly val="1"/>
    <c:dispBlanksAs val="gap"/>
    <c:showDLblsOverMax val="1"/>
  </c:chart>
  <c:txPr>
    <a:bodyPr/>
    <a:lstStyle/>
    <a:p>
      <a:pPr>
        <a:defRPr lang="en-US"/>
      </a:pPr>
      <a:endParaRPr lang="en-US"/>
    </a:p>
  </c:tx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42" name="Rectangle 2"/>
          <p:cNvSpPr>
            <a:spLocks noGrp="1" noChangeArrowheads="1"/>
          </p:cNvSpPr>
          <p:nvPr>
            <p:ph type="hdr" sz="quarter"/>
          </p:nvPr>
        </p:nvSpPr>
        <p:spPr bwMode="auto">
          <a:xfrm>
            <a:off x="2" y="3"/>
            <a:ext cx="3058251" cy="466379"/>
          </a:xfrm>
          <a:prstGeom prst="rect">
            <a:avLst/>
          </a:prstGeom>
          <a:noFill/>
          <a:ln w="9525">
            <a:noFill/>
            <a:miter lim="800000"/>
          </a:ln>
          <a:effectLst/>
        </p:spPr>
        <p:txBody>
          <a:bodyPr vert="horz" wrap="square" lIns="88410" tIns="44205" rIns="88410" bIns="44205" numCol="1" anchor="t" anchorCtr="0" compatLnSpc="1"/>
          <a:lstStyle>
            <a:lvl1pPr algn="l">
              <a:defRPr sz="1200">
                <a:solidFill>
                  <a:schemeClr val="tx1"/>
                </a:solidFill>
                <a:latin typeface="Arial" panose="020B0604020202020204" pitchFamily="34" charset="0"/>
                <a:ea typeface="+mn-ea"/>
                <a:cs typeface="+mn-cs"/>
              </a:defRPr>
            </a:lvl1pPr>
          </a:lstStyle>
          <a:p>
            <a:pPr>
              <a:defRPr/>
            </a:pPr>
            <a:endParaRPr lang="en-US"/>
          </a:p>
        </p:txBody>
      </p:sp>
      <p:sp>
        <p:nvSpPr>
          <p:cNvPr id="368643" name="Rectangle 3"/>
          <p:cNvSpPr>
            <a:spLocks noGrp="1" noChangeArrowheads="1"/>
          </p:cNvSpPr>
          <p:nvPr>
            <p:ph type="dt" sz="quarter" idx="1"/>
          </p:nvPr>
        </p:nvSpPr>
        <p:spPr bwMode="auto">
          <a:xfrm>
            <a:off x="3993485" y="3"/>
            <a:ext cx="3058251" cy="466379"/>
          </a:xfrm>
          <a:prstGeom prst="rect">
            <a:avLst/>
          </a:prstGeom>
          <a:noFill/>
          <a:ln w="9525">
            <a:noFill/>
            <a:miter lim="800000"/>
          </a:ln>
          <a:effectLst/>
        </p:spPr>
        <p:txBody>
          <a:bodyPr vert="horz" wrap="square" lIns="88410" tIns="44205" rIns="88410" bIns="44205" numCol="1" anchor="t" anchorCtr="0" compatLnSpc="1"/>
          <a:lstStyle>
            <a:lvl1pPr algn="r">
              <a:defRPr sz="1200">
                <a:solidFill>
                  <a:schemeClr val="tx1"/>
                </a:solidFill>
                <a:latin typeface="Arial" panose="020B0604020202020204" pitchFamily="34" charset="0"/>
                <a:ea typeface="+mn-ea"/>
                <a:cs typeface="+mn-cs"/>
              </a:defRPr>
            </a:lvl1pPr>
          </a:lstStyle>
          <a:p>
            <a:pPr>
              <a:defRPr/>
            </a:pPr>
            <a:fld id="{D05FA768-A7E4-4AA5-A4BA-163F8EF38632}" type="datetime1">
              <a:rPr lang="en-US"/>
              <a:pPr>
                <a:defRPr/>
              </a:pPr>
              <a:t>3/20/2025</a:t>
            </a:fld>
            <a:endParaRPr lang="en-US"/>
          </a:p>
        </p:txBody>
      </p:sp>
      <p:sp>
        <p:nvSpPr>
          <p:cNvPr id="368644" name="Rectangle 4"/>
          <p:cNvSpPr>
            <a:spLocks noGrp="1" noChangeArrowheads="1"/>
          </p:cNvSpPr>
          <p:nvPr>
            <p:ph type="ftr" sz="quarter" idx="2"/>
          </p:nvPr>
        </p:nvSpPr>
        <p:spPr bwMode="auto">
          <a:xfrm>
            <a:off x="2" y="8841186"/>
            <a:ext cx="3058251" cy="466379"/>
          </a:xfrm>
          <a:prstGeom prst="rect">
            <a:avLst/>
          </a:prstGeom>
          <a:noFill/>
          <a:ln w="9525">
            <a:noFill/>
            <a:miter lim="800000"/>
          </a:ln>
          <a:effectLst/>
        </p:spPr>
        <p:txBody>
          <a:bodyPr vert="horz" wrap="square" lIns="88410" tIns="44205" rIns="88410" bIns="44205" numCol="1" anchor="b" anchorCtr="0" compatLnSpc="1"/>
          <a:lstStyle>
            <a:lvl1pPr algn="l">
              <a:defRPr sz="1200">
                <a:solidFill>
                  <a:schemeClr val="tx1"/>
                </a:solidFill>
                <a:latin typeface="Arial" panose="020B0604020202020204" pitchFamily="34" charset="0"/>
                <a:ea typeface="+mn-ea"/>
                <a:cs typeface="+mn-cs"/>
              </a:defRPr>
            </a:lvl1pPr>
          </a:lstStyle>
          <a:p>
            <a:pPr>
              <a:defRPr/>
            </a:pPr>
            <a:endParaRPr lang="en-US"/>
          </a:p>
        </p:txBody>
      </p:sp>
      <p:sp>
        <p:nvSpPr>
          <p:cNvPr id="368645" name="Rectangle 5"/>
          <p:cNvSpPr>
            <a:spLocks noGrp="1" noChangeArrowheads="1"/>
          </p:cNvSpPr>
          <p:nvPr>
            <p:ph type="sldNum" sz="quarter" idx="3"/>
          </p:nvPr>
        </p:nvSpPr>
        <p:spPr bwMode="auto">
          <a:xfrm>
            <a:off x="3993485" y="8841186"/>
            <a:ext cx="3058251" cy="466379"/>
          </a:xfrm>
          <a:prstGeom prst="rect">
            <a:avLst/>
          </a:prstGeom>
          <a:noFill/>
          <a:ln w="9525">
            <a:noFill/>
            <a:miter lim="800000"/>
          </a:ln>
          <a:effectLst/>
        </p:spPr>
        <p:txBody>
          <a:bodyPr vert="horz" wrap="square" lIns="88410" tIns="44205" rIns="88410" bIns="44205" numCol="1" anchor="b" anchorCtr="0" compatLnSpc="1"/>
          <a:lstStyle>
            <a:lvl1pPr algn="r">
              <a:defRPr sz="1200">
                <a:solidFill>
                  <a:schemeClr val="tx1"/>
                </a:solidFill>
                <a:latin typeface="Arial" panose="020B0604020202020204" pitchFamily="34" charset="0"/>
                <a:ea typeface="+mn-ea"/>
                <a:cs typeface="+mn-cs"/>
              </a:defRPr>
            </a:lvl1pPr>
          </a:lstStyle>
          <a:p>
            <a:pPr>
              <a:defRPr/>
            </a:pPr>
            <a:fld id="{32DE4EA3-437F-479B-9805-5A617B214F54}" type="slidenum">
              <a:rPr lang="en-US"/>
              <a:pPr>
                <a:defRPr/>
              </a:pPr>
              <a:t>‹#›</a:t>
            </a:fld>
            <a:endParaRPr 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2562" name="Rectangle 2"/>
          <p:cNvSpPr>
            <a:spLocks noGrp="1" noChangeArrowheads="1"/>
          </p:cNvSpPr>
          <p:nvPr>
            <p:ph type="hdr" sz="quarter"/>
          </p:nvPr>
        </p:nvSpPr>
        <p:spPr bwMode="auto">
          <a:xfrm>
            <a:off x="2" y="3"/>
            <a:ext cx="3058251" cy="466379"/>
          </a:xfrm>
          <a:prstGeom prst="rect">
            <a:avLst/>
          </a:prstGeom>
          <a:noFill/>
          <a:ln w="9525">
            <a:noFill/>
            <a:miter lim="800000"/>
          </a:ln>
          <a:effectLst/>
        </p:spPr>
        <p:txBody>
          <a:bodyPr vert="horz" wrap="square" lIns="88410" tIns="44205" rIns="88410" bIns="44205" numCol="1" anchor="t" anchorCtr="0" compatLnSpc="1"/>
          <a:lstStyle>
            <a:lvl1pPr algn="l">
              <a:defRPr sz="1200">
                <a:solidFill>
                  <a:schemeClr val="tx1"/>
                </a:solidFill>
                <a:latin typeface="Arial" panose="020B0604020202020204" pitchFamily="34" charset="0"/>
                <a:ea typeface="+mn-ea"/>
                <a:cs typeface="+mn-cs"/>
              </a:defRPr>
            </a:lvl1pPr>
          </a:lstStyle>
          <a:p>
            <a:pPr>
              <a:defRPr/>
            </a:pPr>
            <a:endParaRPr lang="en-US"/>
          </a:p>
        </p:txBody>
      </p:sp>
      <p:sp>
        <p:nvSpPr>
          <p:cNvPr id="322563" name="Rectangle 3"/>
          <p:cNvSpPr>
            <a:spLocks noGrp="1" noChangeArrowheads="1"/>
          </p:cNvSpPr>
          <p:nvPr>
            <p:ph type="dt" idx="1"/>
          </p:nvPr>
        </p:nvSpPr>
        <p:spPr bwMode="auto">
          <a:xfrm>
            <a:off x="3993485" y="3"/>
            <a:ext cx="3058251" cy="466379"/>
          </a:xfrm>
          <a:prstGeom prst="rect">
            <a:avLst/>
          </a:prstGeom>
          <a:noFill/>
          <a:ln w="9525">
            <a:noFill/>
            <a:miter lim="800000"/>
          </a:ln>
          <a:effectLst/>
        </p:spPr>
        <p:txBody>
          <a:bodyPr vert="horz" wrap="square" lIns="88410" tIns="44205" rIns="88410" bIns="44205" numCol="1" anchor="t" anchorCtr="0" compatLnSpc="1"/>
          <a:lstStyle>
            <a:lvl1pPr algn="r">
              <a:defRPr sz="1200">
                <a:solidFill>
                  <a:schemeClr val="tx1"/>
                </a:solidFill>
                <a:latin typeface="Arial" panose="020B0604020202020204" pitchFamily="34" charset="0"/>
                <a:ea typeface="+mn-ea"/>
                <a:cs typeface="+mn-cs"/>
              </a:defRPr>
            </a:lvl1pPr>
          </a:lstStyle>
          <a:p>
            <a:pPr>
              <a:defRPr/>
            </a:pPr>
            <a:fld id="{359EE361-C4F1-4342-B028-006FB78D7A8B}" type="datetime1">
              <a:rPr lang="en-US"/>
              <a:pPr>
                <a:defRPr/>
              </a:pPr>
              <a:t>3/20/2025</a:t>
            </a:fld>
            <a:endParaRPr lang="en-US"/>
          </a:p>
        </p:txBody>
      </p:sp>
      <p:sp>
        <p:nvSpPr>
          <p:cNvPr id="43012" name="Rectangle 4"/>
          <p:cNvSpPr>
            <a:spLocks noGrp="1" noRot="1" noChangeAspect="1" noChangeArrowheads="1" noTextEdit="1"/>
          </p:cNvSpPr>
          <p:nvPr>
            <p:ph type="sldImg" idx="2"/>
          </p:nvPr>
        </p:nvSpPr>
        <p:spPr bwMode="auto">
          <a:xfrm>
            <a:off x="1200150" y="698500"/>
            <a:ext cx="4652963" cy="3490913"/>
          </a:xfrm>
          <a:prstGeom prst="rect">
            <a:avLst/>
          </a:prstGeom>
          <a:noFill/>
          <a:ln w="9525">
            <a:solidFill>
              <a:srgbClr val="000000"/>
            </a:solidFill>
            <a:miter lim="800000"/>
          </a:ln>
        </p:spPr>
      </p:sp>
      <p:sp>
        <p:nvSpPr>
          <p:cNvPr id="322565" name="Rectangle 5"/>
          <p:cNvSpPr>
            <a:spLocks noGrp="1" noChangeArrowheads="1"/>
          </p:cNvSpPr>
          <p:nvPr>
            <p:ph type="body" sz="quarter" idx="3"/>
          </p:nvPr>
        </p:nvSpPr>
        <p:spPr bwMode="auto">
          <a:xfrm>
            <a:off x="704104" y="4422135"/>
            <a:ext cx="5645059" cy="4188171"/>
          </a:xfrm>
          <a:prstGeom prst="rect">
            <a:avLst/>
          </a:prstGeom>
          <a:noFill/>
          <a:ln w="9525">
            <a:noFill/>
            <a:miter lim="800000"/>
          </a:ln>
          <a:effectLst/>
        </p:spPr>
        <p:txBody>
          <a:bodyPr vert="horz" wrap="square" lIns="88410" tIns="44205" rIns="88410" bIns="44205"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2566" name="Rectangle 6"/>
          <p:cNvSpPr>
            <a:spLocks noGrp="1" noChangeArrowheads="1"/>
          </p:cNvSpPr>
          <p:nvPr>
            <p:ph type="ftr" sz="quarter" idx="4"/>
          </p:nvPr>
        </p:nvSpPr>
        <p:spPr bwMode="auto">
          <a:xfrm>
            <a:off x="2" y="8841186"/>
            <a:ext cx="3058251" cy="466379"/>
          </a:xfrm>
          <a:prstGeom prst="rect">
            <a:avLst/>
          </a:prstGeom>
          <a:noFill/>
          <a:ln w="9525">
            <a:noFill/>
            <a:miter lim="800000"/>
          </a:ln>
          <a:effectLst/>
        </p:spPr>
        <p:txBody>
          <a:bodyPr vert="horz" wrap="square" lIns="88410" tIns="44205" rIns="88410" bIns="44205" numCol="1" anchor="b" anchorCtr="0" compatLnSpc="1"/>
          <a:lstStyle>
            <a:lvl1pPr algn="l">
              <a:defRPr sz="1200">
                <a:solidFill>
                  <a:schemeClr val="tx1"/>
                </a:solidFill>
                <a:latin typeface="Arial" panose="020B0604020202020204" pitchFamily="34" charset="0"/>
                <a:ea typeface="+mn-ea"/>
                <a:cs typeface="+mn-cs"/>
              </a:defRPr>
            </a:lvl1pPr>
          </a:lstStyle>
          <a:p>
            <a:pPr>
              <a:defRPr/>
            </a:pPr>
            <a:endParaRPr lang="en-US"/>
          </a:p>
        </p:txBody>
      </p:sp>
      <p:sp>
        <p:nvSpPr>
          <p:cNvPr id="322567" name="Rectangle 7"/>
          <p:cNvSpPr>
            <a:spLocks noGrp="1" noChangeArrowheads="1"/>
          </p:cNvSpPr>
          <p:nvPr>
            <p:ph type="sldNum" sz="quarter" idx="5"/>
          </p:nvPr>
        </p:nvSpPr>
        <p:spPr bwMode="auto">
          <a:xfrm>
            <a:off x="3993485" y="8841186"/>
            <a:ext cx="3058251" cy="466379"/>
          </a:xfrm>
          <a:prstGeom prst="rect">
            <a:avLst/>
          </a:prstGeom>
          <a:noFill/>
          <a:ln w="9525">
            <a:noFill/>
            <a:miter lim="800000"/>
          </a:ln>
          <a:effectLst/>
        </p:spPr>
        <p:txBody>
          <a:bodyPr vert="horz" wrap="square" lIns="88410" tIns="44205" rIns="88410" bIns="44205" numCol="1" anchor="b" anchorCtr="0" compatLnSpc="1"/>
          <a:lstStyle>
            <a:lvl1pPr algn="r">
              <a:defRPr sz="1200">
                <a:solidFill>
                  <a:schemeClr val="tx1"/>
                </a:solidFill>
                <a:latin typeface="Arial" panose="020B0604020202020204" pitchFamily="34" charset="0"/>
                <a:ea typeface="+mn-ea"/>
                <a:cs typeface="+mn-cs"/>
              </a:defRPr>
            </a:lvl1pPr>
          </a:lstStyle>
          <a:p>
            <a:pPr>
              <a:defRPr/>
            </a:pPr>
            <a:fld id="{67998F51-7187-4090-9CAB-E171F69C7EA2}" type="slidenum">
              <a:rPr lang="en-US"/>
              <a:pPr>
                <a:defRPr/>
              </a:pPr>
              <a:t>‹#›</a:t>
            </a:fld>
            <a:endParaRPr 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a:noFill/>
        </p:spPr>
        <p:txBody>
          <a:bodyPr/>
          <a:lstStyle/>
          <a:p>
            <a:fld id="{5B29563C-2576-47C9-81AF-FDF82152C9D8}" type="datetime1">
              <a:rPr lang="en-US" smtClean="0">
                <a:latin typeface="Arial" panose="020B0604020202020204" pitchFamily="34" charset="0"/>
                <a:ea typeface="MS PGothic" panose="020B0600070205080204" charset="-128"/>
                <a:cs typeface="MS PGothic" panose="020B0600070205080204" charset="-128"/>
              </a:rPr>
              <a:pPr/>
              <a:t>3/20/2025</a:t>
            </a:fld>
            <a:endParaRPr lang="en-US" dirty="0">
              <a:latin typeface="Arial" panose="020B0604020202020204" pitchFamily="34" charset="0"/>
              <a:ea typeface="MS PGothic" panose="020B0600070205080204" charset="-128"/>
              <a:cs typeface="MS PGothic" panose="020B0600070205080204" charset="-128"/>
            </a:endParaRPr>
          </a:p>
        </p:txBody>
      </p:sp>
      <p:sp>
        <p:nvSpPr>
          <p:cNvPr id="44035" name="Rectangle 7"/>
          <p:cNvSpPr>
            <a:spLocks noGrp="1" noChangeArrowheads="1"/>
          </p:cNvSpPr>
          <p:nvPr>
            <p:ph type="sldNum" sz="quarter" idx="5"/>
          </p:nvPr>
        </p:nvSpPr>
        <p:spPr>
          <a:noFill/>
        </p:spPr>
        <p:txBody>
          <a:bodyPr/>
          <a:lstStyle/>
          <a:p>
            <a:fld id="{7D09CAB7-DC1E-46FC-8020-52F2E5C10D2F}" type="slidenum">
              <a:rPr lang="en-US" smtClean="0">
                <a:latin typeface="Arial" panose="020B0604020202020204" pitchFamily="34" charset="0"/>
                <a:ea typeface="MS PGothic" panose="020B0600070205080204" charset="-128"/>
                <a:cs typeface="MS PGothic" panose="020B0600070205080204" charset="-128"/>
              </a:rPr>
              <a:pPr/>
              <a:t>1</a:t>
            </a:fld>
            <a:endParaRPr lang="en-US" dirty="0">
              <a:latin typeface="Arial" panose="020B0604020202020204" pitchFamily="34" charset="0"/>
              <a:ea typeface="MS PGothic" panose="020B0600070205080204" charset="-128"/>
              <a:cs typeface="MS PGothic" panose="020B0600070205080204" charset="-128"/>
            </a:endParaRPr>
          </a:p>
        </p:txBody>
      </p:sp>
      <p:sp>
        <p:nvSpPr>
          <p:cNvPr id="44036" name="Rectangle 2"/>
          <p:cNvSpPr>
            <a:spLocks noGrp="1" noRot="1" noChangeAspect="1" noChangeArrowheads="1" noTextEdit="1"/>
          </p:cNvSpPr>
          <p:nvPr>
            <p:ph type="sldImg"/>
          </p:nvPr>
        </p:nvSpPr>
        <p:spPr/>
      </p:sp>
      <p:sp>
        <p:nvSpPr>
          <p:cNvPr id="44037" name="Rectangle 3"/>
          <p:cNvSpPr>
            <a:spLocks noGrp="1" noChangeArrowheads="1"/>
          </p:cNvSpPr>
          <p:nvPr>
            <p:ph type="body" idx="1"/>
          </p:nvPr>
        </p:nvSpPr>
        <p:spPr>
          <a:noFill/>
        </p:spPr>
        <p:txBody>
          <a:bodyPr/>
          <a:lstStyle/>
          <a:p>
            <a:pPr eaLnBrk="1" hangingPunct="1"/>
            <a:endParaRPr 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r>
              <a:rPr lang="en-US"/>
              <a:t>4 December 2017</a:t>
            </a:r>
          </a:p>
        </p:txBody>
      </p:sp>
      <p:sp>
        <p:nvSpPr>
          <p:cNvPr id="6" name="Rectangle 6"/>
          <p:cNvSpPr>
            <a:spLocks noGrp="1" noChangeArrowheads="1"/>
          </p:cNvSpPr>
          <p:nvPr>
            <p:ph type="sldNum" sz="quarter" idx="12"/>
          </p:nvPr>
        </p:nvSpPr>
        <p:spPr>
          <a:xfrm>
            <a:off x="7239000" y="6262688"/>
            <a:ext cx="1905000" cy="314325"/>
          </a:xfrm>
          <a:prstGeom prst="rect">
            <a:avLst/>
          </a:prstGeom>
        </p:spPr>
        <p:txBody>
          <a:bodyPr/>
          <a:lstStyle>
            <a:lvl1pPr algn="r">
              <a:defRPr/>
            </a:lvl1pPr>
          </a:lstStyle>
          <a:p>
            <a:pPr>
              <a:defRPr/>
            </a:pPr>
            <a:fld id="{71E87DEA-1929-4DFA-BCB0-2AC438293E9D}"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r>
              <a:rPr lang="en-US"/>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p:spPr>
        <p:txBody>
          <a:bodyPr/>
          <a:lstStyle>
            <a:lvl1pPr>
              <a:defRPr/>
            </a:lvl1pPr>
          </a:lstStyle>
          <a:p>
            <a:pPr>
              <a:defRPr/>
            </a:pPr>
            <a:fld id="{6BA5E535-EB81-4656-8C91-8D8FD9F1430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r>
              <a:rPr lang="en-US"/>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p:spPr>
        <p:txBody>
          <a:bodyPr/>
          <a:lstStyle>
            <a:lvl1pPr>
              <a:defRPr/>
            </a:lvl1pPr>
          </a:lstStyle>
          <a:p>
            <a:pPr>
              <a:defRPr/>
            </a:pPr>
            <a:fld id="{0FCB8599-86B7-4D7E-99FA-FAAB520B35A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p:txBody>
          <a:bodyPr/>
          <a:lstStyle>
            <a:lvl1pPr>
              <a:defRPr/>
            </a:lvl1pPr>
          </a:lstStyle>
          <a:p>
            <a:pPr>
              <a:defRPr/>
            </a:pPr>
            <a:r>
              <a:rPr lang="en-US"/>
              <a:t>4 December 2017</a:t>
            </a:r>
          </a:p>
        </p:txBody>
      </p:sp>
      <p:sp>
        <p:nvSpPr>
          <p:cNvPr id="4" name="Rectangle 5"/>
          <p:cNvSpPr>
            <a:spLocks noGrp="1" noChangeArrowheads="1"/>
          </p:cNvSpPr>
          <p:nvPr>
            <p:ph type="ftr" sz="quarter" idx="11"/>
          </p:nvPr>
        </p:nvSpPr>
        <p:spPr>
          <a:xfrm>
            <a:off x="3124200" y="6400800"/>
            <a:ext cx="3694113" cy="457200"/>
          </a:xfrm>
          <a:prstGeom prst="rect">
            <a:avLst/>
          </a:prstGeom>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88"/>
            <a:ext cx="1905000" cy="314325"/>
          </a:xfrm>
          <a:prstGeom prst="rect">
            <a:avLst/>
          </a:prstGeom>
        </p:spPr>
        <p:txBody>
          <a:bodyPr/>
          <a:lstStyle>
            <a:lvl1pPr>
              <a:defRPr/>
            </a:lvl1pPr>
          </a:lstStyle>
          <a:p>
            <a:pPr>
              <a:defRPr/>
            </a:pPr>
            <a:fld id="{B9A37242-22DB-4743-88F0-CDF2C6375226}"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7"/>
          <p:cNvSpPr>
            <a:spLocks noGrp="1" noChangeArrowheads="1"/>
          </p:cNvSpPr>
          <p:nvPr>
            <p:ph type="sldNum" sz="quarter" idx="10"/>
          </p:nvPr>
        </p:nvSpPr>
        <p:spPr/>
        <p:txBody>
          <a:bodyPr/>
          <a:lstStyle>
            <a:lvl1pPr>
              <a:defRPr/>
            </a:lvl1pPr>
          </a:lstStyle>
          <a:p>
            <a:pPr>
              <a:defRPr/>
            </a:pPr>
            <a:fld id="{4260DDFF-470B-469F-A544-30C18E9E4613}" type="slidenum">
              <a:rPr lang="en-IN"/>
              <a:pPr>
                <a:defRPr/>
              </a:pPr>
              <a:t>‹#›</a:t>
            </a:fld>
            <a:endParaRPr lang="en-IN"/>
          </a:p>
        </p:txBody>
      </p:sp>
      <p:sp>
        <p:nvSpPr>
          <p:cNvPr id="5" name="Rectangle 49"/>
          <p:cNvSpPr>
            <a:spLocks noGrp="1" noChangeArrowheads="1"/>
          </p:cNvSpPr>
          <p:nvPr>
            <p:ph type="dt" sz="half" idx="11"/>
          </p:nvPr>
        </p:nvSpPr>
        <p:spPr/>
        <p:txBody>
          <a:bodyPr/>
          <a:lstStyle>
            <a:lvl1pPr>
              <a:defRPr/>
            </a:lvl1pPr>
          </a:lstStyle>
          <a:p>
            <a:pPr>
              <a:defRPr/>
            </a:pPr>
            <a:r>
              <a:rPr lang="en-US"/>
              <a:t>4 December 2017</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p:txBody>
          <a:bodyPr/>
          <a:lstStyle>
            <a:lvl1pPr>
              <a:defRPr/>
            </a:lvl1pPr>
          </a:lstStyle>
          <a:p>
            <a:pPr>
              <a:defRPr/>
            </a:pPr>
            <a:fld id="{804C2A1B-3629-4436-9CC7-6AC1B9072DC8}" type="slidenum">
              <a:rPr lang="en-IN"/>
              <a:pPr>
                <a:defRPr/>
              </a:pPr>
              <a:t>‹#›</a:t>
            </a:fld>
            <a:endParaRPr lang="en-IN"/>
          </a:p>
        </p:txBody>
      </p:sp>
      <p:sp>
        <p:nvSpPr>
          <p:cNvPr id="5" name="Rectangle 49"/>
          <p:cNvSpPr>
            <a:spLocks noGrp="1" noChangeArrowheads="1"/>
          </p:cNvSpPr>
          <p:nvPr>
            <p:ph type="dt" sz="half" idx="11"/>
          </p:nvPr>
        </p:nvSpPr>
        <p:spPr/>
        <p:txBody>
          <a:bodyPr/>
          <a:lstStyle>
            <a:lvl1pPr>
              <a:defRPr/>
            </a:lvl1pPr>
          </a:lstStyle>
          <a:p>
            <a:pPr>
              <a:defRPr/>
            </a:pPr>
            <a:r>
              <a:rPr lang="en-US"/>
              <a:t>4 December 2017</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7"/>
          <p:cNvSpPr>
            <a:spLocks noGrp="1" noChangeArrowheads="1"/>
          </p:cNvSpPr>
          <p:nvPr>
            <p:ph type="sldNum" sz="quarter" idx="10"/>
          </p:nvPr>
        </p:nvSpPr>
        <p:spPr/>
        <p:txBody>
          <a:bodyPr/>
          <a:lstStyle>
            <a:lvl1pPr>
              <a:defRPr/>
            </a:lvl1pPr>
          </a:lstStyle>
          <a:p>
            <a:pPr>
              <a:defRPr/>
            </a:pPr>
            <a:fld id="{B8964AA2-2766-4D48-BBDD-709A11AC3575}" type="slidenum">
              <a:rPr lang="en-IN"/>
              <a:pPr>
                <a:defRPr/>
              </a:pPr>
              <a:t>‹#›</a:t>
            </a:fld>
            <a:endParaRPr lang="en-IN"/>
          </a:p>
        </p:txBody>
      </p:sp>
      <p:sp>
        <p:nvSpPr>
          <p:cNvPr id="5" name="Rectangle 49"/>
          <p:cNvSpPr>
            <a:spLocks noGrp="1" noChangeArrowheads="1"/>
          </p:cNvSpPr>
          <p:nvPr>
            <p:ph type="dt" sz="half" idx="11"/>
          </p:nvPr>
        </p:nvSpPr>
        <p:spPr/>
        <p:txBody>
          <a:bodyPr/>
          <a:lstStyle>
            <a:lvl1pPr>
              <a:defRPr/>
            </a:lvl1pPr>
          </a:lstStyle>
          <a:p>
            <a:pPr>
              <a:defRPr/>
            </a:pPr>
            <a:r>
              <a:rPr lang="en-US"/>
              <a:t>4 December 2017</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7"/>
          <p:cNvSpPr>
            <a:spLocks noGrp="1" noChangeArrowheads="1"/>
          </p:cNvSpPr>
          <p:nvPr>
            <p:ph type="sldNum" sz="quarter" idx="10"/>
          </p:nvPr>
        </p:nvSpPr>
        <p:spPr/>
        <p:txBody>
          <a:bodyPr/>
          <a:lstStyle>
            <a:lvl1pPr>
              <a:defRPr/>
            </a:lvl1pPr>
          </a:lstStyle>
          <a:p>
            <a:pPr>
              <a:defRPr/>
            </a:pPr>
            <a:fld id="{0B063AFA-A1A6-43A2-B54C-22F18E9483F7}" type="slidenum">
              <a:rPr lang="en-IN"/>
              <a:pPr>
                <a:defRPr/>
              </a:pPr>
              <a:t>‹#›</a:t>
            </a:fld>
            <a:endParaRPr lang="en-IN"/>
          </a:p>
        </p:txBody>
      </p:sp>
      <p:sp>
        <p:nvSpPr>
          <p:cNvPr id="6" name="Rectangle 49"/>
          <p:cNvSpPr>
            <a:spLocks noGrp="1" noChangeArrowheads="1"/>
          </p:cNvSpPr>
          <p:nvPr>
            <p:ph type="dt" sz="half" idx="11"/>
          </p:nvPr>
        </p:nvSpPr>
        <p:spPr/>
        <p:txBody>
          <a:bodyPr/>
          <a:lstStyle>
            <a:lvl1pPr>
              <a:defRPr/>
            </a:lvl1pPr>
          </a:lstStyle>
          <a:p>
            <a:pPr>
              <a:defRPr/>
            </a:pPr>
            <a:r>
              <a:rPr lang="en-US"/>
              <a:t>4 December 2017</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7"/>
          <p:cNvSpPr>
            <a:spLocks noGrp="1" noChangeArrowheads="1"/>
          </p:cNvSpPr>
          <p:nvPr>
            <p:ph type="sldNum" sz="quarter" idx="10"/>
          </p:nvPr>
        </p:nvSpPr>
        <p:spPr/>
        <p:txBody>
          <a:bodyPr/>
          <a:lstStyle>
            <a:lvl1pPr>
              <a:defRPr/>
            </a:lvl1pPr>
          </a:lstStyle>
          <a:p>
            <a:pPr>
              <a:defRPr/>
            </a:pPr>
            <a:fld id="{07F8A546-3FC0-40F6-AE85-8A3DF391350F}" type="slidenum">
              <a:rPr lang="en-IN"/>
              <a:pPr>
                <a:defRPr/>
              </a:pPr>
              <a:t>‹#›</a:t>
            </a:fld>
            <a:endParaRPr lang="en-IN"/>
          </a:p>
        </p:txBody>
      </p:sp>
      <p:sp>
        <p:nvSpPr>
          <p:cNvPr id="8" name="Rectangle 49"/>
          <p:cNvSpPr>
            <a:spLocks noGrp="1" noChangeArrowheads="1"/>
          </p:cNvSpPr>
          <p:nvPr>
            <p:ph type="dt" sz="half" idx="11"/>
          </p:nvPr>
        </p:nvSpPr>
        <p:spPr/>
        <p:txBody>
          <a:bodyPr/>
          <a:lstStyle>
            <a:lvl1pPr>
              <a:defRPr/>
            </a:lvl1pPr>
          </a:lstStyle>
          <a:p>
            <a:pPr>
              <a:defRPr/>
            </a:pPr>
            <a:r>
              <a:rPr lang="en-US"/>
              <a:t>4 December 2017</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7"/>
          <p:cNvSpPr>
            <a:spLocks noGrp="1" noChangeArrowheads="1"/>
          </p:cNvSpPr>
          <p:nvPr>
            <p:ph type="sldNum" sz="quarter" idx="10"/>
          </p:nvPr>
        </p:nvSpPr>
        <p:spPr/>
        <p:txBody>
          <a:bodyPr/>
          <a:lstStyle>
            <a:lvl1pPr>
              <a:defRPr/>
            </a:lvl1pPr>
          </a:lstStyle>
          <a:p>
            <a:pPr>
              <a:defRPr/>
            </a:pPr>
            <a:fld id="{D06D2879-1186-4218-BD1C-4C4FDBDA518C}" type="slidenum">
              <a:rPr lang="en-IN"/>
              <a:pPr>
                <a:defRPr/>
              </a:pPr>
              <a:t>‹#›</a:t>
            </a:fld>
            <a:endParaRPr lang="en-IN"/>
          </a:p>
        </p:txBody>
      </p:sp>
      <p:sp>
        <p:nvSpPr>
          <p:cNvPr id="4" name="Rectangle 49"/>
          <p:cNvSpPr>
            <a:spLocks noGrp="1" noChangeArrowheads="1"/>
          </p:cNvSpPr>
          <p:nvPr>
            <p:ph type="dt" sz="half" idx="11"/>
          </p:nvPr>
        </p:nvSpPr>
        <p:spPr/>
        <p:txBody>
          <a:bodyPr/>
          <a:lstStyle>
            <a:lvl1pPr>
              <a:defRPr/>
            </a:lvl1pPr>
          </a:lstStyle>
          <a:p>
            <a:pPr>
              <a:defRPr/>
            </a:pPr>
            <a:r>
              <a:rPr lang="en-US"/>
              <a:t>4 December 2017</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7"/>
          <p:cNvSpPr>
            <a:spLocks noGrp="1" noChangeArrowheads="1"/>
          </p:cNvSpPr>
          <p:nvPr>
            <p:ph type="sldNum" sz="quarter" idx="10"/>
          </p:nvPr>
        </p:nvSpPr>
        <p:spPr/>
        <p:txBody>
          <a:bodyPr/>
          <a:lstStyle>
            <a:lvl1pPr>
              <a:defRPr/>
            </a:lvl1pPr>
          </a:lstStyle>
          <a:p>
            <a:pPr>
              <a:defRPr/>
            </a:pPr>
            <a:fld id="{357C594D-7D8A-492D-BE37-0D84DEBB7518}" type="slidenum">
              <a:rPr lang="en-IN"/>
              <a:pPr>
                <a:defRPr/>
              </a:pPr>
              <a:t>‹#›</a:t>
            </a:fld>
            <a:endParaRPr lang="en-IN"/>
          </a:p>
        </p:txBody>
      </p:sp>
      <p:sp>
        <p:nvSpPr>
          <p:cNvPr id="3" name="Rectangle 49"/>
          <p:cNvSpPr>
            <a:spLocks noGrp="1" noChangeArrowheads="1"/>
          </p:cNvSpPr>
          <p:nvPr>
            <p:ph type="dt" sz="half" idx="11"/>
          </p:nvPr>
        </p:nvSpPr>
        <p:spPr/>
        <p:txBody>
          <a:bodyPr/>
          <a:lstStyle>
            <a:lvl1pPr>
              <a:defRPr/>
            </a:lvl1pPr>
          </a:lstStyle>
          <a:p>
            <a:pPr>
              <a:defRPr/>
            </a:pPr>
            <a:r>
              <a:rPr lang="en-US"/>
              <a:t>4 December 2017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rot="5400000">
            <a:off x="1698310" y="5848747"/>
            <a:ext cx="381000" cy="1565615"/>
          </a:xfrm>
        </p:spPr>
        <p:txBody>
          <a:bodyPr/>
          <a:lstStyle>
            <a:lvl1pPr>
              <a:defRPr/>
            </a:lvl1pPr>
          </a:lstStyle>
          <a:p>
            <a:pPr>
              <a:defRPr/>
            </a:pPr>
            <a:r>
              <a:rPr lang="en-US"/>
              <a:t>4 December 2017</a:t>
            </a:r>
          </a:p>
        </p:txBody>
      </p:sp>
      <p:sp>
        <p:nvSpPr>
          <p:cNvPr id="6" name="Rectangle 6"/>
          <p:cNvSpPr>
            <a:spLocks noGrp="1" noChangeArrowheads="1"/>
          </p:cNvSpPr>
          <p:nvPr>
            <p:ph type="sldNum" sz="quarter" idx="12"/>
          </p:nvPr>
        </p:nvSpPr>
        <p:spPr>
          <a:xfrm>
            <a:off x="7239000" y="6451035"/>
            <a:ext cx="1905000" cy="314325"/>
          </a:xfrm>
          <a:prstGeom prst="rect">
            <a:avLst/>
          </a:prstGeom>
        </p:spPr>
        <p:txBody>
          <a:bodyPr/>
          <a:lstStyle>
            <a:lvl1pPr algn="r">
              <a:defRPr sz="1800"/>
            </a:lvl1pPr>
          </a:lstStyle>
          <a:p>
            <a:pPr>
              <a:defRPr/>
            </a:pPr>
            <a:fld id="{51EDAF45-A1ED-443F-B7DC-99AC8969684E}"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sldNum" sz="quarter" idx="10"/>
          </p:nvPr>
        </p:nvSpPr>
        <p:spPr/>
        <p:txBody>
          <a:bodyPr/>
          <a:lstStyle>
            <a:lvl1pPr>
              <a:defRPr/>
            </a:lvl1pPr>
          </a:lstStyle>
          <a:p>
            <a:pPr>
              <a:defRPr/>
            </a:pPr>
            <a:fld id="{79B5411D-9101-4D0F-9FC3-F9865FFE7BB4}" type="slidenum">
              <a:rPr lang="en-IN"/>
              <a:pPr>
                <a:defRPr/>
              </a:pPr>
              <a:t>‹#›</a:t>
            </a:fld>
            <a:endParaRPr lang="en-IN"/>
          </a:p>
        </p:txBody>
      </p:sp>
      <p:sp>
        <p:nvSpPr>
          <p:cNvPr id="6" name="Rectangle 49"/>
          <p:cNvSpPr>
            <a:spLocks noGrp="1" noChangeArrowheads="1"/>
          </p:cNvSpPr>
          <p:nvPr>
            <p:ph type="dt" sz="half" idx="11"/>
          </p:nvPr>
        </p:nvSpPr>
        <p:spPr/>
        <p:txBody>
          <a:bodyPr/>
          <a:lstStyle>
            <a:lvl1pPr>
              <a:defRPr/>
            </a:lvl1pPr>
          </a:lstStyle>
          <a:p>
            <a:pPr>
              <a:defRPr/>
            </a:pPr>
            <a:r>
              <a:rPr lang="en-US"/>
              <a:t>4 December 2017</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sldNum" sz="quarter" idx="10"/>
          </p:nvPr>
        </p:nvSpPr>
        <p:spPr/>
        <p:txBody>
          <a:bodyPr/>
          <a:lstStyle>
            <a:lvl1pPr>
              <a:defRPr/>
            </a:lvl1pPr>
          </a:lstStyle>
          <a:p>
            <a:pPr>
              <a:defRPr/>
            </a:pPr>
            <a:fld id="{D353426A-7E99-4B3C-B0EA-8E4F5886D28D}" type="slidenum">
              <a:rPr lang="en-IN"/>
              <a:pPr>
                <a:defRPr/>
              </a:pPr>
              <a:t>‹#›</a:t>
            </a:fld>
            <a:endParaRPr lang="en-IN"/>
          </a:p>
        </p:txBody>
      </p:sp>
      <p:sp>
        <p:nvSpPr>
          <p:cNvPr id="6" name="Rectangle 49"/>
          <p:cNvSpPr>
            <a:spLocks noGrp="1" noChangeArrowheads="1"/>
          </p:cNvSpPr>
          <p:nvPr>
            <p:ph type="dt" sz="half" idx="11"/>
          </p:nvPr>
        </p:nvSpPr>
        <p:spPr/>
        <p:txBody>
          <a:bodyPr/>
          <a:lstStyle>
            <a:lvl1pPr>
              <a:defRPr/>
            </a:lvl1pPr>
          </a:lstStyle>
          <a:p>
            <a:pPr>
              <a:defRPr/>
            </a:pPr>
            <a:r>
              <a:rPr lang="en-US"/>
              <a:t>4 December 2017</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p:txBody>
          <a:bodyPr/>
          <a:lstStyle>
            <a:lvl1pPr>
              <a:defRPr/>
            </a:lvl1pPr>
          </a:lstStyle>
          <a:p>
            <a:pPr>
              <a:defRPr/>
            </a:pPr>
            <a:fld id="{03B49B19-B38B-4B54-BFBC-9AF75E2D3BAA}" type="slidenum">
              <a:rPr lang="en-IN"/>
              <a:pPr>
                <a:defRPr/>
              </a:pPr>
              <a:t>‹#›</a:t>
            </a:fld>
            <a:endParaRPr lang="en-IN"/>
          </a:p>
        </p:txBody>
      </p:sp>
      <p:sp>
        <p:nvSpPr>
          <p:cNvPr id="5" name="Rectangle 49"/>
          <p:cNvSpPr>
            <a:spLocks noGrp="1" noChangeArrowheads="1"/>
          </p:cNvSpPr>
          <p:nvPr>
            <p:ph type="dt" sz="half" idx="11"/>
          </p:nvPr>
        </p:nvSpPr>
        <p:spPr/>
        <p:txBody>
          <a:bodyPr/>
          <a:lstStyle>
            <a:lvl1pPr>
              <a:defRPr/>
            </a:lvl1pPr>
          </a:lstStyle>
          <a:p>
            <a:pPr>
              <a:defRPr/>
            </a:pPr>
            <a:r>
              <a:rPr lang="en-US"/>
              <a:t>4 December 2017</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p:txBody>
          <a:bodyPr/>
          <a:lstStyle>
            <a:lvl1pPr>
              <a:defRPr/>
            </a:lvl1pPr>
          </a:lstStyle>
          <a:p>
            <a:pPr>
              <a:defRPr/>
            </a:pPr>
            <a:fld id="{443C0DC8-5C22-4390-A568-1201AA148C43}" type="slidenum">
              <a:rPr lang="en-IN"/>
              <a:pPr>
                <a:defRPr/>
              </a:pPr>
              <a:t>‹#›</a:t>
            </a:fld>
            <a:endParaRPr lang="en-IN"/>
          </a:p>
        </p:txBody>
      </p:sp>
      <p:sp>
        <p:nvSpPr>
          <p:cNvPr id="5" name="Rectangle 49"/>
          <p:cNvSpPr>
            <a:spLocks noGrp="1" noChangeArrowheads="1"/>
          </p:cNvSpPr>
          <p:nvPr>
            <p:ph type="dt" sz="half" idx="11"/>
          </p:nvPr>
        </p:nvSpPr>
        <p:spPr/>
        <p:txBody>
          <a:bodyPr/>
          <a:lstStyle>
            <a:lvl1pPr>
              <a:defRPr/>
            </a:lvl1pPr>
          </a:lstStyle>
          <a:p>
            <a:pPr>
              <a:defRPr/>
            </a:pPr>
            <a:r>
              <a:rPr lang="en-US"/>
              <a:t>4 December 2017</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 name="Picture 7" descr="PPT values"/>
          <p:cNvPicPr>
            <a:picLocks noChangeAspect="1" noChangeArrowheads="1"/>
          </p:cNvPicPr>
          <p:nvPr userDrawn="1"/>
        </p:nvPicPr>
        <p:blipFill>
          <a:blip r:embed="rId2" cstate="print"/>
          <a:srcRect/>
          <a:stretch>
            <a:fillRect/>
          </a:stretch>
        </p:blipFill>
        <p:spPr bwMode="auto">
          <a:xfrm>
            <a:off x="2819400" y="6600825"/>
            <a:ext cx="5943600" cy="144463"/>
          </a:xfrm>
          <a:prstGeom prst="rect">
            <a:avLst/>
          </a:prstGeom>
          <a:noFill/>
          <a:ln w="9525">
            <a:noFill/>
            <a:miter lim="800000"/>
            <a:headEnd/>
            <a:tailEnd/>
          </a:ln>
        </p:spPr>
      </p:pic>
      <p:pic>
        <p:nvPicPr>
          <p:cNvPr id="3" name="Picture 8" descr="PPT inside"/>
          <p:cNvPicPr>
            <a:picLocks noChangeAspect="1" noChangeArrowheads="1"/>
          </p:cNvPicPr>
          <p:nvPr userDrawn="1"/>
        </p:nvPicPr>
        <p:blipFill>
          <a:blip r:embed="rId3" cstate="print"/>
          <a:srcRect t="19157" b="25415"/>
          <a:stretch>
            <a:fillRect/>
          </a:stretch>
        </p:blipFill>
        <p:spPr bwMode="auto">
          <a:xfrm>
            <a:off x="0" y="0"/>
            <a:ext cx="9145588" cy="688975"/>
          </a:xfrm>
          <a:prstGeom prst="rect">
            <a:avLst/>
          </a:prstGeom>
          <a:noFill/>
          <a:ln w="9525">
            <a:noFill/>
            <a:miter lim="800000"/>
            <a:headEnd/>
            <a:tailEnd/>
          </a:ln>
        </p:spPr>
      </p:pic>
      <p:sp>
        <p:nvSpPr>
          <p:cNvPr id="4" name="Rectangle 2"/>
          <p:cNvSpPr>
            <a:spLocks noGrp="1" noChangeArrowheads="1"/>
          </p:cNvSpPr>
          <p:nvPr>
            <p:ph type="dt" sz="half" idx="10"/>
          </p:nvPr>
        </p:nvSpPr>
        <p:spPr/>
        <p:txBody>
          <a:bodyPr/>
          <a:lstStyle>
            <a:lvl1pPr>
              <a:defRPr/>
            </a:lvl1pPr>
          </a:lstStyle>
          <a:p>
            <a:pPr>
              <a:defRPr/>
            </a:pPr>
            <a:r>
              <a:rPr lang="en-US"/>
              <a:t>4 December 2017</a:t>
            </a:r>
          </a:p>
        </p:txBody>
      </p:sp>
      <p:sp>
        <p:nvSpPr>
          <p:cNvPr id="5" name="Rectangle 3"/>
          <p:cNvSpPr>
            <a:spLocks noGrp="1" noChangeArrowheads="1"/>
          </p:cNvSpPr>
          <p:nvPr>
            <p:ph type="ftr" sz="quarter" idx="11"/>
          </p:nvPr>
        </p:nvSpPr>
        <p:spPr/>
        <p:txBody>
          <a:bodyPr/>
          <a:lstStyle>
            <a:lvl1pPr>
              <a:defRPr/>
            </a:lvl1pPr>
          </a:lstStyle>
          <a:p>
            <a:pPr>
              <a:defRPr/>
            </a:pPr>
            <a:endParaRPr lang="en-US"/>
          </a:p>
        </p:txBody>
      </p:sp>
      <p:sp>
        <p:nvSpPr>
          <p:cNvPr id="6" name="Rectangle 4"/>
          <p:cNvSpPr>
            <a:spLocks noGrp="1" noChangeArrowheads="1"/>
          </p:cNvSpPr>
          <p:nvPr>
            <p:ph type="sldNum" sz="quarter" idx="12"/>
          </p:nvPr>
        </p:nvSpPr>
        <p:spPr/>
        <p:txBody>
          <a:bodyPr/>
          <a:lstStyle>
            <a:lvl1pPr>
              <a:defRPr/>
            </a:lvl1pPr>
          </a:lstStyle>
          <a:p>
            <a:pPr>
              <a:defRPr/>
            </a:pPr>
            <a:fld id="{70F26646-E06F-4376-B3C2-FFEE67AEEAE3}"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r>
              <a:rPr lang="en-US">
                <a:solidFill>
                  <a:srgbClr val="FFFFFF"/>
                </a:solidFill>
              </a:rPr>
              <a:t>4 December 2017</a:t>
            </a:r>
          </a:p>
        </p:txBody>
      </p:sp>
      <p:sp>
        <p:nvSpPr>
          <p:cNvPr id="6" name="Rectangle 6"/>
          <p:cNvSpPr>
            <a:spLocks noGrp="1" noChangeArrowheads="1"/>
          </p:cNvSpPr>
          <p:nvPr>
            <p:ph type="sldNum" sz="quarter" idx="12"/>
          </p:nvPr>
        </p:nvSpPr>
        <p:spPr>
          <a:xfrm>
            <a:off x="7239000" y="6262690"/>
            <a:ext cx="1905000" cy="314325"/>
          </a:xfrm>
          <a:prstGeom prst="rect">
            <a:avLst/>
          </a:prstGeom>
        </p:spPr>
        <p:txBody>
          <a:bodyPr/>
          <a:lstStyle>
            <a:lvl1pPr algn="r">
              <a:defRPr/>
            </a:lvl1pPr>
          </a:lstStyle>
          <a:p>
            <a:pPr>
              <a:defRPr/>
            </a:pPr>
            <a:fld id="{71E87DEA-1929-4DFA-BCB0-2AC438293E9D}" type="slidenum">
              <a:rPr lang="en-US" smtClean="0"/>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p:spPr>
        <p:txBody>
          <a:bodyPr/>
          <a:lstStyle>
            <a:lvl1pPr>
              <a:defRPr/>
            </a:lvl1pPr>
          </a:lstStyle>
          <a:p>
            <a:pPr>
              <a:defRPr/>
            </a:pPr>
            <a:fld id="{51EDAF45-A1ED-443F-B7DC-99AC8969684E}" type="slidenum">
              <a:rPr lang="en-US"/>
              <a:pPr>
                <a:defRPr/>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p:spPr>
        <p:txBody>
          <a:bodyPr/>
          <a:lstStyle>
            <a:lvl1pPr>
              <a:defRPr/>
            </a:lvl1pPr>
          </a:lstStyle>
          <a:p>
            <a:pPr>
              <a:defRPr/>
            </a:pPr>
            <a:fld id="{7C9E8333-71C2-4DC6-B430-940BC8F3F786}" type="slidenum">
              <a:rPr lang="en-US"/>
              <a:pPr>
                <a:defRPr/>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p:spPr>
        <p:txBody>
          <a:bodyPr/>
          <a:lstStyle>
            <a:lvl1pPr>
              <a:defRPr/>
            </a:lvl1pPr>
          </a:lstStyle>
          <a:p>
            <a:pPr>
              <a:defRPr/>
            </a:pPr>
            <a:fld id="{CA702117-61B5-4D5A-92FE-390351477704}" type="slidenum">
              <a:rPr lang="en-US"/>
              <a:pPr>
                <a:defRPr/>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r>
              <a:rPr lang="en-US">
                <a:solidFill>
                  <a:srgbClr val="FFFFFF"/>
                </a:solidFill>
              </a:rPr>
              <a:t>4 December 2017</a:t>
            </a:r>
          </a:p>
        </p:txBody>
      </p:sp>
      <p:sp>
        <p:nvSpPr>
          <p:cNvPr id="8" name="Rectangle 5"/>
          <p:cNvSpPr>
            <a:spLocks noGrp="1" noChangeArrowheads="1"/>
          </p:cNvSpPr>
          <p:nvPr>
            <p:ph type="ftr" sz="quarter" idx="11"/>
          </p:nvPr>
        </p:nvSpPr>
        <p:spPr>
          <a:xfrm>
            <a:off x="3124201" y="6400800"/>
            <a:ext cx="3694113" cy="457200"/>
          </a:xfrm>
          <a:prstGeom prst="rect">
            <a:avLst/>
          </a:prstGeom>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7239000" y="6415090"/>
            <a:ext cx="1905000" cy="314325"/>
          </a:xfrm>
          <a:prstGeom prst="rect">
            <a:avLst/>
          </a:prstGeom>
        </p:spPr>
        <p:txBody>
          <a:bodyPr/>
          <a:lstStyle>
            <a:lvl1pPr>
              <a:defRPr/>
            </a:lvl1pPr>
          </a:lstStyle>
          <a:p>
            <a:pPr>
              <a:defRPr/>
            </a:pPr>
            <a:fld id="{4AEB4C38-FD78-4A80-BF54-94252640DD84}"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r>
              <a:rPr lang="en-US"/>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p:spPr>
        <p:txBody>
          <a:bodyPr/>
          <a:lstStyle>
            <a:lvl1pPr>
              <a:defRPr/>
            </a:lvl1pPr>
          </a:lstStyle>
          <a:p>
            <a:pPr>
              <a:defRPr/>
            </a:pPr>
            <a:fld id="{7C9E8333-71C2-4DC6-B430-940BC8F3F786}"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p:spPr>
        <p:txBody>
          <a:bodyPr/>
          <a:lstStyle>
            <a:lvl1pPr>
              <a:defRPr/>
            </a:lvl1pPr>
          </a:lstStyle>
          <a:p>
            <a:pPr>
              <a:defRPr/>
            </a:pPr>
            <a:fld id="{A08C398C-333C-4FCB-8B11-585B095AB6FE}" type="slidenum">
              <a:rPr lang="en-US"/>
              <a:pPr>
                <a:defRPr/>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sz="900">
                <a:latin typeface="Calibri" panose="020F0502020204030204" pitchFamily="34" charset="0"/>
                <a:cs typeface="Calibri" panose="020F0502020204030204" pitchFamily="34" charset="0"/>
              </a:defRPr>
            </a:lvl1pPr>
          </a:lstStyle>
          <a:p>
            <a:pPr>
              <a:defRPr/>
            </a:pPr>
            <a:r>
              <a:rPr lang="en-US">
                <a:solidFill>
                  <a:srgbClr val="FFFFFF"/>
                </a:solidFill>
              </a:rPr>
              <a:t>4 December 2017</a:t>
            </a:r>
          </a:p>
        </p:txBody>
      </p:sp>
      <p:sp>
        <p:nvSpPr>
          <p:cNvPr id="3" name="Rectangle 5"/>
          <p:cNvSpPr>
            <a:spLocks noGrp="1" noChangeArrowheads="1"/>
          </p:cNvSpPr>
          <p:nvPr>
            <p:ph type="ftr" sz="quarter" idx="11"/>
          </p:nvPr>
        </p:nvSpPr>
        <p:spPr>
          <a:xfrm>
            <a:off x="3124201" y="6400800"/>
            <a:ext cx="3694113" cy="457200"/>
          </a:xfrm>
          <a:prstGeom prst="rect">
            <a:avLst/>
          </a:prstGeom>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7239000" y="6510787"/>
            <a:ext cx="1905000" cy="314325"/>
          </a:xfrm>
          <a:prstGeom prst="rect">
            <a:avLst/>
          </a:prstGeom>
        </p:spPr>
        <p:txBody>
          <a:bodyPr/>
          <a:lstStyle>
            <a:lvl1pPr>
              <a:defRPr sz="900"/>
            </a:lvl1pPr>
          </a:lstStyle>
          <a:p>
            <a:pPr>
              <a:defRPr/>
            </a:pPr>
            <a:fld id="{CCE60E7C-9340-4E78-8FF1-5B9A5C8058C3}" type="slidenum">
              <a:rPr lang="en-US" smtClean="0"/>
              <a:pPr>
                <a:defRPr/>
              </a:pPr>
              <a:t>‹#›</a:t>
            </a:fld>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p:spPr>
        <p:txBody>
          <a:bodyPr/>
          <a:lstStyle>
            <a:lvl1pPr>
              <a:defRPr/>
            </a:lvl1pPr>
          </a:lstStyle>
          <a:p>
            <a:pPr>
              <a:defRPr/>
            </a:pPr>
            <a:fld id="{19D389F8-6142-4CCE-ABA4-71FF5E07ACF3}" type="slidenum">
              <a:rPr lang="en-US"/>
              <a:pPr>
                <a:defRPr/>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p:spPr>
        <p:txBody>
          <a:bodyPr/>
          <a:lstStyle>
            <a:lvl1pPr>
              <a:defRPr/>
            </a:lvl1pPr>
          </a:lstStyle>
          <a:p>
            <a:pPr>
              <a:defRPr/>
            </a:pPr>
            <a:fld id="{10DC6185-D414-41A3-A58D-EF14A5C4FF1F}" type="slidenum">
              <a:rPr lang="en-US"/>
              <a:pPr>
                <a:defRPr/>
              </a:pPr>
              <a:t>‹#›</a:t>
            </a:fld>
            <a:endParaRPr 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p:spPr>
        <p:txBody>
          <a:bodyPr/>
          <a:lstStyle>
            <a:lvl1pPr>
              <a:defRPr/>
            </a:lvl1pPr>
          </a:lstStyle>
          <a:p>
            <a:pPr>
              <a:defRPr/>
            </a:pPr>
            <a:fld id="{6BA5E535-EB81-4656-8C91-8D8FD9F14301}" type="slidenum">
              <a:rPr lang="en-US"/>
              <a:pPr>
                <a:defRPr/>
              </a:pPr>
              <a:t>‹#›</a:t>
            </a:fld>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p:spPr>
        <p:txBody>
          <a:bodyPr/>
          <a:lstStyle>
            <a:lvl1pPr>
              <a:defRPr/>
            </a:lvl1pPr>
          </a:lstStyle>
          <a:p>
            <a:pPr>
              <a:defRPr/>
            </a:pPr>
            <a:fld id="{0FCB8599-86B7-4D7E-99FA-FAAB520B35A6}" type="slidenum">
              <a:rPr lang="en-US"/>
              <a:pPr>
                <a:defRPr/>
              </a:pPr>
              <a:t>‹#›</a:t>
            </a:fld>
            <a:endParaRPr 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p:spPr>
        <p:txBody>
          <a:bodyPr/>
          <a:lstStyle>
            <a:lvl1pPr>
              <a:defRPr/>
            </a:lvl1pPr>
          </a:lstStyle>
          <a:p>
            <a:pPr>
              <a:defRPr/>
            </a:pPr>
            <a:fld id="{B9A37242-22DB-4743-88F0-CDF2C6375226}" type="slidenum">
              <a:rPr lang="en-US"/>
              <a:pPr>
                <a:defRPr/>
              </a:pPr>
              <a:t>‹#›</a:t>
            </a:fld>
            <a:endParaRPr 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r>
              <a:rPr lang="en-US">
                <a:solidFill>
                  <a:srgbClr val="FFFFFF"/>
                </a:solidFill>
              </a:rPr>
              <a:t>4 December 2017</a:t>
            </a:r>
          </a:p>
        </p:txBody>
      </p:sp>
      <p:sp>
        <p:nvSpPr>
          <p:cNvPr id="6" name="Rectangle 6"/>
          <p:cNvSpPr>
            <a:spLocks noGrp="1" noChangeArrowheads="1"/>
          </p:cNvSpPr>
          <p:nvPr>
            <p:ph type="sldNum" sz="quarter" idx="12"/>
          </p:nvPr>
        </p:nvSpPr>
        <p:spPr>
          <a:xfrm>
            <a:off x="7239000" y="6262690"/>
            <a:ext cx="1905000" cy="314325"/>
          </a:xfrm>
          <a:prstGeom prst="rect">
            <a:avLst/>
          </a:prstGeom>
        </p:spPr>
        <p:txBody>
          <a:bodyPr/>
          <a:lstStyle>
            <a:lvl1pPr algn="r">
              <a:defRPr/>
            </a:lvl1pPr>
          </a:lstStyle>
          <a:p>
            <a:pPr>
              <a:defRPr/>
            </a:pPr>
            <a:fld id="{71E87DEA-1929-4DFA-BCB0-2AC438293E9D}" type="slidenum">
              <a:rPr lang="en-US" smtClean="0"/>
              <a:pPr>
                <a:defRPr/>
              </a:pPr>
              <a:t>‹#›</a:t>
            </a:fld>
            <a:endParaRPr 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p:spPr>
        <p:txBody>
          <a:bodyPr/>
          <a:lstStyle>
            <a:lvl1pPr>
              <a:defRPr/>
            </a:lvl1pPr>
          </a:lstStyle>
          <a:p>
            <a:pPr>
              <a:defRPr/>
            </a:pPr>
            <a:fld id="{51EDAF45-A1ED-443F-B7DC-99AC8969684E}" type="slidenum">
              <a:rPr lang="en-US"/>
              <a:pPr>
                <a:defRPr/>
              </a:pPr>
              <a:t>‹#›</a:t>
            </a:fld>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p:spPr>
        <p:txBody>
          <a:bodyPr/>
          <a:lstStyle>
            <a:lvl1pPr>
              <a:defRPr/>
            </a:lvl1pPr>
          </a:lstStyle>
          <a:p>
            <a:pPr>
              <a:defRPr/>
            </a:pPr>
            <a:fld id="{7C9E8333-71C2-4DC6-B430-940BC8F3F786}"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r>
              <a:rPr lang="en-US"/>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88"/>
            <a:ext cx="1905000" cy="314325"/>
          </a:xfrm>
          <a:prstGeom prst="rect">
            <a:avLst/>
          </a:prstGeom>
        </p:spPr>
        <p:txBody>
          <a:bodyPr/>
          <a:lstStyle>
            <a:lvl1pPr>
              <a:defRPr/>
            </a:lvl1pPr>
          </a:lstStyle>
          <a:p>
            <a:pPr>
              <a:defRPr/>
            </a:pPr>
            <a:fld id="{CA702117-61B5-4D5A-92FE-390351477704}"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p:spPr>
        <p:txBody>
          <a:bodyPr/>
          <a:lstStyle>
            <a:lvl1pPr>
              <a:defRPr/>
            </a:lvl1pPr>
          </a:lstStyle>
          <a:p>
            <a:pPr>
              <a:defRPr/>
            </a:pPr>
            <a:fld id="{CA702117-61B5-4D5A-92FE-390351477704}" type="slidenum">
              <a:rPr lang="en-US"/>
              <a:pPr>
                <a:defRPr/>
              </a:pPr>
              <a:t>‹#›</a:t>
            </a:fld>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r>
              <a:rPr lang="en-US">
                <a:solidFill>
                  <a:srgbClr val="FFFFFF"/>
                </a:solidFill>
              </a:rPr>
              <a:t>4 December 2017</a:t>
            </a:r>
          </a:p>
        </p:txBody>
      </p:sp>
      <p:sp>
        <p:nvSpPr>
          <p:cNvPr id="8" name="Rectangle 5"/>
          <p:cNvSpPr>
            <a:spLocks noGrp="1" noChangeArrowheads="1"/>
          </p:cNvSpPr>
          <p:nvPr>
            <p:ph type="ftr" sz="quarter" idx="11"/>
          </p:nvPr>
        </p:nvSpPr>
        <p:spPr>
          <a:xfrm>
            <a:off x="3124201" y="6400800"/>
            <a:ext cx="3694113" cy="457200"/>
          </a:xfrm>
          <a:prstGeom prst="rect">
            <a:avLst/>
          </a:prstGeom>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7239000" y="6415090"/>
            <a:ext cx="1905000" cy="314325"/>
          </a:xfrm>
          <a:prstGeom prst="rect">
            <a:avLst/>
          </a:prstGeom>
        </p:spPr>
        <p:txBody>
          <a:bodyPr/>
          <a:lstStyle>
            <a:lvl1pPr>
              <a:defRPr/>
            </a:lvl1pPr>
          </a:lstStyle>
          <a:p>
            <a:pPr>
              <a:defRPr/>
            </a:pPr>
            <a:fld id="{4AEB4C38-FD78-4A80-BF54-94252640DD84}" type="slidenum">
              <a:rPr lang="en-US"/>
              <a:pPr>
                <a:defRPr/>
              </a:pPr>
              <a:t>‹#›</a:t>
            </a:fld>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p:spPr>
        <p:txBody>
          <a:bodyPr/>
          <a:lstStyle>
            <a:lvl1pPr>
              <a:defRPr/>
            </a:lvl1pPr>
          </a:lstStyle>
          <a:p>
            <a:pPr>
              <a:defRPr/>
            </a:pPr>
            <a:fld id="{A08C398C-333C-4FCB-8B11-585B095AB6FE}" type="slidenum">
              <a:rPr lang="en-US"/>
              <a:pPr>
                <a:defRPr/>
              </a:pPr>
              <a:t>‹#›</a:t>
            </a:fld>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sz="900">
                <a:latin typeface="Calibri" panose="020F0502020204030204" pitchFamily="34" charset="0"/>
                <a:cs typeface="Calibri" panose="020F0502020204030204" pitchFamily="34" charset="0"/>
              </a:defRPr>
            </a:lvl1pPr>
          </a:lstStyle>
          <a:p>
            <a:pPr>
              <a:defRPr/>
            </a:pPr>
            <a:r>
              <a:rPr lang="en-US">
                <a:solidFill>
                  <a:srgbClr val="FFFFFF"/>
                </a:solidFill>
              </a:rPr>
              <a:t>4 December 2017</a:t>
            </a:r>
          </a:p>
        </p:txBody>
      </p:sp>
      <p:sp>
        <p:nvSpPr>
          <p:cNvPr id="3" name="Rectangle 5"/>
          <p:cNvSpPr>
            <a:spLocks noGrp="1" noChangeArrowheads="1"/>
          </p:cNvSpPr>
          <p:nvPr>
            <p:ph type="ftr" sz="quarter" idx="11"/>
          </p:nvPr>
        </p:nvSpPr>
        <p:spPr>
          <a:xfrm>
            <a:off x="3124201" y="6400800"/>
            <a:ext cx="3694113" cy="457200"/>
          </a:xfrm>
          <a:prstGeom prst="rect">
            <a:avLst/>
          </a:prstGeom>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7239000" y="6510787"/>
            <a:ext cx="1905000" cy="314325"/>
          </a:xfrm>
          <a:prstGeom prst="rect">
            <a:avLst/>
          </a:prstGeom>
        </p:spPr>
        <p:txBody>
          <a:bodyPr/>
          <a:lstStyle>
            <a:lvl1pPr>
              <a:defRPr sz="900"/>
            </a:lvl1pPr>
          </a:lstStyle>
          <a:p>
            <a:pPr>
              <a:defRPr/>
            </a:pPr>
            <a:fld id="{CCE60E7C-9340-4E78-8FF1-5B9A5C8058C3}" type="slidenum">
              <a:rPr lang="en-US" smtClean="0"/>
              <a:pPr>
                <a:defRPr/>
              </a:pPr>
              <a:t>‹#›</a:t>
            </a:fld>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p:spPr>
        <p:txBody>
          <a:bodyPr/>
          <a:lstStyle>
            <a:lvl1pPr>
              <a:defRPr/>
            </a:lvl1pPr>
          </a:lstStyle>
          <a:p>
            <a:pPr>
              <a:defRPr/>
            </a:pPr>
            <a:fld id="{19D389F8-6142-4CCE-ABA4-71FF5E07ACF3}" type="slidenum">
              <a:rPr lang="en-US"/>
              <a:pPr>
                <a:defRPr/>
              </a:pPr>
              <a:t>‹#›</a:t>
            </a:fld>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p:spPr>
        <p:txBody>
          <a:bodyPr/>
          <a:lstStyle>
            <a:lvl1pPr>
              <a:defRPr/>
            </a:lvl1pPr>
          </a:lstStyle>
          <a:p>
            <a:pPr>
              <a:defRPr/>
            </a:pPr>
            <a:fld id="{10DC6185-D414-41A3-A58D-EF14A5C4FF1F}" type="slidenum">
              <a:rPr lang="en-US"/>
              <a:pPr>
                <a:defRPr/>
              </a:pPr>
              <a:t>‹#›</a:t>
            </a:fld>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p:spPr>
        <p:txBody>
          <a:bodyPr/>
          <a:lstStyle>
            <a:lvl1pPr>
              <a:defRPr/>
            </a:lvl1pPr>
          </a:lstStyle>
          <a:p>
            <a:pPr>
              <a:defRPr/>
            </a:pPr>
            <a:fld id="{6BA5E535-EB81-4656-8C91-8D8FD9F14301}" type="slidenum">
              <a:rPr lang="en-US"/>
              <a:pPr>
                <a:defRPr/>
              </a:pPr>
              <a:t>‹#›</a:t>
            </a:fld>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p:spPr>
        <p:txBody>
          <a:bodyPr/>
          <a:lstStyle>
            <a:lvl1pPr>
              <a:defRPr/>
            </a:lvl1pPr>
          </a:lstStyle>
          <a:p>
            <a:pPr>
              <a:defRPr/>
            </a:pPr>
            <a:fld id="{0FCB8599-86B7-4D7E-99FA-FAAB520B35A6}" type="slidenum">
              <a:rPr lang="en-US"/>
              <a:pPr>
                <a:defRPr/>
              </a:pPr>
              <a:t>‹#›</a:t>
            </a:fld>
            <a:endParaRPr 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p:spPr>
        <p:txBody>
          <a:bodyPr/>
          <a:lstStyle>
            <a:lvl1pPr>
              <a:defRPr/>
            </a:lvl1pPr>
          </a:lstStyle>
          <a:p>
            <a:pPr>
              <a:defRPr/>
            </a:pPr>
            <a:fld id="{B9A37242-22DB-4743-88F0-CDF2C637522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r>
              <a:rPr lang="en-US"/>
              <a:t>4 December 2017</a:t>
            </a:r>
          </a:p>
        </p:txBody>
      </p:sp>
      <p:sp>
        <p:nvSpPr>
          <p:cNvPr id="8" name="Rectangle 5"/>
          <p:cNvSpPr>
            <a:spLocks noGrp="1" noChangeArrowheads="1"/>
          </p:cNvSpPr>
          <p:nvPr>
            <p:ph type="ftr" sz="quarter" idx="11"/>
          </p:nvPr>
        </p:nvSpPr>
        <p:spPr>
          <a:xfrm>
            <a:off x="3124200" y="6400800"/>
            <a:ext cx="3694113" cy="457200"/>
          </a:xfrm>
          <a:prstGeom prst="rect">
            <a:avLst/>
          </a:prstGeom>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7239000" y="6415088"/>
            <a:ext cx="1905000" cy="314325"/>
          </a:xfrm>
          <a:prstGeom prst="rect">
            <a:avLst/>
          </a:prstGeom>
        </p:spPr>
        <p:txBody>
          <a:bodyPr/>
          <a:lstStyle>
            <a:lvl1pPr>
              <a:defRPr/>
            </a:lvl1pPr>
          </a:lstStyle>
          <a:p>
            <a:pPr>
              <a:defRPr/>
            </a:pPr>
            <a:fld id="{4AEB4C38-FD78-4A80-BF54-94252640DD84}"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r>
              <a:rPr lang="en-US"/>
              <a:t>4 December 2017</a:t>
            </a:r>
          </a:p>
        </p:txBody>
      </p:sp>
      <p:sp>
        <p:nvSpPr>
          <p:cNvPr id="4" name="Rectangle 5"/>
          <p:cNvSpPr>
            <a:spLocks noGrp="1" noChangeArrowheads="1"/>
          </p:cNvSpPr>
          <p:nvPr>
            <p:ph type="ftr" sz="quarter" idx="11"/>
          </p:nvPr>
        </p:nvSpPr>
        <p:spPr>
          <a:xfrm>
            <a:off x="3124200" y="6400800"/>
            <a:ext cx="3694113" cy="457200"/>
          </a:xfrm>
          <a:prstGeom prst="rect">
            <a:avLst/>
          </a:prstGeom>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88"/>
            <a:ext cx="1905000" cy="314325"/>
          </a:xfrm>
          <a:prstGeom prst="rect">
            <a:avLst/>
          </a:prstGeom>
        </p:spPr>
        <p:txBody>
          <a:bodyPr/>
          <a:lstStyle>
            <a:lvl1pPr>
              <a:defRPr/>
            </a:lvl1pPr>
          </a:lstStyle>
          <a:p>
            <a:pPr>
              <a:defRPr/>
            </a:pPr>
            <a:fld id="{A08C398C-333C-4FCB-8B11-585B095AB6FE}"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sz="1200">
                <a:latin typeface="Calibri" panose="020F0502020204030204" pitchFamily="34" charset="0"/>
                <a:cs typeface="Calibri" panose="020F0502020204030204" pitchFamily="34" charset="0"/>
              </a:defRPr>
            </a:lvl1pPr>
          </a:lstStyle>
          <a:p>
            <a:pPr>
              <a:defRPr/>
            </a:pPr>
            <a:r>
              <a:rPr lang="en-US"/>
              <a:t>4 December 2017</a:t>
            </a:r>
          </a:p>
        </p:txBody>
      </p:sp>
      <p:sp>
        <p:nvSpPr>
          <p:cNvPr id="3" name="Rectangle 5"/>
          <p:cNvSpPr>
            <a:spLocks noGrp="1" noChangeArrowheads="1"/>
          </p:cNvSpPr>
          <p:nvPr>
            <p:ph type="ftr" sz="quarter" idx="11"/>
          </p:nvPr>
        </p:nvSpPr>
        <p:spPr>
          <a:xfrm>
            <a:off x="3124200" y="6400800"/>
            <a:ext cx="3694113" cy="457200"/>
          </a:xfrm>
          <a:prstGeom prst="rect">
            <a:avLst/>
          </a:prstGeom>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7239000" y="6510785"/>
            <a:ext cx="1905000" cy="314325"/>
          </a:xfrm>
          <a:prstGeom prst="rect">
            <a:avLst/>
          </a:prstGeom>
        </p:spPr>
        <p:txBody>
          <a:bodyPr/>
          <a:lstStyle>
            <a:lvl1pPr>
              <a:defRPr sz="1200"/>
            </a:lvl1pPr>
          </a:lstStyle>
          <a:p>
            <a:pPr>
              <a:defRPr/>
            </a:pPr>
            <a:fld id="{CCE60E7C-9340-4E78-8FF1-5B9A5C8058C3}"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r>
              <a:rPr lang="en-US"/>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88"/>
            <a:ext cx="1905000" cy="314325"/>
          </a:xfrm>
          <a:prstGeom prst="rect">
            <a:avLst/>
          </a:prstGeom>
        </p:spPr>
        <p:txBody>
          <a:bodyPr/>
          <a:lstStyle>
            <a:lvl1pPr>
              <a:defRPr/>
            </a:lvl1pPr>
          </a:lstStyle>
          <a:p>
            <a:pPr>
              <a:defRPr/>
            </a:pPr>
            <a:fld id="{19D389F8-6142-4CCE-ABA4-71FF5E07ACF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r>
              <a:rPr lang="en-US"/>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88"/>
            <a:ext cx="1905000" cy="314325"/>
          </a:xfrm>
          <a:prstGeom prst="rect">
            <a:avLst/>
          </a:prstGeom>
        </p:spPr>
        <p:txBody>
          <a:bodyPr/>
          <a:lstStyle>
            <a:lvl1pPr>
              <a:defRPr/>
            </a:lvl1pPr>
          </a:lstStyle>
          <a:p>
            <a:pPr>
              <a:defRPr/>
            </a:pPr>
            <a:fld id="{10DC6185-D414-41A3-A58D-EF14A5C4FF1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jpe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5.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jpe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PPT values"/>
          <p:cNvPicPr>
            <a:picLocks noChangeAspect="1" noChangeArrowheads="1"/>
          </p:cNvPicPr>
          <p:nvPr/>
        </p:nvPicPr>
        <p:blipFill>
          <a:blip r:embed="rId14" cstate="print"/>
          <a:srcRect/>
          <a:stretch>
            <a:fillRect/>
          </a:stretch>
        </p:blipFill>
        <p:spPr bwMode="auto">
          <a:xfrm>
            <a:off x="2819400" y="6600825"/>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0"/>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rot="5400000">
            <a:off x="1039390" y="5772050"/>
            <a:ext cx="381000" cy="1565615"/>
          </a:xfrm>
          <a:prstGeom prst="rect">
            <a:avLst/>
          </a:prstGeom>
          <a:ln>
            <a:miter lim="800000"/>
          </a:ln>
        </p:spPr>
        <p:txBody>
          <a:bodyPr vert="vert270" wrap="square" lIns="91440" tIns="45720" rIns="91440" bIns="45720" numCol="1" anchor="t" anchorCtr="0" compatLnSpc="1"/>
          <a:lstStyle>
            <a:lvl1pPr algn="ctr" eaLnBrk="0" hangingPunct="0">
              <a:defRPr sz="1400">
                <a:solidFill>
                  <a:schemeClr val="tx1"/>
                </a:solidFill>
                <a:latin typeface="Cambria" panose="02040503050406030204"/>
                <a:ea typeface="+mn-ea"/>
                <a:cs typeface="Cambria" panose="02040503050406030204"/>
              </a:defRPr>
            </a:lvl1pPr>
          </a:lstStyle>
          <a:p>
            <a:pPr>
              <a:defRPr/>
            </a:pPr>
            <a:r>
              <a:rPr lang="en-US"/>
              <a:t>4 December 2017</a:t>
            </a:r>
            <a:endParaRPr lang="en-US" dirty="0"/>
          </a:p>
        </p:txBody>
      </p:sp>
      <p:pic>
        <p:nvPicPr>
          <p:cNvPr id="1031" name="Picture 16"/>
          <p:cNvPicPr>
            <a:picLocks noChangeAspect="1" noChangeArrowheads="1"/>
          </p:cNvPicPr>
          <p:nvPr/>
        </p:nvPicPr>
        <p:blipFill>
          <a:blip r:embed="rId16" cstate="print"/>
          <a:srcRect/>
          <a:stretch>
            <a:fillRect/>
          </a:stretch>
        </p:blipFill>
        <p:spPr bwMode="auto">
          <a:xfrm>
            <a:off x="7733610" y="122454"/>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903330" y="3585338"/>
            <a:ext cx="6175992" cy="369332"/>
          </a:xfrm>
          <a:prstGeom prst="rect">
            <a:avLst/>
          </a:prstGeom>
          <a:solidFill>
            <a:srgbClr val="004282"/>
          </a:solidFill>
          <a:ln w="9525" algn="ctr">
            <a:noFill/>
            <a:miter lim="800000"/>
          </a:ln>
          <a:effectLst/>
        </p:spPr>
        <p:txBody>
          <a:bodyPr wrap="square">
            <a:spAutoFit/>
          </a:bodyPr>
          <a:lstStyle/>
          <a:p>
            <a:pPr algn="ctr">
              <a:spcBef>
                <a:spcPct val="50000"/>
              </a:spcBef>
              <a:defRPr/>
            </a:pPr>
            <a:r>
              <a:rPr lang="en-US" sz="1800" b="0" dirty="0">
                <a:solidFill>
                  <a:schemeClr val="bg1"/>
                </a:solidFill>
                <a:latin typeface="Cambria" panose="02040503050406030204"/>
                <a:cs typeface="Cambria" panose="02040503050406030204"/>
              </a:rPr>
              <a:t>GMR Institute of Technology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2pPr>
      <a:lvl3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3pPr>
      <a:lvl4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4pPr>
      <a:lvl5pPr algn="ctr" rtl="0" eaLnBrk="0" fontAlgn="base" hangingPunct="0">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5pPr>
      <a:lvl6pPr marL="4572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6pPr>
      <a:lvl7pPr marL="9144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7pPr>
      <a:lvl8pPr marL="13716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8pPr>
      <a:lvl9pPr marL="1828800" algn="ctr" rtl="0" fontAlgn="base">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0" y="652463"/>
            <a:ext cx="457200" cy="5795962"/>
          </a:xfrm>
          <a:prstGeom prst="rect">
            <a:avLst/>
          </a:prstGeom>
          <a:solidFill>
            <a:srgbClr val="FF6600"/>
          </a:solidFill>
          <a:ln w="9525" algn="ctr">
            <a:noFill/>
            <a:miter lim="800000"/>
          </a:ln>
          <a:effectLst/>
        </p:spPr>
        <p:txBody>
          <a:bodyPr wrap="none" anchor="ctr"/>
          <a:lstStyle/>
          <a:p>
            <a:pPr>
              <a:defRPr/>
            </a:pPr>
            <a:endParaRPr lang="en-US" dirty="0">
              <a:ea typeface="+mn-ea"/>
              <a:cs typeface="+mn-cs"/>
            </a:endParaRPr>
          </a:p>
        </p:txBody>
      </p:sp>
      <p:sp>
        <p:nvSpPr>
          <p:cNvPr id="110595" name="Line 3"/>
          <p:cNvSpPr>
            <a:spLocks noChangeShapeType="1"/>
          </p:cNvSpPr>
          <p:nvPr/>
        </p:nvSpPr>
        <p:spPr bwMode="auto">
          <a:xfrm>
            <a:off x="0" y="6457950"/>
            <a:ext cx="9144000" cy="0"/>
          </a:xfrm>
          <a:prstGeom prst="line">
            <a:avLst/>
          </a:prstGeom>
          <a:noFill/>
          <a:ln w="25400">
            <a:solidFill>
              <a:srgbClr val="B2B2B2"/>
            </a:solidFill>
            <a:round/>
          </a:ln>
          <a:effectLst/>
        </p:spPr>
        <p:txBody>
          <a:bodyPr wrap="none" anchor="ctr"/>
          <a:lstStyle/>
          <a:p>
            <a:pPr>
              <a:defRPr/>
            </a:pPr>
            <a:endParaRPr lang="en-US" dirty="0">
              <a:ea typeface="+mn-ea"/>
              <a:cs typeface="+mn-cs"/>
            </a:endParaRPr>
          </a:p>
        </p:txBody>
      </p:sp>
      <p:sp>
        <p:nvSpPr>
          <p:cNvPr id="110596" name="Rectangle 4"/>
          <p:cNvSpPr>
            <a:spLocks noChangeArrowheads="1"/>
          </p:cNvSpPr>
          <p:nvPr/>
        </p:nvSpPr>
        <p:spPr bwMode="auto">
          <a:xfrm>
            <a:off x="0" y="609600"/>
            <a:ext cx="9144000" cy="46038"/>
          </a:xfrm>
          <a:prstGeom prst="rect">
            <a:avLst/>
          </a:prstGeom>
          <a:gradFill rotWithShape="1">
            <a:gsLst>
              <a:gs pos="0">
                <a:srgbClr val="E42314"/>
              </a:gs>
              <a:gs pos="50000">
                <a:srgbClr val="F08C12"/>
              </a:gs>
              <a:gs pos="100000">
                <a:srgbClr val="E42314"/>
              </a:gs>
            </a:gsLst>
            <a:lin ang="0" scaled="1"/>
          </a:gradFill>
          <a:ln w="9525">
            <a:noFill/>
            <a:miter lim="800000"/>
          </a:ln>
          <a:effectLst/>
        </p:spPr>
        <p:txBody>
          <a:bodyPr wrap="none" anchor="ctr"/>
          <a:lstStyle/>
          <a:p>
            <a:pPr>
              <a:defRPr/>
            </a:pPr>
            <a:endParaRPr lang="en-US" dirty="0">
              <a:ea typeface="+mn-ea"/>
              <a:cs typeface="+mn-cs"/>
            </a:endParaRPr>
          </a:p>
        </p:txBody>
      </p:sp>
      <p:sp>
        <p:nvSpPr>
          <p:cNvPr id="110597" name="Text Box 5"/>
          <p:cNvSpPr txBox="1">
            <a:spLocks noChangeArrowheads="1"/>
          </p:cNvSpPr>
          <p:nvPr/>
        </p:nvSpPr>
        <p:spPr bwMode="auto">
          <a:xfrm rot="-5400000">
            <a:off x="-2667000" y="3505200"/>
            <a:ext cx="5791200" cy="304800"/>
          </a:xfrm>
          <a:prstGeom prst="rect">
            <a:avLst/>
          </a:prstGeom>
          <a:noFill/>
          <a:ln w="9525" algn="ctr">
            <a:noFill/>
            <a:miter lim="800000"/>
          </a:ln>
          <a:effectLst/>
        </p:spPr>
        <p:txBody>
          <a:bodyPr>
            <a:spAutoFit/>
          </a:bodyPr>
          <a:lstStyle/>
          <a:p>
            <a:pPr algn="ctr">
              <a:spcBef>
                <a:spcPct val="50000"/>
              </a:spcBef>
              <a:defRPr/>
            </a:pPr>
            <a:r>
              <a:rPr lang="en-US" sz="1400" b="1" dirty="0">
                <a:solidFill>
                  <a:schemeClr val="bg1"/>
                </a:solidFill>
                <a:ea typeface="+mn-ea"/>
                <a:cs typeface="+mn-cs"/>
              </a:rPr>
              <a:t>Department of Mechanical Engineering</a:t>
            </a:r>
          </a:p>
        </p:txBody>
      </p:sp>
      <p:sp>
        <p:nvSpPr>
          <p:cNvPr id="110598" name="Rectangle 6"/>
          <p:cNvSpPr>
            <a:spLocks noChangeArrowheads="1"/>
          </p:cNvSpPr>
          <p:nvPr/>
        </p:nvSpPr>
        <p:spPr bwMode="auto">
          <a:xfrm>
            <a:off x="0" y="652463"/>
            <a:ext cx="457200" cy="5795962"/>
          </a:xfrm>
          <a:prstGeom prst="rect">
            <a:avLst/>
          </a:prstGeom>
          <a:solidFill>
            <a:srgbClr val="FF6600"/>
          </a:solidFill>
          <a:ln w="9525" algn="ctr">
            <a:noFill/>
            <a:miter lim="800000"/>
          </a:ln>
          <a:effectLst/>
        </p:spPr>
        <p:txBody>
          <a:bodyPr wrap="none" anchor="ctr"/>
          <a:lstStyle/>
          <a:p>
            <a:pPr>
              <a:defRPr/>
            </a:pPr>
            <a:endParaRPr lang="en-US" dirty="0">
              <a:ea typeface="+mn-ea"/>
              <a:cs typeface="+mn-cs"/>
            </a:endParaRPr>
          </a:p>
        </p:txBody>
      </p:sp>
      <p:pic>
        <p:nvPicPr>
          <p:cNvPr id="2055" name="Picture 7" descr="GMR Logo"/>
          <p:cNvPicPr>
            <a:picLocks noChangeAspect="1" noChangeArrowheads="1"/>
          </p:cNvPicPr>
          <p:nvPr/>
        </p:nvPicPr>
        <p:blipFill>
          <a:blip r:embed="rId13" cstate="print"/>
          <a:srcRect/>
          <a:stretch>
            <a:fillRect/>
          </a:stretch>
        </p:blipFill>
        <p:spPr bwMode="auto">
          <a:xfrm>
            <a:off x="7924800" y="76200"/>
            <a:ext cx="1066800" cy="395288"/>
          </a:xfrm>
          <a:prstGeom prst="rect">
            <a:avLst/>
          </a:prstGeom>
          <a:noFill/>
          <a:ln w="9525">
            <a:noFill/>
            <a:miter lim="800000"/>
            <a:headEnd/>
            <a:tailEnd/>
          </a:ln>
        </p:spPr>
      </p:pic>
      <p:sp>
        <p:nvSpPr>
          <p:cNvPr id="110600" name="Text Box 8"/>
          <p:cNvSpPr txBox="1">
            <a:spLocks noChangeArrowheads="1"/>
          </p:cNvSpPr>
          <p:nvPr/>
        </p:nvSpPr>
        <p:spPr bwMode="auto">
          <a:xfrm>
            <a:off x="2133600" y="152400"/>
            <a:ext cx="1219200" cy="304800"/>
          </a:xfrm>
          <a:prstGeom prst="rect">
            <a:avLst/>
          </a:prstGeom>
          <a:noFill/>
          <a:ln w="9525" algn="ctr">
            <a:noFill/>
            <a:miter lim="800000"/>
          </a:ln>
          <a:effectLst/>
        </p:spPr>
        <p:txBody>
          <a:bodyPr>
            <a:spAutoFit/>
          </a:bodyPr>
          <a:lstStyle/>
          <a:p>
            <a:pPr algn="ctr">
              <a:spcBef>
                <a:spcPct val="50000"/>
              </a:spcBef>
              <a:defRPr/>
            </a:pPr>
            <a:r>
              <a:rPr lang="en-US" sz="1400" i="1" dirty="0">
                <a:solidFill>
                  <a:srgbClr val="4D4D4D"/>
                </a:solidFill>
                <a:latin typeface="Arial" panose="020B0604020202020204" pitchFamily="34" charset="0"/>
                <a:ea typeface="+mn-ea"/>
                <a:cs typeface="+mn-cs"/>
              </a:rPr>
              <a:t>Humility</a:t>
            </a:r>
          </a:p>
        </p:txBody>
      </p:sp>
      <p:sp>
        <p:nvSpPr>
          <p:cNvPr id="110601" name="Text Box 9"/>
          <p:cNvSpPr txBox="1">
            <a:spLocks noChangeArrowheads="1"/>
          </p:cNvSpPr>
          <p:nvPr/>
        </p:nvSpPr>
        <p:spPr bwMode="auto">
          <a:xfrm>
            <a:off x="3657600" y="152400"/>
            <a:ext cx="1981200" cy="304800"/>
          </a:xfrm>
          <a:prstGeom prst="rect">
            <a:avLst/>
          </a:prstGeom>
          <a:noFill/>
          <a:ln w="9525" algn="ctr">
            <a:noFill/>
            <a:miter lim="800000"/>
          </a:ln>
          <a:effectLst/>
        </p:spPr>
        <p:txBody>
          <a:bodyPr>
            <a:spAutoFit/>
          </a:bodyPr>
          <a:lstStyle/>
          <a:p>
            <a:pPr algn="ctr">
              <a:spcBef>
                <a:spcPct val="50000"/>
              </a:spcBef>
              <a:defRPr/>
            </a:pPr>
            <a:r>
              <a:rPr lang="en-US" sz="1400" i="1" dirty="0">
                <a:solidFill>
                  <a:srgbClr val="4D4D4D"/>
                </a:solidFill>
                <a:latin typeface="Arial" panose="020B0604020202020204" pitchFamily="34" charset="0"/>
                <a:ea typeface="+mn-ea"/>
                <a:cs typeface="+mn-cs"/>
              </a:rPr>
              <a:t>Entrepreneurship</a:t>
            </a:r>
          </a:p>
        </p:txBody>
      </p:sp>
      <p:sp>
        <p:nvSpPr>
          <p:cNvPr id="110602" name="Text Box 10"/>
          <p:cNvSpPr txBox="1">
            <a:spLocks noChangeArrowheads="1"/>
          </p:cNvSpPr>
          <p:nvPr/>
        </p:nvSpPr>
        <p:spPr bwMode="auto">
          <a:xfrm>
            <a:off x="5791200" y="152400"/>
            <a:ext cx="1981200" cy="304800"/>
          </a:xfrm>
          <a:prstGeom prst="rect">
            <a:avLst/>
          </a:prstGeom>
          <a:noFill/>
          <a:ln w="9525" algn="ctr">
            <a:noFill/>
            <a:miter lim="800000"/>
          </a:ln>
          <a:effectLst/>
        </p:spPr>
        <p:txBody>
          <a:bodyPr>
            <a:spAutoFit/>
          </a:bodyPr>
          <a:lstStyle/>
          <a:p>
            <a:pPr algn="ctr">
              <a:spcBef>
                <a:spcPct val="50000"/>
              </a:spcBef>
              <a:defRPr/>
            </a:pPr>
            <a:r>
              <a:rPr lang="en-US" sz="1400" i="1" dirty="0">
                <a:solidFill>
                  <a:srgbClr val="4D4D4D"/>
                </a:solidFill>
                <a:latin typeface="Arial" panose="020B0604020202020204" pitchFamily="34" charset="0"/>
                <a:ea typeface="+mn-ea"/>
                <a:cs typeface="+mn-cs"/>
              </a:rPr>
              <a:t>Teamwork</a:t>
            </a:r>
          </a:p>
        </p:txBody>
      </p:sp>
      <p:sp>
        <p:nvSpPr>
          <p:cNvPr id="110603" name="Text Box 11"/>
          <p:cNvSpPr txBox="1">
            <a:spLocks noChangeArrowheads="1"/>
          </p:cNvSpPr>
          <p:nvPr/>
        </p:nvSpPr>
        <p:spPr bwMode="auto">
          <a:xfrm>
            <a:off x="2362200" y="6519863"/>
            <a:ext cx="1219200" cy="304800"/>
          </a:xfrm>
          <a:prstGeom prst="rect">
            <a:avLst/>
          </a:prstGeom>
          <a:noFill/>
          <a:ln w="9525" algn="ctr">
            <a:noFill/>
            <a:miter lim="800000"/>
          </a:ln>
          <a:effectLst/>
        </p:spPr>
        <p:txBody>
          <a:bodyPr>
            <a:spAutoFit/>
          </a:bodyPr>
          <a:lstStyle/>
          <a:p>
            <a:pPr algn="ctr">
              <a:spcBef>
                <a:spcPct val="50000"/>
              </a:spcBef>
              <a:defRPr/>
            </a:pPr>
            <a:r>
              <a:rPr lang="en-US" sz="1400" i="1" dirty="0">
                <a:solidFill>
                  <a:srgbClr val="4D4D4D"/>
                </a:solidFill>
                <a:latin typeface="Arial" panose="020B0604020202020204" pitchFamily="34" charset="0"/>
                <a:ea typeface="+mn-ea"/>
                <a:cs typeface="+mn-cs"/>
              </a:rPr>
              <a:t>Learning</a:t>
            </a:r>
          </a:p>
        </p:txBody>
      </p:sp>
      <p:sp>
        <p:nvSpPr>
          <p:cNvPr id="110604" name="Text Box 12"/>
          <p:cNvSpPr txBox="1">
            <a:spLocks noChangeArrowheads="1"/>
          </p:cNvSpPr>
          <p:nvPr/>
        </p:nvSpPr>
        <p:spPr bwMode="auto">
          <a:xfrm>
            <a:off x="4343400" y="6519863"/>
            <a:ext cx="1981200" cy="304800"/>
          </a:xfrm>
          <a:prstGeom prst="rect">
            <a:avLst/>
          </a:prstGeom>
          <a:noFill/>
          <a:ln w="9525" algn="ctr">
            <a:noFill/>
            <a:miter lim="800000"/>
          </a:ln>
          <a:effectLst/>
        </p:spPr>
        <p:txBody>
          <a:bodyPr>
            <a:spAutoFit/>
          </a:bodyPr>
          <a:lstStyle/>
          <a:p>
            <a:pPr algn="ctr">
              <a:spcBef>
                <a:spcPct val="50000"/>
              </a:spcBef>
              <a:defRPr/>
            </a:pPr>
            <a:r>
              <a:rPr lang="en-US" sz="1400" i="1" dirty="0">
                <a:solidFill>
                  <a:srgbClr val="4D4D4D"/>
                </a:solidFill>
                <a:latin typeface="Arial" panose="020B0604020202020204" pitchFamily="34" charset="0"/>
                <a:ea typeface="+mn-ea"/>
                <a:cs typeface="+mn-cs"/>
              </a:rPr>
              <a:t>Social Responsibility</a:t>
            </a:r>
          </a:p>
        </p:txBody>
      </p:sp>
      <p:sp>
        <p:nvSpPr>
          <p:cNvPr id="110605" name="Text Box 13"/>
          <p:cNvSpPr txBox="1">
            <a:spLocks noChangeArrowheads="1"/>
          </p:cNvSpPr>
          <p:nvPr/>
        </p:nvSpPr>
        <p:spPr bwMode="auto">
          <a:xfrm>
            <a:off x="7162800" y="6519863"/>
            <a:ext cx="1981200" cy="304800"/>
          </a:xfrm>
          <a:prstGeom prst="rect">
            <a:avLst/>
          </a:prstGeom>
          <a:noFill/>
          <a:ln w="9525" algn="ctr">
            <a:noFill/>
            <a:miter lim="800000"/>
          </a:ln>
          <a:effectLst/>
        </p:spPr>
        <p:txBody>
          <a:bodyPr>
            <a:spAutoFit/>
          </a:bodyPr>
          <a:lstStyle/>
          <a:p>
            <a:pPr algn="ctr">
              <a:spcBef>
                <a:spcPct val="50000"/>
              </a:spcBef>
              <a:defRPr/>
            </a:pPr>
            <a:r>
              <a:rPr lang="en-US" sz="1400" i="1" dirty="0">
                <a:solidFill>
                  <a:srgbClr val="4D4D4D"/>
                </a:solidFill>
                <a:latin typeface="Arial" panose="020B0604020202020204" pitchFamily="34" charset="0"/>
                <a:ea typeface="+mn-ea"/>
                <a:cs typeface="+mn-cs"/>
              </a:rPr>
              <a:t>Respect for Individual</a:t>
            </a:r>
          </a:p>
        </p:txBody>
      </p:sp>
      <p:sp>
        <p:nvSpPr>
          <p:cNvPr id="110606" name="Text Box 14"/>
          <p:cNvSpPr txBox="1">
            <a:spLocks noChangeArrowheads="1"/>
          </p:cNvSpPr>
          <p:nvPr/>
        </p:nvSpPr>
        <p:spPr bwMode="auto">
          <a:xfrm>
            <a:off x="0" y="6515100"/>
            <a:ext cx="1828800" cy="304800"/>
          </a:xfrm>
          <a:prstGeom prst="rect">
            <a:avLst/>
          </a:prstGeom>
          <a:noFill/>
          <a:ln w="9525" algn="ctr">
            <a:noFill/>
            <a:miter lim="800000"/>
          </a:ln>
          <a:effectLst/>
        </p:spPr>
        <p:txBody>
          <a:bodyPr>
            <a:spAutoFit/>
          </a:bodyPr>
          <a:lstStyle/>
          <a:p>
            <a:pPr algn="ctr">
              <a:spcBef>
                <a:spcPct val="50000"/>
              </a:spcBef>
              <a:defRPr/>
            </a:pPr>
            <a:r>
              <a:rPr lang="en-US" sz="1400" i="1" dirty="0">
                <a:solidFill>
                  <a:srgbClr val="4D4D4D"/>
                </a:solidFill>
                <a:latin typeface="Arial" panose="020B0604020202020204" pitchFamily="34" charset="0"/>
                <a:ea typeface="+mn-ea"/>
                <a:cs typeface="+mn-cs"/>
              </a:rPr>
              <a:t>Deliver The Promise</a:t>
            </a:r>
          </a:p>
        </p:txBody>
      </p:sp>
      <p:sp>
        <p:nvSpPr>
          <p:cNvPr id="110607" name="Text Box 15"/>
          <p:cNvSpPr txBox="1">
            <a:spLocks noChangeArrowheads="1"/>
          </p:cNvSpPr>
          <p:nvPr/>
        </p:nvSpPr>
        <p:spPr bwMode="auto">
          <a:xfrm rot="-5400000">
            <a:off x="-2682875" y="3413125"/>
            <a:ext cx="5791200" cy="336550"/>
          </a:xfrm>
          <a:prstGeom prst="rect">
            <a:avLst/>
          </a:prstGeom>
          <a:noFill/>
          <a:ln w="9525" algn="ctr">
            <a:noFill/>
            <a:miter lim="800000"/>
          </a:ln>
          <a:effectLst/>
        </p:spPr>
        <p:txBody>
          <a:bodyPr>
            <a:spAutoFit/>
          </a:bodyPr>
          <a:lstStyle/>
          <a:p>
            <a:pPr algn="ctr">
              <a:spcBef>
                <a:spcPct val="50000"/>
              </a:spcBef>
              <a:defRPr/>
            </a:pPr>
            <a:r>
              <a:rPr lang="en-US" sz="1600" b="1" dirty="0">
                <a:solidFill>
                  <a:schemeClr val="bg1"/>
                </a:solidFill>
                <a:latin typeface="Verdana" panose="020B0604030504040204" pitchFamily="34" charset="0"/>
                <a:ea typeface="+mn-ea"/>
                <a:cs typeface="+mn-cs"/>
              </a:rPr>
              <a:t>GMR Institute of Technology, Rajam</a:t>
            </a:r>
          </a:p>
        </p:txBody>
      </p:sp>
      <p:pic>
        <p:nvPicPr>
          <p:cNvPr id="2064" name="Picture 16"/>
          <p:cNvPicPr>
            <a:picLocks noChangeAspect="1" noChangeArrowheads="1"/>
          </p:cNvPicPr>
          <p:nvPr/>
        </p:nvPicPr>
        <p:blipFill>
          <a:blip r:embed="rId14" cstate="print"/>
          <a:srcRect/>
          <a:stretch>
            <a:fillRect/>
          </a:stretch>
        </p:blipFill>
        <p:spPr bwMode="auto">
          <a:xfrm>
            <a:off x="0" y="0"/>
            <a:ext cx="1654175" cy="576263"/>
          </a:xfrm>
          <a:prstGeom prst="rect">
            <a:avLst/>
          </a:prstGeom>
          <a:noFill/>
          <a:ln w="9525">
            <a:noFill/>
            <a:miter lim="800000"/>
            <a:headEnd/>
            <a:tailEnd/>
          </a:ln>
        </p:spPr>
      </p:pic>
      <p:sp>
        <p:nvSpPr>
          <p:cNvPr id="290863" name="Rectangle 47"/>
          <p:cNvSpPr>
            <a:spLocks noGrp="1" noChangeArrowheads="1"/>
          </p:cNvSpPr>
          <p:nvPr>
            <p:ph type="sldNum" sz="quarter" idx="4"/>
          </p:nvPr>
        </p:nvSpPr>
        <p:spPr bwMode="auto">
          <a:xfrm>
            <a:off x="7924800" y="6586538"/>
            <a:ext cx="1219200" cy="476250"/>
          </a:xfrm>
          <a:prstGeom prst="rect">
            <a:avLst/>
          </a:prstGeom>
          <a:noFill/>
          <a:ln w="9525">
            <a:noFill/>
            <a:miter lim="800000"/>
          </a:ln>
          <a:effectLst/>
        </p:spPr>
        <p:txBody>
          <a:bodyPr vert="horz" wrap="square" lIns="91440" tIns="45720" rIns="91440" bIns="45720" numCol="1" anchor="t" anchorCtr="0" compatLnSpc="1"/>
          <a:lstStyle>
            <a:lvl1pPr algn="r">
              <a:defRPr sz="1200" i="1">
                <a:solidFill>
                  <a:schemeClr val="tx1"/>
                </a:solidFill>
                <a:ea typeface="+mn-ea"/>
                <a:cs typeface="+mn-cs"/>
              </a:defRPr>
            </a:lvl1pPr>
          </a:lstStyle>
          <a:p>
            <a:pPr>
              <a:defRPr/>
            </a:pPr>
            <a:fld id="{C9DA4647-D6BA-4DF1-A77A-751DA1F08E30}" type="slidenum">
              <a:rPr lang="en-IN"/>
              <a:pPr>
                <a:defRPr/>
              </a:pPr>
              <a:t>‹#›</a:t>
            </a:fld>
            <a:endParaRPr lang="en-IN"/>
          </a:p>
        </p:txBody>
      </p:sp>
      <p:sp>
        <p:nvSpPr>
          <p:cNvPr id="290865" name="Rectangle 49"/>
          <p:cNvSpPr>
            <a:spLocks noGrp="1" noChangeArrowheads="1"/>
          </p:cNvSpPr>
          <p:nvPr>
            <p:ph type="dt" sz="half" idx="2"/>
          </p:nvPr>
        </p:nvSpPr>
        <p:spPr bwMode="auto">
          <a:xfrm>
            <a:off x="200025" y="6453188"/>
            <a:ext cx="1371600" cy="476250"/>
          </a:xfrm>
          <a:prstGeom prst="rect">
            <a:avLst/>
          </a:prstGeom>
          <a:noFill/>
          <a:ln w="9525">
            <a:noFill/>
            <a:miter lim="800000"/>
          </a:ln>
          <a:effectLst/>
        </p:spPr>
        <p:txBody>
          <a:bodyPr vert="horz" wrap="square" lIns="91440" tIns="45720" rIns="91440" bIns="45720" numCol="1" anchor="t" anchorCtr="0" compatLnSpc="1"/>
          <a:lstStyle>
            <a:lvl1pPr algn="ctr">
              <a:defRPr sz="1200" i="1">
                <a:solidFill>
                  <a:schemeClr val="tx1"/>
                </a:solidFill>
                <a:ea typeface="+mn-ea"/>
                <a:cs typeface="+mn-cs"/>
              </a:defRPr>
            </a:lvl1pPr>
          </a:lstStyle>
          <a:p>
            <a:pPr>
              <a:defRPr/>
            </a:pPr>
            <a:r>
              <a:rPr lang="en-US"/>
              <a:t>4 December 2017</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2"/>
          <p:cNvSpPr>
            <a:spLocks noGrp="1" noChangeArrowheads="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a:solidFill>
                  <a:srgbClr val="898989"/>
                </a:solidFill>
                <a:ea typeface="+mn-ea"/>
                <a:cs typeface="+mn-cs"/>
              </a:defRPr>
            </a:lvl1pPr>
          </a:lstStyle>
          <a:p>
            <a:pPr>
              <a:defRPr/>
            </a:pPr>
            <a:r>
              <a:rPr lang="en-US"/>
              <a:t>4 December 2017</a:t>
            </a:r>
          </a:p>
        </p:txBody>
      </p:sp>
      <p:sp>
        <p:nvSpPr>
          <p:cNvPr id="10" name="Rectangle 3"/>
          <p:cNvSpPr>
            <a:spLocks noGrp="1" noChangeArrowheads="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a:solidFill>
                  <a:srgbClr val="898989"/>
                </a:solidFill>
              </a:defRPr>
            </a:lvl1pPr>
          </a:lstStyle>
          <a:p>
            <a:pPr>
              <a:defRPr/>
            </a:pPr>
            <a:endParaRPr lang="en-US"/>
          </a:p>
        </p:txBody>
      </p:sp>
      <p:sp>
        <p:nvSpPr>
          <p:cNvPr id="11" name="Rectangle 4"/>
          <p:cNvSpPr>
            <a:spLocks noGrp="1" noChangeArrowheads="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mn-ea"/>
                <a:cs typeface="+mn-cs"/>
              </a:defRPr>
            </a:lvl1pPr>
          </a:lstStyle>
          <a:p>
            <a:pPr>
              <a:defRPr/>
            </a:pPr>
            <a:fld id="{F66BD97F-BD6B-4E71-B192-32CF7A21AF3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Lst>
  <p:hf hdr="0" ftr="0"/>
  <p:txStyles>
    <p:titleStyle>
      <a:lvl1pPr algn="ctr" rtl="0" eaLnBrk="0" fontAlgn="base" hangingPunct="0">
        <a:spcBef>
          <a:spcPct val="0"/>
        </a:spcBef>
        <a:spcAft>
          <a:spcPct val="0"/>
        </a:spcAft>
        <a:defRPr sz="4400" kern="1200">
          <a:solidFill>
            <a:schemeClr val="tx1"/>
          </a:solidFill>
          <a:latin typeface="Arial" panose="020B0604020202020204" pitchFamily="34" charset="0"/>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defRPr>
      </a:lvl2pPr>
      <a:lvl3pPr algn="ctr" rtl="0" eaLnBrk="0" fontAlgn="base" hangingPunct="0">
        <a:spcBef>
          <a:spcPct val="0"/>
        </a:spcBef>
        <a:spcAft>
          <a:spcPct val="0"/>
        </a:spcAft>
        <a:defRPr sz="4400">
          <a:solidFill>
            <a:schemeClr val="tx1"/>
          </a:solidFill>
          <a:latin typeface="Arial" panose="020B0604020202020204" pitchFamily="34" charset="0"/>
        </a:defRPr>
      </a:lvl3pPr>
      <a:lvl4pPr algn="ctr" rtl="0" eaLnBrk="0" fontAlgn="base" hangingPunct="0">
        <a:spcBef>
          <a:spcPct val="0"/>
        </a:spcBef>
        <a:spcAft>
          <a:spcPct val="0"/>
        </a:spcAft>
        <a:defRPr sz="4400">
          <a:solidFill>
            <a:schemeClr val="tx1"/>
          </a:solidFill>
          <a:latin typeface="Arial" panose="020B0604020202020204" pitchFamily="34" charset="0"/>
        </a:defRPr>
      </a:lvl4pPr>
      <a:lvl5pPr algn="ctr" rtl="0" eaLnBrk="0" fontAlgn="base" hangingPunct="0">
        <a:spcBef>
          <a:spcPct val="0"/>
        </a:spcBef>
        <a:spcAft>
          <a:spcPct val="0"/>
        </a:spcAft>
        <a:defRPr sz="4400">
          <a:solidFill>
            <a:schemeClr val="tx1"/>
          </a:solidFill>
          <a:latin typeface="Arial" panose="020B060402020202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5720" name="Rectangle 8"/>
          <p:cNvSpPr>
            <a:spLocks noChangeArrowheads="1"/>
          </p:cNvSpPr>
          <p:nvPr/>
        </p:nvSpPr>
        <p:spPr bwMode="auto">
          <a:xfrm>
            <a:off x="0" y="685800"/>
            <a:ext cx="381000" cy="5143500"/>
          </a:xfrm>
          <a:prstGeom prst="rect">
            <a:avLst/>
          </a:prstGeom>
          <a:solidFill>
            <a:srgbClr val="003399"/>
          </a:solidFill>
          <a:ln w="9525" algn="ctr">
            <a:noFill/>
            <a:miter lim="800000"/>
          </a:ln>
          <a:effectLst/>
        </p:spPr>
        <p:txBody>
          <a:bodyPr wrap="none" anchor="ctr"/>
          <a:lstStyle/>
          <a:p>
            <a:pPr>
              <a:defRPr/>
            </a:pPr>
            <a:endParaRPr lang="en-US" sz="1800" dirty="0"/>
          </a:p>
        </p:txBody>
      </p:sp>
      <p:pic>
        <p:nvPicPr>
          <p:cNvPr id="1026" name="Picture 10" descr="PPT values"/>
          <p:cNvPicPr>
            <a:picLocks noChangeAspect="1" noChangeArrowheads="1"/>
          </p:cNvPicPr>
          <p:nvPr/>
        </p:nvPicPr>
        <p:blipFill>
          <a:blip r:embed="rId14" cstate="print"/>
          <a:srcRect/>
          <a:stretch>
            <a:fillRect/>
          </a:stretch>
        </p:blipFill>
        <p:spPr bwMode="auto">
          <a:xfrm>
            <a:off x="2819400" y="6600827"/>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2"/>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a:off x="0" y="952500"/>
            <a:ext cx="381000" cy="1092200"/>
          </a:xfrm>
          <a:prstGeom prst="rect">
            <a:avLst/>
          </a:prstGeom>
          <a:ln>
            <a:miter lim="800000"/>
          </a:ln>
        </p:spPr>
        <p:txBody>
          <a:bodyPr vert="vert270" wrap="square" lIns="91440" tIns="45720" rIns="91440" bIns="45720" numCol="1" anchor="t" anchorCtr="0" compatLnSpc="1"/>
          <a:lstStyle>
            <a:lvl1pPr algn="r" eaLnBrk="0" hangingPunct="0">
              <a:defRPr sz="1050">
                <a:solidFill>
                  <a:schemeClr val="bg1"/>
                </a:solidFill>
                <a:latin typeface="Cambria" panose="02040503050406030204"/>
                <a:ea typeface="+mn-ea"/>
                <a:cs typeface="Cambria" panose="02040503050406030204"/>
              </a:defRPr>
            </a:lvl1pPr>
          </a:lstStyle>
          <a:p>
            <a:pPr>
              <a:defRPr/>
            </a:pPr>
            <a:r>
              <a:rPr lang="en-US">
                <a:solidFill>
                  <a:srgbClr val="FFFFFF"/>
                </a:solidFill>
              </a:rPr>
              <a:t>4 December 2017</a:t>
            </a:r>
            <a:endParaRPr lang="en-US" dirty="0">
              <a:solidFill>
                <a:srgbClr val="FFFFFF"/>
              </a:solidFill>
            </a:endParaRPr>
          </a:p>
        </p:txBody>
      </p:sp>
      <p:pic>
        <p:nvPicPr>
          <p:cNvPr id="1031" name="Picture 16"/>
          <p:cNvPicPr>
            <a:picLocks noChangeAspect="1" noChangeArrowheads="1"/>
          </p:cNvPicPr>
          <p:nvPr/>
        </p:nvPicPr>
        <p:blipFill>
          <a:blip r:embed="rId16" cstate="print"/>
          <a:srcRect/>
          <a:stretch>
            <a:fillRect/>
          </a:stretch>
        </p:blipFill>
        <p:spPr bwMode="auto">
          <a:xfrm>
            <a:off x="7733611" y="122456"/>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074799" y="4460059"/>
            <a:ext cx="4517898" cy="300082"/>
          </a:xfrm>
          <a:prstGeom prst="rect">
            <a:avLst/>
          </a:prstGeom>
          <a:solidFill>
            <a:srgbClr val="004282"/>
          </a:solidFill>
          <a:ln w="9525" algn="ctr">
            <a:noFill/>
            <a:miter lim="800000"/>
          </a:ln>
          <a:effectLst/>
        </p:spPr>
        <p:txBody>
          <a:bodyPr wrap="square">
            <a:spAutoFit/>
          </a:bodyPr>
          <a:lstStyle/>
          <a:p>
            <a:pPr algn="ctr">
              <a:spcBef>
                <a:spcPct val="50000"/>
              </a:spcBef>
              <a:defRPr/>
            </a:pPr>
            <a:r>
              <a:rPr lang="en-US" sz="1350" dirty="0">
                <a:solidFill>
                  <a:srgbClr val="FFFFFF"/>
                </a:solidFill>
                <a:latin typeface="Cambria" panose="02040503050406030204"/>
                <a:cs typeface="Cambria" panose="02040503050406030204"/>
              </a:rPr>
              <a:t>GMR Institute of Technology </a:t>
            </a: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hdr="0" ftr="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anose="020B0604020202020204" pitchFamily="34" charset="0"/>
          <a:ea typeface="MS PGothic" panose="020B0600070205080204" charset="-128"/>
          <a:cs typeface="MS PGothic" panose="020B0600070205080204" charset="-128"/>
        </a:defRPr>
      </a:lvl2pPr>
      <a:lvl3pPr algn="ctr" rtl="0" eaLnBrk="0" fontAlgn="base" hangingPunct="0">
        <a:spcBef>
          <a:spcPct val="0"/>
        </a:spcBef>
        <a:spcAft>
          <a:spcPct val="0"/>
        </a:spcAft>
        <a:defRPr sz="3300">
          <a:solidFill>
            <a:schemeClr val="tx2"/>
          </a:solidFill>
          <a:latin typeface="Arial" panose="020B0604020202020204" pitchFamily="34" charset="0"/>
          <a:ea typeface="MS PGothic" panose="020B0600070205080204" charset="-128"/>
          <a:cs typeface="MS PGothic" panose="020B0600070205080204" charset="-128"/>
        </a:defRPr>
      </a:lvl3pPr>
      <a:lvl4pPr algn="ctr" rtl="0" eaLnBrk="0" fontAlgn="base" hangingPunct="0">
        <a:spcBef>
          <a:spcPct val="0"/>
        </a:spcBef>
        <a:spcAft>
          <a:spcPct val="0"/>
        </a:spcAft>
        <a:defRPr sz="3300">
          <a:solidFill>
            <a:schemeClr val="tx2"/>
          </a:solidFill>
          <a:latin typeface="Arial" panose="020B0604020202020204" pitchFamily="34" charset="0"/>
          <a:ea typeface="MS PGothic" panose="020B0600070205080204" charset="-128"/>
          <a:cs typeface="MS PGothic" panose="020B0600070205080204" charset="-128"/>
        </a:defRPr>
      </a:lvl4pPr>
      <a:lvl5pPr algn="ctr" rtl="0" eaLnBrk="0" fontAlgn="base" hangingPunct="0">
        <a:spcBef>
          <a:spcPct val="0"/>
        </a:spcBef>
        <a:spcAft>
          <a:spcPct val="0"/>
        </a:spcAft>
        <a:defRPr sz="3300">
          <a:solidFill>
            <a:schemeClr val="tx2"/>
          </a:solidFill>
          <a:latin typeface="Arial" panose="020B0604020202020204" pitchFamily="34" charset="0"/>
          <a:ea typeface="MS PGothic" panose="020B0600070205080204" charset="-128"/>
          <a:cs typeface="MS PGothic" panose="020B0600070205080204" charset="-128"/>
        </a:defRPr>
      </a:lvl5pPr>
      <a:lvl6pPr marL="342900" algn="ctr" rtl="0" fontAlgn="base">
        <a:spcBef>
          <a:spcPct val="0"/>
        </a:spcBef>
        <a:spcAft>
          <a:spcPct val="0"/>
        </a:spcAft>
        <a:defRPr sz="3300">
          <a:solidFill>
            <a:schemeClr val="tx2"/>
          </a:solidFill>
          <a:latin typeface="Arial" panose="020B0604020202020204" pitchFamily="34" charset="0"/>
          <a:ea typeface="MS PGothic" panose="020B0600070205080204" charset="-128"/>
          <a:cs typeface="MS PGothic" panose="020B0600070205080204" charset="-128"/>
        </a:defRPr>
      </a:lvl6pPr>
      <a:lvl7pPr marL="685800" algn="ctr" rtl="0" fontAlgn="base">
        <a:spcBef>
          <a:spcPct val="0"/>
        </a:spcBef>
        <a:spcAft>
          <a:spcPct val="0"/>
        </a:spcAft>
        <a:defRPr sz="3300">
          <a:solidFill>
            <a:schemeClr val="tx2"/>
          </a:solidFill>
          <a:latin typeface="Arial" panose="020B0604020202020204" pitchFamily="34" charset="0"/>
          <a:ea typeface="MS PGothic" panose="020B0600070205080204" charset="-128"/>
          <a:cs typeface="MS PGothic" panose="020B0600070205080204" charset="-128"/>
        </a:defRPr>
      </a:lvl7pPr>
      <a:lvl8pPr marL="1028700" algn="ctr" rtl="0" fontAlgn="base">
        <a:spcBef>
          <a:spcPct val="0"/>
        </a:spcBef>
        <a:spcAft>
          <a:spcPct val="0"/>
        </a:spcAft>
        <a:defRPr sz="3300">
          <a:solidFill>
            <a:schemeClr val="tx2"/>
          </a:solidFill>
          <a:latin typeface="Arial" panose="020B0604020202020204" pitchFamily="34" charset="0"/>
          <a:ea typeface="MS PGothic" panose="020B0600070205080204" charset="-128"/>
          <a:cs typeface="MS PGothic" panose="020B0600070205080204" charset="-128"/>
        </a:defRPr>
      </a:lvl8pPr>
      <a:lvl9pPr marL="1371600" algn="ctr" rtl="0" fontAlgn="base">
        <a:spcBef>
          <a:spcPct val="0"/>
        </a:spcBef>
        <a:spcAft>
          <a:spcPct val="0"/>
        </a:spcAft>
        <a:defRPr sz="3300">
          <a:solidFill>
            <a:schemeClr val="tx2"/>
          </a:solidFill>
          <a:latin typeface="Arial" panose="020B0604020202020204" pitchFamily="34" charset="0"/>
          <a:ea typeface="MS PGothic" panose="020B0600070205080204" charset="-128"/>
          <a:cs typeface="MS PGothic" panose="020B0600070205080204" charset="-128"/>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530" indent="-214630" algn="l" rtl="0" eaLnBrk="0" fontAlgn="base" hangingPunct="0">
        <a:spcBef>
          <a:spcPct val="20000"/>
        </a:spcBef>
        <a:spcAft>
          <a:spcPct val="0"/>
        </a:spcAft>
        <a:buChar char="–"/>
        <a:defRPr sz="2100">
          <a:solidFill>
            <a:schemeClr val="tx1"/>
          </a:solidFill>
          <a:latin typeface="+mn-lt"/>
          <a:ea typeface="+mn-ea"/>
          <a:cs typeface="+mn-cs"/>
        </a:defRPr>
      </a:lvl2pPr>
      <a:lvl3pPr marL="857250" indent="-171450" algn="l" rtl="0" eaLnBrk="0" fontAlgn="base" hangingPunct="0">
        <a:spcBef>
          <a:spcPct val="20000"/>
        </a:spcBef>
        <a:spcAft>
          <a:spcPct val="0"/>
        </a:spcAft>
        <a:buChar char="•"/>
        <a:defRPr sz="1800">
          <a:solidFill>
            <a:schemeClr val="tx1"/>
          </a:solidFill>
          <a:latin typeface="+mn-lt"/>
          <a:ea typeface="+mn-ea"/>
          <a:cs typeface="+mn-cs"/>
        </a:defRPr>
      </a:lvl3pPr>
      <a:lvl4pPr marL="1200150" indent="-171450" algn="l" rtl="0" eaLnBrk="0" fontAlgn="base" hangingPunct="0">
        <a:spcBef>
          <a:spcPct val="20000"/>
        </a:spcBef>
        <a:spcAft>
          <a:spcPct val="0"/>
        </a:spcAft>
        <a:buChar char="–"/>
        <a:defRPr sz="1500">
          <a:solidFill>
            <a:schemeClr val="tx1"/>
          </a:solidFill>
          <a:latin typeface="+mn-lt"/>
          <a:ea typeface="+mn-ea"/>
          <a:cs typeface="+mn-cs"/>
        </a:defRPr>
      </a:lvl4pPr>
      <a:lvl5pPr marL="1543050" indent="-171450" algn="l" rtl="0" eaLnBrk="0" fontAlgn="base" hangingPunct="0">
        <a:spcBef>
          <a:spcPct val="20000"/>
        </a:spcBef>
        <a:spcAft>
          <a:spcPct val="0"/>
        </a:spcAft>
        <a:buChar char="»"/>
        <a:defRPr sz="1500">
          <a:solidFill>
            <a:schemeClr val="tx1"/>
          </a:solidFill>
          <a:latin typeface="+mn-lt"/>
          <a:ea typeface="+mn-ea"/>
          <a:cs typeface="+mn-cs"/>
        </a:defRPr>
      </a:lvl5pPr>
      <a:lvl6pPr marL="1885950" indent="-171450" algn="l" rtl="0" fontAlgn="base">
        <a:spcBef>
          <a:spcPct val="20000"/>
        </a:spcBef>
        <a:spcAft>
          <a:spcPct val="0"/>
        </a:spcAft>
        <a:buChar char="»"/>
        <a:defRPr sz="1500">
          <a:solidFill>
            <a:schemeClr val="tx1"/>
          </a:solidFill>
          <a:latin typeface="+mn-lt"/>
          <a:ea typeface="+mn-ea"/>
          <a:cs typeface="+mn-cs"/>
        </a:defRPr>
      </a:lvl6pPr>
      <a:lvl7pPr marL="2228850" indent="-171450" algn="l" rtl="0" fontAlgn="base">
        <a:spcBef>
          <a:spcPct val="20000"/>
        </a:spcBef>
        <a:spcAft>
          <a:spcPct val="0"/>
        </a:spcAft>
        <a:buChar char="»"/>
        <a:defRPr sz="1500">
          <a:solidFill>
            <a:schemeClr val="tx1"/>
          </a:solidFill>
          <a:latin typeface="+mn-lt"/>
          <a:ea typeface="+mn-ea"/>
          <a:cs typeface="+mn-cs"/>
        </a:defRPr>
      </a:lvl7pPr>
      <a:lvl8pPr marL="2571750" indent="-171450" algn="l" rtl="0" fontAlgn="base">
        <a:spcBef>
          <a:spcPct val="20000"/>
        </a:spcBef>
        <a:spcAft>
          <a:spcPct val="0"/>
        </a:spcAft>
        <a:buChar char="»"/>
        <a:defRPr sz="1500">
          <a:solidFill>
            <a:schemeClr val="tx1"/>
          </a:solidFill>
          <a:latin typeface="+mn-lt"/>
          <a:ea typeface="+mn-ea"/>
          <a:cs typeface="+mn-cs"/>
        </a:defRPr>
      </a:lvl8pPr>
      <a:lvl9pPr marL="2914650" indent="-171450" algn="l" rtl="0" fontAlgn="base">
        <a:spcBef>
          <a:spcPct val="20000"/>
        </a:spcBef>
        <a:spcAft>
          <a:spcPct val="0"/>
        </a:spcAft>
        <a:buChar char="»"/>
        <a:defRPr sz="15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5720" name="Rectangle 8"/>
          <p:cNvSpPr>
            <a:spLocks noChangeArrowheads="1"/>
          </p:cNvSpPr>
          <p:nvPr/>
        </p:nvSpPr>
        <p:spPr bwMode="auto">
          <a:xfrm>
            <a:off x="0" y="685800"/>
            <a:ext cx="381000" cy="5143500"/>
          </a:xfrm>
          <a:prstGeom prst="rect">
            <a:avLst/>
          </a:prstGeom>
          <a:solidFill>
            <a:srgbClr val="003399"/>
          </a:solidFill>
          <a:ln w="9525" algn="ctr">
            <a:noFill/>
            <a:miter lim="800000"/>
          </a:ln>
          <a:effectLst/>
        </p:spPr>
        <p:txBody>
          <a:bodyPr wrap="none" anchor="ctr"/>
          <a:lstStyle/>
          <a:p>
            <a:pPr>
              <a:defRPr/>
            </a:pPr>
            <a:endParaRPr lang="en-US" sz="1800" dirty="0"/>
          </a:p>
        </p:txBody>
      </p:sp>
      <p:pic>
        <p:nvPicPr>
          <p:cNvPr id="1026" name="Picture 10" descr="PPT values"/>
          <p:cNvPicPr>
            <a:picLocks noChangeAspect="1" noChangeArrowheads="1"/>
          </p:cNvPicPr>
          <p:nvPr/>
        </p:nvPicPr>
        <p:blipFill>
          <a:blip r:embed="rId14" cstate="print"/>
          <a:srcRect/>
          <a:stretch>
            <a:fillRect/>
          </a:stretch>
        </p:blipFill>
        <p:spPr bwMode="auto">
          <a:xfrm>
            <a:off x="2819400" y="6600827"/>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2"/>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a:off x="0" y="952500"/>
            <a:ext cx="381000" cy="1092200"/>
          </a:xfrm>
          <a:prstGeom prst="rect">
            <a:avLst/>
          </a:prstGeom>
          <a:ln>
            <a:miter lim="800000"/>
          </a:ln>
        </p:spPr>
        <p:txBody>
          <a:bodyPr vert="vert270" wrap="square" lIns="91440" tIns="45720" rIns="91440" bIns="45720" numCol="1" anchor="t" anchorCtr="0" compatLnSpc="1"/>
          <a:lstStyle>
            <a:lvl1pPr algn="r" eaLnBrk="0" hangingPunct="0">
              <a:defRPr sz="1050">
                <a:solidFill>
                  <a:schemeClr val="bg1"/>
                </a:solidFill>
                <a:latin typeface="Cambria" panose="02040503050406030204"/>
                <a:ea typeface="+mn-ea"/>
                <a:cs typeface="Cambria" panose="02040503050406030204"/>
              </a:defRPr>
            </a:lvl1pPr>
          </a:lstStyle>
          <a:p>
            <a:pPr>
              <a:defRPr/>
            </a:pPr>
            <a:r>
              <a:rPr lang="en-US">
                <a:solidFill>
                  <a:srgbClr val="FFFFFF"/>
                </a:solidFill>
              </a:rPr>
              <a:t>4 December 2017</a:t>
            </a:r>
            <a:endParaRPr lang="en-US" dirty="0">
              <a:solidFill>
                <a:srgbClr val="FFFFFF"/>
              </a:solidFill>
            </a:endParaRPr>
          </a:p>
        </p:txBody>
      </p:sp>
      <p:pic>
        <p:nvPicPr>
          <p:cNvPr id="1031" name="Picture 16"/>
          <p:cNvPicPr>
            <a:picLocks noChangeAspect="1" noChangeArrowheads="1"/>
          </p:cNvPicPr>
          <p:nvPr/>
        </p:nvPicPr>
        <p:blipFill>
          <a:blip r:embed="rId16" cstate="print"/>
          <a:srcRect/>
          <a:stretch>
            <a:fillRect/>
          </a:stretch>
        </p:blipFill>
        <p:spPr bwMode="auto">
          <a:xfrm>
            <a:off x="7733611" y="122456"/>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074799" y="4460059"/>
            <a:ext cx="4517898" cy="300082"/>
          </a:xfrm>
          <a:prstGeom prst="rect">
            <a:avLst/>
          </a:prstGeom>
          <a:solidFill>
            <a:srgbClr val="004282"/>
          </a:solidFill>
          <a:ln w="9525" algn="ctr">
            <a:noFill/>
            <a:miter lim="800000"/>
          </a:ln>
          <a:effectLst/>
        </p:spPr>
        <p:txBody>
          <a:bodyPr wrap="square">
            <a:spAutoFit/>
          </a:bodyPr>
          <a:lstStyle/>
          <a:p>
            <a:pPr algn="ctr">
              <a:spcBef>
                <a:spcPct val="50000"/>
              </a:spcBef>
              <a:defRPr/>
            </a:pPr>
            <a:r>
              <a:rPr lang="en-US" sz="1350" dirty="0">
                <a:solidFill>
                  <a:srgbClr val="FFFFFF"/>
                </a:solidFill>
                <a:latin typeface="Cambria" panose="02040503050406030204"/>
                <a:cs typeface="Cambria" panose="02040503050406030204"/>
              </a:rPr>
              <a:t>GMR Institute of Technology </a:t>
            </a: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hf hdr="0" ftr="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anose="020B0604020202020204" pitchFamily="34" charset="0"/>
          <a:ea typeface="MS PGothic" panose="020B0600070205080204" charset="-128"/>
          <a:cs typeface="MS PGothic" panose="020B0600070205080204" charset="-128"/>
        </a:defRPr>
      </a:lvl2pPr>
      <a:lvl3pPr algn="ctr" rtl="0" eaLnBrk="0" fontAlgn="base" hangingPunct="0">
        <a:spcBef>
          <a:spcPct val="0"/>
        </a:spcBef>
        <a:spcAft>
          <a:spcPct val="0"/>
        </a:spcAft>
        <a:defRPr sz="3300">
          <a:solidFill>
            <a:schemeClr val="tx2"/>
          </a:solidFill>
          <a:latin typeface="Arial" panose="020B0604020202020204" pitchFamily="34" charset="0"/>
          <a:ea typeface="MS PGothic" panose="020B0600070205080204" charset="-128"/>
          <a:cs typeface="MS PGothic" panose="020B0600070205080204" charset="-128"/>
        </a:defRPr>
      </a:lvl3pPr>
      <a:lvl4pPr algn="ctr" rtl="0" eaLnBrk="0" fontAlgn="base" hangingPunct="0">
        <a:spcBef>
          <a:spcPct val="0"/>
        </a:spcBef>
        <a:spcAft>
          <a:spcPct val="0"/>
        </a:spcAft>
        <a:defRPr sz="3300">
          <a:solidFill>
            <a:schemeClr val="tx2"/>
          </a:solidFill>
          <a:latin typeface="Arial" panose="020B0604020202020204" pitchFamily="34" charset="0"/>
          <a:ea typeface="MS PGothic" panose="020B0600070205080204" charset="-128"/>
          <a:cs typeface="MS PGothic" panose="020B0600070205080204" charset="-128"/>
        </a:defRPr>
      </a:lvl4pPr>
      <a:lvl5pPr algn="ctr" rtl="0" eaLnBrk="0" fontAlgn="base" hangingPunct="0">
        <a:spcBef>
          <a:spcPct val="0"/>
        </a:spcBef>
        <a:spcAft>
          <a:spcPct val="0"/>
        </a:spcAft>
        <a:defRPr sz="3300">
          <a:solidFill>
            <a:schemeClr val="tx2"/>
          </a:solidFill>
          <a:latin typeface="Arial" panose="020B0604020202020204" pitchFamily="34" charset="0"/>
          <a:ea typeface="MS PGothic" panose="020B0600070205080204" charset="-128"/>
          <a:cs typeface="MS PGothic" panose="020B0600070205080204" charset="-128"/>
        </a:defRPr>
      </a:lvl5pPr>
      <a:lvl6pPr marL="342900" algn="ctr" rtl="0" fontAlgn="base">
        <a:spcBef>
          <a:spcPct val="0"/>
        </a:spcBef>
        <a:spcAft>
          <a:spcPct val="0"/>
        </a:spcAft>
        <a:defRPr sz="3300">
          <a:solidFill>
            <a:schemeClr val="tx2"/>
          </a:solidFill>
          <a:latin typeface="Arial" panose="020B0604020202020204" pitchFamily="34" charset="0"/>
          <a:ea typeface="MS PGothic" panose="020B0600070205080204" charset="-128"/>
          <a:cs typeface="MS PGothic" panose="020B0600070205080204" charset="-128"/>
        </a:defRPr>
      </a:lvl6pPr>
      <a:lvl7pPr marL="685800" algn="ctr" rtl="0" fontAlgn="base">
        <a:spcBef>
          <a:spcPct val="0"/>
        </a:spcBef>
        <a:spcAft>
          <a:spcPct val="0"/>
        </a:spcAft>
        <a:defRPr sz="3300">
          <a:solidFill>
            <a:schemeClr val="tx2"/>
          </a:solidFill>
          <a:latin typeface="Arial" panose="020B0604020202020204" pitchFamily="34" charset="0"/>
          <a:ea typeface="MS PGothic" panose="020B0600070205080204" charset="-128"/>
          <a:cs typeface="MS PGothic" panose="020B0600070205080204" charset="-128"/>
        </a:defRPr>
      </a:lvl7pPr>
      <a:lvl8pPr marL="1028700" algn="ctr" rtl="0" fontAlgn="base">
        <a:spcBef>
          <a:spcPct val="0"/>
        </a:spcBef>
        <a:spcAft>
          <a:spcPct val="0"/>
        </a:spcAft>
        <a:defRPr sz="3300">
          <a:solidFill>
            <a:schemeClr val="tx2"/>
          </a:solidFill>
          <a:latin typeface="Arial" panose="020B0604020202020204" pitchFamily="34" charset="0"/>
          <a:ea typeface="MS PGothic" panose="020B0600070205080204" charset="-128"/>
          <a:cs typeface="MS PGothic" panose="020B0600070205080204" charset="-128"/>
        </a:defRPr>
      </a:lvl8pPr>
      <a:lvl9pPr marL="1371600" algn="ctr" rtl="0" fontAlgn="base">
        <a:spcBef>
          <a:spcPct val="0"/>
        </a:spcBef>
        <a:spcAft>
          <a:spcPct val="0"/>
        </a:spcAft>
        <a:defRPr sz="3300">
          <a:solidFill>
            <a:schemeClr val="tx2"/>
          </a:solidFill>
          <a:latin typeface="Arial" panose="020B0604020202020204" pitchFamily="34" charset="0"/>
          <a:ea typeface="MS PGothic" panose="020B0600070205080204" charset="-128"/>
          <a:cs typeface="MS PGothic" panose="020B0600070205080204" charset="-128"/>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530" indent="-214630" algn="l" rtl="0" eaLnBrk="0" fontAlgn="base" hangingPunct="0">
        <a:spcBef>
          <a:spcPct val="20000"/>
        </a:spcBef>
        <a:spcAft>
          <a:spcPct val="0"/>
        </a:spcAft>
        <a:buChar char="–"/>
        <a:defRPr sz="2100">
          <a:solidFill>
            <a:schemeClr val="tx1"/>
          </a:solidFill>
          <a:latin typeface="+mn-lt"/>
          <a:ea typeface="+mn-ea"/>
          <a:cs typeface="+mn-cs"/>
        </a:defRPr>
      </a:lvl2pPr>
      <a:lvl3pPr marL="857250" indent="-171450" algn="l" rtl="0" eaLnBrk="0" fontAlgn="base" hangingPunct="0">
        <a:spcBef>
          <a:spcPct val="20000"/>
        </a:spcBef>
        <a:spcAft>
          <a:spcPct val="0"/>
        </a:spcAft>
        <a:buChar char="•"/>
        <a:defRPr sz="1800">
          <a:solidFill>
            <a:schemeClr val="tx1"/>
          </a:solidFill>
          <a:latin typeface="+mn-lt"/>
          <a:ea typeface="+mn-ea"/>
          <a:cs typeface="+mn-cs"/>
        </a:defRPr>
      </a:lvl3pPr>
      <a:lvl4pPr marL="1200150" indent="-171450" algn="l" rtl="0" eaLnBrk="0" fontAlgn="base" hangingPunct="0">
        <a:spcBef>
          <a:spcPct val="20000"/>
        </a:spcBef>
        <a:spcAft>
          <a:spcPct val="0"/>
        </a:spcAft>
        <a:buChar char="–"/>
        <a:defRPr sz="1500">
          <a:solidFill>
            <a:schemeClr val="tx1"/>
          </a:solidFill>
          <a:latin typeface="+mn-lt"/>
          <a:ea typeface="+mn-ea"/>
          <a:cs typeface="+mn-cs"/>
        </a:defRPr>
      </a:lvl4pPr>
      <a:lvl5pPr marL="1543050" indent="-171450" algn="l" rtl="0" eaLnBrk="0" fontAlgn="base" hangingPunct="0">
        <a:spcBef>
          <a:spcPct val="20000"/>
        </a:spcBef>
        <a:spcAft>
          <a:spcPct val="0"/>
        </a:spcAft>
        <a:buChar char="»"/>
        <a:defRPr sz="1500">
          <a:solidFill>
            <a:schemeClr val="tx1"/>
          </a:solidFill>
          <a:latin typeface="+mn-lt"/>
          <a:ea typeface="+mn-ea"/>
          <a:cs typeface="+mn-cs"/>
        </a:defRPr>
      </a:lvl5pPr>
      <a:lvl6pPr marL="1885950" indent="-171450" algn="l" rtl="0" fontAlgn="base">
        <a:spcBef>
          <a:spcPct val="20000"/>
        </a:spcBef>
        <a:spcAft>
          <a:spcPct val="0"/>
        </a:spcAft>
        <a:buChar char="»"/>
        <a:defRPr sz="1500">
          <a:solidFill>
            <a:schemeClr val="tx1"/>
          </a:solidFill>
          <a:latin typeface="+mn-lt"/>
          <a:ea typeface="+mn-ea"/>
          <a:cs typeface="+mn-cs"/>
        </a:defRPr>
      </a:lvl6pPr>
      <a:lvl7pPr marL="2228850" indent="-171450" algn="l" rtl="0" fontAlgn="base">
        <a:spcBef>
          <a:spcPct val="20000"/>
        </a:spcBef>
        <a:spcAft>
          <a:spcPct val="0"/>
        </a:spcAft>
        <a:buChar char="»"/>
        <a:defRPr sz="1500">
          <a:solidFill>
            <a:schemeClr val="tx1"/>
          </a:solidFill>
          <a:latin typeface="+mn-lt"/>
          <a:ea typeface="+mn-ea"/>
          <a:cs typeface="+mn-cs"/>
        </a:defRPr>
      </a:lvl7pPr>
      <a:lvl8pPr marL="2571750" indent="-171450" algn="l" rtl="0" fontAlgn="base">
        <a:spcBef>
          <a:spcPct val="20000"/>
        </a:spcBef>
        <a:spcAft>
          <a:spcPct val="0"/>
        </a:spcAft>
        <a:buChar char="»"/>
        <a:defRPr sz="1500">
          <a:solidFill>
            <a:schemeClr val="tx1"/>
          </a:solidFill>
          <a:latin typeface="+mn-lt"/>
          <a:ea typeface="+mn-ea"/>
          <a:cs typeface="+mn-cs"/>
        </a:defRPr>
      </a:lvl8pPr>
      <a:lvl9pPr marL="2914650" indent="-171450" algn="l" rtl="0" fontAlgn="base">
        <a:spcBef>
          <a:spcPct val="20000"/>
        </a:spcBef>
        <a:spcAft>
          <a:spcPct val="0"/>
        </a:spcAft>
        <a:buChar char="»"/>
        <a:defRPr sz="15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Grp="1" noChangeArrowheads="1"/>
          </p:cNvSpPr>
          <p:nvPr>
            <p:ph type="dt" sz="quarter" idx="10"/>
          </p:nvPr>
        </p:nvSpPr>
        <p:spPr/>
        <p:txBody>
          <a:bodyPr/>
          <a:lstStyle/>
          <a:p>
            <a:pPr>
              <a:defRPr/>
            </a:pPr>
            <a:r>
              <a:rPr lang="en-US"/>
              <a:t>4 December 2017</a:t>
            </a:r>
            <a:endParaRPr lang="en-US" dirty="0"/>
          </a:p>
        </p:txBody>
      </p:sp>
      <p:sp>
        <p:nvSpPr>
          <p:cNvPr id="12" name="Rectangle 6"/>
          <p:cNvSpPr>
            <a:spLocks noGrp="1" noChangeArrowheads="1"/>
          </p:cNvSpPr>
          <p:nvPr>
            <p:ph type="sldNum" sz="quarter" idx="12"/>
          </p:nvPr>
        </p:nvSpPr>
        <p:spPr/>
        <p:txBody>
          <a:bodyPr/>
          <a:lstStyle/>
          <a:p>
            <a:pPr>
              <a:defRPr/>
            </a:pPr>
            <a:fld id="{FCF16305-E377-4E4A-8DEA-0637001F9B75}" type="slidenum">
              <a:rPr lang="en-US"/>
              <a:pPr>
                <a:defRPr/>
              </a:pPr>
              <a:t>1</a:t>
            </a:fld>
            <a:endParaRPr lang="en-US" dirty="0"/>
          </a:p>
        </p:txBody>
      </p:sp>
      <p:sp>
        <p:nvSpPr>
          <p:cNvPr id="8" name="Date Placeholder 1"/>
          <p:cNvSpPr txBox="1">
            <a:spLocks noGrp="1"/>
          </p:cNvSpPr>
          <p:nvPr/>
        </p:nvSpPr>
        <p:spPr bwMode="auto">
          <a:xfrm>
            <a:off x="485775" y="6515100"/>
            <a:ext cx="1905000" cy="457200"/>
          </a:xfrm>
          <a:prstGeom prst="rect">
            <a:avLst/>
          </a:prstGeom>
          <a:noFill/>
          <a:ln>
            <a:miter lim="800000"/>
          </a:ln>
        </p:spPr>
        <p:txBody>
          <a:bodyPr/>
          <a:lstStyle/>
          <a:p>
            <a:pPr eaLnBrk="0" hangingPunct="0">
              <a:defRPr/>
            </a:pPr>
            <a:fld id="{0BB7D5F5-0A21-4911-A5AE-A96CE83F90B6}" type="datetime5">
              <a:rPr lang="en-US" sz="1400">
                <a:solidFill>
                  <a:schemeClr val="tx1"/>
                </a:solidFill>
                <a:latin typeface="+mn-lt"/>
                <a:ea typeface="+mn-ea"/>
                <a:cs typeface="+mn-cs"/>
              </a:rPr>
              <a:pPr eaLnBrk="0" hangingPunct="0">
                <a:defRPr/>
              </a:pPr>
              <a:t>20-Mar-25</a:t>
            </a:fld>
            <a:endParaRPr lang="en-US" sz="1400" dirty="0">
              <a:solidFill>
                <a:schemeClr val="tx1"/>
              </a:solidFill>
              <a:latin typeface="+mn-lt"/>
              <a:ea typeface="+mn-ea"/>
              <a:cs typeface="+mn-cs"/>
            </a:endParaRPr>
          </a:p>
        </p:txBody>
      </p:sp>
      <p:sp>
        <p:nvSpPr>
          <p:cNvPr id="10" name="Slide Number Placeholder 3"/>
          <p:cNvSpPr txBox="1">
            <a:spLocks noGrp="1"/>
          </p:cNvSpPr>
          <p:nvPr/>
        </p:nvSpPr>
        <p:spPr bwMode="auto">
          <a:xfrm>
            <a:off x="7239000" y="6415088"/>
            <a:ext cx="1905000" cy="314325"/>
          </a:xfrm>
          <a:prstGeom prst="rect">
            <a:avLst/>
          </a:prstGeom>
          <a:noFill/>
          <a:ln>
            <a:miter lim="800000"/>
          </a:ln>
        </p:spPr>
        <p:txBody>
          <a:bodyPr/>
          <a:lstStyle/>
          <a:p>
            <a:pPr algn="r" eaLnBrk="0" hangingPunct="0">
              <a:defRPr/>
            </a:pPr>
            <a:fld id="{056E73CB-34FA-445C-917D-1D0218594425}" type="slidenum">
              <a:rPr lang="en-US" sz="1400">
                <a:solidFill>
                  <a:schemeClr val="tx1"/>
                </a:solidFill>
                <a:latin typeface="+mn-lt"/>
                <a:ea typeface="+mn-ea"/>
                <a:cs typeface="+mn-cs"/>
              </a:rPr>
              <a:pPr algn="r" eaLnBrk="0" hangingPunct="0">
                <a:defRPr/>
              </a:pPr>
              <a:t>1</a:t>
            </a:fld>
            <a:endParaRPr lang="en-US" sz="1400" dirty="0">
              <a:solidFill>
                <a:schemeClr val="tx1"/>
              </a:solidFill>
              <a:latin typeface="+mn-lt"/>
              <a:ea typeface="+mn-ea"/>
              <a:cs typeface="+mn-cs"/>
            </a:endParaRPr>
          </a:p>
        </p:txBody>
      </p:sp>
      <p:sp>
        <p:nvSpPr>
          <p:cNvPr id="5126" name="Slide Number Placeholder 1"/>
          <p:cNvSpPr txBox="1">
            <a:spLocks noGrp="1"/>
          </p:cNvSpPr>
          <p:nvPr/>
        </p:nvSpPr>
        <p:spPr bwMode="auto">
          <a:xfrm>
            <a:off x="7924800" y="6172200"/>
            <a:ext cx="1219200" cy="476250"/>
          </a:xfrm>
          <a:prstGeom prst="rect">
            <a:avLst/>
          </a:prstGeom>
          <a:noFill/>
          <a:ln w="9525">
            <a:noFill/>
            <a:miter lim="800000"/>
          </a:ln>
        </p:spPr>
        <p:txBody>
          <a:bodyPr/>
          <a:lstStyle/>
          <a:p>
            <a:pPr algn="r"/>
            <a:fld id="{E1E9ED73-292D-4AD3-919A-4D6BF5CF2DEB}" type="slidenum">
              <a:rPr lang="en-IN" sz="1200" i="1">
                <a:solidFill>
                  <a:schemeClr val="tx1"/>
                </a:solidFill>
              </a:rPr>
              <a:pPr algn="r"/>
              <a:t>1</a:t>
            </a:fld>
            <a:endParaRPr lang="en-IN" sz="1200" i="1" dirty="0">
              <a:solidFill>
                <a:schemeClr val="tx1"/>
              </a:solidFill>
            </a:endParaRPr>
          </a:p>
        </p:txBody>
      </p:sp>
      <p:sp>
        <p:nvSpPr>
          <p:cNvPr id="5127" name="Date Placeholder 2"/>
          <p:cNvSpPr txBox="1">
            <a:spLocks noGrp="1"/>
          </p:cNvSpPr>
          <p:nvPr/>
        </p:nvSpPr>
        <p:spPr bwMode="auto">
          <a:xfrm>
            <a:off x="200025" y="6096000"/>
            <a:ext cx="1371600" cy="476250"/>
          </a:xfrm>
          <a:prstGeom prst="rect">
            <a:avLst/>
          </a:prstGeom>
          <a:noFill/>
          <a:ln w="9525">
            <a:noFill/>
            <a:miter lim="800000"/>
          </a:ln>
        </p:spPr>
        <p:txBody>
          <a:bodyPr/>
          <a:lstStyle/>
          <a:p>
            <a:pPr algn="ctr"/>
            <a:fld id="{431A6F25-9475-4B00-9A62-794CECE6A410}" type="datetime5">
              <a:rPr lang="en-US" sz="1200" i="1">
                <a:solidFill>
                  <a:schemeClr val="tx1"/>
                </a:solidFill>
              </a:rPr>
              <a:pPr algn="ctr"/>
              <a:t>20-Mar-25</a:t>
            </a:fld>
            <a:endParaRPr lang="en-US" sz="1200" i="1" dirty="0">
              <a:solidFill>
                <a:schemeClr val="tx1"/>
              </a:solidFill>
            </a:endParaRPr>
          </a:p>
        </p:txBody>
      </p:sp>
      <p:pic>
        <p:nvPicPr>
          <p:cNvPr id="5128" name="Picture 11" descr="PPTmainpage"/>
          <p:cNvPicPr>
            <a:picLocks noChangeAspect="1" noChangeArrowheads="1"/>
          </p:cNvPicPr>
          <p:nvPr/>
        </p:nvPicPr>
        <p:blipFill>
          <a:blip r:embed="rId3" cstate="print"/>
          <a:srcRect/>
          <a:stretch>
            <a:fillRect/>
          </a:stretch>
        </p:blipFill>
        <p:spPr bwMode="auto">
          <a:xfrm>
            <a:off x="0" y="-1588"/>
            <a:ext cx="9145588" cy="6859588"/>
          </a:xfrm>
          <a:prstGeom prst="rect">
            <a:avLst/>
          </a:prstGeom>
          <a:noFill/>
          <a:ln w="9525">
            <a:noFill/>
            <a:miter lim="800000"/>
            <a:headEnd/>
            <a:tailEnd/>
          </a:ln>
        </p:spPr>
      </p:pic>
      <p:sp>
        <p:nvSpPr>
          <p:cNvPr id="5129" name="Text Box 5"/>
          <p:cNvSpPr txBox="1">
            <a:spLocks noChangeArrowheads="1"/>
          </p:cNvSpPr>
          <p:nvPr/>
        </p:nvSpPr>
        <p:spPr bwMode="auto">
          <a:xfrm>
            <a:off x="998106" y="128587"/>
            <a:ext cx="6926694" cy="702756"/>
          </a:xfrm>
          <a:prstGeom prst="rect">
            <a:avLst/>
          </a:prstGeom>
          <a:noFill/>
          <a:ln w="9525">
            <a:noFill/>
            <a:miter lim="800000"/>
          </a:ln>
        </p:spPr>
        <p:txBody>
          <a:bodyPr wrap="square">
            <a:spAutoFit/>
          </a:bodyPr>
          <a:lstStyle/>
          <a:p>
            <a:pPr eaLnBrk="0" hangingPunct="0">
              <a:lnSpc>
                <a:spcPct val="150000"/>
              </a:lnSpc>
              <a:spcBef>
                <a:spcPct val="50000"/>
              </a:spcBef>
            </a:pPr>
            <a:r>
              <a:rPr lang="en-US" sz="2800" b="1" dirty="0">
                <a:solidFill>
                  <a:schemeClr val="bg1"/>
                </a:solidFill>
                <a:latin typeface="Arial" panose="020B0604020202020204" pitchFamily="34" charset="0"/>
              </a:rPr>
              <a:t>GMR Institute of Technology, Rajam</a:t>
            </a:r>
          </a:p>
        </p:txBody>
      </p:sp>
      <p:pic>
        <p:nvPicPr>
          <p:cNvPr id="5131" name="Picture 16"/>
          <p:cNvPicPr>
            <a:picLocks noChangeAspect="1" noChangeArrowheads="1"/>
          </p:cNvPicPr>
          <p:nvPr/>
        </p:nvPicPr>
        <p:blipFill>
          <a:blip r:embed="rId4" cstate="print"/>
          <a:srcRect/>
          <a:stretch>
            <a:fillRect/>
          </a:stretch>
        </p:blipFill>
        <p:spPr bwMode="auto">
          <a:xfrm>
            <a:off x="250825" y="6019800"/>
            <a:ext cx="1654175" cy="576263"/>
          </a:xfrm>
          <a:prstGeom prst="rect">
            <a:avLst/>
          </a:prstGeom>
          <a:noFill/>
          <a:ln w="9525">
            <a:noFill/>
            <a:miter lim="800000"/>
            <a:headEnd/>
            <a:tailEnd/>
          </a:ln>
        </p:spPr>
      </p:pic>
      <p:sp>
        <p:nvSpPr>
          <p:cNvPr id="2" name="TextBox 1"/>
          <p:cNvSpPr txBox="1"/>
          <p:nvPr/>
        </p:nvSpPr>
        <p:spPr>
          <a:xfrm>
            <a:off x="3792072" y="2978566"/>
            <a:ext cx="4875680" cy="1384995"/>
          </a:xfrm>
          <a:prstGeom prst="rect">
            <a:avLst/>
          </a:prstGeom>
          <a:noFill/>
        </p:spPr>
        <p:txBody>
          <a:bodyPr wrap="square" rtlCol="0">
            <a:spAutoFit/>
          </a:bodyPr>
          <a:lstStyle/>
          <a:p>
            <a:r>
              <a:rPr lang="en-US" sz="2800" b="1" dirty="0">
                <a:solidFill>
                  <a:schemeClr val="bg1"/>
                </a:solidFill>
                <a:effectLst/>
                <a:latin typeface="Times New Roman" panose="02020603050405020304" pitchFamily="18" charset="0"/>
                <a:ea typeface="Times New Roman" panose="02020603050405020304" pitchFamily="18" charset="0"/>
              </a:rPr>
              <a:t>Oral Diseases Classification Using Dental Images: </a:t>
            </a:r>
          </a:p>
          <a:p>
            <a:r>
              <a:rPr lang="en-US" sz="2800" b="1" dirty="0">
                <a:solidFill>
                  <a:schemeClr val="bg1"/>
                </a:solidFill>
                <a:effectLst/>
                <a:latin typeface="Times New Roman" panose="02020603050405020304" pitchFamily="18" charset="0"/>
                <a:ea typeface="Times New Roman" panose="02020603050405020304" pitchFamily="18" charset="0"/>
              </a:rPr>
              <a:t>A  Hybrid Methodology</a:t>
            </a:r>
            <a:endParaRPr lang="en-US" sz="2800" b="1" dirty="0">
              <a:solidFill>
                <a:schemeClr val="bg1"/>
              </a:solidFill>
              <a:cs typeface="Times New Roman" panose="02020603050405020304" pitchFamily="18" charset="0"/>
            </a:endParaRP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p:cNvSpPr txBox="1"/>
          <p:nvPr/>
        </p:nvSpPr>
        <p:spPr>
          <a:xfrm>
            <a:off x="609599" y="1111623"/>
            <a:ext cx="8346512" cy="4843890"/>
          </a:xfrm>
          <a:prstGeom prst="rect">
            <a:avLst/>
          </a:prstGeom>
          <a:noFill/>
        </p:spPr>
        <p:txBody>
          <a:bodyPr wrap="square" rtlCol="0">
            <a:spAutoFit/>
          </a:bodyPr>
          <a:lstStyle/>
          <a:p>
            <a:pPr algn="just"/>
            <a:r>
              <a:rPr lang="en-IN" b="1" dirty="0"/>
              <a:t>Reference 5 </a:t>
            </a:r>
          </a:p>
          <a:p>
            <a:pPr algn="just"/>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Patil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Albogami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Hosmani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Mujoo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 Kamil, M. A., Mansour, M. A., Abdul, H. 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Bhandi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 &amp; Ahmed, S. S. S. J. (2022). “Artificial Intelligence in the Diagnosis of Oral Diseases: Applications and Pitfalls.” Diagnostics (Basel, Switzerland), 12(5), 1029.</a:t>
            </a:r>
          </a:p>
          <a:p>
            <a:pPr algn="just"/>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It explains us the various applications of AI in the dentistry field and explains about the challenges occurred while dealing with AI in dentistry and how to overcome these challenges</a:t>
            </a:r>
          </a:p>
          <a:p>
            <a:pPr marL="285750" indent="-285750" algn="just">
              <a:lnSpc>
                <a:spcPct val="150000"/>
              </a:lnSpc>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They explained about the different works and their accuracy took place on different dental diseases separately.</a:t>
            </a:r>
            <a:endParaRPr lang="en-US" sz="1800" dirty="0">
              <a:solidFill>
                <a:schemeClr val="tx1"/>
              </a:solidFill>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They explained about the less works on dental diseases.</a:t>
            </a:r>
          </a:p>
          <a:p>
            <a:pPr marL="285750" indent="-285750" algn="just">
              <a:lnSpc>
                <a:spcPct val="150000"/>
              </a:lnSpc>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The review papers should also explain about the works on disease classification, detection etc.</a:t>
            </a:r>
            <a:endParaRPr lang="en-IN" b="1" dirty="0">
              <a:solidFill>
                <a:schemeClr val="tx1"/>
              </a:solidFill>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p:cNvSpPr txBox="1"/>
          <p:nvPr/>
        </p:nvSpPr>
        <p:spPr>
          <a:xfrm>
            <a:off x="609599" y="1111624"/>
            <a:ext cx="8308934" cy="5032147"/>
          </a:xfrm>
          <a:prstGeom prst="rect">
            <a:avLst/>
          </a:prstGeom>
          <a:noFill/>
        </p:spPr>
        <p:txBody>
          <a:bodyPr wrap="square" rtlCol="0">
            <a:spAutoFit/>
          </a:bodyPr>
          <a:lstStyle/>
          <a:p>
            <a:pPr algn="just"/>
            <a:r>
              <a:rPr lang="en-IN" b="1" dirty="0"/>
              <a:t>Reference 6 </a:t>
            </a:r>
          </a:p>
          <a:p>
            <a:pPr algn="just"/>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Alalharith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 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Alharthi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 M., Alghamdi, W. 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Alsenbel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Y. M., Aslam, N., Khan, I. U., Shahin, S. 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Dianišková</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Alhareky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 S., &amp; Barouch, K. K. (2020). “A Deep Learning-Based Approach for the Detection of Early Signs of Gingivitis in Orthodontic Patients Using Faster Region-Based Convolutional Neural Networks.” International journal of environmental research and public health, 17(22), 8447.</a:t>
            </a:r>
          </a:p>
          <a:p>
            <a:pPr algn="just"/>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They developed a model that can detect the early signs of gingivitis in Orthodontic patients by using Faster R-CNN. They used two ResNet-50 models in which one used to detect teeth and other to identify gingivitis.</a:t>
            </a:r>
            <a:endParaRPr lang="en-US" sz="1800" dirty="0">
              <a:solidFill>
                <a:schemeClr val="tx1"/>
              </a:solidFill>
              <a:ea typeface="Calibri" panose="020F0502020204030204" pitchFamily="34"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 model helpful for the orthodontic patients to detect the periodontal disease in early stage.</a:t>
            </a: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 model only focuses on the particular region of gingiva not the entire region.</a:t>
            </a: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 accuracy of Inflammation detection model need to be increased.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p:cNvSpPr txBox="1"/>
          <p:nvPr/>
        </p:nvSpPr>
        <p:spPr>
          <a:xfrm>
            <a:off x="528918" y="1075765"/>
            <a:ext cx="8477295" cy="5710745"/>
          </a:xfrm>
          <a:prstGeom prst="rect">
            <a:avLst/>
          </a:prstGeom>
          <a:noFill/>
        </p:spPr>
        <p:txBody>
          <a:bodyPr wrap="square" rtlCol="0">
            <a:spAutoFit/>
          </a:bodyPr>
          <a:lstStyle/>
          <a:p>
            <a:pPr algn="just"/>
            <a:r>
              <a:rPr lang="en-IN" b="1" dirty="0"/>
              <a:t>Reference 7 </a:t>
            </a:r>
          </a:p>
          <a:p>
            <a:pPr algn="just"/>
            <a:r>
              <a:rPr lang="en-US" sz="1800" dirty="0">
                <a:effectLst/>
                <a:ea typeface="Calibri" panose="020F0502020204030204" pitchFamily="34" charset="0"/>
                <a:cs typeface="Times New Roman" panose="02020603050405020304" pitchFamily="18" charset="0"/>
              </a:rPr>
              <a:t>Park, E. Y., Cho, H., Kang, S., Jeong, S., &amp; Kim, E. (2022). “Caries detection with tooth surface segmentation on intraoral photographic images using deep learning.” BMC Oral Health, 22(1).</a:t>
            </a:r>
          </a:p>
          <a:p>
            <a:pPr algn="just"/>
            <a:r>
              <a:rPr lang="en-US" sz="1800" dirty="0">
                <a:ea typeface="Calibri" panose="020F0502020204030204" pitchFamily="34" charset="0"/>
                <a:cs typeface="Times New Roman" panose="02020603050405020304" pitchFamily="18" charset="0"/>
              </a:rPr>
              <a:t>s</a:t>
            </a:r>
            <a:endParaRPr lang="en-US" sz="1800" dirty="0">
              <a:effectLst/>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They developed a deep learning model for caries detection through the segmentation of the tooth surface using intraoral images</a:t>
            </a:r>
          </a:p>
          <a:p>
            <a:pPr marL="285750" indent="-285750" algn="just">
              <a:lnSpc>
                <a:spcPct val="150000"/>
              </a:lnSpc>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Training CNN algorithms to predict the tooth surface in each photographic image can improve its performance in terms of both tooth classification and localization of carious lesions.</a:t>
            </a:r>
            <a:endParaRPr lang="en-US" sz="1800" dirty="0">
              <a:solidFill>
                <a:schemeClr val="tx1"/>
              </a:solidFill>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Compared with an X-ray image, intraoral photographic images cannot express the inside of the tooth and the interproximal tooth surface.</a:t>
            </a:r>
          </a:p>
          <a:p>
            <a:pPr marL="285750" indent="-285750" algn="just">
              <a:lnSpc>
                <a:spcPct val="150000"/>
              </a:lnSpc>
              <a:buFont typeface="Wingdings" panose="05000000000000000000" pitchFamily="2" charset="2"/>
              <a:buChar char="Ø"/>
            </a:pPr>
            <a:r>
              <a:rPr lang="en-US" sz="1800" dirty="0">
                <a:solidFill>
                  <a:schemeClr val="tx1"/>
                </a:solidFill>
                <a:ea typeface="Calibri" panose="020F0502020204030204" pitchFamily="34" charset="0"/>
                <a:cs typeface="Times New Roman" panose="02020603050405020304" pitchFamily="18" charset="0"/>
              </a:rPr>
              <a:t>Accuracy:0.813,</a:t>
            </a:r>
            <a:r>
              <a:rPr lang="en-US" sz="1800" dirty="0">
                <a:solidFill>
                  <a:schemeClr val="tx1"/>
                </a:solidFill>
                <a:effectLst/>
                <a:ea typeface="Calibri" panose="020F0502020204030204" pitchFamily="34" charset="0"/>
                <a:cs typeface="Times New Roman" panose="02020603050405020304" pitchFamily="18" charset="0"/>
              </a:rPr>
              <a:t>Sensitivity:0.867,</a:t>
            </a:r>
            <a:r>
              <a:rPr lang="en-US" sz="1800" dirty="0">
                <a:solidFill>
                  <a:schemeClr val="tx1"/>
                </a:solidFill>
                <a:ea typeface="Calibri" panose="020F0502020204030204" pitchFamily="34" charset="0"/>
                <a:cs typeface="Times New Roman" panose="02020603050405020304" pitchFamily="18" charset="0"/>
              </a:rPr>
              <a:t>Precision:0.779</a:t>
            </a:r>
          </a:p>
          <a:p>
            <a:pPr marL="285750" indent="-285750" algn="just">
              <a:lnSpc>
                <a:spcPct val="150000"/>
              </a:lnSpc>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The relatively low sensitivity and negative predictive value need to be improved along with the general improvement of all the evaluation indexes.</a:t>
            </a:r>
            <a:endParaRPr lang="en-IN"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p:cNvSpPr txBox="1"/>
          <p:nvPr/>
        </p:nvSpPr>
        <p:spPr>
          <a:xfrm>
            <a:off x="647177" y="1124149"/>
            <a:ext cx="8359037" cy="5262979"/>
          </a:xfrm>
          <a:prstGeom prst="rect">
            <a:avLst/>
          </a:prstGeom>
          <a:noFill/>
        </p:spPr>
        <p:txBody>
          <a:bodyPr wrap="square" rtlCol="0">
            <a:spAutoFit/>
          </a:bodyPr>
          <a:lstStyle/>
          <a:p>
            <a:pPr algn="just"/>
            <a:r>
              <a:rPr lang="en-IN" b="1" dirty="0"/>
              <a:t>Reference 8 </a:t>
            </a:r>
          </a:p>
          <a:p>
            <a:pPr algn="just"/>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Kawazu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 Takeshita, Y., Fujikura, M., Okada, 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Hisatomi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 &amp;</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Asaumi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 (2024). “Preliminary study of dental caries detection by deep Neural Network applying Domain-Specific Transfer Learning.”  Journal of Medical and Biological Engineering.</a:t>
            </a:r>
          </a:p>
          <a:p>
            <a:pPr algn="just"/>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They explored the value of YOLOV3 algorithm for detection and diagnosis of dental caries in intraoral images captured by mobiles.</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They used the images that are captured using smartphones that can help us in building a real-world application</a:t>
            </a:r>
            <a:endParaRPr lang="en-US" sz="1800" dirty="0">
              <a:solidFill>
                <a:schemeClr val="tx1"/>
              </a:solidFill>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 model can’t make definitive predictions of occult carries.</a:t>
            </a:r>
          </a:p>
          <a:p>
            <a:pPr marL="285750" indent="-285750" algn="just">
              <a:lnSpc>
                <a:spcPct val="150000"/>
              </a:lnSpc>
              <a:buFont typeface="Wingdings" panose="05000000000000000000" pitchFamily="2" charset="2"/>
              <a:buChar char="Ø"/>
            </a:pPr>
            <a:r>
              <a:rPr lang="en-US" sz="1800" dirty="0">
                <a:solidFill>
                  <a:schemeClr val="tx1"/>
                </a:solidFill>
                <a:ea typeface="Calibri" panose="020F0502020204030204" pitchFamily="34" charset="0"/>
              </a:rPr>
              <a:t>The dataset is relatively small and the dataset should contains images of all teeth orientations.</a:t>
            </a:r>
          </a:p>
          <a:p>
            <a:pPr marL="0" indent="0">
              <a:lnSpc>
                <a:spcPct val="150000"/>
              </a:lnSpc>
              <a:buFont typeface="Wingdings" panose="05000000000000000000" pitchFamily="2" charset="2"/>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p:cNvSpPr txBox="1"/>
          <p:nvPr/>
        </p:nvSpPr>
        <p:spPr>
          <a:xfrm>
            <a:off x="609598" y="1111623"/>
            <a:ext cx="8321459" cy="5680209"/>
          </a:xfrm>
          <a:prstGeom prst="rect">
            <a:avLst/>
          </a:prstGeom>
          <a:noFill/>
        </p:spPr>
        <p:txBody>
          <a:bodyPr wrap="square" rtlCol="0">
            <a:spAutoFit/>
          </a:bodyPr>
          <a:lstStyle/>
          <a:p>
            <a:pPr algn="just"/>
            <a:r>
              <a:rPr lang="en-IN" b="1" dirty="0"/>
              <a:t>Reference 9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a:t>
            </a:r>
          </a:p>
          <a:p>
            <a:pPr algn="just"/>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Celebi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Siddique, K., Turkoglu, 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Sengur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&amp; Salam, I. (2022). Dental caries detection using score-based multi-input deep convolutional neural network. IEEE Access, 10, 18320-18329.</a:t>
            </a:r>
          </a:p>
          <a:p>
            <a:pPr algn="just"/>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They developed  a multi-input deep convolution neural network ensemble method(MI-DCNNE) for the automatic  diagnosis of dental caries using </a:t>
            </a:r>
            <a:r>
              <a:rPr lang="en-US" sz="1800" dirty="0" err="1">
                <a:solidFill>
                  <a:schemeClr val="tx1"/>
                </a:solidFill>
                <a:effectLst/>
                <a:latin typeface="Times New Roman" panose="02020603050405020304" pitchFamily="18" charset="0"/>
                <a:ea typeface="Calibri" panose="020F0502020204030204" pitchFamily="34" charset="0"/>
              </a:rPr>
              <a:t>periapical</a:t>
            </a:r>
            <a:r>
              <a:rPr lang="en-US" sz="1800" dirty="0">
                <a:solidFill>
                  <a:schemeClr val="tx1"/>
                </a:solidFill>
                <a:effectLst/>
                <a:latin typeface="Times New Roman" panose="02020603050405020304" pitchFamily="18" charset="0"/>
                <a:ea typeface="Calibri" panose="020F0502020204030204" pitchFamily="34" charset="0"/>
              </a:rPr>
              <a:t> images consisting of 340 images(caries and non -caries).</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Provides efficient decision support system  for dental caries detection.</a:t>
            </a:r>
            <a:endParaRPr lang="en-US" sz="1800" dirty="0">
              <a:solidFill>
                <a:schemeClr val="tx1"/>
              </a:solidFill>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Lack of publicly available dataset for dental caries studies.</a:t>
            </a:r>
          </a:p>
          <a:p>
            <a:pPr marL="285750" indent="-285750" algn="just">
              <a:lnSpc>
                <a:spcPct val="150000"/>
              </a:lnSpc>
              <a:buFont typeface="Wingdings" panose="05000000000000000000" pitchFamily="2" charset="2"/>
              <a:buChar char="Ø"/>
            </a:pPr>
            <a:r>
              <a:rPr lang="en-US" sz="1800" dirty="0">
                <a:solidFill>
                  <a:schemeClr val="tx1"/>
                </a:solidFill>
                <a:ea typeface="Calibri" panose="020F0502020204030204" pitchFamily="34" charset="0"/>
                <a:cs typeface="Times New Roman" panose="02020603050405020304" pitchFamily="18" charset="0"/>
              </a:rPr>
              <a:t>Accuracy:99.13%,Sensitivity:98%,Specificity:100%,Precision:100%,F1-Score:98.99%</a:t>
            </a: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 statistical analysis of the results from the various deep CNN models is investigated to determine how reliable the reported differences in mean accuracy scores</a:t>
            </a: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p:cNvSpPr txBox="1"/>
          <p:nvPr/>
        </p:nvSpPr>
        <p:spPr>
          <a:xfrm>
            <a:off x="609598" y="1111623"/>
            <a:ext cx="8421667" cy="5381281"/>
          </a:xfrm>
          <a:prstGeom prst="rect">
            <a:avLst/>
          </a:prstGeom>
          <a:noFill/>
        </p:spPr>
        <p:txBody>
          <a:bodyPr wrap="square" rtlCol="0">
            <a:spAutoFit/>
          </a:bodyPr>
          <a:lstStyle/>
          <a:p>
            <a:pPr algn="just"/>
            <a:r>
              <a:rPr lang="en-IN" b="1" dirty="0"/>
              <a:t>Reference 10 </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Zhou, M., Jie, W., Tang, F., Zhang, S., Mao, Q., Liu, C., &amp; Hao, Y. (2024). Deep learning algorithms for classification and detection of recurrent aphthous ulcerations using oral clinical photographic images. Journal of Dental Sciences, 19(1), 254-260.</a:t>
            </a:r>
          </a:p>
          <a:p>
            <a:pPr algn="just"/>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They evaluate  convolution neural networks(CNNs) for automated classification and  detection of recurrent aphthous ulcerations(RAU),  normal oral  mucosa and other using oral photographs</a:t>
            </a:r>
            <a:endParaRPr lang="en-US" sz="1800" dirty="0">
              <a:solidFill>
                <a:schemeClr val="tx1"/>
              </a:solidFill>
              <a:ea typeface="Calibri" panose="020F0502020204030204" pitchFamily="34"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Deep learning models classify and detect recurrent aphthous ulcerations accurately.</a:t>
            </a: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Cannot predict a wide range of oral mucosal disease.</a:t>
            </a:r>
          </a:p>
          <a:p>
            <a:pPr marL="285750" indent="-285750" algn="just">
              <a:lnSpc>
                <a:spcPct val="150000"/>
              </a:lnSpc>
              <a:buFont typeface="Wingdings" panose="05000000000000000000" pitchFamily="2" charset="2"/>
              <a:buChar char="Ø"/>
            </a:pPr>
            <a:r>
              <a:rPr lang="en-US" sz="1800" dirty="0">
                <a:solidFill>
                  <a:schemeClr val="tx1"/>
                </a:solidFill>
                <a:ea typeface="Calibri" panose="020F0502020204030204" pitchFamily="34" charset="0"/>
              </a:rPr>
              <a:t>ResNet50 for classification :Precision:92.86%Recall:91.84%</a:t>
            </a:r>
          </a:p>
          <a:p>
            <a:pPr marL="285750" indent="-285750" algn="just">
              <a:lnSpc>
                <a:spcPct val="150000"/>
              </a:lnSpc>
              <a:buFont typeface="Wingdings" panose="05000000000000000000" pitchFamily="2" charset="2"/>
              <a:buChar char="Ø"/>
            </a:pPr>
            <a:r>
              <a:rPr lang="en-US" sz="1800" dirty="0">
                <a:solidFill>
                  <a:schemeClr val="tx1"/>
                </a:solidFill>
                <a:ea typeface="Calibri" panose="020F0502020204030204" pitchFamily="34" charset="0"/>
              </a:rPr>
              <a:t>YOLOV5  for detection:Precision:98.70%.</a:t>
            </a: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Future multi-center large samples studies for wide range of oral mucosal disease.</a:t>
            </a:r>
            <a:endParaRPr lang="en-US" sz="1800" dirty="0">
              <a:solidFill>
                <a:schemeClr val="tx1"/>
              </a:solidFill>
              <a:ea typeface="Calibri" panose="020F0502020204030204" pitchFamily="34" charset="0"/>
            </a:endParaRPr>
          </a:p>
          <a:p>
            <a:pPr marL="0" indent="0">
              <a:lnSpc>
                <a:spcPct val="150000"/>
              </a:lnSpc>
              <a:buFont typeface="Wingdings" panose="05000000000000000000" pitchFamily="2" charset="2"/>
              <a:buNone/>
            </a:pPr>
            <a:endParaRPr lang="en-IN"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p:cNvSpPr txBox="1"/>
          <p:nvPr/>
        </p:nvSpPr>
        <p:spPr>
          <a:xfrm>
            <a:off x="609599" y="1111623"/>
            <a:ext cx="8233776" cy="4293483"/>
          </a:xfrm>
          <a:prstGeom prst="rect">
            <a:avLst/>
          </a:prstGeom>
          <a:noFill/>
        </p:spPr>
        <p:txBody>
          <a:bodyPr wrap="square" rtlCol="0">
            <a:spAutoFit/>
          </a:bodyPr>
          <a:lstStyle/>
          <a:p>
            <a:pPr algn="just"/>
            <a:r>
              <a:rPr lang="en-IN" b="1" dirty="0"/>
              <a:t>Reference 11 </a:t>
            </a:r>
          </a:p>
          <a:p>
            <a:pPr algn="just"/>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Elsayed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Mostafa, H., Tarek, R., Mohamed, K., Hossam, A., &amp; Selim, S. (2022, July). Oral Dental Diagnosis Using Deep Learning Techniques: A Review. In Annual Conference on Medical Image Understanding and Analysis (pp. 814-832). Cham: Springer International Publishing.</a:t>
            </a:r>
          </a:p>
          <a:p>
            <a:pPr algn="just"/>
            <a:r>
              <a:rPr lang="en-US" sz="1800" dirty="0">
                <a:ea typeface="Calibri" panose="020F0502020204030204" pitchFamily="34" charset="0"/>
                <a:cs typeface="Times New Roman" panose="02020603050405020304" pitchFamily="18" charset="0"/>
              </a:rPr>
              <a:t>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They performed a review on the papers using  deep learning  in the dental health care system .</a:t>
            </a:r>
            <a:endParaRPr lang="en-US" sz="1800" dirty="0">
              <a:solidFill>
                <a:schemeClr val="tx1"/>
              </a:solidFill>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Various neural networks models are used for efficient dental diagnosis</a:t>
            </a:r>
          </a:p>
          <a:p>
            <a:pPr marL="285750" indent="-285750" algn="just">
              <a:lnSpc>
                <a:spcPct val="150000"/>
              </a:lnSpc>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Lack of detailed  mathematical representations  in some diagnosis techniques</a:t>
            </a:r>
            <a:r>
              <a:rPr lang="en-US" sz="1800" dirty="0">
                <a:solidFill>
                  <a:schemeClr val="tx1"/>
                </a:solidFill>
                <a:ea typeface="Calibri" panose="020F0502020204030204" pitchFamily="34" charset="0"/>
                <a:cs typeface="Times New Roman" panose="02020603050405020304" pitchFamily="18" charset="0"/>
              </a:rPr>
              <a:t>.</a:t>
            </a:r>
          </a:p>
          <a:p>
            <a:pPr marL="285750" indent="-285750" algn="just">
              <a:lnSpc>
                <a:spcPct val="150000"/>
              </a:lnSpc>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Verify accuracy of AI models in dental healthcare with more cases</a:t>
            </a:r>
            <a:r>
              <a:rPr lang="en-US" sz="1800" dirty="0">
                <a:solidFill>
                  <a:schemeClr val="tx1"/>
                </a:solidFill>
                <a:ea typeface="Calibri" panose="020F0502020204030204" pitchFamily="34" charset="0"/>
                <a:cs typeface="Times New Roman" panose="02020603050405020304" pitchFamily="18" charset="0"/>
              </a:rPr>
              <a:t>.</a:t>
            </a:r>
            <a:endParaRPr lang="en-IN" sz="1800" dirty="0">
              <a:solidFill>
                <a:schemeClr val="tx1"/>
              </a:solidFill>
              <a:effectLst/>
              <a:ea typeface="Calibri" panose="020F0502020204030204" pitchFamily="34" charset="0"/>
              <a:cs typeface="Times New Roman" panose="02020603050405020304" pitchFamily="18" charset="0"/>
            </a:endParaRPr>
          </a:p>
          <a:p>
            <a:endParaRPr lang="en-IN"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p:cNvSpPr txBox="1"/>
          <p:nvPr/>
        </p:nvSpPr>
        <p:spPr>
          <a:xfrm>
            <a:off x="609598" y="1111623"/>
            <a:ext cx="8409141" cy="5259388"/>
          </a:xfrm>
          <a:prstGeom prst="rect">
            <a:avLst/>
          </a:prstGeom>
          <a:noFill/>
        </p:spPr>
        <p:txBody>
          <a:bodyPr wrap="square" rtlCol="0">
            <a:spAutoFit/>
          </a:bodyPr>
          <a:lstStyle/>
          <a:p>
            <a:r>
              <a:rPr lang="en-IN" b="1" dirty="0">
                <a:solidFill>
                  <a:schemeClr val="accent6"/>
                </a:solidFill>
              </a:rPr>
              <a:t>Reference 12</a:t>
            </a:r>
          </a:p>
          <a:p>
            <a:pPr algn="just"/>
            <a:r>
              <a:rPr lang="en-US" sz="18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Kumar A, Bhadauria HS, Singh A. Descriptive analysis of dental X-ray images using various practical methods: A review. PeerJ Comput Sci. 2021 Sep 13;7:e620. doi: 10.7717/peerj-cs.620. PMID: 34616881; PMCID: PMC8459782.</a:t>
            </a:r>
          </a:p>
          <a:p>
            <a:pPr algn="just"/>
            <a:endParaRPr lang="en-US" sz="18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a typeface="Calibri" panose="020F0502020204030204" pitchFamily="34" charset="0"/>
                <a:cs typeface="Times New Roman" panose="02020603050405020304" pitchFamily="18" charset="0"/>
                <a:sym typeface="+mn-ea"/>
              </a:rPr>
              <a:t>The paper provides a comprehensive survey of dental image segmentation and analysis, covering more than 130 research works conducted through various dental imaging modalities.</a:t>
            </a:r>
            <a:endParaRPr lang="en-US" sz="1800" dirty="0">
              <a:solidFill>
                <a:schemeClr val="tx1"/>
              </a:solidFill>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a typeface="Calibri" panose="020F0502020204030204" pitchFamily="34" charset="0"/>
                <a:cs typeface="Times New Roman" panose="02020603050405020304" pitchFamily="18" charset="0"/>
                <a:sym typeface="+mn-ea"/>
              </a:rPr>
              <a:t>The survey classifies the state-of-the-art research works into three major categories: image processing, machine learning, and deep learning approaches.</a:t>
            </a:r>
            <a:endParaRPr lang="en-US" sz="1800" dirty="0">
              <a:solidFill>
                <a:schemeClr val="tx1"/>
              </a:solidFill>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a typeface="Calibri" panose="020F0502020204030204" pitchFamily="34" charset="0"/>
                <a:cs typeface="Times New Roman" panose="02020603050405020304" pitchFamily="18" charset="0"/>
                <a:sym typeface="+mn-ea"/>
              </a:rPr>
              <a:t>One limitation is the lack of availability of datasets, which can hinder the development and evaluation of segmentation algorithms </a:t>
            </a:r>
            <a:endParaRPr lang="en-US" sz="1800" dirty="0">
              <a:solidFill>
                <a:schemeClr val="tx1"/>
              </a:solidFill>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a typeface="Calibri" panose="020F0502020204030204" pitchFamily="34" charset="0"/>
                <a:cs typeface="Times New Roman" panose="02020603050405020304" pitchFamily="18" charset="0"/>
                <a:sym typeface="+mn-ea"/>
              </a:rPr>
              <a:t>Designing more sophisticated segmentation techniques to improve clinical treatment efficiency.</a:t>
            </a:r>
            <a:endParaRPr lang="en-US" sz="1800" dirty="0">
              <a:solidFill>
                <a:schemeClr val="tx1"/>
              </a:solidFill>
              <a:ea typeface="Calibri" panose="020F050202020403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p:cNvSpPr txBox="1"/>
          <p:nvPr/>
        </p:nvSpPr>
        <p:spPr>
          <a:xfrm>
            <a:off x="584545" y="999564"/>
            <a:ext cx="8359037" cy="4273286"/>
          </a:xfrm>
          <a:prstGeom prst="rect">
            <a:avLst/>
          </a:prstGeom>
          <a:noFill/>
        </p:spPr>
        <p:txBody>
          <a:bodyPr wrap="square" rtlCol="0">
            <a:spAutoFit/>
          </a:bodyPr>
          <a:lstStyle/>
          <a:p>
            <a:r>
              <a:rPr lang="en-IN" b="1" dirty="0"/>
              <a:t>Reference 13</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p>
          <a:p>
            <a:r>
              <a:rPr lang="en-US" sz="180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Jaiswal</a:t>
            </a:r>
            <a:r>
              <a:rPr lang="en-US" sz="18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P., &amp; </a:t>
            </a:r>
            <a:r>
              <a:rPr lang="en-US" sz="180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Bhirud</a:t>
            </a:r>
            <a:r>
              <a:rPr lang="en-US" sz="18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S. (2023). An intelligent deep network for dental medical image processing system. Biomedical Signal Processing and Control, 84, 104708.</a:t>
            </a:r>
          </a:p>
          <a:p>
            <a:endParaRPr lang="en-IN" sz="18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They Developed Intelligent </a:t>
            </a:r>
            <a:r>
              <a:rPr lang="en-US" sz="1800" dirty="0">
                <a:solidFill>
                  <a:schemeClr val="tx1"/>
                </a:solidFill>
                <a:ea typeface="Calibri" panose="020F0502020204030204" pitchFamily="34" charset="0"/>
                <a:cs typeface="Times New Roman" panose="02020603050405020304" pitchFamily="18" charset="0"/>
              </a:rPr>
              <a:t>a novel Image Analysis and Classification Neural Model (IALCNM) for </a:t>
            </a:r>
            <a:r>
              <a:rPr lang="en-US" sz="1800" dirty="0">
                <a:solidFill>
                  <a:schemeClr val="tx1"/>
                </a:solidFill>
                <a:effectLst/>
                <a:ea typeface="Calibri" panose="020F0502020204030204" pitchFamily="34" charset="0"/>
                <a:cs typeface="Times New Roman" panose="02020603050405020304" pitchFamily="18" charset="0"/>
              </a:rPr>
              <a:t>segmenting affected parts in teeth and classifying wear and periodontitis diseases from dental X-ray images.</a:t>
            </a:r>
            <a:endParaRPr lang="en-IN" sz="1800" dirty="0">
              <a:solidFill>
                <a:schemeClr val="tx1"/>
              </a:solidFill>
              <a:effectLst/>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Enhanced  accuracy in segmenting affected parts  and disease  prediction.</a:t>
            </a:r>
            <a:endParaRPr lang="en-IN" sz="1800" dirty="0">
              <a:solidFill>
                <a:schemeClr val="tx1"/>
              </a:solidFill>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1800" dirty="0">
                <a:solidFill>
                  <a:schemeClr val="tx1"/>
                </a:solidFill>
                <a:ea typeface="Calibri" panose="020F0502020204030204" pitchFamily="34" charset="0"/>
                <a:cs typeface="Times New Roman" panose="02020603050405020304" pitchFamily="18" charset="0"/>
              </a:rPr>
              <a:t>Accuracy:77%</a:t>
            </a:r>
          </a:p>
          <a:p>
            <a:pPr marL="285750" indent="-285750">
              <a:lnSpc>
                <a:spcPct val="150000"/>
              </a:lnSpc>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Implement early detection of periodontitis in the form of gingivitis.</a:t>
            </a:r>
            <a:endParaRPr lang="en-IN" sz="1800" b="1" dirty="0">
              <a:solidFill>
                <a:schemeClr val="tx1"/>
              </a:solidFill>
              <a:ea typeface="Calibri" panose="020F0502020204030204" pitchFamily="34" charset="0"/>
              <a:cs typeface="Times New Roman" panose="02020603050405020304" pitchFamily="18" charset="0"/>
            </a:endParaRPr>
          </a:p>
          <a:p>
            <a:pPr>
              <a:lnSpc>
                <a:spcPct val="150000"/>
              </a:lnSpc>
            </a:pPr>
            <a:endParaRPr lang="en-IN"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p:cNvSpPr txBox="1"/>
          <p:nvPr/>
        </p:nvSpPr>
        <p:spPr>
          <a:xfrm>
            <a:off x="609598" y="1111623"/>
            <a:ext cx="8308933" cy="3739485"/>
          </a:xfrm>
          <a:prstGeom prst="rect">
            <a:avLst/>
          </a:prstGeom>
          <a:noFill/>
        </p:spPr>
        <p:txBody>
          <a:bodyPr wrap="square" rtlCol="0">
            <a:spAutoFit/>
          </a:bodyPr>
          <a:lstStyle/>
          <a:p>
            <a:r>
              <a:rPr lang="en-IN" b="1" dirty="0"/>
              <a:t>Reference 14</a:t>
            </a:r>
          </a:p>
          <a:p>
            <a:r>
              <a:rPr lang="en-IN" b="1" dirty="0"/>
              <a:t> </a:t>
            </a:r>
            <a:r>
              <a:rPr lang="en-US" sz="18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Zhao, S., Liu, C., &amp; Luo, Q. (2019, August). Dental data analysis based on dental x-ray panorama. In Proceedings of the Third International Symposium on Image Computing and Digital Medicine (pp. 133-137).</a:t>
            </a:r>
          </a:p>
          <a:p>
            <a:endParaRPr lang="en-US" sz="1800" b="1" dirty="0">
              <a:solidFill>
                <a:srgbClr val="222222"/>
              </a:solidFill>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This paper presents a study on tooth segmentation for dental X-ray panorama and analyzes the performance of a single tooth using pixel statistical analysis.</a:t>
            </a:r>
            <a:endParaRPr lang="en-US" sz="1800" dirty="0">
              <a:solidFill>
                <a:schemeClr val="tx1"/>
              </a:solidFill>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Significant grayscale intensity differences between  healthy and unhealthy teeth</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800" dirty="0">
                <a:solidFill>
                  <a:schemeClr val="tx1"/>
                </a:solidFill>
                <a:ea typeface="Calibri" panose="020F0502020204030204" pitchFamily="34" charset="0"/>
                <a:cs typeface="Times New Roman" panose="02020603050405020304" pitchFamily="18" charset="0"/>
              </a:rPr>
              <a:t>Accuracy:99.78%</a:t>
            </a:r>
          </a:p>
          <a:p>
            <a:pPr marL="285750" indent="-285750">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Research on tooth position  recognition and  dental analysis.</a:t>
            </a:r>
            <a:endParaRPr lang="en-IN"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a:off x="457200" y="685800"/>
            <a:ext cx="8001000" cy="0"/>
          </a:xfrm>
          <a:prstGeom prst="line">
            <a:avLst/>
          </a:prstGeom>
          <a:noFill/>
          <a:ln w="9525">
            <a:solidFill>
              <a:schemeClr val="tx1"/>
            </a:solidFill>
            <a:rou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IN"/>
          </a:p>
        </p:txBody>
      </p:sp>
      <p:sp>
        <p:nvSpPr>
          <p:cNvPr id="2" name="TextBox 1"/>
          <p:cNvSpPr txBox="1"/>
          <p:nvPr/>
        </p:nvSpPr>
        <p:spPr>
          <a:xfrm>
            <a:off x="1215024" y="1019061"/>
            <a:ext cx="6901841" cy="830997"/>
          </a:xfrm>
          <a:prstGeom prst="rect">
            <a:avLst/>
          </a:prstGeom>
          <a:noFill/>
        </p:spPr>
        <p:txBody>
          <a:bodyPr wrap="square" rtlCol="0">
            <a:spAutoFit/>
          </a:bodyPr>
          <a:lstStyle/>
          <a:p>
            <a:pPr algn="ctr"/>
            <a:r>
              <a:rPr lang="en-US" sz="2400" b="1" dirty="0">
                <a:solidFill>
                  <a:srgbClr val="FF0000"/>
                </a:solidFill>
                <a:effectLst/>
                <a:latin typeface="Times New Roman" panose="02020603050405020304" pitchFamily="18" charset="0"/>
                <a:ea typeface="Times New Roman" panose="02020603050405020304" pitchFamily="18" charset="0"/>
              </a:rPr>
              <a:t>Oral Diseases Classification Using Dental Images: A Hybrid Methodology</a:t>
            </a:r>
            <a:endParaRPr lang="en-IN" dirty="0">
              <a:solidFill>
                <a:srgbClr val="FF0000"/>
              </a:solidFill>
            </a:endParaRPr>
          </a:p>
        </p:txBody>
      </p:sp>
      <p:sp>
        <p:nvSpPr>
          <p:cNvPr id="3" name="TextBox 2"/>
          <p:cNvSpPr txBox="1"/>
          <p:nvPr/>
        </p:nvSpPr>
        <p:spPr>
          <a:xfrm>
            <a:off x="2877671" y="2219390"/>
            <a:ext cx="4162863" cy="1754326"/>
          </a:xfrm>
          <a:prstGeom prst="rect">
            <a:avLst/>
          </a:prstGeom>
          <a:noFill/>
        </p:spPr>
        <p:txBody>
          <a:bodyPr wrap="square" rtlCol="0">
            <a:spAutoFit/>
          </a:bodyPr>
          <a:lstStyle/>
          <a:p>
            <a:r>
              <a:rPr lang="en-US" sz="1800" dirty="0"/>
              <a:t>1.</a:t>
            </a:r>
            <a:r>
              <a:rPr lang="en-US" sz="1800" dirty="0">
                <a:effectLst/>
                <a:latin typeface="Times New Roman" panose="02020603050405020304" pitchFamily="18" charset="0"/>
                <a:ea typeface="Times New Roman" panose="02020603050405020304" pitchFamily="18" charset="0"/>
              </a:rPr>
              <a:t> T.U S </a:t>
            </a:r>
            <a:r>
              <a:rPr lang="en-US" sz="1800" dirty="0" err="1">
                <a:effectLst/>
                <a:latin typeface="Times New Roman" panose="02020603050405020304" pitchFamily="18" charset="0"/>
                <a:ea typeface="Times New Roman" panose="02020603050405020304" pitchFamily="18" charset="0"/>
              </a:rPr>
              <a:t>S</a:t>
            </a:r>
            <a:r>
              <a:rPr lang="en-US" sz="1800" dirty="0">
                <a:effectLst/>
                <a:latin typeface="Times New Roman" panose="02020603050405020304" pitchFamily="18" charset="0"/>
                <a:ea typeface="Times New Roman" panose="02020603050405020304" pitchFamily="18" charset="0"/>
              </a:rPr>
              <a:t> N L Durga Devi</a:t>
            </a:r>
            <a:r>
              <a:rPr lang="en-IN" sz="1800" dirty="0">
                <a:ea typeface="Times New Roman" panose="02020603050405020304" pitchFamily="18" charset="0"/>
              </a:rPr>
              <a:t> </a:t>
            </a:r>
            <a:r>
              <a:rPr lang="en-US" sz="1800" dirty="0"/>
              <a:t>(21341A05I2)</a:t>
            </a:r>
          </a:p>
          <a:p>
            <a:r>
              <a:rPr lang="en-US" sz="1800" dirty="0"/>
              <a:t>2.</a:t>
            </a:r>
            <a:r>
              <a:rPr lang="en-US" sz="1800" dirty="0">
                <a:effectLst/>
                <a:latin typeface="Times New Roman" panose="02020603050405020304" pitchFamily="18" charset="0"/>
                <a:ea typeface="Times New Roman" panose="02020603050405020304" pitchFamily="18" charset="0"/>
              </a:rPr>
              <a:t> P. Balaji        </a:t>
            </a:r>
            <a:r>
              <a:rPr lang="en-US" sz="1800" dirty="0"/>
              <a:t>(21341A05D9) </a:t>
            </a:r>
          </a:p>
          <a:p>
            <a:r>
              <a:rPr lang="en-US" sz="1800" dirty="0"/>
              <a:t>3.</a:t>
            </a:r>
            <a:r>
              <a:rPr lang="en-US" sz="1800" dirty="0">
                <a:effectLst/>
                <a:latin typeface="Times New Roman" panose="02020603050405020304" pitchFamily="18" charset="0"/>
                <a:ea typeface="Times New Roman" panose="02020603050405020304" pitchFamily="18" charset="0"/>
              </a:rPr>
              <a:t> Y. </a:t>
            </a:r>
            <a:r>
              <a:rPr lang="en-US" sz="1800" dirty="0" err="1">
                <a:effectLst/>
                <a:latin typeface="Times New Roman" panose="02020603050405020304" pitchFamily="18" charset="0"/>
                <a:ea typeface="Times New Roman" panose="02020603050405020304" pitchFamily="18" charset="0"/>
              </a:rPr>
              <a:t>Eswari</a:t>
            </a:r>
            <a:r>
              <a:rPr lang="en-US" sz="1800" dirty="0">
                <a:effectLst/>
                <a:latin typeface="Times New Roman" panose="02020603050405020304" pitchFamily="18" charset="0"/>
                <a:ea typeface="Times New Roman" panose="02020603050405020304" pitchFamily="18" charset="0"/>
              </a:rPr>
              <a:t>      </a:t>
            </a:r>
            <a:r>
              <a:rPr lang="en-US" sz="1800" dirty="0"/>
              <a:t>(21341A05J7) </a:t>
            </a:r>
          </a:p>
          <a:p>
            <a:r>
              <a:rPr lang="en-US" sz="1800" dirty="0"/>
              <a:t>4.</a:t>
            </a:r>
            <a:r>
              <a:rPr lang="en-US" sz="1800" dirty="0">
                <a:effectLst/>
                <a:latin typeface="Times New Roman" panose="02020603050405020304" pitchFamily="18" charset="0"/>
                <a:ea typeface="Times New Roman" panose="02020603050405020304" pitchFamily="18" charset="0"/>
              </a:rPr>
              <a:t>G. Jagadeesh </a:t>
            </a:r>
            <a:r>
              <a:rPr lang="en-US" sz="1800" dirty="0"/>
              <a:t>(22345A0519) </a:t>
            </a:r>
          </a:p>
          <a:p>
            <a:r>
              <a:rPr lang="en-US" sz="1800" dirty="0"/>
              <a:t>5. R. </a:t>
            </a:r>
            <a:r>
              <a:rPr lang="en-US" sz="1800" dirty="0">
                <a:effectLst/>
                <a:latin typeface="Times New Roman" panose="02020603050405020304" pitchFamily="18" charset="0"/>
                <a:ea typeface="Times New Roman" panose="02020603050405020304" pitchFamily="18" charset="0"/>
              </a:rPr>
              <a:t>Prasad      </a:t>
            </a:r>
            <a:r>
              <a:rPr lang="en-US" sz="1800" dirty="0"/>
              <a:t>(22345A0517)</a:t>
            </a:r>
          </a:p>
          <a:p>
            <a:pPr marR="285750"/>
            <a:endParaRPr lang="en-IN" sz="1800" dirty="0">
              <a:solidFill>
                <a:srgbClr val="004282"/>
              </a:solidFill>
            </a:endParaRPr>
          </a:p>
        </p:txBody>
      </p:sp>
      <p:sp>
        <p:nvSpPr>
          <p:cNvPr id="5" name="TextBox 4"/>
          <p:cNvSpPr txBox="1"/>
          <p:nvPr/>
        </p:nvSpPr>
        <p:spPr>
          <a:xfrm>
            <a:off x="2435161" y="4638611"/>
            <a:ext cx="4315262" cy="1569660"/>
          </a:xfrm>
          <a:prstGeom prst="rect">
            <a:avLst/>
          </a:prstGeom>
          <a:noFill/>
        </p:spPr>
        <p:txBody>
          <a:bodyPr wrap="square">
            <a:spAutoFit/>
          </a:bodyPr>
          <a:lstStyle/>
          <a:p>
            <a:pPr algn="ctr"/>
            <a:r>
              <a:rPr lang="en-US" sz="2400" b="1" dirty="0">
                <a:solidFill>
                  <a:srgbClr val="C00000"/>
                </a:solidFill>
                <a:cs typeface="Times New Roman" panose="02020603050405020304" pitchFamily="18" charset="0"/>
              </a:rPr>
              <a:t>Under the guidance of</a:t>
            </a:r>
          </a:p>
          <a:p>
            <a:pPr algn="ctr"/>
            <a:r>
              <a:rPr lang="en-US" b="1" dirty="0">
                <a:solidFill>
                  <a:srgbClr val="00B050"/>
                </a:solidFill>
                <a:cs typeface="Times New Roman" panose="02020603050405020304" pitchFamily="18" charset="0"/>
              </a:rPr>
              <a:t>Ms. S. Nirmala </a:t>
            </a:r>
          </a:p>
          <a:p>
            <a:pPr algn="ctr"/>
            <a:r>
              <a:rPr lang="en-US" sz="2400" b="1" dirty="0">
                <a:solidFill>
                  <a:srgbClr val="00B050"/>
                </a:solidFill>
                <a:cs typeface="Times New Roman" panose="02020603050405020304" pitchFamily="18" charset="0"/>
              </a:rPr>
              <a:t> Assistant</a:t>
            </a:r>
            <a:r>
              <a:rPr lang="en-US" b="1" dirty="0">
                <a:solidFill>
                  <a:srgbClr val="00B050"/>
                </a:solidFill>
                <a:latin typeface="Times New Roman" panose="02020603050405020304"/>
                <a:cs typeface="Times New Roman" panose="02020603050405020304"/>
              </a:rPr>
              <a:t> </a:t>
            </a:r>
            <a:r>
              <a:rPr lang="en-US" sz="2400" b="1" dirty="0">
                <a:solidFill>
                  <a:srgbClr val="00B050"/>
                </a:solidFill>
                <a:latin typeface="Times New Roman" panose="02020603050405020304"/>
                <a:cs typeface="Times New Roman" panose="02020603050405020304"/>
              </a:rPr>
              <a:t>Professor</a:t>
            </a:r>
            <a:r>
              <a:rPr lang="en-US" b="1" dirty="0">
                <a:solidFill>
                  <a:srgbClr val="00B050"/>
                </a:solidFill>
                <a:latin typeface="Times New Roman" panose="02020603050405020304"/>
                <a:cs typeface="Times New Roman" panose="02020603050405020304"/>
              </a:rPr>
              <a:t> </a:t>
            </a:r>
            <a:endParaRPr lang="en-US" sz="2400" b="1" dirty="0">
              <a:solidFill>
                <a:srgbClr val="00B050"/>
              </a:solidFill>
              <a:cs typeface="Times New Roman" panose="02020603050405020304" pitchFamily="18" charset="0"/>
            </a:endParaRPr>
          </a:p>
          <a:p>
            <a:pPr algn="ctr"/>
            <a:r>
              <a:rPr lang="en-US" b="1" dirty="0">
                <a:solidFill>
                  <a:srgbClr val="00B050"/>
                </a:solidFill>
                <a:cs typeface="Times New Roman" panose="02020603050405020304" pitchFamily="18" charset="0"/>
              </a:rPr>
              <a:t>GMR Institute of Technology </a:t>
            </a:r>
            <a:endParaRPr lang="en-US" sz="2400" b="1" dirty="0">
              <a:solidFill>
                <a:srgbClr val="00B050"/>
              </a:solidFill>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p:cNvSpPr txBox="1"/>
          <p:nvPr/>
        </p:nvSpPr>
        <p:spPr>
          <a:xfrm>
            <a:off x="609598" y="1111623"/>
            <a:ext cx="8396615" cy="5032147"/>
          </a:xfrm>
          <a:prstGeom prst="rect">
            <a:avLst/>
          </a:prstGeom>
          <a:noFill/>
        </p:spPr>
        <p:txBody>
          <a:bodyPr wrap="square" rtlCol="0">
            <a:spAutoFit/>
          </a:bodyPr>
          <a:lstStyle/>
          <a:p>
            <a:r>
              <a:rPr lang="en-IN" b="1" dirty="0"/>
              <a:t>Reference 15 </a:t>
            </a:r>
          </a:p>
          <a:p>
            <a:r>
              <a:rPr lang="en-US" sz="18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M. Muthu Lakshmi &amp; Dr. P. Chitra (2020). “Classification of Dental Cavities from X-ray images using Deep CNN algorithm”, IEEE Xplore, 774-779.</a:t>
            </a:r>
          </a:p>
          <a:p>
            <a:endParaRPr lang="en-US" sz="1800" dirty="0">
              <a:effectLst/>
              <a:latin typeface="Times New Roman" panose="02020603050405020304" pitchFamily="18" charset="0"/>
              <a:ea typeface="Calibri" panose="020F0502020204030204" pitchFamily="34" charset="0"/>
            </a:endParaRPr>
          </a:p>
          <a:p>
            <a:pPr marL="285750" indent="-285750">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 paper proposes a method for early diagnosis of dental cavities using deep CNN and Sobel edge detection from X-ray images.</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 method allows for early detection of dental cavities, enabling timely intervention and treatment.</a:t>
            </a:r>
          </a:p>
          <a:p>
            <a:pPr marL="285750" indent="-285750">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They performed on only one dental disease called dental cavities and used only 1900 dental x-ray images.</a:t>
            </a:r>
            <a:endParaRPr lang="en-US" sz="1800" dirty="0">
              <a:solidFill>
                <a:schemeClr val="tx1"/>
              </a:solidFill>
              <a:ea typeface="Calibri" panose="020F0502020204030204" pitchFamily="34" charset="0"/>
            </a:endParaRPr>
          </a:p>
          <a:p>
            <a:pPr marL="285750" indent="-285750">
              <a:lnSpc>
                <a:spcPct val="150000"/>
              </a:lnSpc>
              <a:buFont typeface="Wingdings" panose="05000000000000000000" pitchFamily="2" charset="2"/>
              <a:buChar char="Ø"/>
            </a:pPr>
            <a:r>
              <a:rPr lang="en-IN" sz="1800" dirty="0">
                <a:solidFill>
                  <a:schemeClr val="tx1"/>
                </a:solidFill>
              </a:rPr>
              <a:t>Accuracy:96.08%</a:t>
            </a:r>
          </a:p>
          <a:p>
            <a:pPr marL="285750" indent="-285750">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To using statistical feature extraction of dental disease like Osteoporosis, Periodontal, and Gum prediction by using Deep CNN</a:t>
            </a:r>
            <a:r>
              <a:rPr lang="en-US" sz="1800" dirty="0">
                <a:effectLst/>
                <a:latin typeface="Times New Roman" panose="02020603050405020304" pitchFamily="18" charset="0"/>
                <a:ea typeface="Calibri" panose="020F0502020204030204" pitchFamily="34" charset="0"/>
              </a:rPr>
              <a:t>.</a:t>
            </a:r>
            <a:endParaRPr lang="en-IN"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p:cNvSpPr txBox="1"/>
          <p:nvPr/>
        </p:nvSpPr>
        <p:spPr>
          <a:xfrm>
            <a:off x="609598" y="1111623"/>
            <a:ext cx="8359037" cy="4616648"/>
          </a:xfrm>
          <a:prstGeom prst="rect">
            <a:avLst/>
          </a:prstGeom>
          <a:noFill/>
        </p:spPr>
        <p:txBody>
          <a:bodyPr wrap="square" rtlCol="0">
            <a:spAutoFit/>
          </a:bodyPr>
          <a:lstStyle/>
          <a:p>
            <a:r>
              <a:rPr lang="en-IN" b="1" dirty="0"/>
              <a:t>Reference 16 </a:t>
            </a:r>
          </a:p>
          <a:p>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Abdulaziz</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Al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Kheraif</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Ashraf A. Wahba, H. Fouad, (2019) “Detection of dental diseases from radiographic 2d dental image using hybrid graph-cut technique and convolutional neural network”, Science Direct, 146, 333-342.</a:t>
            </a:r>
          </a:p>
          <a:p>
            <a:endParaRPr lang="en-US" sz="1800" dirty="0">
              <a:effectLst/>
              <a:latin typeface="Times New Roman" panose="02020603050405020304" pitchFamily="18" charset="0"/>
              <a:ea typeface="Calibri" panose="020F0502020204030204" pitchFamily="34"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 paper proposes a deep learning based convolutional neural network to detect dental diseases from radiographic 2D dental images.</a:t>
            </a:r>
            <a:endParaRPr lang="en-US" sz="1800" b="1" dirty="0">
              <a:solidFill>
                <a:schemeClr val="tx1"/>
              </a:solidFill>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 model deep learning-based CNN attains high accuracy compare with other models</a:t>
            </a: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They used only 1500 dental 2d X-ray images for their model</a:t>
            </a:r>
            <a:endParaRPr lang="en-US" sz="1800" b="1" dirty="0">
              <a:solidFill>
                <a:schemeClr val="tx1"/>
              </a:solidFill>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Accuracy: 97.07%</a:t>
            </a:r>
            <a:endPar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Increasing the number of 2D X-ray images, the model accuracy will be increase</a:t>
            </a:r>
            <a:r>
              <a:rPr lang="en-US" sz="1800" dirty="0">
                <a:effectLst/>
                <a:latin typeface="Times New Roman" panose="02020603050405020304" pitchFamily="18" charset="0"/>
                <a:ea typeface="Calibri" panose="020F0502020204030204" pitchFamily="34" charset="0"/>
              </a:rPr>
              <a:t>.</a:t>
            </a:r>
            <a:r>
              <a:rPr lang="en-IN" b="1"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p:cNvSpPr txBox="1"/>
          <p:nvPr/>
        </p:nvSpPr>
        <p:spPr>
          <a:xfrm>
            <a:off x="609599" y="1111623"/>
            <a:ext cx="8296406" cy="4982390"/>
          </a:xfrm>
          <a:prstGeom prst="rect">
            <a:avLst/>
          </a:prstGeom>
          <a:noFill/>
        </p:spPr>
        <p:txBody>
          <a:bodyPr wrap="square" rtlCol="0">
            <a:spAutoFit/>
          </a:bodyPr>
          <a:lstStyle/>
          <a:p>
            <a:r>
              <a:rPr lang="en-IN" b="1" dirty="0"/>
              <a:t>Reference 17 </a:t>
            </a:r>
          </a:p>
          <a:p>
            <a:r>
              <a:rPr lang="en-US" sz="180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Shreyansh</a:t>
            </a:r>
            <a:r>
              <a:rPr lang="en-US" sz="18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 Prajapati, R. Nagaraj and Suman Mitra, (2017). “Classification of Dental Diseases Using CNN and Transfer Learning”, IEEE Xplore, 70-74.</a:t>
            </a:r>
          </a:p>
          <a:p>
            <a:endParaRPr lang="en-US" sz="18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 paper focus the challenge of accurate classification of dental diseases using labeled dataset of 251 Radio Visio </a:t>
            </a:r>
            <a:r>
              <a:rPr lang="en-US" sz="1800" dirty="0" err="1">
                <a:solidFill>
                  <a:schemeClr val="tx1"/>
                </a:solidFill>
                <a:effectLst/>
                <a:latin typeface="Times New Roman" panose="02020603050405020304" pitchFamily="18" charset="0"/>
                <a:ea typeface="Calibri" panose="020F0502020204030204" pitchFamily="34" charset="0"/>
              </a:rPr>
              <a:t>Graphy</a:t>
            </a:r>
            <a:r>
              <a:rPr lang="en-US" sz="1800" dirty="0">
                <a:solidFill>
                  <a:schemeClr val="tx1"/>
                </a:solidFill>
                <a:effectLst/>
                <a:latin typeface="Times New Roman" panose="02020603050405020304" pitchFamily="18" charset="0"/>
                <a:ea typeface="Calibri" panose="020F0502020204030204" pitchFamily="34" charset="0"/>
              </a:rPr>
              <a:t> X-ray images across three classes.</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They used transfer learning with VGG16 model for better accuracy and they got 88.46% accuracy</a:t>
            </a:r>
            <a:endParaRPr lang="en-US" sz="1800" dirty="0">
              <a:solidFill>
                <a:schemeClr val="tx1"/>
              </a:solidFill>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a typeface="Calibri" panose="020F0502020204030204" pitchFamily="34" charset="0"/>
              </a:rPr>
              <a:t>T</a:t>
            </a:r>
            <a:r>
              <a:rPr lang="en-US" sz="1800" dirty="0">
                <a:solidFill>
                  <a:schemeClr val="tx1"/>
                </a:solidFill>
                <a:effectLst/>
                <a:latin typeface="Times New Roman" panose="02020603050405020304" pitchFamily="18" charset="0"/>
                <a:ea typeface="Calibri" panose="020F0502020204030204" pitchFamily="34" charset="0"/>
              </a:rPr>
              <a:t>hey used a small dataset consisting of 251 RVG (Radio Visio </a:t>
            </a:r>
            <a:r>
              <a:rPr lang="en-US" sz="1800" dirty="0" err="1">
                <a:solidFill>
                  <a:schemeClr val="tx1"/>
                </a:solidFill>
                <a:effectLst/>
                <a:latin typeface="Times New Roman" panose="02020603050405020304" pitchFamily="18" charset="0"/>
                <a:ea typeface="Calibri" panose="020F0502020204030204" pitchFamily="34" charset="0"/>
              </a:rPr>
              <a:t>Graphy</a:t>
            </a:r>
            <a:r>
              <a:rPr lang="en-US" sz="1800" dirty="0">
                <a:solidFill>
                  <a:schemeClr val="tx1"/>
                </a:solidFill>
                <a:effectLst/>
                <a:latin typeface="Times New Roman" panose="02020603050405020304" pitchFamily="18" charset="0"/>
                <a:ea typeface="Calibri" panose="020F0502020204030204" pitchFamily="34" charset="0"/>
              </a:rPr>
              <a:t>) X-ray images.</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sz="1800" dirty="0">
                <a:solidFill>
                  <a:schemeClr val="tx1"/>
                </a:solidFill>
              </a:rPr>
              <a:t>Accuracy:88.46%</a:t>
            </a: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To achieve high accuracy, classify three dental diseases by using more RVG X-ray images.</a:t>
            </a:r>
            <a:endParaRPr lang="en-IN" sz="1800"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p:cNvSpPr txBox="1"/>
          <p:nvPr/>
        </p:nvSpPr>
        <p:spPr>
          <a:xfrm>
            <a:off x="647177" y="1449826"/>
            <a:ext cx="8271354" cy="4428392"/>
          </a:xfrm>
          <a:prstGeom prst="rect">
            <a:avLst/>
          </a:prstGeom>
          <a:noFill/>
        </p:spPr>
        <p:txBody>
          <a:bodyPr wrap="square" rtlCol="0">
            <a:spAutoFit/>
          </a:bodyPr>
          <a:lstStyle/>
          <a:p>
            <a:r>
              <a:rPr lang="en-IN" b="1" dirty="0"/>
              <a:t>Reference 18 </a:t>
            </a:r>
          </a:p>
          <a:p>
            <a:r>
              <a:rPr lang="en-US" sz="180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Hu</a:t>
            </a:r>
            <a:r>
              <a:rPr lang="en-US" sz="18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Chen, Hong Li, </a:t>
            </a:r>
            <a:r>
              <a:rPr lang="en-US" sz="180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Yijiao</a:t>
            </a:r>
            <a:r>
              <a:rPr lang="en-US" sz="18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Zhao, </a:t>
            </a:r>
            <a:r>
              <a:rPr lang="en-US" sz="180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Jianjiang</a:t>
            </a:r>
            <a:r>
              <a:rPr lang="en-US" sz="18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Zhao, Yong Wang, (2021). “Dental disease detection on periapical radiographs based on deep convolutional neural networks”, Springer, 16, 649–661.</a:t>
            </a:r>
          </a:p>
          <a:p>
            <a:endParaRPr lang="en-US" sz="18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 paper aims to explore the potential of deep CNNs in developing an auxiliary diagnosis system for dental periapical radiographs, focusing on lesion detection.</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 deep CNNs are able to detect  lesions with severe levels and diseases on clinical dental periapical radiographs.</a:t>
            </a:r>
            <a:endParaRPr lang="en-US" sz="1800" dirty="0">
              <a:solidFill>
                <a:schemeClr val="tx1"/>
              </a:solidFill>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In this, they totally collected 2900 digital dental periapical radiographs  to train the model.</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Increase the number of classes to make the model much better</a:t>
            </a:r>
            <a:r>
              <a:rPr lang="en-IN" sz="1800" b="1" dirty="0">
                <a:solidFill>
                  <a:schemeClr val="tx1"/>
                </a:solidFill>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p:cNvSpPr txBox="1"/>
          <p:nvPr/>
        </p:nvSpPr>
        <p:spPr>
          <a:xfrm>
            <a:off x="609598" y="1111623"/>
            <a:ext cx="8359037" cy="5678478"/>
          </a:xfrm>
          <a:prstGeom prst="rect">
            <a:avLst/>
          </a:prstGeom>
          <a:noFill/>
        </p:spPr>
        <p:txBody>
          <a:bodyPr wrap="square" rtlCol="0">
            <a:spAutoFit/>
          </a:bodyPr>
          <a:lstStyle/>
          <a:p>
            <a:r>
              <a:rPr lang="en-IN" b="1" dirty="0"/>
              <a:t>Reference 19</a:t>
            </a:r>
            <a:r>
              <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p>
          <a:p>
            <a:r>
              <a:rPr lang="en-US" sz="180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Ngnamsie</a:t>
            </a:r>
            <a:r>
              <a:rPr lang="en-US" sz="18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Njimbouom</a:t>
            </a:r>
            <a:r>
              <a:rPr lang="en-US" sz="18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S, Lee K, Kim J-D.(2022) “MMDCP: Multi-Modal Dental Caries Prediction for Decision Support System Using Deep Learning.” International Journal of Environmental Research and Public Health. 19(17):10928.</a:t>
            </a:r>
          </a:p>
          <a:p>
            <a:endParaRPr lang="en-US" sz="1800" dirty="0">
              <a:effectLst/>
              <a:latin typeface="Times New Roman" panose="02020603050405020304" pitchFamily="18" charset="0"/>
              <a:ea typeface="Calibri" panose="020F0502020204030204" pitchFamily="34"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 introduced a method to predict the dental caries using multi-modal data </a:t>
            </a:r>
            <a:r>
              <a:rPr lang="en-US" sz="1800" dirty="0" err="1">
                <a:solidFill>
                  <a:schemeClr val="tx1"/>
                </a:solidFill>
                <a:effectLst/>
                <a:latin typeface="Times New Roman" panose="02020603050405020304" pitchFamily="18" charset="0"/>
                <a:ea typeface="Calibri" panose="020F0502020204030204" pitchFamily="34" charset="0"/>
              </a:rPr>
              <a:t>i.e</a:t>
            </a:r>
            <a:r>
              <a:rPr lang="en-US" sz="1800" dirty="0">
                <a:solidFill>
                  <a:schemeClr val="tx1"/>
                </a:solidFill>
                <a:effectLst/>
                <a:latin typeface="Times New Roman" panose="02020603050405020304" pitchFamily="18" charset="0"/>
                <a:ea typeface="Calibri" panose="020F0502020204030204" pitchFamily="34" charset="0"/>
              </a:rPr>
              <a:t> the numerical and image data applied to an hybrid neural network.</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They used the multi modal data </a:t>
            </a:r>
            <a:r>
              <a:rPr lang="en-US" sz="1800" dirty="0" err="1">
                <a:solidFill>
                  <a:schemeClr val="tx1"/>
                </a:solidFill>
                <a:effectLst/>
                <a:latin typeface="Times New Roman" panose="02020603050405020304" pitchFamily="18" charset="0"/>
                <a:ea typeface="Calibri" panose="020F0502020204030204" pitchFamily="34" charset="0"/>
              </a:rPr>
              <a:t>i.e</a:t>
            </a:r>
            <a:r>
              <a:rPr lang="en-US" sz="1800" dirty="0">
                <a:solidFill>
                  <a:schemeClr val="tx1"/>
                </a:solidFill>
                <a:effectLst/>
                <a:latin typeface="Times New Roman" panose="02020603050405020304" pitchFamily="18" charset="0"/>
                <a:ea typeface="Calibri" panose="020F0502020204030204" pitchFamily="34" charset="0"/>
              </a:rPr>
              <a:t> the numerical and image data.</a:t>
            </a:r>
            <a:endParaRPr lang="en-US" sz="1800" dirty="0">
              <a:solidFill>
                <a:schemeClr val="tx1"/>
              </a:solidFill>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 accuracy of the model is less. </a:t>
            </a: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Accuracy: 90%, F1-score:89%,  recall:90% precision: 89%.</a:t>
            </a: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 more methods should be developed that can accept the several types of data to classify or detect caries.</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b="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p:cNvSpPr txBox="1"/>
          <p:nvPr/>
        </p:nvSpPr>
        <p:spPr>
          <a:xfrm>
            <a:off x="609598" y="1111623"/>
            <a:ext cx="8333985" cy="5677535"/>
          </a:xfrm>
          <a:prstGeom prst="rect">
            <a:avLst/>
          </a:prstGeom>
          <a:noFill/>
        </p:spPr>
        <p:txBody>
          <a:bodyPr wrap="square" rtlCol="0">
            <a:spAutoFit/>
          </a:bodyPr>
          <a:lstStyle/>
          <a:p>
            <a:r>
              <a:rPr lang="en-IN" b="1" dirty="0"/>
              <a:t>Reference 20</a:t>
            </a:r>
          </a:p>
          <a:p>
            <a:pPr algn="just"/>
            <a:r>
              <a:rPr lang="en-US" sz="180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Almalki</a:t>
            </a:r>
            <a:r>
              <a:rPr lang="en-US" sz="18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YE, Din AI, Ramzan M, Irfan M, Aamir KM, </a:t>
            </a:r>
            <a:r>
              <a:rPr lang="en-US" sz="180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Almalki</a:t>
            </a:r>
            <a:r>
              <a:rPr lang="en-US" sz="18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 Alotaibi S, </a:t>
            </a:r>
            <a:r>
              <a:rPr lang="en-US" sz="180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Alaglan</a:t>
            </a:r>
            <a:r>
              <a:rPr lang="en-US" sz="18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G, </a:t>
            </a:r>
            <a:r>
              <a:rPr lang="en-US" sz="180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Alshamrani</a:t>
            </a:r>
            <a:r>
              <a:rPr lang="en-US" sz="18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HA, Rahman S.(2022) “Deep Learning Models for Classification of Dental Diseases Using Orthopantomography X-ray OPG Images.” Sensors. 22(19):7370.</a:t>
            </a:r>
          </a:p>
          <a:p>
            <a:endParaRPr lang="en-US" sz="1800" dirty="0">
              <a:effectLst/>
              <a:latin typeface="Times New Roman" panose="02020603050405020304" pitchFamily="18" charset="0"/>
              <a:ea typeface="Calibri" panose="020F0502020204030204" pitchFamily="34" charset="0"/>
            </a:endParaRPr>
          </a:p>
          <a:p>
            <a:pPr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 paper proposed a approach for detecting and classifying the four diseases: cavities, root canals, dental crowns and broken-down root canals by using YOLOV3 model using X-ray images</a:t>
            </a:r>
          </a:p>
          <a:p>
            <a:pPr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 proposed method outperforms existing state-of-the-art methods in terms of accuracy and has a wide range of applications in computer-assisted tooth treatment and diagnosis.</a:t>
            </a:r>
            <a:endParaRPr lang="en-US" sz="1800" dirty="0">
              <a:solidFill>
                <a:schemeClr val="tx1"/>
              </a:solidFill>
              <a:ea typeface="Calibri" panose="020F0502020204030204" pitchFamily="34" charset="0"/>
            </a:endParaRPr>
          </a:p>
          <a:p>
            <a:pPr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 newer versions of YOLO should be used.</a:t>
            </a:r>
          </a:p>
          <a:p>
            <a:pPr algn="just">
              <a:lnSpc>
                <a:spcPct val="150000"/>
              </a:lnSpc>
              <a:buFont typeface="Wingdings" panose="05000000000000000000" pitchFamily="2" charset="2"/>
              <a:buChar char="Ø"/>
            </a:pPr>
            <a:r>
              <a:rPr lang="it-IT" sz="1800" dirty="0">
                <a:solidFill>
                  <a:schemeClr val="tx1"/>
                </a:solidFill>
              </a:rPr>
              <a:t>Accuracy: 99.93%,F1-score: 0.99,Precision:0.99</a:t>
            </a:r>
          </a:p>
          <a:p>
            <a:pPr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 real time application need to be build by using these models</a:t>
            </a:r>
            <a:endParaRPr lang="it-IT" sz="1800" dirty="0">
              <a:solidFill>
                <a:schemeClr val="tx1"/>
              </a:solidFill>
            </a:endParaRPr>
          </a:p>
          <a:p>
            <a:endParaRPr lang="en-IN"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p:cNvSpPr txBox="1"/>
          <p:nvPr/>
        </p:nvSpPr>
        <p:spPr>
          <a:xfrm>
            <a:off x="609598" y="1111623"/>
            <a:ext cx="8333985" cy="5863144"/>
          </a:xfrm>
          <a:prstGeom prst="rect">
            <a:avLst/>
          </a:prstGeom>
          <a:noFill/>
        </p:spPr>
        <p:txBody>
          <a:bodyPr wrap="square" rtlCol="0">
            <a:spAutoFit/>
          </a:bodyPr>
          <a:lstStyle/>
          <a:p>
            <a:r>
              <a:rPr lang="en-IN" b="1" dirty="0"/>
              <a:t>Reference 21 </a:t>
            </a:r>
          </a:p>
          <a:p>
            <a:pPr algn="just"/>
            <a:r>
              <a:rPr lang="en-US" sz="1800" b="0" kern="0" dirty="0" err="1">
                <a:effectLst/>
                <a:latin typeface="Times New Roman" panose="02020603050405020304" pitchFamily="18" charset="0"/>
                <a:ea typeface="Times New Roman" panose="02020603050405020304" pitchFamily="18" charset="0"/>
              </a:rPr>
              <a:t>Kabir</a:t>
            </a:r>
            <a:r>
              <a:rPr lang="en-US" sz="1800" b="0" kern="0" dirty="0">
                <a:effectLst/>
                <a:latin typeface="Times New Roman" panose="02020603050405020304" pitchFamily="18" charset="0"/>
                <a:ea typeface="Times New Roman" panose="02020603050405020304" pitchFamily="18" charset="0"/>
              </a:rPr>
              <a:t>, T., Lee, C. T., Nelson, J., Sheng, S., Meng, H. W., Chen, L., ... &amp; Shams, S. (2021, December). An end-to-end entangled segmentation and classification convolutional neural network for periodontitis stage grading from periapical radiographic images. In 2021 IEEE international conference on bioinformatics and biomedicine (BIBM) (pp. 1370-1375). IEEE</a:t>
            </a:r>
            <a:r>
              <a:rPr lang="en-US" sz="1800" b="1" kern="0" dirty="0">
                <a:effectLst/>
                <a:latin typeface="Times New Roman" panose="02020603050405020304" pitchFamily="18" charset="0"/>
                <a:ea typeface="Times New Roman" panose="02020603050405020304" pitchFamily="18" charset="0"/>
              </a:rPr>
              <a:t>.</a:t>
            </a:r>
          </a:p>
          <a:p>
            <a:pPr algn="just"/>
            <a:endParaRPr lang="en-US" sz="1800" b="1" kern="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HYNETS combines segmentation and classification tasks to provide accurate and consistent results.</a:t>
            </a:r>
            <a:endParaRPr lang="en-US" sz="1800" dirty="0">
              <a:solidFill>
                <a:schemeClr val="tx1"/>
              </a:solidFill>
              <a:ea typeface="Calibri" panose="020F0502020204030204" pitchFamily="34"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Combines segmentation and classification tasks, leveraging a multi-task learning strategy, to achieve highly accurate and consistent result.</a:t>
            </a: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Limited sample size and data diversity may affect the generalizability of the results.</a:t>
            </a:r>
            <a:endParaRPr lang="en-US" sz="1800" dirty="0">
              <a:solidFill>
                <a:schemeClr val="tx1"/>
              </a:solidFill>
              <a:ea typeface="Calibri" panose="020F0502020204030204" pitchFamily="34"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 paper could explore the generalizability of the proposed model by testing it on a larger and more diverse dataset to ensure </a:t>
            </a:r>
            <a:r>
              <a:rPr lang="en-US" sz="2000" dirty="0">
                <a:solidFill>
                  <a:schemeClr val="tx1"/>
                </a:solidFill>
                <a:effectLst/>
                <a:latin typeface="Times New Roman" panose="02020603050405020304" pitchFamily="18" charset="0"/>
                <a:ea typeface="Calibri" panose="020F0502020204030204" pitchFamily="34" charset="0"/>
              </a:rPr>
              <a:t>its </a:t>
            </a:r>
            <a:r>
              <a:rPr lang="en-US" sz="1800" dirty="0">
                <a:solidFill>
                  <a:schemeClr val="tx1"/>
                </a:solidFill>
                <a:effectLst/>
                <a:latin typeface="Times New Roman" panose="02020603050405020304" pitchFamily="18" charset="0"/>
                <a:ea typeface="Calibri" panose="020F0502020204030204" pitchFamily="34" charset="0"/>
              </a:rPr>
              <a:t>effectiveness across different populations and imaging conditions .</a:t>
            </a:r>
            <a:endParaRPr lang="en-IN" sz="1800" b="1" kern="0" dirty="0">
              <a:solidFill>
                <a:schemeClr val="tx1"/>
              </a:solidFill>
              <a:effectLst/>
              <a:latin typeface="Times New Roman" panose="02020603050405020304" pitchFamily="18" charset="0"/>
              <a:ea typeface="Times New Roman" panose="02020603050405020304" pitchFamily="18" charset="0"/>
            </a:endParaRPr>
          </a:p>
          <a:p>
            <a:endParaRPr lang="en-IN"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p:cNvSpPr txBox="1"/>
          <p:nvPr/>
        </p:nvSpPr>
        <p:spPr>
          <a:xfrm>
            <a:off x="647176" y="1228164"/>
            <a:ext cx="8333985" cy="4847481"/>
          </a:xfrm>
          <a:prstGeom prst="rect">
            <a:avLst/>
          </a:prstGeom>
          <a:noFill/>
        </p:spPr>
        <p:txBody>
          <a:bodyPr wrap="square" rtlCol="0">
            <a:spAutoFit/>
          </a:bodyPr>
          <a:lstStyle/>
          <a:p>
            <a:r>
              <a:rPr lang="en-IN" b="1" dirty="0"/>
              <a:t>Reference 22 </a:t>
            </a:r>
          </a:p>
          <a:p>
            <a:r>
              <a:rPr lang="en-US" sz="1800" b="0" kern="0" dirty="0">
                <a:effectLst/>
                <a:latin typeface="Times New Roman" panose="02020603050405020304" pitchFamily="18" charset="0"/>
                <a:ea typeface="Times New Roman" panose="02020603050405020304" pitchFamily="18" charset="0"/>
              </a:rPr>
              <a:t>Li, X., Zhao, D., Xie, J., Wen, H., Liu, C., Li, Y., ... &amp; Wang, S. (2023). Deep learning for classifying the stages of periodontitis on dental images: a systematic review and meta-analysis. BMC Oral Health, 23(1), 1017.</a:t>
            </a:r>
          </a:p>
          <a:p>
            <a:endParaRPr lang="en-US" sz="1800" b="0" kern="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classification of periodontitis based on dental images.</a:t>
            </a: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Provides a flow chart of the study selection process and inclusion and exclusion criteria.</a:t>
            </a:r>
            <a:endParaRPr lang="en-US" sz="1800" dirty="0">
              <a:solidFill>
                <a:schemeClr val="tx1"/>
              </a:solidFill>
              <a:ea typeface="Calibri" panose="020F0502020204030204" pitchFamily="34"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Variation in the reference tests used for periodontitis classification among the  included.</a:t>
            </a:r>
          </a:p>
          <a:p>
            <a:pPr marL="285750" indent="-285750" algn="just">
              <a:lnSpc>
                <a:spcPct val="150000"/>
              </a:lnSpc>
              <a:buFont typeface="Wingdings" panose="05000000000000000000" pitchFamily="2" charset="2"/>
              <a:buChar char="Ø"/>
            </a:pPr>
            <a:r>
              <a:rPr lang="en-IN" sz="1800" dirty="0">
                <a:solidFill>
                  <a:schemeClr val="tx1"/>
                </a:solidFill>
              </a:rPr>
              <a:t>sensitivity: 0.88 </a:t>
            </a:r>
          </a:p>
          <a:p>
            <a:pPr marL="285750" indent="-285750" algn="just">
              <a:lnSpc>
                <a:spcPct val="150000"/>
              </a:lnSpc>
              <a:buFont typeface="Wingdings" panose="05000000000000000000" pitchFamily="2" charset="2"/>
              <a:buChar char="Ø"/>
            </a:pPr>
            <a:r>
              <a:rPr lang="en-IN" sz="1800" dirty="0">
                <a:solidFill>
                  <a:schemeClr val="tx1"/>
                </a:solidFill>
              </a:rPr>
              <a:t>specificity: 0.82</a:t>
            </a:r>
          </a:p>
          <a:p>
            <a:endParaRPr lang="en-IN"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p:cNvSpPr txBox="1"/>
          <p:nvPr/>
        </p:nvSpPr>
        <p:spPr>
          <a:xfrm>
            <a:off x="609598" y="1111623"/>
            <a:ext cx="8409141" cy="5170646"/>
          </a:xfrm>
          <a:prstGeom prst="rect">
            <a:avLst/>
          </a:prstGeom>
          <a:noFill/>
        </p:spPr>
        <p:txBody>
          <a:bodyPr wrap="square" rtlCol="0">
            <a:spAutoFit/>
          </a:bodyPr>
          <a:lstStyle/>
          <a:p>
            <a:r>
              <a:rPr lang="en-IN" b="1" dirty="0"/>
              <a:t>Reference 23</a:t>
            </a:r>
            <a:r>
              <a:rPr lang="en-IN" sz="1800" b="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Zhang, X., Liang, Y., Li, W., Liu, C., Gu, D., Sun, W., &amp; Miao, L. (2022). Development and evaluation of deep learning for screening dental caries from oral photographs. Oral diseases, 28(1), 173-181.</a:t>
            </a:r>
          </a:p>
          <a:p>
            <a:pPr marL="285750" indent="-285750" algn="just">
              <a:lnSpc>
                <a:spcPct val="200000"/>
              </a:lnSpc>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This paper presents the development and evaluation of a deep learning model for screening dental caries from oral photographs.</a:t>
            </a:r>
          </a:p>
          <a:p>
            <a:pPr marL="285750" indent="-285750" algn="just">
              <a:lnSpc>
                <a:spcPct val="200000"/>
              </a:lnSpc>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Dental caries using oral photographs from consumer cameras, which can significantly improve dental health assessment among large population</a:t>
            </a:r>
            <a:r>
              <a:rPr lang="en-US" sz="1800" dirty="0">
                <a:solidFill>
                  <a:schemeClr val="tx1"/>
                </a:solidFill>
                <a:ea typeface="Calibri" panose="020F0502020204030204" pitchFamily="34" charset="0"/>
                <a:cs typeface="Times New Roman" panose="02020603050405020304" pitchFamily="18" charset="0"/>
              </a:rPr>
              <a:t>s.</a:t>
            </a:r>
          </a:p>
          <a:p>
            <a:pPr marL="285750" indent="-285750" algn="just">
              <a:lnSpc>
                <a:spcPct val="200000"/>
              </a:lnSpc>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The limitations of this study include a dataset collected from a single organization.</a:t>
            </a:r>
          </a:p>
          <a:p>
            <a:pPr marL="285750" indent="-285750" algn="just">
              <a:lnSpc>
                <a:spcPct val="200000"/>
              </a:lnSpc>
              <a:buFont typeface="Wingdings" panose="05000000000000000000" pitchFamily="2" charset="2"/>
              <a:buChar char="Ø"/>
            </a:pPr>
            <a:r>
              <a:rPr lang="en-US" sz="1800" dirty="0">
                <a:solidFill>
                  <a:schemeClr val="tx1"/>
                </a:solidFill>
                <a:ea typeface="Calibri" panose="020F0502020204030204" pitchFamily="34" charset="0"/>
                <a:cs typeface="Times New Roman" panose="02020603050405020304" pitchFamily="18" charset="0"/>
              </a:rPr>
              <a:t>Accuracy:85.65%</a:t>
            </a:r>
          </a:p>
          <a:p>
            <a:pPr marL="285750" indent="-285750" algn="just">
              <a:lnSpc>
                <a:spcPct val="200000"/>
              </a:lnSpc>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Deep learning classifier to reduce false-positive predictions of dental caries</a:t>
            </a:r>
            <a:r>
              <a:rPr lang="en-IN" sz="1800" b="1" dirty="0">
                <a:solidFill>
                  <a:schemeClr val="tx1"/>
                </a:solidFill>
                <a:effectLst/>
                <a:ea typeface="Calibri" panose="020F0502020204030204" pitchFamily="34" charset="0"/>
                <a:cs typeface="Times New Roman" panose="02020603050405020304" pitchFamily="18" charset="0"/>
              </a:rPr>
              <a:t>.</a:t>
            </a:r>
            <a:endParaRPr lang="en-IN" sz="1800" dirty="0">
              <a:solidFill>
                <a:schemeClr val="tx1"/>
              </a:solidFill>
              <a:effectLst/>
              <a:ea typeface="Calibri" panose="020F0502020204030204" pitchFamily="34"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p:cNvSpPr txBox="1"/>
          <p:nvPr/>
        </p:nvSpPr>
        <p:spPr>
          <a:xfrm>
            <a:off x="609598" y="1111623"/>
            <a:ext cx="8421667" cy="5124480"/>
          </a:xfrm>
          <a:prstGeom prst="rect">
            <a:avLst/>
          </a:prstGeom>
          <a:noFill/>
        </p:spPr>
        <p:txBody>
          <a:bodyPr wrap="square" rtlCol="0">
            <a:spAutoFit/>
          </a:bodyPr>
          <a:lstStyle/>
          <a:p>
            <a:r>
              <a:rPr lang="en-IN" b="1" dirty="0"/>
              <a:t>Reference 24 </a:t>
            </a:r>
          </a:p>
          <a:p>
            <a:r>
              <a:rPr lang="en-IN" sz="1800" b="0" kern="0" dirty="0">
                <a:effectLst/>
                <a:latin typeface="Times New Roman" panose="02020603050405020304" pitchFamily="18" charset="0"/>
                <a:ea typeface="Times New Roman" panose="02020603050405020304" pitchFamily="18" charset="0"/>
              </a:rPr>
              <a:t>Yu, H., Lin, Z., Liu, Y., Su, J., Chen, B., &amp; Lu, G. (2020). A new technique for diagnosis of dental caries on the children’s first permanent molar. </a:t>
            </a:r>
            <a:r>
              <a:rPr lang="en-IN" sz="1800" b="0" kern="0" dirty="0" err="1">
                <a:effectLst/>
                <a:latin typeface="Times New Roman" panose="02020603050405020304" pitchFamily="18" charset="0"/>
                <a:ea typeface="Times New Roman" panose="02020603050405020304" pitchFamily="18" charset="0"/>
              </a:rPr>
              <a:t>Ieee</a:t>
            </a:r>
            <a:r>
              <a:rPr lang="en-IN" sz="1800" b="0" kern="0" dirty="0">
                <a:effectLst/>
                <a:latin typeface="Times New Roman" panose="02020603050405020304" pitchFamily="18" charset="0"/>
                <a:ea typeface="Times New Roman" panose="02020603050405020304" pitchFamily="18" charset="0"/>
              </a:rPr>
              <a:t> Access, 8, 185776-185785.</a:t>
            </a: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This paper presents a systematic review and meta-analysis of deep learning methods for classifying periodontitis stages using dental images</a:t>
            </a:r>
            <a:endParaRPr lang="en-US" sz="1800" dirty="0">
              <a:solidFill>
                <a:schemeClr val="tx1"/>
              </a:solidFill>
              <a:ea typeface="Calibri" panose="020F0502020204030204" pitchFamily="34"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Low cost and high performance for the diagnosis of dental caries on the children’s first permanent molar.</a:t>
            </a: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 paper does not discuss the potential challenges or limitations of implementing the UCDA framework in real-world clinical settings.</a:t>
            </a:r>
          </a:p>
          <a:p>
            <a:pPr marL="285750" indent="-285750" algn="just">
              <a:lnSpc>
                <a:spcPct val="150000"/>
              </a:lnSpc>
              <a:buFont typeface="Wingdings" panose="05000000000000000000" pitchFamily="2" charset="2"/>
              <a:buChar char="Ø"/>
            </a:pPr>
            <a:r>
              <a:rPr lang="en-US" sz="1800" kern="0" dirty="0">
                <a:solidFill>
                  <a:schemeClr val="tx1"/>
                </a:solidFill>
                <a:ea typeface="Calibri" panose="020F0502020204030204" pitchFamily="34" charset="0"/>
              </a:rPr>
              <a:t>Accuracy:95%</a:t>
            </a: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 paper proposes a unified caries detection and assessment (UCDA) framework and introduces the Child-OID database.</a:t>
            </a:r>
            <a:endParaRPr lang="en-IN" sz="1800" kern="0" dirty="0">
              <a:solidFill>
                <a:schemeClr val="tx1"/>
              </a:solidFill>
              <a:ea typeface="Calibri" panose="020F0502020204030204" pitchFamily="34" charset="0"/>
            </a:endParaRPr>
          </a:p>
          <a:p>
            <a:endParaRPr lang="en-IN"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9670" y="690280"/>
            <a:ext cx="2635624" cy="457200"/>
          </a:xfrm>
          <a:prstGeom prst="rect">
            <a:avLst/>
          </a:prstGeom>
          <a:noFill/>
        </p:spPr>
        <p:txBody>
          <a:bodyPr wrap="square" rtlCol="0">
            <a:spAutoFit/>
          </a:bodyPr>
          <a:lstStyle/>
          <a:p>
            <a:r>
              <a:rPr lang="en-IN" b="1" dirty="0"/>
              <a:t>ABSTRACT </a:t>
            </a:r>
          </a:p>
        </p:txBody>
      </p:sp>
      <p:sp>
        <p:nvSpPr>
          <p:cNvPr id="3" name="TextBox 2"/>
          <p:cNvSpPr txBox="1"/>
          <p:nvPr/>
        </p:nvSpPr>
        <p:spPr>
          <a:xfrm>
            <a:off x="555813" y="5965819"/>
            <a:ext cx="8193740" cy="923330"/>
          </a:xfrm>
          <a:prstGeom prst="rect">
            <a:avLst/>
          </a:prstGeom>
          <a:noFill/>
        </p:spPr>
        <p:txBody>
          <a:bodyPr wrap="square" rtlCol="0">
            <a:spAutoFit/>
          </a:bodyPr>
          <a:lstStyle/>
          <a:p>
            <a:r>
              <a:rPr lang="en-IN" sz="1800" b="1" dirty="0"/>
              <a:t>Keywords: </a:t>
            </a:r>
            <a:r>
              <a:rPr lang="en-US" sz="1800" dirty="0">
                <a:effectLst/>
                <a:latin typeface="Times New Roman" panose="02020603050405020304" pitchFamily="18" charset="0"/>
                <a:ea typeface="Times New Roman" panose="02020603050405020304" pitchFamily="18" charset="0"/>
              </a:rPr>
              <a:t>Healthcare, Dentistry, Classification, Image analysis, oral diseases, Deep learning, Hybrid methodology, Intraoral Images ,Symptoms.</a:t>
            </a:r>
            <a:endParaRPr lang="en-IN" sz="1800" dirty="0">
              <a:effectLst/>
              <a:latin typeface="Times New Roman" panose="02020603050405020304" pitchFamily="18" charset="0"/>
              <a:ea typeface="Times New Roman" panose="02020603050405020304" pitchFamily="18" charset="0"/>
            </a:endParaRPr>
          </a:p>
          <a:p>
            <a:endParaRPr lang="en-IN" sz="1800" b="1" dirty="0"/>
          </a:p>
        </p:txBody>
      </p:sp>
      <p:sp>
        <p:nvSpPr>
          <p:cNvPr id="7" name="TextBox 6"/>
          <p:cNvSpPr txBox="1"/>
          <p:nvPr/>
        </p:nvSpPr>
        <p:spPr>
          <a:xfrm>
            <a:off x="412376" y="1147480"/>
            <a:ext cx="8606118" cy="4801314"/>
          </a:xfrm>
          <a:prstGeom prst="rect">
            <a:avLst/>
          </a:prstGeom>
          <a:noFill/>
        </p:spPr>
        <p:txBody>
          <a:bodyPr wrap="square">
            <a:spAutoFit/>
          </a:bodyPr>
          <a:lstStyle/>
          <a:p>
            <a:pPr marR="24130" algn="just"/>
            <a:r>
              <a:rPr lang="en-US" sz="1800" dirty="0">
                <a:effectLst/>
                <a:latin typeface="Times New Roman" panose="02020603050405020304" pitchFamily="18" charset="0"/>
                <a:ea typeface="Times New Roman" panose="02020603050405020304" pitchFamily="18" charset="0"/>
              </a:rPr>
              <a:t>Oral diseases are often not diagnosed, which can have a negative impact on health. In this study, we use a deep learning method for internal image-based oral disease detection. Our approach proposes a hybrid methodology that combines </a:t>
            </a:r>
            <a:r>
              <a:rPr lang="en-US" sz="1800" dirty="0" err="1">
                <a:effectLst/>
                <a:latin typeface="Times New Roman" panose="02020603050405020304" pitchFamily="18" charset="0"/>
                <a:ea typeface="Times New Roman" panose="02020603050405020304" pitchFamily="18" charset="0"/>
              </a:rPr>
              <a:t>EfficientNet</a:t>
            </a:r>
            <a:r>
              <a:rPr lang="en-US" sz="1800" dirty="0">
                <a:effectLst/>
                <a:latin typeface="Times New Roman" panose="02020603050405020304" pitchFamily="18" charset="0"/>
                <a:ea typeface="Times New Roman" panose="02020603050405020304" pitchFamily="18" charset="0"/>
              </a:rPr>
              <a:t> for feature extraction and Channel Block Attention Module (CBAM) for classification. We use a two-step procedure: first we use </a:t>
            </a:r>
            <a:r>
              <a:rPr lang="en-US" sz="1800" dirty="0" err="1">
                <a:effectLst/>
                <a:latin typeface="Times New Roman" panose="02020603050405020304" pitchFamily="18" charset="0"/>
                <a:ea typeface="Times New Roman" panose="02020603050405020304" pitchFamily="18" charset="0"/>
              </a:rPr>
              <a:t>EfficientNet</a:t>
            </a:r>
            <a:r>
              <a:rPr lang="en-US" sz="1800" dirty="0">
                <a:effectLst/>
                <a:latin typeface="Times New Roman" panose="02020603050405020304" pitchFamily="18" charset="0"/>
                <a:ea typeface="Times New Roman" panose="02020603050405020304" pitchFamily="18" charset="0"/>
              </a:rPr>
              <a:t> to extract features from the last layer, then we use CBAM for classification. A hybrid approach uses attention mechanisms and feature extraction to improve accuracy. Once the disease is classified, we will recommend treatment or preventive measures to reduce the effects of the disease. Our approach uses deep learning algorithms and internal imaging techniques to provide early diagnosis and preventative measures. The accuracy of our hybrid model is 94.6%. The site effectively categorizes uploaded images into each of the five disease classifications and recommends preventative measures for each disease. In addition to using intraoral images to diagnose diseases, the website also uses symptoms to classify diseases into seven classifications. There are a total of 19 distinct symptoms in this study, from which the user can choose any three to </a:t>
            </a:r>
            <a:r>
              <a:rPr lang="en-US" sz="1800" dirty="0" err="1">
                <a:effectLst/>
                <a:latin typeface="Times New Roman" panose="02020603050405020304" pitchFamily="18" charset="0"/>
                <a:ea typeface="Times New Roman" panose="02020603050405020304" pitchFamily="18" charset="0"/>
              </a:rPr>
              <a:t>recognise</a:t>
            </a:r>
            <a:r>
              <a:rPr lang="en-US" sz="1800" dirty="0">
                <a:effectLst/>
                <a:latin typeface="Times New Roman" panose="02020603050405020304" pitchFamily="18" charset="0"/>
                <a:ea typeface="Times New Roman" panose="02020603050405020304" pitchFamily="18" charset="0"/>
              </a:rPr>
              <a:t> the disease and recommend the right kind of treatment. It uses deep learning algorithms and a hybrid approach to combat oral diseases, providing a useful tool for individuals and health professionals.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p:cNvSpPr txBox="1"/>
          <p:nvPr/>
        </p:nvSpPr>
        <p:spPr>
          <a:xfrm>
            <a:off x="609597" y="1228164"/>
            <a:ext cx="8321459" cy="3370153"/>
          </a:xfrm>
          <a:prstGeom prst="rect">
            <a:avLst/>
          </a:prstGeom>
          <a:noFill/>
        </p:spPr>
        <p:txBody>
          <a:bodyPr wrap="square" rtlCol="0">
            <a:spAutoFit/>
          </a:bodyPr>
          <a:lstStyle/>
          <a:p>
            <a:r>
              <a:rPr lang="en-IN" b="1" dirty="0"/>
              <a:t>Reference 25 </a:t>
            </a:r>
          </a:p>
          <a:p>
            <a:pPr algn="just"/>
            <a:r>
              <a:rPr lang="en-US" sz="1800" b="0" kern="0" dirty="0">
                <a:effectLst/>
                <a:latin typeface="Times New Roman" panose="02020603050405020304" pitchFamily="18" charset="0"/>
                <a:ea typeface="Times New Roman" panose="02020603050405020304" pitchFamily="18" charset="0"/>
              </a:rPr>
              <a:t>Mohammad‐</a:t>
            </a:r>
            <a:r>
              <a:rPr lang="en-US" sz="1800" b="0" kern="0" dirty="0" err="1">
                <a:effectLst/>
                <a:latin typeface="Times New Roman" panose="02020603050405020304" pitchFamily="18" charset="0"/>
                <a:ea typeface="Times New Roman" panose="02020603050405020304" pitchFamily="18" charset="0"/>
              </a:rPr>
              <a:t>Rahimi</a:t>
            </a:r>
            <a:r>
              <a:rPr lang="en-US" sz="1800" b="0" kern="0" dirty="0">
                <a:effectLst/>
                <a:latin typeface="Times New Roman" panose="02020603050405020304" pitchFamily="18" charset="0"/>
                <a:ea typeface="Times New Roman" panose="02020603050405020304" pitchFamily="18" charset="0"/>
              </a:rPr>
              <a:t>, H., </a:t>
            </a:r>
            <a:r>
              <a:rPr lang="en-US" sz="1800" b="0" kern="0" dirty="0" err="1">
                <a:effectLst/>
                <a:latin typeface="Times New Roman" panose="02020603050405020304" pitchFamily="18" charset="0"/>
                <a:ea typeface="Times New Roman" panose="02020603050405020304" pitchFamily="18" charset="0"/>
              </a:rPr>
              <a:t>Motamedian</a:t>
            </a:r>
            <a:r>
              <a:rPr lang="en-US" sz="1800" b="0" kern="0" dirty="0">
                <a:effectLst/>
                <a:latin typeface="Times New Roman" panose="02020603050405020304" pitchFamily="18" charset="0"/>
                <a:ea typeface="Times New Roman" panose="02020603050405020304" pitchFamily="18" charset="0"/>
              </a:rPr>
              <a:t>, S. R., </a:t>
            </a:r>
            <a:r>
              <a:rPr lang="en-US" sz="1800" b="0" kern="0" dirty="0" err="1">
                <a:effectLst/>
                <a:latin typeface="Times New Roman" panose="02020603050405020304" pitchFamily="18" charset="0"/>
                <a:ea typeface="Times New Roman" panose="02020603050405020304" pitchFamily="18" charset="0"/>
              </a:rPr>
              <a:t>Rohban</a:t>
            </a:r>
            <a:r>
              <a:rPr lang="en-US" sz="1800" b="0" kern="0" dirty="0">
                <a:effectLst/>
                <a:latin typeface="Times New Roman" panose="02020603050405020304" pitchFamily="18" charset="0"/>
                <a:ea typeface="Times New Roman" panose="02020603050405020304" pitchFamily="18" charset="0"/>
              </a:rPr>
              <a:t>, M. H., </a:t>
            </a:r>
            <a:r>
              <a:rPr lang="en-US" sz="1800" b="0" kern="0" dirty="0" err="1">
                <a:effectLst/>
                <a:latin typeface="Times New Roman" panose="02020603050405020304" pitchFamily="18" charset="0"/>
                <a:ea typeface="Times New Roman" panose="02020603050405020304" pitchFamily="18" charset="0"/>
              </a:rPr>
              <a:t>Krois</a:t>
            </a:r>
            <a:r>
              <a:rPr lang="en-US" sz="1800" b="0" kern="0" dirty="0">
                <a:effectLst/>
                <a:latin typeface="Times New Roman" panose="02020603050405020304" pitchFamily="18" charset="0"/>
                <a:ea typeface="Times New Roman" panose="02020603050405020304" pitchFamily="18" charset="0"/>
              </a:rPr>
              <a:t>, J., Uribe, S., Nia, E. M., </a:t>
            </a:r>
            <a:r>
              <a:rPr lang="en-US" sz="1800" b="0" kern="0" dirty="0" err="1">
                <a:effectLst/>
                <a:latin typeface="Times New Roman" panose="02020603050405020304" pitchFamily="18" charset="0"/>
                <a:ea typeface="Times New Roman" panose="02020603050405020304" pitchFamily="18" charset="0"/>
              </a:rPr>
              <a:t>Rokhshad</a:t>
            </a:r>
            <a:r>
              <a:rPr lang="en-US" sz="1800" b="0" kern="0" dirty="0">
                <a:effectLst/>
                <a:latin typeface="Times New Roman" panose="02020603050405020304" pitchFamily="18" charset="0"/>
                <a:ea typeface="Times New Roman" panose="02020603050405020304" pitchFamily="18" charset="0"/>
              </a:rPr>
              <a:t>, R., </a:t>
            </a:r>
            <a:r>
              <a:rPr lang="en-US" sz="1800" b="0" kern="0" dirty="0" err="1">
                <a:effectLst/>
                <a:latin typeface="Times New Roman" panose="02020603050405020304" pitchFamily="18" charset="0"/>
                <a:ea typeface="Times New Roman" panose="02020603050405020304" pitchFamily="18" charset="0"/>
              </a:rPr>
              <a:t>Nadimi</a:t>
            </a:r>
            <a:r>
              <a:rPr lang="en-US" sz="1800" b="0" kern="0" dirty="0">
                <a:effectLst/>
                <a:latin typeface="Times New Roman" panose="02020603050405020304" pitchFamily="18" charset="0"/>
                <a:ea typeface="Times New Roman" panose="02020603050405020304" pitchFamily="18" charset="0"/>
              </a:rPr>
              <a:t>, M., &amp; </a:t>
            </a:r>
            <a:r>
              <a:rPr lang="en-US" sz="1800" b="0" kern="0" dirty="0" err="1">
                <a:effectLst/>
                <a:latin typeface="Times New Roman" panose="02020603050405020304" pitchFamily="18" charset="0"/>
                <a:ea typeface="Times New Roman" panose="02020603050405020304" pitchFamily="18" charset="0"/>
              </a:rPr>
              <a:t>Schwendicke</a:t>
            </a:r>
            <a:r>
              <a:rPr lang="en-US" sz="1800" b="0" kern="0" dirty="0">
                <a:effectLst/>
                <a:latin typeface="Times New Roman" panose="02020603050405020304" pitchFamily="18" charset="0"/>
                <a:ea typeface="Times New Roman" panose="02020603050405020304" pitchFamily="18" charset="0"/>
              </a:rPr>
              <a:t>, F. (2022). Deep learning for caries detection: A systematic review. </a:t>
            </a:r>
            <a:r>
              <a:rPr lang="en-US" sz="1800" b="0" i="1" kern="0" dirty="0">
                <a:effectLst/>
                <a:latin typeface="Times New Roman" panose="02020603050405020304" pitchFamily="18" charset="0"/>
                <a:ea typeface="Times New Roman" panose="02020603050405020304" pitchFamily="18" charset="0"/>
              </a:rPr>
              <a:t>Journal of Dentistry</a:t>
            </a:r>
            <a:r>
              <a:rPr lang="en-US" sz="1800" b="0" kern="0" dirty="0">
                <a:effectLst/>
                <a:latin typeface="Times New Roman" panose="02020603050405020304" pitchFamily="18" charset="0"/>
                <a:ea typeface="Times New Roman" panose="02020603050405020304" pitchFamily="18" charset="0"/>
              </a:rPr>
              <a:t>, </a:t>
            </a:r>
            <a:r>
              <a:rPr lang="en-US" sz="1800" b="0" i="1" kern="0" dirty="0">
                <a:effectLst/>
                <a:latin typeface="Times New Roman" panose="02020603050405020304" pitchFamily="18" charset="0"/>
                <a:ea typeface="Times New Roman" panose="02020603050405020304" pitchFamily="18" charset="0"/>
              </a:rPr>
              <a:t>122</a:t>
            </a:r>
            <a:r>
              <a:rPr lang="en-US" sz="1800" b="0" kern="0" dirty="0">
                <a:effectLst/>
                <a:latin typeface="Times New Roman" panose="02020603050405020304" pitchFamily="18" charset="0"/>
                <a:ea typeface="Times New Roman" panose="02020603050405020304" pitchFamily="18" charset="0"/>
              </a:rPr>
              <a:t>, 104115.</a:t>
            </a: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 paper provides a systematic review on deep learning models on caries detection using different kinds of images</a:t>
            </a:r>
            <a:r>
              <a:rPr lang="en-US" sz="1800" kern="0" dirty="0">
                <a:solidFill>
                  <a:schemeClr val="tx1"/>
                </a:solidFill>
                <a:ea typeface="Calibri" panose="020F0502020204030204" pitchFamily="34" charset="0"/>
              </a:rPr>
              <a:t>.</a:t>
            </a: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 review they provided gave an complete insight on current works of caries detection using deep learning models. </a:t>
            </a:r>
            <a:endParaRPr lang="en-US" sz="1800" kern="0" dirty="0">
              <a:solidFill>
                <a:schemeClr val="tx1"/>
              </a:solidFill>
              <a:effectLst/>
              <a:latin typeface="Times New Roman" panose="02020603050405020304" pitchFamily="18" charset="0"/>
              <a:ea typeface="Calibri" panose="020F0502020204030204" pitchFamily="34"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 paper suggested that the study and report quality should be better. </a:t>
            </a:r>
            <a:r>
              <a:rPr lang="en-IN" sz="1800" b="1" dirty="0">
                <a:solidFill>
                  <a:schemeClr val="tx1"/>
                </a:solidFill>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p:cNvSpPr txBox="1"/>
          <p:nvPr/>
        </p:nvSpPr>
        <p:spPr>
          <a:xfrm>
            <a:off x="572135" y="1228090"/>
            <a:ext cx="8347075" cy="5225415"/>
          </a:xfrm>
          <a:prstGeom prst="rect">
            <a:avLst/>
          </a:prstGeom>
          <a:noFill/>
        </p:spPr>
        <p:txBody>
          <a:bodyPr wrap="square" rtlCol="0">
            <a:noAutofit/>
          </a:bodyPr>
          <a:lstStyle/>
          <a:p>
            <a:r>
              <a:rPr lang="en-IN" b="1" dirty="0"/>
              <a:t>Reference 26</a:t>
            </a:r>
          </a:p>
          <a:p>
            <a:pPr algn="just"/>
            <a:r>
              <a:rPr lang="en-IN" b="1" dirty="0"/>
              <a:t> </a:t>
            </a:r>
            <a:r>
              <a:rPr lang="en-US" sz="18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Lian L, Zhu T, Zhu F, Zhu H.(2021) Deep Learning for Caries Detection and Classification. Diagnostics. 11(9):1672.</a:t>
            </a: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They used deep learning methods to detect caries lesions, classify different radiographic extensions on panoramic films, and compare the classification results with those of expert </a:t>
            </a:r>
            <a:r>
              <a:rPr lang="en-US" sz="1800" dirty="0" err="1">
                <a:solidFill>
                  <a:schemeClr val="tx1"/>
                </a:solidFill>
                <a:effectLst/>
                <a:latin typeface="Times New Roman" panose="02020603050405020304" pitchFamily="18" charset="0"/>
                <a:ea typeface="Calibri" panose="020F0502020204030204" pitchFamily="34" charset="0"/>
              </a:rPr>
              <a:t>dentists.The</a:t>
            </a:r>
            <a:r>
              <a:rPr lang="en-US" sz="1800" dirty="0">
                <a:solidFill>
                  <a:schemeClr val="tx1"/>
                </a:solidFill>
                <a:effectLst/>
                <a:latin typeface="Times New Roman" panose="02020603050405020304" pitchFamily="18" charset="0"/>
                <a:ea typeface="Calibri" panose="020F0502020204030204" pitchFamily="34" charset="0"/>
              </a:rPr>
              <a:t> performance of deep learning methods was similar to that of expert dentists</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Reference dataset used in their research is not fully generalizable.</a:t>
            </a:r>
            <a:endParaRPr lang="en-US" sz="1800" dirty="0">
              <a:solidFill>
                <a:schemeClr val="tx1"/>
              </a:solidFill>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sz="1800" dirty="0">
                <a:solidFill>
                  <a:schemeClr val="tx1"/>
                </a:solidFill>
              </a:rPr>
              <a:t>Segmentation model: </a:t>
            </a:r>
          </a:p>
          <a:p>
            <a:pPr marL="285750" indent="-285750" algn="just">
              <a:lnSpc>
                <a:spcPct val="150000"/>
              </a:lnSpc>
              <a:buFont typeface="Wingdings" panose="05000000000000000000" pitchFamily="2" charset="2"/>
              <a:buChar char="Ø"/>
            </a:pPr>
            <a:r>
              <a:rPr lang="en-IN" sz="1800" dirty="0">
                <a:solidFill>
                  <a:schemeClr val="tx1"/>
                </a:solidFill>
              </a:rPr>
              <a:t>Accuracy:0.986,Sensitivity:0.821,Specificity:1.000,Precision:1.000</a:t>
            </a:r>
          </a:p>
          <a:p>
            <a:pPr marL="285750" indent="-285750" algn="just">
              <a:lnSpc>
                <a:spcPct val="150000"/>
              </a:lnSpc>
              <a:buFont typeface="Wingdings" panose="05000000000000000000" pitchFamily="2" charset="2"/>
              <a:buChar char="Ø"/>
            </a:pPr>
            <a:r>
              <a:rPr lang="it-IT" sz="1800" dirty="0">
                <a:solidFill>
                  <a:schemeClr val="tx1"/>
                </a:solidFill>
              </a:rPr>
              <a:t>Classification model:</a:t>
            </a:r>
          </a:p>
          <a:p>
            <a:pPr marL="285750" indent="-285750" algn="just">
              <a:lnSpc>
                <a:spcPct val="150000"/>
              </a:lnSpc>
              <a:buFont typeface="Wingdings" panose="05000000000000000000" pitchFamily="2" charset="2"/>
              <a:buChar char="Ø"/>
            </a:pPr>
            <a:r>
              <a:rPr lang="it-IT" sz="1800" dirty="0">
                <a:solidFill>
                  <a:schemeClr val="tx1"/>
                </a:solidFill>
              </a:rPr>
              <a:t>Accuracy: 0.957,Precision: 0.812,Sensitivity: 0.765</a:t>
            </a: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Well-trained neural networks in random and prospective designs.</a:t>
            </a:r>
            <a:endParaRPr lang="en-IN" b="1" dirty="0"/>
          </a:p>
          <a:p>
            <a:endParaRPr lang="en-IN"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p:cNvSpPr txBox="1"/>
          <p:nvPr/>
        </p:nvSpPr>
        <p:spPr>
          <a:xfrm>
            <a:off x="563671" y="1052186"/>
            <a:ext cx="8480121" cy="5124480"/>
          </a:xfrm>
          <a:prstGeom prst="rect">
            <a:avLst/>
          </a:prstGeom>
          <a:noFill/>
        </p:spPr>
        <p:txBody>
          <a:bodyPr wrap="square" rtlCol="0">
            <a:spAutoFit/>
          </a:bodyPr>
          <a:lstStyle/>
          <a:p>
            <a:r>
              <a:rPr lang="en-IN" b="1" dirty="0"/>
              <a:t>Reference 27</a:t>
            </a:r>
          </a:p>
          <a:p>
            <a:pPr algn="just"/>
            <a:r>
              <a:rPr lang="en-IN" b="1" dirty="0"/>
              <a:t> </a:t>
            </a:r>
            <a:r>
              <a:rPr lang="en-US" sz="180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Mima</a:t>
            </a:r>
            <a:r>
              <a:rPr lang="en-US" sz="18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Y., Nakayama, R., </a:t>
            </a:r>
            <a:r>
              <a:rPr lang="en-US" sz="180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Hizukuri</a:t>
            </a:r>
            <a:r>
              <a:rPr lang="en-US" sz="18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A. et al. Tooth detection for each tooth type by application of faster R-CNNs to divided analysis areas of dental panoramic X-ray images. </a:t>
            </a:r>
            <a:r>
              <a:rPr lang="en-US" sz="180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Radiol</a:t>
            </a:r>
            <a:r>
              <a:rPr lang="en-US" sz="18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Phys Technol 15, 170–176 (2022). </a:t>
            </a:r>
          </a:p>
          <a:p>
            <a:pPr marL="285750" indent="-285750" algn="just">
              <a:lnSpc>
                <a:spcPct val="150000"/>
              </a:lnSpc>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They  used  Faster R-CNN model for the detection of </a:t>
            </a:r>
            <a:r>
              <a:rPr lang="en-US" sz="1800" dirty="0">
                <a:solidFill>
                  <a:schemeClr val="tx1"/>
                </a:solidFill>
                <a:effectLst/>
                <a:ea typeface="Segoe UI" panose="020B0502040204020203" pitchFamily="34" charset="0"/>
                <a:cs typeface="Times New Roman" panose="02020603050405020304" pitchFamily="18" charset="0"/>
              </a:rPr>
              <a:t>panoramic X-ray images.</a:t>
            </a:r>
            <a:endParaRPr lang="en-US" sz="1800" dirty="0">
              <a:solidFill>
                <a:schemeClr val="tx1"/>
              </a:solidFill>
              <a:ea typeface="Segoe UI" panose="020B0502040204020203"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ea typeface="Segoe UI" panose="020B0502040204020203" pitchFamily="34" charset="0"/>
                <a:cs typeface="Times New Roman" panose="02020603050405020304" pitchFamily="18" charset="0"/>
              </a:rPr>
              <a:t>To development of a computer-aided diagnosis (CAD) scheme for dental panoramic X-ray images.</a:t>
            </a:r>
          </a:p>
          <a:p>
            <a:pPr marL="285750" indent="-285750" algn="just">
              <a:lnSpc>
                <a:spcPct val="150000"/>
              </a:lnSpc>
              <a:buFont typeface="Wingdings" panose="05000000000000000000" pitchFamily="2" charset="2"/>
              <a:buChar char="Ø"/>
            </a:pPr>
            <a:r>
              <a:rPr lang="en-US" sz="1800" dirty="0">
                <a:solidFill>
                  <a:schemeClr val="tx1"/>
                </a:solidFill>
                <a:effectLst/>
                <a:ea typeface="Segoe UI" panose="020B0502040204020203" pitchFamily="34" charset="0"/>
                <a:cs typeface="Times New Roman" panose="02020603050405020304" pitchFamily="18" charset="0"/>
              </a:rPr>
              <a:t>The full range of variations in panoramic dental X-ray images, such as the presence of metals, missing teeth, and implants</a:t>
            </a:r>
            <a:r>
              <a:rPr lang="en-US" sz="1800" dirty="0">
                <a:solidFill>
                  <a:schemeClr val="tx1"/>
                </a:solidFill>
                <a:ea typeface="Segoe UI" panose="020B0502040204020203" pitchFamily="34" charset="0"/>
                <a:cs typeface="Times New Roman" panose="02020603050405020304" pitchFamily="18" charset="0"/>
              </a:rPr>
              <a:t>.</a:t>
            </a:r>
          </a:p>
          <a:p>
            <a:pPr marL="285750" indent="-285750" algn="just">
              <a:lnSpc>
                <a:spcPct val="150000"/>
              </a:lnSpc>
              <a:buFont typeface="Wingdings" panose="05000000000000000000" pitchFamily="2" charset="2"/>
              <a:buChar char="Ø"/>
            </a:pPr>
            <a:r>
              <a:rPr lang="en-US" sz="1800" dirty="0">
                <a:solidFill>
                  <a:schemeClr val="tx1"/>
                </a:solidFill>
                <a:cs typeface="Times New Roman" panose="02020603050405020304" pitchFamily="18" charset="0"/>
              </a:rPr>
              <a:t>Classification Accuracy:91.7%</a:t>
            </a:r>
          </a:p>
          <a:p>
            <a:pPr marL="285750" indent="-285750" algn="just">
              <a:lnSpc>
                <a:spcPct val="150000"/>
              </a:lnSpc>
              <a:buFont typeface="Wingdings" panose="05000000000000000000" pitchFamily="2" charset="2"/>
              <a:buChar char="Ø"/>
            </a:pPr>
            <a:r>
              <a:rPr lang="en-US" sz="1800" dirty="0">
                <a:solidFill>
                  <a:schemeClr val="tx1"/>
                </a:solidFill>
                <a:cs typeface="Times New Roman" panose="02020603050405020304" pitchFamily="18" charset="0"/>
              </a:rPr>
              <a:t>Detection Rate :98.9%</a:t>
            </a:r>
          </a:p>
          <a:p>
            <a:pPr marL="285750" indent="-285750" algn="just">
              <a:lnSpc>
                <a:spcPct val="150000"/>
              </a:lnSpc>
              <a:buFont typeface="Wingdings" panose="05000000000000000000" pitchFamily="2" charset="2"/>
              <a:buChar char="Ø"/>
            </a:pPr>
            <a:r>
              <a:rPr lang="en-US" sz="1800" dirty="0">
                <a:solidFill>
                  <a:schemeClr val="tx1"/>
                </a:solidFill>
                <a:effectLst/>
                <a:ea typeface="Segoe UI" panose="020B0502040204020203" pitchFamily="34" charset="0"/>
                <a:cs typeface="Times New Roman" panose="02020603050405020304" pitchFamily="18" charset="0"/>
              </a:rPr>
              <a:t>investigate the generalizability of the proposed method by testing it on larger and more diverse datasets</a:t>
            </a:r>
            <a:endParaRPr lang="en-IN" sz="1800" dirty="0">
              <a:solidFill>
                <a:schemeClr val="tx1"/>
              </a:solidFill>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p:cNvSpPr txBox="1"/>
          <p:nvPr/>
        </p:nvSpPr>
        <p:spPr>
          <a:xfrm>
            <a:off x="647176" y="1228164"/>
            <a:ext cx="8359037" cy="5262979"/>
          </a:xfrm>
          <a:prstGeom prst="rect">
            <a:avLst/>
          </a:prstGeom>
          <a:noFill/>
        </p:spPr>
        <p:txBody>
          <a:bodyPr wrap="square" rtlCol="0">
            <a:spAutoFit/>
          </a:bodyPr>
          <a:lstStyle/>
          <a:p>
            <a:r>
              <a:rPr lang="en-IN" b="1" dirty="0"/>
              <a:t>Reference 28 </a:t>
            </a:r>
          </a:p>
          <a:p>
            <a:pPr algn="just"/>
            <a:r>
              <a:rPr lang="en-US" sz="1800" dirty="0">
                <a:solidFill>
                  <a:schemeClr val="accent2"/>
                </a:solidFill>
                <a:effectLst/>
                <a:latin typeface="Times New Roman" panose="02020603050405020304" pitchFamily="18" charset="0"/>
                <a:cs typeface="Times New Roman" panose="02020603050405020304" pitchFamily="18" charset="0"/>
              </a:rPr>
              <a:t>T. </a:t>
            </a:r>
            <a:r>
              <a:rPr lang="en-US" sz="1800" dirty="0" err="1">
                <a:solidFill>
                  <a:schemeClr val="accent2"/>
                </a:solidFill>
                <a:effectLst/>
                <a:latin typeface="Times New Roman" panose="02020603050405020304" pitchFamily="18" charset="0"/>
                <a:cs typeface="Times New Roman" panose="02020603050405020304" pitchFamily="18" charset="0"/>
              </a:rPr>
              <a:t>Dhake</a:t>
            </a:r>
            <a:r>
              <a:rPr lang="en-US" sz="1800" dirty="0">
                <a:solidFill>
                  <a:schemeClr val="accent2"/>
                </a:solidFill>
                <a:effectLst/>
                <a:latin typeface="Times New Roman" panose="02020603050405020304" pitchFamily="18" charset="0"/>
                <a:cs typeface="Times New Roman" panose="02020603050405020304" pitchFamily="18" charset="0"/>
              </a:rPr>
              <a:t> and N. Ansari, "A Survey on Dental Disease Detection Based on Deep Learning Algorithm Performance using Various Radiographs," </a:t>
            </a:r>
            <a:r>
              <a:rPr lang="en-US" sz="1800" i="1" dirty="0">
                <a:solidFill>
                  <a:schemeClr val="accent2"/>
                </a:solidFill>
                <a:effectLst/>
                <a:latin typeface="Times New Roman" panose="02020603050405020304" pitchFamily="18" charset="0"/>
                <a:cs typeface="Times New Roman" panose="02020603050405020304" pitchFamily="18" charset="0"/>
              </a:rPr>
              <a:t>2022 5th International Conference on Advances in Science and Technology (ICAST)</a:t>
            </a:r>
            <a:r>
              <a:rPr lang="en-US" sz="1800" dirty="0">
                <a:solidFill>
                  <a:schemeClr val="accent2"/>
                </a:solidFill>
                <a:effectLst/>
                <a:latin typeface="Times New Roman" panose="02020603050405020304" pitchFamily="18" charset="0"/>
                <a:cs typeface="Times New Roman" panose="02020603050405020304" pitchFamily="18" charset="0"/>
              </a:rPr>
              <a:t>, Mumbai, India, 2022, pp. 291-296,.</a:t>
            </a:r>
          </a:p>
          <a:p>
            <a:pPr marL="285750" indent="-285750" algn="just">
              <a:lnSpc>
                <a:spcPct val="150000"/>
              </a:lnSpc>
              <a:buFont typeface="Wingdings" panose="05000000000000000000" pitchFamily="2" charset="2"/>
              <a:buChar char="Ø"/>
            </a:pPr>
            <a:r>
              <a:rPr lang="en-US" sz="1800" dirty="0">
                <a:solidFill>
                  <a:schemeClr val="tx1"/>
                </a:solidFill>
                <a:effectLst/>
                <a:ea typeface="Segoe UI" panose="020B0502040204020203" pitchFamily="34" charset="0"/>
                <a:cs typeface="Times New Roman" panose="02020603050405020304" pitchFamily="18" charset="0"/>
              </a:rPr>
              <a:t>They utilizes deep learning algorithms for dental disease detection based on various radiographs</a:t>
            </a:r>
            <a:r>
              <a:rPr lang="en-US" sz="1800" dirty="0">
                <a:solidFill>
                  <a:schemeClr val="tx1"/>
                </a:solidFill>
                <a:ea typeface="Segoe UI" panose="020B0502040204020203" pitchFamily="34" charset="0"/>
                <a:cs typeface="Times New Roman" panose="02020603050405020304" pitchFamily="18" charset="0"/>
              </a:rPr>
              <a:t>.</a:t>
            </a:r>
          </a:p>
          <a:p>
            <a:pPr marL="285750" indent="-285750" algn="just">
              <a:lnSpc>
                <a:spcPct val="150000"/>
              </a:lnSpc>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The </a:t>
            </a:r>
            <a:r>
              <a:rPr lang="en-US" sz="1800" dirty="0" err="1">
                <a:solidFill>
                  <a:schemeClr val="tx1"/>
                </a:solidFill>
                <a:effectLst/>
                <a:ea typeface="Calibri" panose="020F0502020204030204" pitchFamily="34" charset="0"/>
                <a:cs typeface="Times New Roman" panose="02020603050405020304" pitchFamily="18" charset="0"/>
              </a:rPr>
              <a:t>deeep</a:t>
            </a:r>
            <a:r>
              <a:rPr lang="en-US" sz="1800" dirty="0">
                <a:solidFill>
                  <a:schemeClr val="tx1"/>
                </a:solidFill>
                <a:effectLst/>
                <a:ea typeface="Calibri" panose="020F0502020204030204" pitchFamily="34" charset="0"/>
                <a:cs typeface="Times New Roman" panose="02020603050405020304" pitchFamily="18" charset="0"/>
              </a:rPr>
              <a:t> learning model of dental image analysis for the detection and diagnosis of dental </a:t>
            </a:r>
            <a:r>
              <a:rPr lang="en-US" sz="1800" dirty="0" err="1">
                <a:solidFill>
                  <a:schemeClr val="tx1"/>
                </a:solidFill>
                <a:effectLst/>
                <a:ea typeface="Calibri" panose="020F0502020204030204" pitchFamily="34" charset="0"/>
                <a:cs typeface="Times New Roman" panose="02020603050405020304" pitchFamily="18" charset="0"/>
              </a:rPr>
              <a:t>problems,such</a:t>
            </a:r>
            <a:r>
              <a:rPr lang="en-US" sz="1800" dirty="0">
                <a:solidFill>
                  <a:schemeClr val="tx1"/>
                </a:solidFill>
                <a:effectLst/>
                <a:ea typeface="Calibri" panose="020F0502020204030204" pitchFamily="34" charset="0"/>
                <a:cs typeface="Times New Roman" panose="02020603050405020304" pitchFamily="18" charset="0"/>
              </a:rPr>
              <a:t> as tooth identification, caries.</a:t>
            </a:r>
          </a:p>
          <a:p>
            <a:pPr marL="285750" indent="-285750" algn="just">
              <a:lnSpc>
                <a:spcPct val="150000"/>
              </a:lnSpc>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They does not mention the specific datasets used for training, validation, and testing of the deep learning models</a:t>
            </a:r>
            <a:endParaRPr lang="en-US" sz="1800" dirty="0">
              <a:solidFill>
                <a:schemeClr val="tx1"/>
              </a:solidFill>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Further research is needed to explore the performance of hybrid models, such as CNN-SVM on large datasets.</a:t>
            </a:r>
          </a:p>
          <a:p>
            <a:endParaRPr lang="en-IN"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p:cNvSpPr txBox="1"/>
          <p:nvPr/>
        </p:nvSpPr>
        <p:spPr>
          <a:xfrm>
            <a:off x="772438" y="999564"/>
            <a:ext cx="8208724" cy="5262979"/>
          </a:xfrm>
          <a:prstGeom prst="rect">
            <a:avLst/>
          </a:prstGeom>
          <a:noFill/>
        </p:spPr>
        <p:txBody>
          <a:bodyPr wrap="square" rtlCol="0">
            <a:spAutoFit/>
          </a:bodyPr>
          <a:lstStyle/>
          <a:p>
            <a:r>
              <a:rPr lang="en-IN" b="1" dirty="0"/>
              <a:t>Reference 29</a:t>
            </a:r>
          </a:p>
          <a:p>
            <a:pPr algn="just"/>
            <a:r>
              <a:rPr lang="en-IN" b="1" dirty="0">
                <a:solidFill>
                  <a:schemeClr val="accent2"/>
                </a:solidFill>
              </a:rPr>
              <a:t> </a:t>
            </a:r>
            <a:r>
              <a:rPr lang="en-US" sz="18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 Suresh, Kumar., </a:t>
            </a:r>
            <a:r>
              <a:rPr lang="en-US" sz="180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Manivel</a:t>
            </a:r>
            <a:r>
              <a:rPr lang="en-US" sz="18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Kandasamy., P., </a:t>
            </a:r>
            <a:r>
              <a:rPr lang="en-US" sz="180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Anitha</a:t>
            </a:r>
            <a:r>
              <a:rPr lang="en-US" sz="18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 (2023). Analysis of Panoramic Images using Deep Learning For Dental Disease Identification</a:t>
            </a:r>
            <a:endParaRPr lang="en-US" sz="18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They  utilizes deep learning algorithms for dental disease identification in panoramic images.</a:t>
            </a:r>
            <a:endParaRPr lang="en-US" sz="1800" dirty="0">
              <a:solidFill>
                <a:schemeClr val="tx1"/>
              </a:solidFill>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use of panoramic imaging systems provides a comprehensive view of the maxillofacial region,  including all the teeth, allowing for accurate detection of dental diseases.</a:t>
            </a: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They does not discuss the potential challenges or limitations of using panoramic imaging systems, such as OPG, for dental disease detection</a:t>
            </a:r>
            <a:r>
              <a:rPr lang="en-US" sz="1800" dirty="0">
                <a:solidFill>
                  <a:schemeClr val="tx1"/>
                </a:solidFill>
                <a:ea typeface="Calibri" panose="020F0502020204030204" pitchFamily="34" charset="0"/>
                <a:cs typeface="Times New Roman" panose="02020603050405020304" pitchFamily="18" charset="0"/>
              </a:rPr>
              <a:t>.</a:t>
            </a: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 different datasets and populations should be investigated to assess its effectiveness in diverse clinical settings</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pP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p:cNvSpPr txBox="1"/>
          <p:nvPr/>
        </p:nvSpPr>
        <p:spPr>
          <a:xfrm>
            <a:off x="609599" y="1111623"/>
            <a:ext cx="8208724" cy="5262979"/>
          </a:xfrm>
          <a:prstGeom prst="rect">
            <a:avLst/>
          </a:prstGeom>
          <a:noFill/>
        </p:spPr>
        <p:txBody>
          <a:bodyPr wrap="square" rtlCol="0">
            <a:spAutoFit/>
          </a:bodyPr>
          <a:lstStyle/>
          <a:p>
            <a:r>
              <a:rPr lang="en-IN" b="1" dirty="0"/>
              <a:t>Reference 30</a:t>
            </a:r>
          </a:p>
          <a:p>
            <a:pPr algn="just"/>
            <a:r>
              <a:rPr lang="en-IN" b="1" dirty="0">
                <a:solidFill>
                  <a:schemeClr val="accent2"/>
                </a:solidFill>
              </a:rPr>
              <a:t> </a:t>
            </a:r>
            <a:r>
              <a:rPr lang="en-US" sz="1800" dirty="0">
                <a:solidFill>
                  <a:schemeClr val="accent2"/>
                </a:solidFill>
                <a:effectLst/>
                <a:latin typeface="Times New Roman" panose="02020603050405020304" pitchFamily="18" charset="0"/>
                <a:ea typeface="Arial" panose="020B0604020202020204" pitchFamily="34" charset="0"/>
                <a:cs typeface="Times New Roman" panose="02020603050405020304" pitchFamily="18" charset="0"/>
              </a:rPr>
              <a:t>M., B., H., Moran., Marcelo, Faria., Marcelo, Faria., Gilson, A., </a:t>
            </a:r>
            <a:r>
              <a:rPr lang="en-US" sz="1800" dirty="0" err="1">
                <a:solidFill>
                  <a:schemeClr val="accent2"/>
                </a:solidFill>
                <a:effectLst/>
                <a:latin typeface="Times New Roman" panose="02020603050405020304" pitchFamily="18" charset="0"/>
                <a:ea typeface="Arial" panose="020B0604020202020204" pitchFamily="34" charset="0"/>
                <a:cs typeface="Times New Roman" panose="02020603050405020304" pitchFamily="18" charset="0"/>
              </a:rPr>
              <a:t>Giraldi</a:t>
            </a:r>
            <a:r>
              <a:rPr lang="en-US" sz="1800" dirty="0">
                <a:solidFill>
                  <a:schemeClr val="accent2"/>
                </a:solidFill>
                <a:effectLst/>
                <a:latin typeface="Times New Roman" panose="02020603050405020304" pitchFamily="18" charset="0"/>
                <a:ea typeface="Arial" panose="020B0604020202020204" pitchFamily="34" charset="0"/>
                <a:cs typeface="Times New Roman" panose="02020603050405020304" pitchFamily="18" charset="0"/>
              </a:rPr>
              <a:t>., Luciana, Freitas, Bastos., Larissa, F.C., de, Oliveira., Aura, </a:t>
            </a:r>
            <a:r>
              <a:rPr lang="en-US" sz="1800" dirty="0" err="1">
                <a:solidFill>
                  <a:schemeClr val="accent2"/>
                </a:solidFill>
                <a:effectLst/>
                <a:latin typeface="Times New Roman" panose="02020603050405020304" pitchFamily="18" charset="0"/>
                <a:ea typeface="Arial" panose="020B0604020202020204" pitchFamily="34" charset="0"/>
                <a:cs typeface="Times New Roman" panose="02020603050405020304" pitchFamily="18" charset="0"/>
              </a:rPr>
              <a:t>Conci</a:t>
            </a:r>
            <a:r>
              <a:rPr lang="en-US" sz="1800" dirty="0">
                <a:solidFill>
                  <a:schemeClr val="accent2"/>
                </a:solidFill>
                <a:effectLst/>
                <a:latin typeface="Times New Roman" panose="02020603050405020304" pitchFamily="18" charset="0"/>
                <a:ea typeface="Arial" panose="020B0604020202020204" pitchFamily="34" charset="0"/>
                <a:cs typeface="Times New Roman" panose="02020603050405020304" pitchFamily="18" charset="0"/>
              </a:rPr>
              <a:t>. (2021). Classification of Approximal Caries in Bitewing Radiographs Using Convolutional Neural Networks.. Sensors</a:t>
            </a:r>
            <a:r>
              <a:rPr lang="en-US" sz="1800" dirty="0">
                <a:solidFill>
                  <a:srgbClr val="212121"/>
                </a:solidFill>
                <a:effectLst/>
                <a:latin typeface="Times New Roman" panose="02020603050405020304" pitchFamily="18" charset="0"/>
                <a:ea typeface="Arial" panose="020B0604020202020204" pitchFamily="34" charset="0"/>
                <a:cs typeface="Times New Roman" panose="02020603050405020304" pitchFamily="18" charset="0"/>
              </a:rPr>
              <a:t>,  </a:t>
            </a:r>
            <a:endParaRPr lang="en-US"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Using Convolutional Neural Networks</a:t>
            </a: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They introduced the image  processing and CNN to  identify  and classify dental caries in bitewing radiographic images.</a:t>
            </a:r>
            <a:r>
              <a:rPr lang="en-US" sz="1800" dirty="0">
                <a:solidFill>
                  <a:schemeClr val="tx1"/>
                </a:solidFill>
                <a:ea typeface="Calibri" panose="020F0502020204030204" pitchFamily="34" charset="0"/>
                <a:cs typeface="Times New Roman" panose="02020603050405020304" pitchFamily="18" charset="0"/>
              </a:rPr>
              <a:t>.</a:t>
            </a: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 use of convolutional neural networks allows for automated and objective analysis of bitewing images.</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a typeface="Calibri" panose="020F0502020204030204" pitchFamily="34" charset="0"/>
                <a:cs typeface="Times New Roman" panose="02020603050405020304" pitchFamily="18" charset="0"/>
              </a:rPr>
              <a:t>Accuracy:73.3%</a:t>
            </a: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further research is needed to assess the proposed method's performance in larger datasets and with a more diverse range of dental conditions</a:t>
            </a:r>
            <a:r>
              <a:rPr lang="en-US" sz="1800" dirty="0">
                <a:solidFill>
                  <a:schemeClr val="tx1"/>
                </a:solidFill>
                <a:ea typeface="Calibri" panose="020F0502020204030204" pitchFamily="34" charset="0"/>
                <a:cs typeface="Times New Roman" panose="02020603050405020304" pitchFamily="18" charset="0"/>
              </a:rPr>
              <a:t>.</a:t>
            </a:r>
            <a:endParaRPr lang="en-US" sz="1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55373"/>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Literature Survey</a:t>
            </a:r>
          </a:p>
        </p:txBody>
      </p:sp>
      <p:graphicFrame>
        <p:nvGraphicFramePr>
          <p:cNvPr id="6" name="Content Placeholder 5"/>
          <p:cNvGraphicFramePr>
            <a:graphicFrameLocks noGrp="1"/>
          </p:cNvGraphicFramePr>
          <p:nvPr>
            <p:ph idx="1"/>
          </p:nvPr>
        </p:nvGraphicFramePr>
        <p:xfrm>
          <a:off x="490220" y="742315"/>
          <a:ext cx="8468360" cy="5708650"/>
        </p:xfrm>
        <a:graphic>
          <a:graphicData uri="http://schemas.openxmlformats.org/drawingml/2006/table">
            <a:tbl>
              <a:tblPr/>
              <a:tblGrid>
                <a:gridCol w="332105">
                  <a:extLst>
                    <a:ext uri="{9D8B030D-6E8A-4147-A177-3AD203B41FA5}">
                      <a16:colId xmlns:a16="http://schemas.microsoft.com/office/drawing/2014/main" xmlns="" val="20000"/>
                    </a:ext>
                  </a:extLst>
                </a:gridCol>
                <a:gridCol w="1499235">
                  <a:extLst>
                    <a:ext uri="{9D8B030D-6E8A-4147-A177-3AD203B41FA5}">
                      <a16:colId xmlns:a16="http://schemas.microsoft.com/office/drawing/2014/main" xmlns="" val="20001"/>
                    </a:ext>
                  </a:extLst>
                </a:gridCol>
                <a:gridCol w="491490">
                  <a:extLst>
                    <a:ext uri="{9D8B030D-6E8A-4147-A177-3AD203B41FA5}">
                      <a16:colId xmlns:a16="http://schemas.microsoft.com/office/drawing/2014/main" xmlns="" val="20002"/>
                    </a:ext>
                  </a:extLst>
                </a:gridCol>
                <a:gridCol w="1541780">
                  <a:extLst>
                    <a:ext uri="{9D8B030D-6E8A-4147-A177-3AD203B41FA5}">
                      <a16:colId xmlns:a16="http://schemas.microsoft.com/office/drawing/2014/main" xmlns="" val="20003"/>
                    </a:ext>
                  </a:extLst>
                </a:gridCol>
                <a:gridCol w="1108710">
                  <a:extLst>
                    <a:ext uri="{9D8B030D-6E8A-4147-A177-3AD203B41FA5}">
                      <a16:colId xmlns:a16="http://schemas.microsoft.com/office/drawing/2014/main" xmlns="" val="20004"/>
                    </a:ext>
                  </a:extLst>
                </a:gridCol>
                <a:gridCol w="991235">
                  <a:extLst>
                    <a:ext uri="{9D8B030D-6E8A-4147-A177-3AD203B41FA5}">
                      <a16:colId xmlns:a16="http://schemas.microsoft.com/office/drawing/2014/main" xmlns="" val="20005"/>
                    </a:ext>
                  </a:extLst>
                </a:gridCol>
                <a:gridCol w="1294765">
                  <a:extLst>
                    <a:ext uri="{9D8B030D-6E8A-4147-A177-3AD203B41FA5}">
                      <a16:colId xmlns:a16="http://schemas.microsoft.com/office/drawing/2014/main" xmlns="" val="20006"/>
                    </a:ext>
                  </a:extLst>
                </a:gridCol>
                <a:gridCol w="1209040">
                  <a:extLst>
                    <a:ext uri="{9D8B030D-6E8A-4147-A177-3AD203B41FA5}">
                      <a16:colId xmlns:a16="http://schemas.microsoft.com/office/drawing/2014/main" xmlns="" val="20007"/>
                    </a:ext>
                  </a:extLst>
                </a:gridCol>
              </a:tblGrid>
              <a:tr h="518795">
                <a:tc>
                  <a:txBody>
                    <a:bodyPr/>
                    <a:lstStyle/>
                    <a:p>
                      <a:pPr marL="0" marR="0" algn="ctr">
                        <a:lnSpc>
                          <a:spcPct val="115000"/>
                        </a:lnSpc>
                        <a:spcBef>
                          <a:spcPts val="0"/>
                        </a:spcBef>
                        <a:spcAft>
                          <a:spcPts val="0"/>
                        </a:spcAft>
                      </a:pPr>
                      <a:r>
                        <a:rPr lang="en-US" sz="1300" b="1" dirty="0" err="1">
                          <a:latin typeface="Times New Roman" panose="02020603050405020304"/>
                          <a:ea typeface="Calibri" panose="020F0502020204030204"/>
                          <a:cs typeface="Times New Roman" panose="02020603050405020304"/>
                        </a:rPr>
                        <a:t>Sl</a:t>
                      </a:r>
                      <a:r>
                        <a:rPr lang="en-US" sz="1300" b="1" dirty="0">
                          <a:latin typeface="Times New Roman" panose="02020603050405020304"/>
                          <a:ea typeface="Calibri" panose="020F0502020204030204"/>
                          <a:cs typeface="Times New Roman" panose="02020603050405020304"/>
                        </a:rPr>
                        <a:t> no</a:t>
                      </a:r>
                      <a:endParaRPr lang="en-US" sz="1300" dirty="0">
                        <a:latin typeface="Calibri" panose="020F0502020204030204"/>
                        <a:ea typeface="Calibri" panose="020F0502020204030204"/>
                        <a:cs typeface="Times New Roman" panose="02020603050405020304"/>
                      </a:endParaRPr>
                    </a:p>
                  </a:txBody>
                  <a:tcPr marL="67084" marR="670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a:latin typeface="Times New Roman" panose="02020603050405020304"/>
                          <a:ea typeface="Calibri" panose="020F0502020204030204"/>
                          <a:cs typeface="Times New Roman" panose="02020603050405020304"/>
                        </a:rPr>
                        <a:t>Title</a:t>
                      </a:r>
                      <a:endParaRPr lang="en-US" sz="1300">
                        <a:latin typeface="Calibri" panose="020F0502020204030204"/>
                        <a:ea typeface="Calibri" panose="020F0502020204030204"/>
                        <a:cs typeface="Times New Roman" panose="02020603050405020304"/>
                      </a:endParaRPr>
                    </a:p>
                  </a:txBody>
                  <a:tcPr marL="67084" marR="670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a:latin typeface="Times New Roman" panose="02020603050405020304"/>
                          <a:ea typeface="Calibri" panose="020F0502020204030204"/>
                          <a:cs typeface="Times New Roman" panose="02020603050405020304"/>
                        </a:rPr>
                        <a:t>year</a:t>
                      </a:r>
                      <a:endParaRPr lang="en-US" sz="1300">
                        <a:latin typeface="Calibri" panose="020F0502020204030204"/>
                        <a:ea typeface="Calibri" panose="020F0502020204030204"/>
                        <a:cs typeface="Times New Roman" panose="02020603050405020304"/>
                      </a:endParaRPr>
                    </a:p>
                  </a:txBody>
                  <a:tcPr marL="67084" marR="670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a:latin typeface="Times New Roman" panose="02020603050405020304"/>
                          <a:ea typeface="Calibri" panose="020F0502020204030204"/>
                          <a:cs typeface="Times New Roman" panose="02020603050405020304"/>
                        </a:rPr>
                        <a:t>Description</a:t>
                      </a:r>
                      <a:endParaRPr lang="en-US" sz="1300">
                        <a:latin typeface="Calibri" panose="020F0502020204030204"/>
                        <a:ea typeface="Calibri" panose="020F0502020204030204"/>
                        <a:cs typeface="Times New Roman" panose="02020603050405020304"/>
                      </a:endParaRPr>
                    </a:p>
                  </a:txBody>
                  <a:tcPr marL="67084" marR="670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a:latin typeface="Times New Roman" panose="02020603050405020304"/>
                          <a:ea typeface="Calibri" panose="020F0502020204030204"/>
                          <a:cs typeface="Times New Roman" panose="02020603050405020304"/>
                        </a:rPr>
                        <a:t>Advantages</a:t>
                      </a:r>
                      <a:endParaRPr lang="en-US" sz="1300">
                        <a:latin typeface="Calibri" panose="020F0502020204030204"/>
                        <a:ea typeface="Calibri" panose="020F0502020204030204"/>
                        <a:cs typeface="Times New Roman" panose="02020603050405020304"/>
                      </a:endParaRPr>
                    </a:p>
                  </a:txBody>
                  <a:tcPr marL="67084" marR="670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a:latin typeface="Times New Roman" panose="02020603050405020304"/>
                          <a:ea typeface="Calibri" panose="020F0502020204030204"/>
                          <a:cs typeface="Times New Roman" panose="02020603050405020304"/>
                        </a:rPr>
                        <a:t>Limitations</a:t>
                      </a:r>
                      <a:endParaRPr lang="en-US" sz="1300">
                        <a:latin typeface="Calibri" panose="020F0502020204030204"/>
                        <a:ea typeface="Calibri" panose="020F0502020204030204"/>
                        <a:cs typeface="Times New Roman" panose="02020603050405020304"/>
                      </a:endParaRPr>
                    </a:p>
                  </a:txBody>
                  <a:tcPr marL="67084" marR="670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a:latin typeface="Times New Roman" panose="02020603050405020304"/>
                          <a:ea typeface="Calibri" panose="020F0502020204030204"/>
                          <a:cs typeface="Times New Roman" panose="02020603050405020304"/>
                        </a:rPr>
                        <a:t>Performance</a:t>
                      </a:r>
                      <a:endParaRPr lang="en-US" sz="1300">
                        <a:latin typeface="Calibri" panose="020F0502020204030204"/>
                        <a:ea typeface="Calibri" panose="020F0502020204030204"/>
                        <a:cs typeface="Times New Roman" panose="02020603050405020304"/>
                      </a:endParaRPr>
                    </a:p>
                    <a:p>
                      <a:pPr marL="0" marR="0" algn="ctr">
                        <a:lnSpc>
                          <a:spcPct val="115000"/>
                        </a:lnSpc>
                        <a:spcBef>
                          <a:spcPts val="0"/>
                        </a:spcBef>
                        <a:spcAft>
                          <a:spcPts val="0"/>
                        </a:spcAft>
                      </a:pPr>
                      <a:r>
                        <a:rPr lang="en-US" sz="1300" b="1">
                          <a:latin typeface="Times New Roman" panose="02020603050405020304"/>
                          <a:ea typeface="Calibri" panose="020F0502020204030204"/>
                          <a:cs typeface="Times New Roman" panose="02020603050405020304"/>
                        </a:rPr>
                        <a:t>Metrics</a:t>
                      </a:r>
                      <a:endParaRPr lang="en-US" sz="1300">
                        <a:latin typeface="Calibri" panose="020F0502020204030204"/>
                        <a:ea typeface="Calibri" panose="020F0502020204030204"/>
                        <a:cs typeface="Times New Roman" panose="02020603050405020304"/>
                      </a:endParaRPr>
                    </a:p>
                  </a:txBody>
                  <a:tcPr marL="67084" marR="670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a:latin typeface="Times New Roman" panose="02020603050405020304"/>
                          <a:ea typeface="Calibri" panose="020F0502020204030204"/>
                          <a:cs typeface="Times New Roman" panose="02020603050405020304"/>
                        </a:rPr>
                        <a:t>Future</a:t>
                      </a:r>
                      <a:endParaRPr lang="en-US" sz="1300">
                        <a:latin typeface="Calibri" panose="020F0502020204030204"/>
                        <a:ea typeface="Calibri" panose="020F0502020204030204"/>
                        <a:cs typeface="Times New Roman" panose="02020603050405020304"/>
                      </a:endParaRPr>
                    </a:p>
                    <a:p>
                      <a:pPr marL="0" marR="0" algn="ctr">
                        <a:lnSpc>
                          <a:spcPct val="115000"/>
                        </a:lnSpc>
                        <a:spcBef>
                          <a:spcPts val="0"/>
                        </a:spcBef>
                        <a:spcAft>
                          <a:spcPts val="0"/>
                        </a:spcAft>
                      </a:pPr>
                      <a:r>
                        <a:rPr lang="en-US" sz="1300" b="1">
                          <a:latin typeface="Times New Roman" panose="02020603050405020304"/>
                          <a:ea typeface="Calibri" panose="020F0502020204030204"/>
                          <a:cs typeface="Times New Roman" panose="02020603050405020304"/>
                        </a:rPr>
                        <a:t>Gaps</a:t>
                      </a:r>
                      <a:endParaRPr lang="en-US" sz="1300">
                        <a:latin typeface="Calibri" panose="020F0502020204030204"/>
                        <a:ea typeface="Calibri" panose="020F0502020204030204"/>
                        <a:cs typeface="Times New Roman" panose="02020603050405020304"/>
                      </a:endParaRPr>
                    </a:p>
                  </a:txBody>
                  <a:tcPr marL="67084" marR="670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854325">
                <a:tc>
                  <a:txBody>
                    <a:bodyPr/>
                    <a:lstStyle/>
                    <a:p>
                      <a:pPr marL="0" marR="0" algn="just">
                        <a:lnSpc>
                          <a:spcPct val="115000"/>
                        </a:lnSpc>
                        <a:spcBef>
                          <a:spcPts val="0"/>
                        </a:spcBef>
                        <a:spcAft>
                          <a:spcPts val="0"/>
                        </a:spcAft>
                      </a:pPr>
                      <a:r>
                        <a:rPr lang="en-US" sz="1200" b="1">
                          <a:latin typeface="Times New Roman" panose="02020603050405020304" pitchFamily="18" charset="0"/>
                          <a:ea typeface="Calibri" panose="020F0502020204030204"/>
                          <a:cs typeface="Times New Roman" panose="02020603050405020304" pitchFamily="18" charset="0"/>
                        </a:rPr>
                        <a:t>1</a:t>
                      </a:r>
                    </a:p>
                  </a:txBody>
                  <a:tcPr marL="67084" marR="670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Accuracy of Artificial Intelligence-Based Photographic Detection of Gingivitis.</a:t>
                      </a:r>
                    </a:p>
                  </a:txBody>
                  <a:tcPr marL="67084" marR="670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2023</a:t>
                      </a:r>
                    </a:p>
                  </a:txBody>
                  <a:tcPr marL="67084" marR="670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They used the DeepLabv3+ architecture to detect the gingivitis by using intraoral images. </a:t>
                      </a:r>
                    </a:p>
                  </a:txBody>
                  <a:tcPr marL="67084" marR="670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They detected the various effected regions in the images and classified them into healthy , diseased, questionable.</a:t>
                      </a:r>
                    </a:p>
                  </a:txBody>
                  <a:tcPr marL="67084" marR="670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The dataset they used contains the less amount of images. They used the intraoral images of only Chinese people.</a:t>
                      </a:r>
                    </a:p>
                  </a:txBody>
                  <a:tcPr marL="67084" marR="670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Sensitivity: 0.92</a:t>
                      </a:r>
                    </a:p>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Specificity: 0.94</a:t>
                      </a:r>
                    </a:p>
                  </a:txBody>
                  <a:tcPr marL="67084" marR="670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The images must be collected from all nation people and the dataset must be large.</a:t>
                      </a:r>
                    </a:p>
                  </a:txBody>
                  <a:tcPr marL="67084" marR="670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335530">
                <a:tc>
                  <a:txBody>
                    <a:bodyPr/>
                    <a:lstStyle/>
                    <a:p>
                      <a:pPr marL="0" marR="0" algn="just">
                        <a:lnSpc>
                          <a:spcPct val="115000"/>
                        </a:lnSpc>
                        <a:spcBef>
                          <a:spcPts val="0"/>
                        </a:spcBef>
                        <a:spcAft>
                          <a:spcPts val="0"/>
                        </a:spcAft>
                      </a:pPr>
                      <a:r>
                        <a:rPr lang="en-US" sz="1200" b="1">
                          <a:latin typeface="Times New Roman" panose="02020603050405020304" pitchFamily="18" charset="0"/>
                          <a:ea typeface="Calibri" panose="020F0502020204030204"/>
                          <a:cs typeface="Times New Roman" panose="02020603050405020304" pitchFamily="18" charset="0"/>
                        </a:rPr>
                        <a:t>2</a:t>
                      </a:r>
                    </a:p>
                  </a:txBody>
                  <a:tcPr marL="67084" marR="670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Mouth and oral disease classification using InceptionResNetV2 method.</a:t>
                      </a:r>
                    </a:p>
                  </a:txBody>
                  <a:tcPr marL="67084" marR="670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2023</a:t>
                      </a:r>
                    </a:p>
                  </a:txBody>
                  <a:tcPr marL="67084" marR="670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They developed a model that can classify the </a:t>
                      </a:r>
                      <a:r>
                        <a:rPr lang="en-US" sz="1200" dirty="0" err="1">
                          <a:latin typeface="Times New Roman" panose="02020603050405020304" pitchFamily="18" charset="0"/>
                          <a:ea typeface="Calibri" panose="020F0502020204030204"/>
                          <a:cs typeface="Times New Roman" panose="02020603050405020304" pitchFamily="18" charset="0"/>
                        </a:rPr>
                        <a:t>the</a:t>
                      </a:r>
                      <a:r>
                        <a:rPr lang="en-US" sz="1200" dirty="0">
                          <a:latin typeface="Times New Roman" panose="02020603050405020304" pitchFamily="18" charset="0"/>
                          <a:ea typeface="Calibri" panose="020F0502020204030204"/>
                          <a:cs typeface="Times New Roman" panose="02020603050405020304" pitchFamily="18" charset="0"/>
                        </a:rPr>
                        <a:t> mouth and oral diseases into 7 categories by using InceptionResNetV2.</a:t>
                      </a:r>
                    </a:p>
                  </a:txBody>
                  <a:tcPr marL="67084" marR="670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The developed model achieved accuracy of 99.51 compared to previous models.</a:t>
                      </a:r>
                    </a:p>
                  </a:txBody>
                  <a:tcPr marL="67084" marR="670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The dataset contains the limited amount of images due to which the overfitting happened.</a:t>
                      </a:r>
                    </a:p>
                  </a:txBody>
                  <a:tcPr marL="67084" marR="670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Accuracy: 99.51</a:t>
                      </a:r>
                    </a:p>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Recall: 99.33</a:t>
                      </a:r>
                    </a:p>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F1 Score:99.33</a:t>
                      </a:r>
                    </a:p>
                  </a:txBody>
                  <a:tcPr marL="67084" marR="670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There is a chance to cover additional diseases on a wider and more </a:t>
                      </a:r>
                      <a:r>
                        <a:rPr lang="en-US" sz="1200" dirty="0" err="1">
                          <a:latin typeface="Times New Roman" panose="02020603050405020304" pitchFamily="18" charset="0"/>
                          <a:ea typeface="Calibri" panose="020F0502020204030204"/>
                          <a:cs typeface="Times New Roman" panose="02020603050405020304" pitchFamily="18" charset="0"/>
                        </a:rPr>
                        <a:t>generalizable</a:t>
                      </a:r>
                      <a:r>
                        <a:rPr lang="en-US" sz="1200" dirty="0">
                          <a:latin typeface="Times New Roman" panose="02020603050405020304" pitchFamily="18" charset="0"/>
                          <a:ea typeface="Calibri" panose="020F0502020204030204"/>
                          <a:cs typeface="Times New Roman" panose="02020603050405020304" pitchFamily="18" charset="0"/>
                        </a:rPr>
                        <a:t> dataset.</a:t>
                      </a:r>
                    </a:p>
                  </a:txBody>
                  <a:tcPr marL="67084" marR="670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4" name="Date Placeholder 3"/>
          <p:cNvSpPr>
            <a:spLocks noGrp="1"/>
          </p:cNvSpPr>
          <p:nvPr>
            <p:ph type="dt" sz="half" idx="10"/>
          </p:nvPr>
        </p:nvSpPr>
        <p:spPr/>
        <p:txBody>
          <a:bodyPr/>
          <a:lstStyle/>
          <a:p>
            <a:pPr>
              <a:defRPr/>
            </a:pPr>
            <a:r>
              <a:rPr lang="en-US" dirty="0"/>
              <a:t>  </a:t>
            </a:r>
          </a:p>
        </p:txBody>
      </p:sp>
      <p:sp>
        <p:nvSpPr>
          <p:cNvPr id="5" name="Slide Number Placeholder 4"/>
          <p:cNvSpPr>
            <a:spLocks noGrp="1"/>
          </p:cNvSpPr>
          <p:nvPr>
            <p:ph type="sldNum" sz="quarter" idx="12"/>
          </p:nvPr>
        </p:nvSpPr>
        <p:spPr/>
        <p:txBody>
          <a:bodyPr/>
          <a:lstStyle/>
          <a:p>
            <a:pPr>
              <a:defRPr/>
            </a:pPr>
            <a:fld id="{51EDAF45-A1ED-443F-B7DC-99AC8969684E}" type="slidenum">
              <a:rPr lang="en-US" smtClean="0"/>
              <a:pPr>
                <a:defRPr/>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2278"/>
            <a:ext cx="8229600" cy="1245360"/>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Literature Survey</a:t>
            </a:r>
            <a:endParaRPr lang="en-US" sz="3600" dirty="0"/>
          </a:p>
        </p:txBody>
      </p:sp>
      <p:graphicFrame>
        <p:nvGraphicFramePr>
          <p:cNvPr id="6" name="Content Placeholder 5"/>
          <p:cNvGraphicFramePr>
            <a:graphicFrameLocks noGrp="1"/>
          </p:cNvGraphicFramePr>
          <p:nvPr>
            <p:ph idx="1"/>
          </p:nvPr>
        </p:nvGraphicFramePr>
        <p:xfrm>
          <a:off x="395605" y="750570"/>
          <a:ext cx="8623300" cy="5701030"/>
        </p:xfrm>
        <a:graphic>
          <a:graphicData uri="http://schemas.openxmlformats.org/drawingml/2006/table">
            <a:tbl>
              <a:tblPr/>
              <a:tblGrid>
                <a:gridCol w="342900">
                  <a:extLst>
                    <a:ext uri="{9D8B030D-6E8A-4147-A177-3AD203B41FA5}">
                      <a16:colId xmlns:a16="http://schemas.microsoft.com/office/drawing/2014/main" xmlns="" val="20000"/>
                    </a:ext>
                  </a:extLst>
                </a:gridCol>
                <a:gridCol w="1548765">
                  <a:extLst>
                    <a:ext uri="{9D8B030D-6E8A-4147-A177-3AD203B41FA5}">
                      <a16:colId xmlns:a16="http://schemas.microsoft.com/office/drawing/2014/main" xmlns="" val="20001"/>
                    </a:ext>
                  </a:extLst>
                </a:gridCol>
                <a:gridCol w="508000">
                  <a:extLst>
                    <a:ext uri="{9D8B030D-6E8A-4147-A177-3AD203B41FA5}">
                      <a16:colId xmlns:a16="http://schemas.microsoft.com/office/drawing/2014/main" xmlns="" val="20002"/>
                    </a:ext>
                  </a:extLst>
                </a:gridCol>
                <a:gridCol w="1592580">
                  <a:extLst>
                    <a:ext uri="{9D8B030D-6E8A-4147-A177-3AD203B41FA5}">
                      <a16:colId xmlns:a16="http://schemas.microsoft.com/office/drawing/2014/main" xmlns="" val="20003"/>
                    </a:ext>
                  </a:extLst>
                </a:gridCol>
                <a:gridCol w="1145540">
                  <a:extLst>
                    <a:ext uri="{9D8B030D-6E8A-4147-A177-3AD203B41FA5}">
                      <a16:colId xmlns:a16="http://schemas.microsoft.com/office/drawing/2014/main" xmlns="" val="20004"/>
                    </a:ext>
                  </a:extLst>
                </a:gridCol>
                <a:gridCol w="1023620">
                  <a:extLst>
                    <a:ext uri="{9D8B030D-6E8A-4147-A177-3AD203B41FA5}">
                      <a16:colId xmlns:a16="http://schemas.microsoft.com/office/drawing/2014/main" xmlns="" val="20005"/>
                    </a:ext>
                  </a:extLst>
                </a:gridCol>
                <a:gridCol w="1337945">
                  <a:extLst>
                    <a:ext uri="{9D8B030D-6E8A-4147-A177-3AD203B41FA5}">
                      <a16:colId xmlns:a16="http://schemas.microsoft.com/office/drawing/2014/main" xmlns="" val="20006"/>
                    </a:ext>
                  </a:extLst>
                </a:gridCol>
                <a:gridCol w="1123950">
                  <a:extLst>
                    <a:ext uri="{9D8B030D-6E8A-4147-A177-3AD203B41FA5}">
                      <a16:colId xmlns:a16="http://schemas.microsoft.com/office/drawing/2014/main" xmlns="" val="20007"/>
                    </a:ext>
                  </a:extLst>
                </a:gridCol>
              </a:tblGrid>
              <a:tr h="2956560">
                <a:tc>
                  <a:txBody>
                    <a:bodyPr/>
                    <a:lstStyle/>
                    <a:p>
                      <a:pPr marL="0" marR="0" algn="just">
                        <a:lnSpc>
                          <a:spcPct val="115000"/>
                        </a:lnSpc>
                        <a:spcBef>
                          <a:spcPts val="0"/>
                        </a:spcBef>
                        <a:spcAft>
                          <a:spcPts val="0"/>
                        </a:spcAft>
                      </a:pPr>
                      <a:r>
                        <a:rPr lang="en-US" sz="1300" b="1" dirty="0">
                          <a:latin typeface="Times New Roman" panose="02020603050405020304"/>
                          <a:ea typeface="Calibri" panose="020F0502020204030204"/>
                          <a:cs typeface="Times New Roman" panose="02020603050405020304"/>
                        </a:rPr>
                        <a:t>3</a:t>
                      </a:r>
                      <a:endParaRPr lang="en-US" sz="1300" dirty="0">
                        <a:latin typeface="Calibri" panose="020F0502020204030204"/>
                        <a:ea typeface="Calibri" panose="020F0502020204030204"/>
                        <a:cs typeface="Times New Roman" panose="02020603050405020304"/>
                      </a:endParaRPr>
                    </a:p>
                  </a:txBody>
                  <a:tcPr marL="54661" marR="546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Periodontal Disease Classification with Color Teeth Images Using </a:t>
                      </a:r>
                      <a:r>
                        <a:rPr lang="en-US" sz="1200" dirty="0" err="1">
                          <a:latin typeface="Times New Roman" panose="02020603050405020304" pitchFamily="18" charset="0"/>
                          <a:ea typeface="Calibri" panose="020F0502020204030204"/>
                          <a:cs typeface="Times New Roman" panose="02020603050405020304" pitchFamily="18" charset="0"/>
                        </a:rPr>
                        <a:t>Convolutional</a:t>
                      </a:r>
                      <a:r>
                        <a:rPr lang="en-US" sz="1200" dirty="0">
                          <a:latin typeface="Times New Roman" panose="02020603050405020304" pitchFamily="18" charset="0"/>
                          <a:ea typeface="Calibri" panose="020F0502020204030204"/>
                          <a:cs typeface="Times New Roman" panose="02020603050405020304" pitchFamily="18" charset="0"/>
                        </a:rPr>
                        <a:t> Neural Networks.</a:t>
                      </a:r>
                    </a:p>
                  </a:txBody>
                  <a:tcPr marL="54661" marR="546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2023</a:t>
                      </a:r>
                    </a:p>
                  </a:txBody>
                  <a:tcPr marL="54661" marR="546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They presented a model for periodontal diseases classifications from color teeth images with </a:t>
                      </a:r>
                      <a:r>
                        <a:rPr lang="en-US" sz="1200" dirty="0" err="1">
                          <a:latin typeface="Times New Roman" panose="02020603050405020304" pitchFamily="18" charset="0"/>
                          <a:ea typeface="Calibri" panose="020F0502020204030204"/>
                          <a:cs typeface="Times New Roman" panose="02020603050405020304" pitchFamily="18" charset="0"/>
                        </a:rPr>
                        <a:t>convolutional</a:t>
                      </a:r>
                      <a:r>
                        <a:rPr lang="en-US" sz="1200" dirty="0">
                          <a:latin typeface="Times New Roman" panose="02020603050405020304" pitchFamily="18" charset="0"/>
                          <a:ea typeface="Calibri" panose="020F0502020204030204"/>
                          <a:cs typeface="Times New Roman" panose="02020603050405020304" pitchFamily="18" charset="0"/>
                        </a:rPr>
                        <a:t> neural network.</a:t>
                      </a:r>
                    </a:p>
                  </a:txBody>
                  <a:tcPr marL="54661" marR="546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They  proposed a model that  was designed to classify teeth images calculi and inflammation, especially when the amount of the training data was insufficient.</a:t>
                      </a:r>
                    </a:p>
                  </a:txBody>
                  <a:tcPr marL="54661" marR="546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All the teeth images are taken with the mouth opener.</a:t>
                      </a:r>
                    </a:p>
                  </a:txBody>
                  <a:tcPr marL="54661" marR="546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Classification Accuracy: 74.54</a:t>
                      </a:r>
                    </a:p>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F1 score: 99.99</a:t>
                      </a:r>
                    </a:p>
                  </a:txBody>
                  <a:tcPr marL="54661" marR="546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A mobile application can be developed that can classify the periodontal images</a:t>
                      </a:r>
                    </a:p>
                  </a:txBody>
                  <a:tcPr marL="54661" marR="546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744470">
                <a:tc>
                  <a:txBody>
                    <a:bodyPr/>
                    <a:lstStyle/>
                    <a:p>
                      <a:pPr marL="0" marR="0" algn="just">
                        <a:lnSpc>
                          <a:spcPct val="115000"/>
                        </a:lnSpc>
                        <a:spcBef>
                          <a:spcPts val="0"/>
                        </a:spcBef>
                        <a:spcAft>
                          <a:spcPts val="0"/>
                        </a:spcAft>
                      </a:pPr>
                      <a:r>
                        <a:rPr lang="en-US" sz="1300" b="1">
                          <a:latin typeface="Times New Roman" panose="02020603050405020304"/>
                          <a:ea typeface="Calibri" panose="020F0502020204030204"/>
                          <a:cs typeface="Times New Roman" panose="02020603050405020304"/>
                        </a:rPr>
                        <a:t>4</a:t>
                      </a:r>
                      <a:endParaRPr lang="en-US" sz="1300">
                        <a:latin typeface="Calibri" panose="020F0502020204030204"/>
                        <a:ea typeface="Calibri" panose="020F0502020204030204"/>
                        <a:cs typeface="Times New Roman" panose="02020603050405020304"/>
                      </a:endParaRPr>
                    </a:p>
                  </a:txBody>
                  <a:tcPr marL="54661" marR="546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Deep Learning in Diagnosis of Dental Anomalies and Diseases: A Systematic review.</a:t>
                      </a:r>
                    </a:p>
                  </a:txBody>
                  <a:tcPr marL="54661" marR="546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2023</a:t>
                      </a:r>
                    </a:p>
                  </a:txBody>
                  <a:tcPr marL="54661" marR="546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They performed a review on the papers that were published on dental diseases classification, detection and segmentation.  </a:t>
                      </a:r>
                    </a:p>
                  </a:txBody>
                  <a:tcPr marL="54661" marR="546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The review they performed gave an complete insight on no.of disease classification, segmentation and detection works took place till today.</a:t>
                      </a:r>
                    </a:p>
                  </a:txBody>
                  <a:tcPr marL="54661" marR="546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Deep learning and AI is lagging behind in the dentistry when compared with other fields .</a:t>
                      </a:r>
                    </a:p>
                  </a:txBody>
                  <a:tcPr marL="54661" marR="546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         ----</a:t>
                      </a:r>
                    </a:p>
                  </a:txBody>
                  <a:tcPr marL="54661" marR="546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The new emerging deep learning models can be used in the field of dentistry.</a:t>
                      </a:r>
                    </a:p>
                  </a:txBody>
                  <a:tcPr marL="54661" marR="546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4" name="Date Placeholder 3"/>
          <p:cNvSpPr>
            <a:spLocks noGrp="1"/>
          </p:cNvSpPr>
          <p:nvPr>
            <p:ph type="dt" sz="half" idx="10"/>
          </p:nvPr>
        </p:nvSpPr>
        <p:spPr/>
        <p:txBody>
          <a:bodyPr/>
          <a:lstStyle/>
          <a:p>
            <a:pPr>
              <a:defRPr/>
            </a:pPr>
            <a:r>
              <a:rPr lang="en-US" dirty="0"/>
              <a:t>   </a:t>
            </a:r>
          </a:p>
        </p:txBody>
      </p:sp>
      <p:sp>
        <p:nvSpPr>
          <p:cNvPr id="5" name="Slide Number Placeholder 4"/>
          <p:cNvSpPr>
            <a:spLocks noGrp="1"/>
          </p:cNvSpPr>
          <p:nvPr>
            <p:ph type="sldNum" sz="quarter" idx="12"/>
          </p:nvPr>
        </p:nvSpPr>
        <p:spPr/>
        <p:txBody>
          <a:bodyPr/>
          <a:lstStyle/>
          <a:p>
            <a:pPr>
              <a:defRPr/>
            </a:pPr>
            <a:fld id="{51EDAF45-A1ED-443F-B7DC-99AC8969684E}" type="slidenum">
              <a:rPr lang="en-US" smtClean="0"/>
              <a:pPr>
                <a:defRPr/>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7"/>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Literature Survey</a:t>
            </a:r>
            <a:endParaRPr lang="en-US" sz="3600" dirty="0"/>
          </a:p>
        </p:txBody>
      </p:sp>
      <p:graphicFrame>
        <p:nvGraphicFramePr>
          <p:cNvPr id="6" name="Content Placeholder 5"/>
          <p:cNvGraphicFramePr>
            <a:graphicFrameLocks noGrp="1"/>
          </p:cNvGraphicFramePr>
          <p:nvPr>
            <p:ph idx="1"/>
          </p:nvPr>
        </p:nvGraphicFramePr>
        <p:xfrm>
          <a:off x="530225" y="715645"/>
          <a:ext cx="8415020" cy="5725160"/>
        </p:xfrm>
        <a:graphic>
          <a:graphicData uri="http://schemas.openxmlformats.org/drawingml/2006/table">
            <a:tbl>
              <a:tblPr/>
              <a:tblGrid>
                <a:gridCol w="356870">
                  <a:extLst>
                    <a:ext uri="{9D8B030D-6E8A-4147-A177-3AD203B41FA5}">
                      <a16:colId xmlns:a16="http://schemas.microsoft.com/office/drawing/2014/main" xmlns="" val="20000"/>
                    </a:ext>
                  </a:extLst>
                </a:gridCol>
                <a:gridCol w="2136140">
                  <a:extLst>
                    <a:ext uri="{9D8B030D-6E8A-4147-A177-3AD203B41FA5}">
                      <a16:colId xmlns:a16="http://schemas.microsoft.com/office/drawing/2014/main" xmlns="" val="20001"/>
                    </a:ext>
                  </a:extLst>
                </a:gridCol>
                <a:gridCol w="438785">
                  <a:extLst>
                    <a:ext uri="{9D8B030D-6E8A-4147-A177-3AD203B41FA5}">
                      <a16:colId xmlns:a16="http://schemas.microsoft.com/office/drawing/2014/main" xmlns="" val="20002"/>
                    </a:ext>
                  </a:extLst>
                </a:gridCol>
                <a:gridCol w="1375410">
                  <a:extLst>
                    <a:ext uri="{9D8B030D-6E8A-4147-A177-3AD203B41FA5}">
                      <a16:colId xmlns:a16="http://schemas.microsoft.com/office/drawing/2014/main" xmlns="" val="20003"/>
                    </a:ext>
                  </a:extLst>
                </a:gridCol>
                <a:gridCol w="989965">
                  <a:extLst>
                    <a:ext uri="{9D8B030D-6E8A-4147-A177-3AD203B41FA5}">
                      <a16:colId xmlns:a16="http://schemas.microsoft.com/office/drawing/2014/main" xmlns="" val="20004"/>
                    </a:ext>
                  </a:extLst>
                </a:gridCol>
                <a:gridCol w="883920">
                  <a:extLst>
                    <a:ext uri="{9D8B030D-6E8A-4147-A177-3AD203B41FA5}">
                      <a16:colId xmlns:a16="http://schemas.microsoft.com/office/drawing/2014/main" xmlns="" val="20005"/>
                    </a:ext>
                  </a:extLst>
                </a:gridCol>
                <a:gridCol w="1155065">
                  <a:extLst>
                    <a:ext uri="{9D8B030D-6E8A-4147-A177-3AD203B41FA5}">
                      <a16:colId xmlns:a16="http://schemas.microsoft.com/office/drawing/2014/main" xmlns="" val="20006"/>
                    </a:ext>
                  </a:extLst>
                </a:gridCol>
                <a:gridCol w="1078865">
                  <a:extLst>
                    <a:ext uri="{9D8B030D-6E8A-4147-A177-3AD203B41FA5}">
                      <a16:colId xmlns:a16="http://schemas.microsoft.com/office/drawing/2014/main" xmlns="" val="20007"/>
                    </a:ext>
                  </a:extLst>
                </a:gridCol>
              </a:tblGrid>
              <a:tr h="2647950">
                <a:tc>
                  <a:txBody>
                    <a:bodyPr/>
                    <a:lstStyle/>
                    <a:p>
                      <a:pPr marL="0" marR="0" algn="just">
                        <a:lnSpc>
                          <a:spcPct val="115000"/>
                        </a:lnSpc>
                        <a:spcBef>
                          <a:spcPts val="0"/>
                        </a:spcBef>
                        <a:spcAft>
                          <a:spcPts val="0"/>
                        </a:spcAft>
                      </a:pPr>
                      <a:r>
                        <a:rPr lang="en-US" sz="1350" b="1" dirty="0">
                          <a:latin typeface="Times New Roman" panose="02020603050405020304"/>
                          <a:ea typeface="Calibri" panose="020F0502020204030204"/>
                          <a:cs typeface="Times New Roman" panose="02020603050405020304"/>
                        </a:rPr>
                        <a:t>5</a:t>
                      </a:r>
                      <a:endParaRPr lang="en-US" sz="1350" dirty="0">
                        <a:latin typeface="Calibri" panose="020F0502020204030204"/>
                        <a:ea typeface="Calibri" panose="020F0502020204030204"/>
                        <a:cs typeface="Times New Roman" panose="02020603050405020304"/>
                      </a:endParaRPr>
                    </a:p>
                  </a:txBody>
                  <a:tcPr marL="31401" marR="314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Artificial Intelligence in the Diagnosis of Oral Diseases: Applications and Pitfalls.</a:t>
                      </a:r>
                    </a:p>
                  </a:txBody>
                  <a:tcPr marL="31401" marR="314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2022</a:t>
                      </a:r>
                    </a:p>
                  </a:txBody>
                  <a:tcPr marL="31401" marR="314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It explains us the various applications of AI in the dentistry field and explains about the challenges occurred while dealing with AI in dentistry and how to overcome these challenges. </a:t>
                      </a:r>
                    </a:p>
                  </a:txBody>
                  <a:tcPr marL="31401" marR="314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They explained about the different works and their accuracy took place on different dental diseases separately. </a:t>
                      </a:r>
                    </a:p>
                  </a:txBody>
                  <a:tcPr marL="31401" marR="314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They explained about the less works on dental diseases. </a:t>
                      </a:r>
                    </a:p>
                  </a:txBody>
                  <a:tcPr marL="31401" marR="314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          ----</a:t>
                      </a:r>
                    </a:p>
                  </a:txBody>
                  <a:tcPr marL="31401" marR="314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The review papers should also explain about the works on disease classification, detection etc.</a:t>
                      </a:r>
                    </a:p>
                  </a:txBody>
                  <a:tcPr marL="31401" marR="314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316990">
                <a:tc rowSpan="2">
                  <a:txBody>
                    <a:bodyPr/>
                    <a:lstStyle/>
                    <a:p>
                      <a:pPr marL="0" marR="0" algn="just">
                        <a:lnSpc>
                          <a:spcPct val="115000"/>
                        </a:lnSpc>
                        <a:spcBef>
                          <a:spcPts val="0"/>
                        </a:spcBef>
                        <a:spcAft>
                          <a:spcPts val="0"/>
                        </a:spcAft>
                      </a:pPr>
                      <a:r>
                        <a:rPr lang="en-US" sz="1350" b="1">
                          <a:latin typeface="Times New Roman" panose="02020603050405020304"/>
                          <a:ea typeface="Calibri" panose="020F0502020204030204"/>
                          <a:cs typeface="Times New Roman" panose="02020603050405020304"/>
                        </a:rPr>
                        <a:t>6</a:t>
                      </a:r>
                      <a:endParaRPr lang="en-US" sz="1350">
                        <a:latin typeface="Calibri" panose="020F0502020204030204"/>
                        <a:ea typeface="Calibri" panose="020F0502020204030204"/>
                        <a:cs typeface="Times New Roman" panose="02020603050405020304"/>
                      </a:endParaRPr>
                    </a:p>
                  </a:txBody>
                  <a:tcPr marL="31401" marR="314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l">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A Deep Learning-Based Approach for the Detection of Early Signs of Gingivitis in Orthodontic Patients Using Faster Region-Based </a:t>
                      </a:r>
                      <a:r>
                        <a:rPr lang="en-US" sz="1200" dirty="0" err="1">
                          <a:latin typeface="Times New Roman" panose="02020603050405020304" pitchFamily="18" charset="0"/>
                          <a:ea typeface="Calibri" panose="020F0502020204030204"/>
                          <a:cs typeface="Times New Roman" panose="02020603050405020304" pitchFamily="18" charset="0"/>
                        </a:rPr>
                        <a:t>Convolutional</a:t>
                      </a:r>
                      <a:r>
                        <a:rPr lang="en-US" sz="1200" dirty="0">
                          <a:latin typeface="Times New Roman" panose="02020603050405020304" pitchFamily="18" charset="0"/>
                          <a:ea typeface="Calibri" panose="020F0502020204030204"/>
                          <a:cs typeface="Times New Roman" panose="02020603050405020304" pitchFamily="18" charset="0"/>
                        </a:rPr>
                        <a:t> Neural Networks.</a:t>
                      </a:r>
                    </a:p>
                  </a:txBody>
                  <a:tcPr marL="31401" marR="314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2020</a:t>
                      </a:r>
                    </a:p>
                  </a:txBody>
                  <a:tcPr marL="31401" marR="314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l">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They developed a model that can detect the early signs of gingivitis in Orthodontic patients by using Faster R-CNN. They used two ResNet-50 models in which one used to detect teeth and other to identify gingivitis. </a:t>
                      </a:r>
                    </a:p>
                  </a:txBody>
                  <a:tcPr marL="31401" marR="314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The model helpful for the orthodontic patients to detect the periodontal disease in early stage. </a:t>
                      </a:r>
                    </a:p>
                  </a:txBody>
                  <a:tcPr marL="31401" marR="314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The model only focuses on the particular region of gingiva not the entire region. </a:t>
                      </a:r>
                    </a:p>
                  </a:txBody>
                  <a:tcPr marL="31401" marR="314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Teeth detection Model:</a:t>
                      </a:r>
                    </a:p>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Accuracy:100%</a:t>
                      </a:r>
                    </a:p>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Recall:100%</a:t>
                      </a:r>
                    </a:p>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Precision:100%</a:t>
                      </a:r>
                    </a:p>
                  </a:txBody>
                  <a:tcPr marL="31401" marR="314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The accuracy of Inflammation detection model need to be increased. </a:t>
                      </a:r>
                    </a:p>
                  </a:txBody>
                  <a:tcPr marL="31401" marR="314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76022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l">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Inflammation detection model:</a:t>
                      </a:r>
                    </a:p>
                    <a:p>
                      <a:pPr marL="0" marR="0" algn="l">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Accuracy:77.12%, Precision:88.02%, recall:41.75%</a:t>
                      </a:r>
                    </a:p>
                  </a:txBody>
                  <a:tcPr marL="31401" marR="314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xmlns="" val="10002"/>
                  </a:ext>
                </a:extLst>
              </a:tr>
            </a:tbl>
          </a:graphicData>
        </a:graphic>
      </p:graphicFrame>
      <p:sp>
        <p:nvSpPr>
          <p:cNvPr id="4" name="Date Placeholder 3"/>
          <p:cNvSpPr>
            <a:spLocks noGrp="1"/>
          </p:cNvSpPr>
          <p:nvPr>
            <p:ph type="dt" sz="half" idx="10"/>
          </p:nvPr>
        </p:nvSpPr>
        <p:spPr/>
        <p:txBody>
          <a:bodyPr/>
          <a:lstStyle/>
          <a:p>
            <a:pPr>
              <a:defRPr/>
            </a:pPr>
            <a:r>
              <a:rPr lang="en-US" dirty="0"/>
              <a:t>    </a:t>
            </a:r>
          </a:p>
        </p:txBody>
      </p:sp>
      <p:sp>
        <p:nvSpPr>
          <p:cNvPr id="5" name="Slide Number Placeholder 4"/>
          <p:cNvSpPr>
            <a:spLocks noGrp="1"/>
          </p:cNvSpPr>
          <p:nvPr>
            <p:ph type="sldNum" sz="quarter" idx="12"/>
          </p:nvPr>
        </p:nvSpPr>
        <p:spPr/>
        <p:txBody>
          <a:bodyPr/>
          <a:lstStyle/>
          <a:p>
            <a:pPr>
              <a:defRPr/>
            </a:pPr>
            <a:fld id="{51EDAF45-A1ED-443F-B7DC-99AC8969684E}" type="slidenum">
              <a:rPr lang="en-US" smtClean="0"/>
              <a:pPr>
                <a:defRPr/>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Literature Survey</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3114538408"/>
              </p:ext>
            </p:extLst>
          </p:nvPr>
        </p:nvGraphicFramePr>
        <p:xfrm>
          <a:off x="490330" y="781489"/>
          <a:ext cx="8429552" cy="5732685"/>
        </p:xfrm>
        <a:graphic>
          <a:graphicData uri="http://schemas.openxmlformats.org/drawingml/2006/table">
            <a:tbl>
              <a:tblPr/>
              <a:tblGrid>
                <a:gridCol w="265901">
                  <a:extLst>
                    <a:ext uri="{9D8B030D-6E8A-4147-A177-3AD203B41FA5}">
                      <a16:colId xmlns:a16="http://schemas.microsoft.com/office/drawing/2014/main" xmlns="" val="20000"/>
                    </a:ext>
                  </a:extLst>
                </a:gridCol>
                <a:gridCol w="2231463">
                  <a:extLst>
                    <a:ext uri="{9D8B030D-6E8A-4147-A177-3AD203B41FA5}">
                      <a16:colId xmlns:a16="http://schemas.microsoft.com/office/drawing/2014/main" xmlns="" val="20001"/>
                    </a:ext>
                  </a:extLst>
                </a:gridCol>
                <a:gridCol w="439376">
                  <a:extLst>
                    <a:ext uri="{9D8B030D-6E8A-4147-A177-3AD203B41FA5}">
                      <a16:colId xmlns:a16="http://schemas.microsoft.com/office/drawing/2014/main" xmlns="" val="20002"/>
                    </a:ext>
                  </a:extLst>
                </a:gridCol>
                <a:gridCol w="1378096">
                  <a:extLst>
                    <a:ext uri="{9D8B030D-6E8A-4147-A177-3AD203B41FA5}">
                      <a16:colId xmlns:a16="http://schemas.microsoft.com/office/drawing/2014/main" xmlns="" val="20003"/>
                    </a:ext>
                  </a:extLst>
                </a:gridCol>
                <a:gridCol w="991117">
                  <a:extLst>
                    <a:ext uri="{9D8B030D-6E8A-4147-A177-3AD203B41FA5}">
                      <a16:colId xmlns:a16="http://schemas.microsoft.com/office/drawing/2014/main" xmlns="" val="20004"/>
                    </a:ext>
                  </a:extLst>
                </a:gridCol>
                <a:gridCol w="885693">
                  <a:extLst>
                    <a:ext uri="{9D8B030D-6E8A-4147-A177-3AD203B41FA5}">
                      <a16:colId xmlns:a16="http://schemas.microsoft.com/office/drawing/2014/main" xmlns="" val="20005"/>
                    </a:ext>
                  </a:extLst>
                </a:gridCol>
                <a:gridCol w="1157146">
                  <a:extLst>
                    <a:ext uri="{9D8B030D-6E8A-4147-A177-3AD203B41FA5}">
                      <a16:colId xmlns:a16="http://schemas.microsoft.com/office/drawing/2014/main" xmlns="" val="20006"/>
                    </a:ext>
                  </a:extLst>
                </a:gridCol>
                <a:gridCol w="1080760">
                  <a:extLst>
                    <a:ext uri="{9D8B030D-6E8A-4147-A177-3AD203B41FA5}">
                      <a16:colId xmlns:a16="http://schemas.microsoft.com/office/drawing/2014/main" xmlns="" val="20007"/>
                    </a:ext>
                  </a:extLst>
                </a:gridCol>
              </a:tblGrid>
              <a:tr h="3279323">
                <a:tc>
                  <a:txBody>
                    <a:bodyPr/>
                    <a:lstStyle/>
                    <a:p>
                      <a:pPr marL="0" marR="0" algn="just">
                        <a:lnSpc>
                          <a:spcPct val="115000"/>
                        </a:lnSpc>
                        <a:spcBef>
                          <a:spcPts val="0"/>
                        </a:spcBef>
                        <a:spcAft>
                          <a:spcPts val="0"/>
                        </a:spcAft>
                      </a:pPr>
                      <a:r>
                        <a:rPr lang="en-US" sz="1200" b="1" dirty="0">
                          <a:latin typeface="Times New Roman" panose="02020603050405020304"/>
                          <a:ea typeface="Calibri" panose="020F0502020204030204"/>
                          <a:cs typeface="Times New Roman" panose="02020603050405020304"/>
                        </a:rPr>
                        <a:t>7</a:t>
                      </a:r>
                      <a:endParaRPr lang="en-US" sz="1200" dirty="0">
                        <a:latin typeface="Calibri" panose="020F0502020204030204"/>
                        <a:ea typeface="Calibri" panose="020F0502020204030204"/>
                        <a:cs typeface="Times New Roman" panose="02020603050405020304"/>
                      </a:endParaRPr>
                    </a:p>
                  </a:txBody>
                  <a:tcPr marL="30747" marR="307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Caries detection with tooth surface segmentation on intraoral photographic images using deep learning</a:t>
                      </a:r>
                    </a:p>
                  </a:txBody>
                  <a:tcPr marL="30747" marR="307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2022</a:t>
                      </a:r>
                    </a:p>
                  </a:txBody>
                  <a:tcPr marL="30747" marR="307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They developed a deep learning model for caries detection through the segmentation of the tooth surface using intraoral images.</a:t>
                      </a:r>
                    </a:p>
                  </a:txBody>
                  <a:tcPr marL="30747" marR="307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Training CNN algorithms to predict the tooth surface in each photographic image can improve its performance in terms of both tooth classification and localisation of carious lesions.</a:t>
                      </a:r>
                    </a:p>
                  </a:txBody>
                  <a:tcPr marL="30747" marR="307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Compared with an X-ray image, intraoral photographic images cannot express the inside of the tooth and the interproximal tooth surface. </a:t>
                      </a:r>
                    </a:p>
                  </a:txBody>
                  <a:tcPr marL="30747" marR="307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Accuracy:0.813</a:t>
                      </a:r>
                    </a:p>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Sensitivity: 0.867</a:t>
                      </a:r>
                    </a:p>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Precision: 0.779</a:t>
                      </a:r>
                    </a:p>
                  </a:txBody>
                  <a:tcPr marL="30747" marR="307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The relatively low sensitivity and negative predictive value need to be improved along with the general improvement of all the evaluation indexes.</a:t>
                      </a:r>
                    </a:p>
                  </a:txBody>
                  <a:tcPr marL="30747" marR="307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349915">
                <a:tc rowSpan="2">
                  <a:txBody>
                    <a:bodyPr/>
                    <a:lstStyle/>
                    <a:p>
                      <a:pPr marL="0" marR="0" algn="just">
                        <a:lnSpc>
                          <a:spcPct val="115000"/>
                        </a:lnSpc>
                        <a:spcBef>
                          <a:spcPts val="0"/>
                        </a:spcBef>
                        <a:spcAft>
                          <a:spcPts val="0"/>
                        </a:spcAft>
                      </a:pPr>
                      <a:r>
                        <a:rPr lang="en-US" sz="1200" b="1" dirty="0">
                          <a:latin typeface="Times New Roman" panose="02020603050405020304"/>
                          <a:ea typeface="Calibri" panose="020F0502020204030204"/>
                          <a:cs typeface="Times New Roman" panose="02020603050405020304"/>
                        </a:rPr>
                        <a:t>8</a:t>
                      </a:r>
                      <a:endParaRPr lang="en-US" sz="1200" dirty="0">
                        <a:latin typeface="Calibri" panose="020F0502020204030204"/>
                        <a:ea typeface="Calibri" panose="020F0502020204030204"/>
                        <a:cs typeface="Times New Roman" panose="02020603050405020304"/>
                      </a:endParaRPr>
                    </a:p>
                  </a:txBody>
                  <a:tcPr marL="30747" marR="307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Preliminary study of dental caries detection by deep Neural Network applying Domain-Specific Transfer Learning</a:t>
                      </a:r>
                    </a:p>
                  </a:txBody>
                  <a:tcPr marL="30747" marR="307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2024</a:t>
                      </a:r>
                    </a:p>
                  </a:txBody>
                  <a:tcPr marL="30747" marR="307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They explored the value of YOLOV3 algorithm for detection and diagnosis of dental caries in intraoral images captured by mobiles. </a:t>
                      </a:r>
                    </a:p>
                  </a:txBody>
                  <a:tcPr marL="30747" marR="307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l">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They used the images that are captured using </a:t>
                      </a:r>
                      <a:r>
                        <a:rPr lang="en-US" sz="1200" dirty="0" err="1">
                          <a:latin typeface="Times New Roman" panose="02020603050405020304" pitchFamily="18" charset="0"/>
                          <a:ea typeface="Calibri" panose="020F0502020204030204"/>
                          <a:cs typeface="Times New Roman" panose="02020603050405020304" pitchFamily="18" charset="0"/>
                        </a:rPr>
                        <a:t>smartphones</a:t>
                      </a:r>
                      <a:r>
                        <a:rPr lang="en-US" sz="1200" dirty="0">
                          <a:latin typeface="Times New Roman" panose="02020603050405020304" pitchFamily="18" charset="0"/>
                          <a:ea typeface="Calibri" panose="020F0502020204030204"/>
                          <a:cs typeface="Times New Roman" panose="02020603050405020304" pitchFamily="18" charset="0"/>
                        </a:rPr>
                        <a:t> that can help us in building a real world application. </a:t>
                      </a:r>
                    </a:p>
                  </a:txBody>
                  <a:tcPr marL="30747" marR="307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The model can’t make definitive predictions of occult carries.</a:t>
                      </a:r>
                    </a:p>
                  </a:txBody>
                  <a:tcPr marL="30747" marR="307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Primary caries: </a:t>
                      </a:r>
                    </a:p>
                    <a:p>
                      <a:pPr marL="0" marR="0" algn="l">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Precision: 93.33%</a:t>
                      </a:r>
                    </a:p>
                    <a:p>
                      <a:pPr marL="0" marR="0" algn="l">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Recall: 69.42%</a:t>
                      </a:r>
                    </a:p>
                    <a:p>
                      <a:pPr marL="0" marR="0" algn="l">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F1-Score:</a:t>
                      </a:r>
                    </a:p>
                    <a:p>
                      <a:pPr marL="0" marR="0" algn="l">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0.80</a:t>
                      </a:r>
                    </a:p>
                  </a:txBody>
                  <a:tcPr marL="30747" marR="307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The dataset is relatively small</a:t>
                      </a:r>
                    </a:p>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And the dataset should contains images of all teeth orientations. </a:t>
                      </a:r>
                    </a:p>
                  </a:txBody>
                  <a:tcPr marL="30747" marR="307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01341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l">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Secondary caries:</a:t>
                      </a:r>
                    </a:p>
                    <a:p>
                      <a:pPr marL="0" marR="0" algn="l">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Precision:</a:t>
                      </a:r>
                    </a:p>
                    <a:p>
                      <a:pPr marL="0" marR="0" algn="l">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100%</a:t>
                      </a:r>
                    </a:p>
                    <a:p>
                      <a:pPr marL="0" marR="0" algn="l">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Recall:52.38%</a:t>
                      </a:r>
                    </a:p>
                    <a:p>
                      <a:pPr marL="0" marR="0" algn="l">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F1-score:0.69</a:t>
                      </a:r>
                    </a:p>
                  </a:txBody>
                  <a:tcPr marL="30747" marR="3074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xmlns="" val="10002"/>
                  </a:ext>
                </a:extLst>
              </a:tr>
            </a:tbl>
          </a:graphicData>
        </a:graphic>
      </p:graphicFrame>
      <p:sp>
        <p:nvSpPr>
          <p:cNvPr id="4" name="Date Placeholder 3"/>
          <p:cNvSpPr>
            <a:spLocks noGrp="1"/>
          </p:cNvSpPr>
          <p:nvPr>
            <p:ph type="dt" sz="half" idx="10"/>
          </p:nvPr>
        </p:nvSpPr>
        <p:spPr/>
        <p:txBody>
          <a:bodyPr/>
          <a:lstStyle/>
          <a:p>
            <a:pPr>
              <a:defRPr/>
            </a:pPr>
            <a:r>
              <a:rPr lang="en-US" dirty="0"/>
              <a:t> </a:t>
            </a:r>
          </a:p>
        </p:txBody>
      </p:sp>
      <p:sp>
        <p:nvSpPr>
          <p:cNvPr id="5" name="Slide Number Placeholder 4"/>
          <p:cNvSpPr>
            <a:spLocks noGrp="1"/>
          </p:cNvSpPr>
          <p:nvPr>
            <p:ph type="sldNum" sz="quarter" idx="12"/>
          </p:nvPr>
        </p:nvSpPr>
        <p:spPr/>
        <p:txBody>
          <a:bodyPr/>
          <a:lstStyle/>
          <a:p>
            <a:pPr>
              <a:defRPr/>
            </a:pPr>
            <a:fld id="{51EDAF45-A1ED-443F-B7DC-99AC8969684E}" type="slidenum">
              <a:rPr lang="en-US" smtClean="0"/>
              <a:pPr>
                <a:defRPr/>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7281" y="679171"/>
            <a:ext cx="3128683" cy="523220"/>
          </a:xfrm>
          <a:prstGeom prst="rect">
            <a:avLst/>
          </a:prstGeom>
          <a:noFill/>
        </p:spPr>
        <p:txBody>
          <a:bodyPr wrap="square" rtlCol="0">
            <a:spAutoFit/>
          </a:bodyPr>
          <a:lstStyle/>
          <a:p>
            <a:r>
              <a:rPr lang="en-IN" sz="2800" b="1" dirty="0"/>
              <a:t>BASE PAPER </a:t>
            </a:r>
          </a:p>
        </p:txBody>
      </p:sp>
      <p:sp>
        <p:nvSpPr>
          <p:cNvPr id="3" name="TextBox 2"/>
          <p:cNvSpPr txBox="1"/>
          <p:nvPr/>
        </p:nvSpPr>
        <p:spPr>
          <a:xfrm>
            <a:off x="564775" y="1202391"/>
            <a:ext cx="8166847" cy="923330"/>
          </a:xfrm>
          <a:prstGeom prst="rect">
            <a:avLst/>
          </a:prstGeom>
          <a:noFill/>
        </p:spPr>
        <p:txBody>
          <a:bodyPr wrap="square" rtlCol="0">
            <a:spAutoFit/>
          </a:bodyPr>
          <a:lstStyle/>
          <a:p>
            <a:pPr algn="just"/>
            <a:r>
              <a:rPr lang="en-US" sz="1800" dirty="0" err="1" smtClean="0">
                <a:ea typeface="Times New Roman" panose="02020603050405020304" pitchFamily="18" charset="0"/>
              </a:rPr>
              <a:t>Chau</a:t>
            </a:r>
            <a:r>
              <a:rPr lang="en-US" sz="1800" dirty="0">
                <a:ea typeface="Times New Roman" panose="02020603050405020304" pitchFamily="18" charset="0"/>
              </a:rPr>
              <a:t>, R. C. W., Li, G., </a:t>
            </a:r>
            <a:r>
              <a:rPr lang="en-US" sz="1800" dirty="0" err="1">
                <a:ea typeface="Times New Roman" panose="02020603050405020304" pitchFamily="18" charset="0"/>
              </a:rPr>
              <a:t>Tew</a:t>
            </a:r>
            <a:r>
              <a:rPr lang="en-US" sz="1800" dirty="0">
                <a:ea typeface="Times New Roman" panose="02020603050405020304" pitchFamily="18" charset="0"/>
              </a:rPr>
              <a:t>, I. M., Thu, K. M., McGrath, C., Lo, W., Ling, W., </a:t>
            </a:r>
            <a:r>
              <a:rPr lang="en-US" sz="1800" dirty="0" err="1">
                <a:ea typeface="Times New Roman" panose="02020603050405020304" pitchFamily="18" charset="0"/>
              </a:rPr>
              <a:t>Hsung</a:t>
            </a:r>
            <a:r>
              <a:rPr lang="en-US" sz="1800" dirty="0">
                <a:ea typeface="Times New Roman" panose="02020603050405020304" pitchFamily="18" charset="0"/>
              </a:rPr>
              <a:t>, T., &amp; Lam, W. Y. H. (2023). “Accuracy of Artificial Intelligence-Based Photographic detection of gingivitis.” International Dental Journal, 73(5), 724–730.</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600710" y="2402840"/>
            <a:ext cx="8094980" cy="3984625"/>
          </a:xfrm>
          <a:prstGeom prst="rect">
            <a:avLst/>
          </a:prstGeom>
          <a:noFill/>
        </p:spPr>
        <p:txBody>
          <a:bodyPr wrap="square" rtlCol="0">
            <a:noAutofit/>
          </a:bodyPr>
          <a:lstStyle/>
          <a:p>
            <a:r>
              <a:rPr lang="en-IN" b="1" dirty="0"/>
              <a:t>Objective</a:t>
            </a:r>
          </a:p>
          <a:p>
            <a:pPr marL="457200" indent="-457200">
              <a:buFont typeface="+mj-lt"/>
              <a:buAutoNum type="arabicPeriod"/>
            </a:pPr>
            <a:r>
              <a:rPr lang="en-IN" b="1" dirty="0"/>
              <a:t> </a:t>
            </a:r>
            <a:r>
              <a:rPr lang="en-US" sz="2000" dirty="0">
                <a:solidFill>
                  <a:schemeClr val="tx1"/>
                </a:solidFill>
              </a:rPr>
              <a:t>To explore the application of AI systems in </a:t>
            </a:r>
            <a:r>
              <a:rPr lang="en-US" sz="2000" dirty="0" err="1">
                <a:solidFill>
                  <a:schemeClr val="tx1"/>
                </a:solidFill>
              </a:rPr>
              <a:t>periodontology</a:t>
            </a:r>
            <a:r>
              <a:rPr lang="en-US" sz="2000" dirty="0">
                <a:solidFill>
                  <a:schemeClr val="tx1"/>
                </a:solidFill>
              </a:rPr>
              <a:t> and the prevention and control of periodontal disease in communities.</a:t>
            </a:r>
            <a:endParaRPr lang="en-IN" sz="2000" b="1" dirty="0">
              <a:solidFill>
                <a:schemeClr val="tx1"/>
              </a:solidFill>
            </a:endParaRPr>
          </a:p>
          <a:p>
            <a:pPr marL="457200" indent="-457200">
              <a:buFont typeface="+mj-lt"/>
              <a:buAutoNum type="arabicPeriod"/>
            </a:pPr>
            <a:r>
              <a:rPr lang="en-US" sz="2000" dirty="0">
                <a:solidFill>
                  <a:schemeClr val="tx1"/>
                </a:solidFill>
              </a:rPr>
              <a:t>To analyze the accuracy of a novel artificial intelligence system in detecting gingivitis using intraoral photographs</a:t>
            </a:r>
            <a:r>
              <a:rPr lang="en-US" sz="2000" dirty="0">
                <a:solidFill>
                  <a:schemeClr val="tx1"/>
                </a:solidFill>
                <a:ea typeface="Calibri" panose="020F0502020204030204"/>
                <a:cs typeface="Times New Roman" panose="02020603050405020304" pitchFamily="18" charset="0"/>
              </a:rPr>
              <a:t>. </a:t>
            </a:r>
            <a:endParaRPr lang="en-IN" sz="2000" b="1" dirty="0">
              <a:solidFill>
                <a:schemeClr val="tx1"/>
              </a:solidFill>
            </a:endParaRPr>
          </a:p>
          <a:p>
            <a:pPr marL="457200" indent="-457200">
              <a:buFont typeface="+mj-lt"/>
              <a:buAutoNum type="arabicPeriod"/>
            </a:pPr>
            <a:r>
              <a:rPr lang="en-US" sz="2000" dirty="0">
                <a:solidFill>
                  <a:schemeClr val="tx1"/>
                </a:solidFill>
                <a:ea typeface="Calibri" panose="020F0502020204030204"/>
                <a:cs typeface="Times New Roman" panose="02020603050405020304" pitchFamily="18" charset="0"/>
              </a:rPr>
              <a:t>They detected the various effected regions in the images and classified them into healthy , diseased, questionable.</a:t>
            </a:r>
            <a:endParaRPr lang="en-IN" sz="2000" b="1" dirty="0">
              <a:solidFill>
                <a:schemeClr val="tx1"/>
              </a:solidFill>
            </a:endParaRPr>
          </a:p>
          <a:p>
            <a:pPr marL="457200" indent="-457200">
              <a:buFont typeface="+mj-lt"/>
              <a:buAutoNum type="arabicPeriod"/>
            </a:pPr>
            <a:r>
              <a:rPr lang="en-US" sz="2000" dirty="0">
                <a:solidFill>
                  <a:schemeClr val="tx1"/>
                </a:solidFill>
                <a:ea typeface="Calibri" panose="020F0502020204030204"/>
                <a:cs typeface="Times New Roman" panose="02020603050405020304" pitchFamily="18" charset="0"/>
              </a:rPr>
              <a:t>The dataset they used contains the less amount of images. They used the intraoral images of only Chinese people.</a:t>
            </a:r>
            <a:endParaRPr lang="en-IN" sz="2000" b="1" dirty="0">
              <a:solidFill>
                <a:schemeClr val="tx1"/>
              </a:solidFill>
            </a:endParaRPr>
          </a:p>
          <a:p>
            <a:pPr marL="457200" indent="-457200">
              <a:buFont typeface="+mj-lt"/>
              <a:buAutoNum type="arabicPeriod"/>
            </a:pPr>
            <a:r>
              <a:rPr lang="en-US" sz="2000" dirty="0">
                <a:solidFill>
                  <a:schemeClr val="tx1"/>
                </a:solidFill>
              </a:rPr>
              <a:t>To compare the accuracy of the AI system with visual examination by human dentists.</a:t>
            </a:r>
            <a:endParaRPr lang="en-IN" sz="2000" b="1" dirty="0">
              <a:solidFill>
                <a:schemeClr val="tx1"/>
              </a:solidFill>
            </a:endParaRPr>
          </a:p>
          <a:p>
            <a:endParaRPr lang="en-IN" b="1" dirty="0"/>
          </a:p>
          <a:p>
            <a:endParaRPr lang="en-IN"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Literature Survey</a:t>
            </a:r>
            <a:endParaRPr lang="en-US" sz="3600" dirty="0"/>
          </a:p>
        </p:txBody>
      </p:sp>
      <p:graphicFrame>
        <p:nvGraphicFramePr>
          <p:cNvPr id="6" name="Content Placeholder 5"/>
          <p:cNvGraphicFramePr>
            <a:graphicFrameLocks noGrp="1"/>
          </p:cNvGraphicFramePr>
          <p:nvPr>
            <p:ph idx="1"/>
          </p:nvPr>
        </p:nvGraphicFramePr>
        <p:xfrm>
          <a:off x="476885" y="874395"/>
          <a:ext cx="8494395" cy="5583555"/>
        </p:xfrm>
        <a:graphic>
          <a:graphicData uri="http://schemas.openxmlformats.org/drawingml/2006/table">
            <a:tbl>
              <a:tblPr/>
              <a:tblGrid>
                <a:gridCol w="434340">
                  <a:extLst>
                    <a:ext uri="{9D8B030D-6E8A-4147-A177-3AD203B41FA5}">
                      <a16:colId xmlns:a16="http://schemas.microsoft.com/office/drawing/2014/main" xmlns="" val="20000"/>
                    </a:ext>
                  </a:extLst>
                </a:gridCol>
                <a:gridCol w="2082165">
                  <a:extLst>
                    <a:ext uri="{9D8B030D-6E8A-4147-A177-3AD203B41FA5}">
                      <a16:colId xmlns:a16="http://schemas.microsoft.com/office/drawing/2014/main" xmlns="" val="20001"/>
                    </a:ext>
                  </a:extLst>
                </a:gridCol>
                <a:gridCol w="442595">
                  <a:extLst>
                    <a:ext uri="{9D8B030D-6E8A-4147-A177-3AD203B41FA5}">
                      <a16:colId xmlns:a16="http://schemas.microsoft.com/office/drawing/2014/main" xmlns="" val="20002"/>
                    </a:ext>
                  </a:extLst>
                </a:gridCol>
                <a:gridCol w="1388745">
                  <a:extLst>
                    <a:ext uri="{9D8B030D-6E8A-4147-A177-3AD203B41FA5}">
                      <a16:colId xmlns:a16="http://schemas.microsoft.com/office/drawing/2014/main" xmlns="" val="20003"/>
                    </a:ext>
                  </a:extLst>
                </a:gridCol>
                <a:gridCol w="998855">
                  <a:extLst>
                    <a:ext uri="{9D8B030D-6E8A-4147-A177-3AD203B41FA5}">
                      <a16:colId xmlns:a16="http://schemas.microsoft.com/office/drawing/2014/main" xmlns="" val="20004"/>
                    </a:ext>
                  </a:extLst>
                </a:gridCol>
                <a:gridCol w="892810">
                  <a:extLst>
                    <a:ext uri="{9D8B030D-6E8A-4147-A177-3AD203B41FA5}">
                      <a16:colId xmlns:a16="http://schemas.microsoft.com/office/drawing/2014/main" xmlns="" val="20005"/>
                    </a:ext>
                  </a:extLst>
                </a:gridCol>
                <a:gridCol w="1165860">
                  <a:extLst>
                    <a:ext uri="{9D8B030D-6E8A-4147-A177-3AD203B41FA5}">
                      <a16:colId xmlns:a16="http://schemas.microsoft.com/office/drawing/2014/main" xmlns="" val="20006"/>
                    </a:ext>
                  </a:extLst>
                </a:gridCol>
                <a:gridCol w="1089025">
                  <a:extLst>
                    <a:ext uri="{9D8B030D-6E8A-4147-A177-3AD203B41FA5}">
                      <a16:colId xmlns:a16="http://schemas.microsoft.com/office/drawing/2014/main" xmlns="" val="20007"/>
                    </a:ext>
                  </a:extLst>
                </a:gridCol>
              </a:tblGrid>
              <a:tr h="2630170">
                <a:tc>
                  <a:txBody>
                    <a:bodyPr/>
                    <a:lstStyle/>
                    <a:p>
                      <a:pPr marL="0" marR="0" algn="just">
                        <a:lnSpc>
                          <a:spcPct val="115000"/>
                        </a:lnSpc>
                        <a:spcBef>
                          <a:spcPts val="0"/>
                        </a:spcBef>
                        <a:spcAft>
                          <a:spcPts val="0"/>
                        </a:spcAft>
                      </a:pPr>
                      <a:r>
                        <a:rPr lang="en-US" sz="1350" b="1">
                          <a:latin typeface="Times New Roman" panose="02020603050405020304"/>
                          <a:ea typeface="Calibri" panose="020F0502020204030204"/>
                          <a:cs typeface="Times New Roman" panose="02020603050405020304"/>
                        </a:rPr>
                        <a:t>9</a:t>
                      </a:r>
                      <a:endParaRPr lang="en-US" sz="1350">
                        <a:latin typeface="Calibri" panose="020F0502020204030204"/>
                        <a:ea typeface="Calibri" panose="020F0502020204030204"/>
                        <a:cs typeface="Times New Roman" panose="02020603050405020304"/>
                      </a:endParaRPr>
                    </a:p>
                  </a:txBody>
                  <a:tcPr marL="42167" marR="421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Dental Caries Detection Using Score-Based Multi-Input Deep Convolutional Neural Network</a:t>
                      </a:r>
                    </a:p>
                  </a:txBody>
                  <a:tcPr marL="42167" marR="421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2022</a:t>
                      </a:r>
                    </a:p>
                  </a:txBody>
                  <a:tcPr marL="42167" marR="421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They used  a multi-input deep convolution neural network ensemble method(MI-DCNNE)</a:t>
                      </a:r>
                    </a:p>
                  </a:txBody>
                  <a:tcPr marL="42167" marR="421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Provides efficient decision support system  for dental caries detection.</a:t>
                      </a:r>
                    </a:p>
                  </a:txBody>
                  <a:tcPr marL="42167" marR="421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Lack of publicly available dataset for dental caries studies.</a:t>
                      </a:r>
                    </a:p>
                  </a:txBody>
                  <a:tcPr marL="42167" marR="421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Accuracy:99.13%</a:t>
                      </a:r>
                    </a:p>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Sensitivity:98%</a:t>
                      </a:r>
                    </a:p>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Specificity:100%</a:t>
                      </a:r>
                    </a:p>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Precision:100%</a:t>
                      </a:r>
                    </a:p>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F1-score:98.99%</a:t>
                      </a:r>
                    </a:p>
                  </a:txBody>
                  <a:tcPr marL="42167" marR="421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the statistical analysis of the results from the various deep CNN models is investigated to determine how reliable the reported differences in mean accuracy scores.</a:t>
                      </a:r>
                    </a:p>
                  </a:txBody>
                  <a:tcPr marL="42167" marR="421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840740">
                <a:tc rowSpan="2">
                  <a:txBody>
                    <a:bodyPr/>
                    <a:lstStyle/>
                    <a:p>
                      <a:pPr marL="0" marR="0" algn="just">
                        <a:lnSpc>
                          <a:spcPct val="115000"/>
                        </a:lnSpc>
                        <a:spcBef>
                          <a:spcPts val="0"/>
                        </a:spcBef>
                        <a:spcAft>
                          <a:spcPts val="0"/>
                        </a:spcAft>
                      </a:pPr>
                      <a:r>
                        <a:rPr lang="en-US" sz="1350" b="1">
                          <a:latin typeface="Times New Roman" panose="02020603050405020304"/>
                          <a:ea typeface="Calibri" panose="020F0502020204030204"/>
                          <a:cs typeface="Times New Roman" panose="02020603050405020304"/>
                        </a:rPr>
                        <a:t>10</a:t>
                      </a:r>
                      <a:endParaRPr lang="en-US" sz="1350">
                        <a:latin typeface="Calibri" panose="020F0502020204030204"/>
                        <a:ea typeface="Calibri" panose="020F0502020204030204"/>
                        <a:cs typeface="Times New Roman" panose="02020603050405020304"/>
                      </a:endParaRPr>
                    </a:p>
                  </a:txBody>
                  <a:tcPr marL="42167" marR="421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Deep learning algorithms for classification and detection of recurrent aphthous ulcerations using oral clinical photographic images</a:t>
                      </a:r>
                    </a:p>
                  </a:txBody>
                  <a:tcPr marL="42167" marR="421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2023</a:t>
                      </a:r>
                    </a:p>
                  </a:txBody>
                  <a:tcPr marL="42167" marR="421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Deep learning  models are used for classification and detection ResNet50,</a:t>
                      </a:r>
                    </a:p>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YOLOV5.</a:t>
                      </a:r>
                    </a:p>
                  </a:txBody>
                  <a:tcPr marL="42167" marR="421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Deep learning models classify and detect recurrent aphthous ulcerations accurately.</a:t>
                      </a:r>
                    </a:p>
                  </a:txBody>
                  <a:tcPr marL="42167" marR="421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Cannot predict a wide range of oral mucosal disease.</a:t>
                      </a:r>
                    </a:p>
                  </a:txBody>
                  <a:tcPr marL="42167" marR="421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ResNet50 for classification :</a:t>
                      </a:r>
                    </a:p>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Precision:92.86%</a:t>
                      </a:r>
                    </a:p>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Recall:91.84%</a:t>
                      </a:r>
                    </a:p>
                  </a:txBody>
                  <a:tcPr marL="42167" marR="421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Future multi-center large samples studies for wide range of oral mucosal disease.</a:t>
                      </a:r>
                    </a:p>
                  </a:txBody>
                  <a:tcPr marL="42167" marR="421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112645">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l">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YOLOV5  for detection:</a:t>
                      </a:r>
                    </a:p>
                    <a:p>
                      <a:pPr marL="0" marR="0" algn="l">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Precision:98.70%.</a:t>
                      </a:r>
                    </a:p>
                  </a:txBody>
                  <a:tcPr marL="42167" marR="4216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xmlns="" val="10002"/>
                  </a:ext>
                </a:extLst>
              </a:tr>
            </a:tbl>
          </a:graphicData>
        </a:graphic>
      </p:graphicFrame>
      <p:sp>
        <p:nvSpPr>
          <p:cNvPr id="4" name="Date Placeholder 3"/>
          <p:cNvSpPr>
            <a:spLocks noGrp="1"/>
          </p:cNvSpPr>
          <p:nvPr>
            <p:ph type="dt" sz="half" idx="10"/>
          </p:nvPr>
        </p:nvSpPr>
        <p:spPr/>
        <p:txBody>
          <a:bodyPr/>
          <a:lstStyle/>
          <a:p>
            <a:pPr>
              <a:defRPr/>
            </a:pPr>
            <a:r>
              <a:rPr lang="en-US" dirty="0"/>
              <a:t>   </a:t>
            </a:r>
          </a:p>
        </p:txBody>
      </p:sp>
      <p:sp>
        <p:nvSpPr>
          <p:cNvPr id="5" name="Slide Number Placeholder 4"/>
          <p:cNvSpPr>
            <a:spLocks noGrp="1"/>
          </p:cNvSpPr>
          <p:nvPr>
            <p:ph type="sldNum" sz="quarter" idx="12"/>
          </p:nvPr>
        </p:nvSpPr>
        <p:spPr/>
        <p:txBody>
          <a:bodyPr/>
          <a:lstStyle/>
          <a:p>
            <a:pPr>
              <a:defRPr/>
            </a:pPr>
            <a:fld id="{51EDAF45-A1ED-443F-B7DC-99AC8969684E}" type="slidenum">
              <a:rPr lang="en-US" smtClean="0"/>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1417638"/>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Literature Survey</a:t>
            </a:r>
            <a:endParaRPr lang="en-US" sz="3600" dirty="0"/>
          </a:p>
        </p:txBody>
      </p:sp>
      <p:graphicFrame>
        <p:nvGraphicFramePr>
          <p:cNvPr id="6" name="Content Placeholder 5"/>
          <p:cNvGraphicFramePr>
            <a:graphicFrameLocks noGrp="1"/>
          </p:cNvGraphicFramePr>
          <p:nvPr>
            <p:ph idx="1"/>
          </p:nvPr>
        </p:nvGraphicFramePr>
        <p:xfrm>
          <a:off x="490220" y="874395"/>
          <a:ext cx="8415020" cy="5428615"/>
        </p:xfrm>
        <a:graphic>
          <a:graphicData uri="http://schemas.openxmlformats.org/drawingml/2006/table">
            <a:tbl>
              <a:tblPr/>
              <a:tblGrid>
                <a:gridCol w="329565">
                  <a:extLst>
                    <a:ext uri="{9D8B030D-6E8A-4147-A177-3AD203B41FA5}">
                      <a16:colId xmlns:a16="http://schemas.microsoft.com/office/drawing/2014/main" xmlns="" val="20000"/>
                    </a:ext>
                  </a:extLst>
                </a:gridCol>
                <a:gridCol w="1490345">
                  <a:extLst>
                    <a:ext uri="{9D8B030D-6E8A-4147-A177-3AD203B41FA5}">
                      <a16:colId xmlns:a16="http://schemas.microsoft.com/office/drawing/2014/main" xmlns="" val="20001"/>
                    </a:ext>
                  </a:extLst>
                </a:gridCol>
                <a:gridCol w="488315">
                  <a:extLst>
                    <a:ext uri="{9D8B030D-6E8A-4147-A177-3AD203B41FA5}">
                      <a16:colId xmlns:a16="http://schemas.microsoft.com/office/drawing/2014/main" xmlns="" val="20002"/>
                    </a:ext>
                  </a:extLst>
                </a:gridCol>
                <a:gridCol w="1532255">
                  <a:extLst>
                    <a:ext uri="{9D8B030D-6E8A-4147-A177-3AD203B41FA5}">
                      <a16:colId xmlns:a16="http://schemas.microsoft.com/office/drawing/2014/main" xmlns="" val="20003"/>
                    </a:ext>
                  </a:extLst>
                </a:gridCol>
                <a:gridCol w="1101725">
                  <a:extLst>
                    <a:ext uri="{9D8B030D-6E8A-4147-A177-3AD203B41FA5}">
                      <a16:colId xmlns:a16="http://schemas.microsoft.com/office/drawing/2014/main" xmlns="" val="20004"/>
                    </a:ext>
                  </a:extLst>
                </a:gridCol>
                <a:gridCol w="984885">
                  <a:extLst>
                    <a:ext uri="{9D8B030D-6E8A-4147-A177-3AD203B41FA5}">
                      <a16:colId xmlns:a16="http://schemas.microsoft.com/office/drawing/2014/main" xmlns="" val="20005"/>
                    </a:ext>
                  </a:extLst>
                </a:gridCol>
                <a:gridCol w="1286510">
                  <a:extLst>
                    <a:ext uri="{9D8B030D-6E8A-4147-A177-3AD203B41FA5}">
                      <a16:colId xmlns:a16="http://schemas.microsoft.com/office/drawing/2014/main" xmlns="" val="20006"/>
                    </a:ext>
                  </a:extLst>
                </a:gridCol>
                <a:gridCol w="1201420">
                  <a:extLst>
                    <a:ext uri="{9D8B030D-6E8A-4147-A177-3AD203B41FA5}">
                      <a16:colId xmlns:a16="http://schemas.microsoft.com/office/drawing/2014/main" xmlns="" val="20007"/>
                    </a:ext>
                  </a:extLst>
                </a:gridCol>
              </a:tblGrid>
              <a:tr h="2285365">
                <a:tc>
                  <a:txBody>
                    <a:bodyPr/>
                    <a:lstStyle/>
                    <a:p>
                      <a:pPr marL="0" marR="0" algn="just">
                        <a:lnSpc>
                          <a:spcPct val="115000"/>
                        </a:lnSpc>
                        <a:spcBef>
                          <a:spcPts val="0"/>
                        </a:spcBef>
                        <a:spcAft>
                          <a:spcPts val="0"/>
                        </a:spcAft>
                      </a:pPr>
                      <a:r>
                        <a:rPr lang="en-US" sz="1400" b="1" dirty="0">
                          <a:latin typeface="Times New Roman" panose="02020603050405020304"/>
                          <a:ea typeface="Calibri" panose="020F0502020204030204"/>
                          <a:cs typeface="Times New Roman" panose="02020603050405020304"/>
                        </a:rPr>
                        <a:t>11</a:t>
                      </a:r>
                      <a:endParaRPr lang="en-US" sz="14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Oral Dental Diagnosis Using Deep Learning Techniques: A Review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Deep leaning models are used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Various neural networks models are used for efficient dental diagnosis.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Lack of detailed  mathematical representations  in some diagnosis techniques.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        -----</a:t>
                      </a:r>
                    </a:p>
                    <a:p>
                      <a:pPr marL="0" marR="0" algn="ctr">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Verify accuracy of AI models in dental healthcare with more cases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143250">
                <a:tc>
                  <a:txBody>
                    <a:bodyPr/>
                    <a:lstStyle/>
                    <a:p>
                      <a:pPr marL="0" marR="0" algn="just">
                        <a:lnSpc>
                          <a:spcPct val="115000"/>
                        </a:lnSpc>
                        <a:spcBef>
                          <a:spcPts val="0"/>
                        </a:spcBef>
                        <a:spcAft>
                          <a:spcPts val="0"/>
                        </a:spcAft>
                      </a:pPr>
                      <a:r>
                        <a:rPr lang="en-US" sz="1400" b="1">
                          <a:latin typeface="Times New Roman" panose="02020603050405020304"/>
                          <a:ea typeface="Calibri" panose="020F0502020204030204"/>
                          <a:cs typeface="Times New Roman" panose="02020603050405020304"/>
                        </a:rPr>
                        <a:t>12</a:t>
                      </a:r>
                      <a:endParaRPr lang="en-US" sz="14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mn-ea"/>
                        </a:rPr>
                        <a:t>Descriptive analysis of dental X-ray images using various practical methods: A review.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 provides a comprehensive survey of dental image segmentation and analysis, focusing on various dental imaging modalities such as X-ray, CT, and CBCT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Automation in dental image segmentation and examination ensures error-free diagnosis and better treatment planning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 lack of availability of datasets and proper selection of methodology are also identified as limitations in the field of dental X-ray image segmentation and analysis 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advanced image processing techniques and algorithms to improve the accuracy and efficiency of dental image segmentation and analysis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4" name="Date Placeholder 3"/>
          <p:cNvSpPr>
            <a:spLocks noGrp="1"/>
          </p:cNvSpPr>
          <p:nvPr>
            <p:ph type="dt" sz="half" idx="10"/>
          </p:nvPr>
        </p:nvSpPr>
        <p:spPr/>
        <p:txBody>
          <a:bodyPr/>
          <a:lstStyle/>
          <a:p>
            <a:pPr>
              <a:defRPr/>
            </a:pPr>
            <a:r>
              <a:rPr lang="en-US" dirty="0"/>
              <a:t>   </a:t>
            </a:r>
          </a:p>
        </p:txBody>
      </p:sp>
      <p:sp>
        <p:nvSpPr>
          <p:cNvPr id="5" name="Slide Number Placeholder 4"/>
          <p:cNvSpPr>
            <a:spLocks noGrp="1"/>
          </p:cNvSpPr>
          <p:nvPr>
            <p:ph type="sldNum" sz="quarter" idx="12"/>
          </p:nvPr>
        </p:nvSpPr>
        <p:spPr/>
        <p:txBody>
          <a:bodyPr/>
          <a:lstStyle/>
          <a:p>
            <a:pPr>
              <a:defRPr/>
            </a:pPr>
            <a:fld id="{51EDAF45-A1ED-443F-B7DC-99AC8969684E}" type="slidenum">
              <a:rPr lang="en-US" smtClean="0"/>
              <a:pPr>
                <a:defRPr/>
              </a:pPr>
              <a:t>41</a:t>
            </a:fld>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lstStyle/>
          <a:p>
            <a:r>
              <a:rPr lang="en-US" b="1" dirty="0">
                <a:solidFill>
                  <a:schemeClr val="bg1"/>
                </a:solidFill>
                <a:latin typeface="Times New Roman" panose="02020603050405020304" pitchFamily="18" charset="0"/>
                <a:cs typeface="Times New Roman" panose="02020603050405020304" pitchFamily="18" charset="0"/>
              </a:rPr>
              <a:t>Literature Survey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1919572605"/>
              </p:ext>
            </p:extLst>
          </p:nvPr>
        </p:nvGraphicFramePr>
        <p:xfrm>
          <a:off x="410817" y="874643"/>
          <a:ext cx="8562853" cy="5566411"/>
        </p:xfrm>
        <a:graphic>
          <a:graphicData uri="http://schemas.openxmlformats.org/drawingml/2006/table">
            <a:tbl>
              <a:tblPr/>
              <a:tblGrid>
                <a:gridCol w="335658">
                  <a:extLst>
                    <a:ext uri="{9D8B030D-6E8A-4147-A177-3AD203B41FA5}">
                      <a16:colId xmlns:a16="http://schemas.microsoft.com/office/drawing/2014/main" xmlns="" val="20000"/>
                    </a:ext>
                  </a:extLst>
                </a:gridCol>
                <a:gridCol w="1516175">
                  <a:extLst>
                    <a:ext uri="{9D8B030D-6E8A-4147-A177-3AD203B41FA5}">
                      <a16:colId xmlns:a16="http://schemas.microsoft.com/office/drawing/2014/main" xmlns="" val="20001"/>
                    </a:ext>
                  </a:extLst>
                </a:gridCol>
                <a:gridCol w="497061">
                  <a:extLst>
                    <a:ext uri="{9D8B030D-6E8A-4147-A177-3AD203B41FA5}">
                      <a16:colId xmlns:a16="http://schemas.microsoft.com/office/drawing/2014/main" xmlns="" val="20002"/>
                    </a:ext>
                  </a:extLst>
                </a:gridCol>
                <a:gridCol w="1559024">
                  <a:extLst>
                    <a:ext uri="{9D8B030D-6E8A-4147-A177-3AD203B41FA5}">
                      <a16:colId xmlns:a16="http://schemas.microsoft.com/office/drawing/2014/main" xmlns="" val="20003"/>
                    </a:ext>
                  </a:extLst>
                </a:gridCol>
                <a:gridCol w="1121240">
                  <a:extLst>
                    <a:ext uri="{9D8B030D-6E8A-4147-A177-3AD203B41FA5}">
                      <a16:colId xmlns:a16="http://schemas.microsoft.com/office/drawing/2014/main" xmlns="" val="20004"/>
                    </a:ext>
                  </a:extLst>
                </a:gridCol>
                <a:gridCol w="1001974">
                  <a:extLst>
                    <a:ext uri="{9D8B030D-6E8A-4147-A177-3AD203B41FA5}">
                      <a16:colId xmlns:a16="http://schemas.microsoft.com/office/drawing/2014/main" xmlns="" val="20005"/>
                    </a:ext>
                  </a:extLst>
                </a:gridCol>
                <a:gridCol w="1309068">
                  <a:extLst>
                    <a:ext uri="{9D8B030D-6E8A-4147-A177-3AD203B41FA5}">
                      <a16:colId xmlns:a16="http://schemas.microsoft.com/office/drawing/2014/main" xmlns="" val="20006"/>
                    </a:ext>
                  </a:extLst>
                </a:gridCol>
                <a:gridCol w="1222653">
                  <a:extLst>
                    <a:ext uri="{9D8B030D-6E8A-4147-A177-3AD203B41FA5}">
                      <a16:colId xmlns:a16="http://schemas.microsoft.com/office/drawing/2014/main" xmlns="" val="20007"/>
                    </a:ext>
                  </a:extLst>
                </a:gridCol>
              </a:tblGrid>
              <a:tr h="1291269">
                <a:tc>
                  <a:txBody>
                    <a:bodyPr/>
                    <a:lstStyle/>
                    <a:p>
                      <a:pPr marL="0" marR="0" algn="just">
                        <a:lnSpc>
                          <a:spcPct val="115000"/>
                        </a:lnSpc>
                        <a:spcBef>
                          <a:spcPts val="0"/>
                        </a:spcBef>
                        <a:spcAft>
                          <a:spcPts val="0"/>
                        </a:spcAft>
                      </a:pPr>
                      <a:r>
                        <a:rPr lang="en-US" sz="1200" b="1">
                          <a:latin typeface="Times New Roman" panose="02020603050405020304"/>
                          <a:ea typeface="Calibri" panose="020F0502020204030204"/>
                          <a:cs typeface="Times New Roman" panose="02020603050405020304"/>
                        </a:rPr>
                        <a:t>13</a:t>
                      </a:r>
                      <a:endParaRPr lang="en-US" sz="1200">
                        <a:latin typeface="Calibri" panose="020F0502020204030204"/>
                        <a:ea typeface="Calibri" panose="020F0502020204030204"/>
                        <a:cs typeface="Times New Roman" panose="02020603050405020304"/>
                      </a:endParaRPr>
                    </a:p>
                  </a:txBody>
                  <a:tcPr marL="56764" marR="567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An intelligent deep network for dental medical image processing system</a:t>
                      </a:r>
                      <a:endParaRPr lang="en-US" sz="1200">
                        <a:latin typeface="Calibri" panose="020F0502020204030204"/>
                        <a:ea typeface="Calibri" panose="020F0502020204030204"/>
                        <a:cs typeface="Times New Roman" panose="02020603050405020304"/>
                      </a:endParaRPr>
                    </a:p>
                  </a:txBody>
                  <a:tcPr marL="56764" marR="567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2023</a:t>
                      </a:r>
                      <a:endParaRPr lang="en-US" sz="1200">
                        <a:latin typeface="Calibri" panose="020F0502020204030204"/>
                        <a:ea typeface="Calibri" panose="020F0502020204030204"/>
                        <a:cs typeface="Times New Roman" panose="02020603050405020304"/>
                      </a:endParaRPr>
                    </a:p>
                  </a:txBody>
                  <a:tcPr marL="56764" marR="567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Developed IALCNM method using python</a:t>
                      </a:r>
                      <a:endParaRPr lang="en-US" sz="1200">
                        <a:latin typeface="Calibri" panose="020F0502020204030204"/>
                        <a:ea typeface="Calibri" panose="020F0502020204030204"/>
                        <a:cs typeface="Times New Roman" panose="02020603050405020304"/>
                      </a:endParaRPr>
                    </a:p>
                  </a:txBody>
                  <a:tcPr marL="56764" marR="567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Enhanced  accuracy in segmenting affected parts  and disease  prediction.</a:t>
                      </a:r>
                      <a:endParaRPr lang="en-US" sz="1200">
                        <a:latin typeface="Calibri" panose="020F0502020204030204"/>
                        <a:ea typeface="Calibri" panose="020F0502020204030204"/>
                        <a:cs typeface="Times New Roman" panose="02020603050405020304"/>
                      </a:endParaRPr>
                    </a:p>
                  </a:txBody>
                  <a:tcPr marL="56764" marR="567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       ----</a:t>
                      </a:r>
                      <a:endParaRPr lang="en-US" sz="1200">
                        <a:latin typeface="Calibri" panose="020F0502020204030204"/>
                        <a:ea typeface="Calibri" panose="020F0502020204030204"/>
                        <a:cs typeface="Times New Roman" panose="02020603050405020304"/>
                      </a:endParaRPr>
                    </a:p>
                  </a:txBody>
                  <a:tcPr marL="56764" marR="567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Accuracy:77%</a:t>
                      </a:r>
                      <a:endParaRPr lang="en-US" sz="1200">
                        <a:latin typeface="Calibri" panose="020F0502020204030204"/>
                        <a:ea typeface="Calibri" panose="020F0502020204030204"/>
                        <a:cs typeface="Times New Roman" panose="02020603050405020304"/>
                      </a:endParaRPr>
                    </a:p>
                  </a:txBody>
                  <a:tcPr marL="56764" marR="567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Implement early detection of periodontitis in the form of gingivitis.</a:t>
                      </a:r>
                      <a:endParaRPr lang="en-US" sz="1200">
                        <a:latin typeface="Calibri" panose="020F0502020204030204"/>
                        <a:ea typeface="Calibri" panose="020F0502020204030204"/>
                        <a:cs typeface="Times New Roman" panose="02020603050405020304"/>
                      </a:endParaRPr>
                    </a:p>
                  </a:txBody>
                  <a:tcPr marL="56764" marR="567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710057">
                <a:tc>
                  <a:txBody>
                    <a:bodyPr/>
                    <a:lstStyle/>
                    <a:p>
                      <a:pPr marL="0" marR="0" algn="just">
                        <a:lnSpc>
                          <a:spcPct val="115000"/>
                        </a:lnSpc>
                        <a:spcBef>
                          <a:spcPts val="0"/>
                        </a:spcBef>
                        <a:spcAft>
                          <a:spcPts val="0"/>
                        </a:spcAft>
                      </a:pPr>
                      <a:r>
                        <a:rPr lang="en-US" sz="1200" b="1">
                          <a:latin typeface="Times New Roman" panose="02020603050405020304"/>
                          <a:ea typeface="Calibri" panose="020F0502020204030204"/>
                          <a:cs typeface="Times New Roman" panose="02020603050405020304"/>
                        </a:rPr>
                        <a:t>14</a:t>
                      </a:r>
                      <a:endParaRPr lang="en-US" sz="1200">
                        <a:latin typeface="Calibri" panose="020F0502020204030204"/>
                        <a:ea typeface="Calibri" panose="020F0502020204030204"/>
                        <a:cs typeface="Times New Roman" panose="02020603050405020304"/>
                      </a:endParaRPr>
                    </a:p>
                  </a:txBody>
                  <a:tcPr marL="56764" marR="567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dirty="0">
                          <a:latin typeface="Times New Roman" panose="02020603050405020304"/>
                          <a:ea typeface="Calibri" panose="020F0502020204030204"/>
                          <a:cs typeface="Times New Roman" panose="02020603050405020304"/>
                        </a:rPr>
                        <a:t>Dental Data Analysis Based on Dental X-ray Panorama</a:t>
                      </a:r>
                      <a:endParaRPr lang="en-US" sz="1200" dirty="0">
                        <a:latin typeface="Calibri" panose="020F0502020204030204"/>
                        <a:ea typeface="Calibri" panose="020F0502020204030204"/>
                        <a:cs typeface="Times New Roman" panose="02020603050405020304"/>
                      </a:endParaRPr>
                    </a:p>
                  </a:txBody>
                  <a:tcPr marL="56764" marR="567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2019</a:t>
                      </a:r>
                      <a:endParaRPr lang="en-US" sz="1200">
                        <a:latin typeface="Calibri" panose="020F0502020204030204"/>
                        <a:ea typeface="Calibri" panose="020F0502020204030204"/>
                        <a:cs typeface="Times New Roman" panose="02020603050405020304"/>
                      </a:endParaRPr>
                    </a:p>
                  </a:txBody>
                  <a:tcPr marL="56764" marR="567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Using  optimized  U-net model for dental x-ray panorama</a:t>
                      </a:r>
                      <a:endParaRPr lang="en-US" sz="1200">
                        <a:latin typeface="Calibri" panose="020F0502020204030204"/>
                        <a:ea typeface="Calibri" panose="020F0502020204030204"/>
                        <a:cs typeface="Times New Roman" panose="02020603050405020304"/>
                      </a:endParaRPr>
                    </a:p>
                  </a:txBody>
                  <a:tcPr marL="56764" marR="567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Significant grayscale intensity differences between  healthy and unhealthy teeth</a:t>
                      </a:r>
                      <a:endParaRPr lang="en-US" sz="1200">
                        <a:latin typeface="Calibri" panose="020F0502020204030204"/>
                        <a:ea typeface="Calibri" panose="020F0502020204030204"/>
                        <a:cs typeface="Times New Roman" panose="02020603050405020304"/>
                      </a:endParaRPr>
                    </a:p>
                  </a:txBody>
                  <a:tcPr marL="56764" marR="567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       ----</a:t>
                      </a:r>
                      <a:endParaRPr lang="en-US" sz="1200">
                        <a:latin typeface="Calibri" panose="020F0502020204030204"/>
                        <a:ea typeface="Calibri" panose="020F0502020204030204"/>
                        <a:cs typeface="Times New Roman" panose="02020603050405020304"/>
                      </a:endParaRPr>
                    </a:p>
                  </a:txBody>
                  <a:tcPr marL="56764" marR="567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Accuracy:99.78%</a:t>
                      </a:r>
                      <a:endParaRPr lang="en-US" sz="1200">
                        <a:latin typeface="Calibri" panose="020F0502020204030204"/>
                        <a:ea typeface="Calibri" panose="020F0502020204030204"/>
                        <a:cs typeface="Times New Roman" panose="02020603050405020304"/>
                      </a:endParaRPr>
                    </a:p>
                  </a:txBody>
                  <a:tcPr marL="56764" marR="567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Research on tooth position  recognition and  dental analysis.</a:t>
                      </a:r>
                      <a:endParaRPr lang="en-US" sz="1200">
                        <a:latin typeface="Calibri" panose="020F0502020204030204"/>
                        <a:ea typeface="Calibri" panose="020F0502020204030204"/>
                        <a:cs typeface="Times New Roman" panose="02020603050405020304"/>
                      </a:endParaRPr>
                    </a:p>
                  </a:txBody>
                  <a:tcPr marL="56764" marR="567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565085">
                <a:tc>
                  <a:txBody>
                    <a:bodyPr/>
                    <a:lstStyle/>
                    <a:p>
                      <a:pPr marL="0" marR="0" algn="l">
                        <a:lnSpc>
                          <a:spcPct val="115000"/>
                        </a:lnSpc>
                        <a:spcBef>
                          <a:spcPts val="0"/>
                        </a:spcBef>
                        <a:spcAft>
                          <a:spcPts val="0"/>
                        </a:spcAft>
                      </a:pPr>
                      <a:r>
                        <a:rPr lang="en-US" sz="1200" b="1">
                          <a:latin typeface="Times New Roman" panose="02020603050405020304"/>
                          <a:ea typeface="Calibri" panose="020F0502020204030204"/>
                          <a:cs typeface="Times New Roman" panose="02020603050405020304"/>
                        </a:rPr>
                        <a:t>15</a:t>
                      </a:r>
                      <a:endParaRPr lang="en-US" sz="1200">
                        <a:latin typeface="Calibri" panose="020F0502020204030204"/>
                        <a:ea typeface="Calibri" panose="020F0502020204030204"/>
                        <a:cs typeface="Times New Roman" panose="02020603050405020304"/>
                      </a:endParaRPr>
                    </a:p>
                  </a:txBody>
                  <a:tcPr marL="56764" marR="567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Classification of Dental Cavities from X-ray images using Deep CNN algorithm</a:t>
                      </a:r>
                      <a:endParaRPr lang="en-US" sz="1200">
                        <a:latin typeface="Calibri" panose="020F0502020204030204"/>
                        <a:ea typeface="Calibri" panose="020F0502020204030204"/>
                        <a:cs typeface="Times New Roman" panose="02020603050405020304"/>
                      </a:endParaRPr>
                    </a:p>
                  </a:txBody>
                  <a:tcPr marL="56764" marR="567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2020</a:t>
                      </a:r>
                      <a:endParaRPr lang="en-US" sz="1200">
                        <a:latin typeface="Calibri" panose="020F0502020204030204"/>
                        <a:ea typeface="Calibri" panose="020F0502020204030204"/>
                        <a:cs typeface="Times New Roman" panose="02020603050405020304"/>
                      </a:endParaRPr>
                    </a:p>
                  </a:txBody>
                  <a:tcPr marL="56764" marR="567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The paper proposes a method for early diagnosis of dental cavities using deep CNN and Sobel edge detection from X-ray images.</a:t>
                      </a:r>
                      <a:endParaRPr lang="en-US" sz="1200">
                        <a:latin typeface="Calibri" panose="020F0502020204030204"/>
                        <a:ea typeface="Calibri" panose="020F0502020204030204"/>
                        <a:cs typeface="Times New Roman" panose="02020603050405020304"/>
                      </a:endParaRPr>
                    </a:p>
                  </a:txBody>
                  <a:tcPr marL="56764" marR="567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The method allows for early detection of dental cavities, enabling timely intervention and treatment.</a:t>
                      </a:r>
                      <a:endParaRPr lang="en-US" sz="1200">
                        <a:latin typeface="Calibri" panose="020F0502020204030204"/>
                        <a:ea typeface="Calibri" panose="020F0502020204030204"/>
                        <a:cs typeface="Times New Roman" panose="02020603050405020304"/>
                      </a:endParaRPr>
                    </a:p>
                  </a:txBody>
                  <a:tcPr marL="56764" marR="567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They performed on only one dental disease called dental cavities and used only 1900 dental x-ray images.</a:t>
                      </a:r>
                      <a:endParaRPr lang="en-US" sz="1200">
                        <a:latin typeface="Calibri" panose="020F0502020204030204"/>
                        <a:ea typeface="Calibri" panose="020F0502020204030204"/>
                        <a:cs typeface="Times New Roman" panose="02020603050405020304"/>
                      </a:endParaRPr>
                    </a:p>
                  </a:txBody>
                  <a:tcPr marL="56764" marR="567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Accuracy: 96.08%</a:t>
                      </a:r>
                      <a:endParaRPr lang="en-US" sz="1200">
                        <a:latin typeface="Calibri" panose="020F0502020204030204"/>
                        <a:ea typeface="Calibri" panose="020F0502020204030204"/>
                        <a:cs typeface="Times New Roman" panose="02020603050405020304"/>
                      </a:endParaRPr>
                    </a:p>
                  </a:txBody>
                  <a:tcPr marL="56764" marR="567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anose="02020603050405020304"/>
                          <a:ea typeface="Calibri" panose="020F0502020204030204"/>
                          <a:cs typeface="Times New Roman" panose="02020603050405020304"/>
                        </a:rPr>
                        <a:t>To using statistical feature extraction of dental disease like Osteoporosis, Periodontal, and Gum prediction by using Deep CNN.</a:t>
                      </a:r>
                      <a:endParaRPr lang="en-US" sz="1200" dirty="0">
                        <a:latin typeface="Calibri" panose="020F0502020204030204"/>
                        <a:ea typeface="Calibri" panose="020F0502020204030204"/>
                        <a:cs typeface="Times New Roman" panose="02020603050405020304"/>
                      </a:endParaRPr>
                    </a:p>
                  </a:txBody>
                  <a:tcPr marL="56764" marR="567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4" name="Date Placeholder 3"/>
          <p:cNvSpPr>
            <a:spLocks noGrp="1"/>
          </p:cNvSpPr>
          <p:nvPr>
            <p:ph type="dt" sz="half" idx="10"/>
          </p:nvPr>
        </p:nvSpPr>
        <p:spPr/>
        <p:txBody>
          <a:bodyPr/>
          <a:lstStyle/>
          <a:p>
            <a:pPr>
              <a:defRPr/>
            </a:pPr>
            <a:r>
              <a:rPr lang="en-US" dirty="0"/>
              <a:t>   </a:t>
            </a:r>
          </a:p>
        </p:txBody>
      </p:sp>
      <p:sp>
        <p:nvSpPr>
          <p:cNvPr id="5" name="Slide Number Placeholder 4"/>
          <p:cNvSpPr>
            <a:spLocks noGrp="1"/>
          </p:cNvSpPr>
          <p:nvPr>
            <p:ph type="sldNum" sz="quarter" idx="12"/>
          </p:nvPr>
        </p:nvSpPr>
        <p:spPr/>
        <p:txBody>
          <a:bodyPr/>
          <a:lstStyle/>
          <a:p>
            <a:pPr>
              <a:defRPr/>
            </a:pPr>
            <a:fld id="{51EDAF45-A1ED-443F-B7DC-99AC8969684E}" type="slidenum">
              <a:rPr lang="en-US" smtClean="0"/>
              <a:pPr>
                <a:defRPr/>
              </a:pPr>
              <a:t>42</a:t>
            </a:fld>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Literature Survey</a:t>
            </a:r>
            <a:endParaRPr lang="en-US" sz="3600" dirty="0"/>
          </a:p>
        </p:txBody>
      </p:sp>
      <p:graphicFrame>
        <p:nvGraphicFramePr>
          <p:cNvPr id="6" name="Content Placeholder 5"/>
          <p:cNvGraphicFramePr>
            <a:graphicFrameLocks noGrp="1"/>
          </p:cNvGraphicFramePr>
          <p:nvPr>
            <p:ph idx="1"/>
          </p:nvPr>
        </p:nvGraphicFramePr>
        <p:xfrm>
          <a:off x="463826" y="1007165"/>
          <a:ext cx="8494644" cy="5473148"/>
        </p:xfrm>
        <a:graphic>
          <a:graphicData uri="http://schemas.openxmlformats.org/drawingml/2006/table">
            <a:tbl>
              <a:tblPr/>
              <a:tblGrid>
                <a:gridCol w="332985">
                  <a:extLst>
                    <a:ext uri="{9D8B030D-6E8A-4147-A177-3AD203B41FA5}">
                      <a16:colId xmlns:a16="http://schemas.microsoft.com/office/drawing/2014/main" xmlns="" val="20000"/>
                    </a:ext>
                  </a:extLst>
                </a:gridCol>
                <a:gridCol w="1504097">
                  <a:extLst>
                    <a:ext uri="{9D8B030D-6E8A-4147-A177-3AD203B41FA5}">
                      <a16:colId xmlns:a16="http://schemas.microsoft.com/office/drawing/2014/main" xmlns="" val="20001"/>
                    </a:ext>
                  </a:extLst>
                </a:gridCol>
                <a:gridCol w="493101">
                  <a:extLst>
                    <a:ext uri="{9D8B030D-6E8A-4147-A177-3AD203B41FA5}">
                      <a16:colId xmlns:a16="http://schemas.microsoft.com/office/drawing/2014/main" xmlns="" val="20002"/>
                    </a:ext>
                  </a:extLst>
                </a:gridCol>
                <a:gridCol w="1546606">
                  <a:extLst>
                    <a:ext uri="{9D8B030D-6E8A-4147-A177-3AD203B41FA5}">
                      <a16:colId xmlns:a16="http://schemas.microsoft.com/office/drawing/2014/main" xmlns="" val="20003"/>
                    </a:ext>
                  </a:extLst>
                </a:gridCol>
                <a:gridCol w="1112309">
                  <a:extLst>
                    <a:ext uri="{9D8B030D-6E8A-4147-A177-3AD203B41FA5}">
                      <a16:colId xmlns:a16="http://schemas.microsoft.com/office/drawing/2014/main" xmlns="" val="20004"/>
                    </a:ext>
                  </a:extLst>
                </a:gridCol>
                <a:gridCol w="993993">
                  <a:extLst>
                    <a:ext uri="{9D8B030D-6E8A-4147-A177-3AD203B41FA5}">
                      <a16:colId xmlns:a16="http://schemas.microsoft.com/office/drawing/2014/main" xmlns="" val="20005"/>
                    </a:ext>
                  </a:extLst>
                </a:gridCol>
                <a:gridCol w="1298639">
                  <a:extLst>
                    <a:ext uri="{9D8B030D-6E8A-4147-A177-3AD203B41FA5}">
                      <a16:colId xmlns:a16="http://schemas.microsoft.com/office/drawing/2014/main" xmlns="" val="20006"/>
                    </a:ext>
                  </a:extLst>
                </a:gridCol>
                <a:gridCol w="1212914">
                  <a:extLst>
                    <a:ext uri="{9D8B030D-6E8A-4147-A177-3AD203B41FA5}">
                      <a16:colId xmlns:a16="http://schemas.microsoft.com/office/drawing/2014/main" xmlns="" val="20007"/>
                    </a:ext>
                  </a:extLst>
                </a:gridCol>
              </a:tblGrid>
              <a:tr h="2432510">
                <a:tc>
                  <a:txBody>
                    <a:bodyPr/>
                    <a:lstStyle/>
                    <a:p>
                      <a:pPr marL="0" marR="0" algn="l">
                        <a:lnSpc>
                          <a:spcPct val="115000"/>
                        </a:lnSpc>
                        <a:spcBef>
                          <a:spcPts val="0"/>
                        </a:spcBef>
                        <a:spcAft>
                          <a:spcPts val="0"/>
                        </a:spcAft>
                      </a:pPr>
                      <a:r>
                        <a:rPr lang="en-US" sz="1400" b="1">
                          <a:latin typeface="Times New Roman" panose="02020603050405020304"/>
                          <a:ea typeface="Calibri" panose="020F0502020204030204"/>
                          <a:cs typeface="Times New Roman" panose="02020603050405020304"/>
                        </a:rPr>
                        <a:t>16</a:t>
                      </a:r>
                      <a:endParaRPr lang="en-US" sz="14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anose="02020603050405020304"/>
                          <a:ea typeface="Calibri" panose="020F0502020204030204"/>
                          <a:cs typeface="Times New Roman" panose="02020603050405020304"/>
                        </a:rPr>
                        <a:t>Detection of dental diseases from radiographic 2d dental image using hybrid graph-cut technique and </a:t>
                      </a:r>
                      <a:r>
                        <a:rPr lang="en-US" sz="1200" dirty="0" err="1">
                          <a:latin typeface="Times New Roman" panose="02020603050405020304"/>
                          <a:ea typeface="Calibri" panose="020F0502020204030204"/>
                          <a:cs typeface="Times New Roman" panose="02020603050405020304"/>
                        </a:rPr>
                        <a:t>convolutional</a:t>
                      </a:r>
                      <a:r>
                        <a:rPr lang="en-US" sz="1200" dirty="0">
                          <a:latin typeface="Times New Roman" panose="02020603050405020304"/>
                          <a:ea typeface="Calibri" panose="020F0502020204030204"/>
                          <a:cs typeface="Times New Roman" panose="02020603050405020304"/>
                        </a:rPr>
                        <a:t> neural network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2019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The paper proposes a deep learning based convolutional neural network to detect dental diseases from radiographic 2D dental images.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The model deep learning based CNN attains high accuracy compare with other models.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They used only 1500 dental 2d X-ray images for their model.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Accuracy: 97.07%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Increasing the number of 2D X-ray images, the model accuracy will be increase.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040638">
                <a:tc>
                  <a:txBody>
                    <a:bodyPr/>
                    <a:lstStyle/>
                    <a:p>
                      <a:pPr marL="0" marR="0" algn="l">
                        <a:lnSpc>
                          <a:spcPct val="115000"/>
                        </a:lnSpc>
                        <a:spcBef>
                          <a:spcPts val="0"/>
                        </a:spcBef>
                        <a:spcAft>
                          <a:spcPts val="0"/>
                        </a:spcAft>
                      </a:pPr>
                      <a:r>
                        <a:rPr lang="en-US" sz="1400" b="1">
                          <a:latin typeface="Times New Roman" panose="02020603050405020304"/>
                          <a:ea typeface="Calibri" panose="020F0502020204030204"/>
                          <a:cs typeface="Times New Roman" panose="02020603050405020304"/>
                        </a:rPr>
                        <a:t>17</a:t>
                      </a:r>
                      <a:endParaRPr lang="en-US" sz="14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Classification of Dental Diseases Using CNN and Transfer Learning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2017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The paper focus the challenge of accurate classification of dental diseases using labeled dataset of 251 Radio Visio Graphy X-ray images across three classes.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They used transfer learning with VGG16 model for better accuracy and they got 88.46% accuracy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They used a small dataset consisting of 251 RVG (Radio Visio Graphy) X-ray images.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Accuracy: 88.46%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anose="02020603050405020304"/>
                          <a:ea typeface="Calibri" panose="020F0502020204030204"/>
                          <a:cs typeface="Times New Roman" panose="02020603050405020304"/>
                        </a:rPr>
                        <a:t>To achieve high accuracy, classify three dental diseases by using more RVG X-ray images.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5" name="Slide Number Placeholder 4"/>
          <p:cNvSpPr>
            <a:spLocks noGrp="1"/>
          </p:cNvSpPr>
          <p:nvPr>
            <p:ph type="sldNum" sz="quarter" idx="12"/>
          </p:nvPr>
        </p:nvSpPr>
        <p:spPr/>
        <p:txBody>
          <a:bodyPr/>
          <a:lstStyle/>
          <a:p>
            <a:pPr>
              <a:defRPr/>
            </a:pPr>
            <a:fld id="{51EDAF45-A1ED-443F-B7DC-99AC8969684E}" type="slidenum">
              <a:rPr lang="en-US" smtClean="0"/>
              <a:pPr>
                <a:defRPr/>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9026"/>
            <a:ext cx="8229600" cy="1258612"/>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Literature Survey</a:t>
            </a:r>
            <a:endParaRPr lang="en-US" sz="3600" dirty="0"/>
          </a:p>
        </p:txBody>
      </p:sp>
      <p:graphicFrame>
        <p:nvGraphicFramePr>
          <p:cNvPr id="6" name="Content Placeholder 5"/>
          <p:cNvGraphicFramePr>
            <a:graphicFrameLocks noGrp="1"/>
          </p:cNvGraphicFramePr>
          <p:nvPr>
            <p:ph idx="1"/>
          </p:nvPr>
        </p:nvGraphicFramePr>
        <p:xfrm>
          <a:off x="437515" y="821690"/>
          <a:ext cx="8534400" cy="5629275"/>
        </p:xfrm>
        <a:graphic>
          <a:graphicData uri="http://schemas.openxmlformats.org/drawingml/2006/table">
            <a:tbl>
              <a:tblPr/>
              <a:tblGrid>
                <a:gridCol w="334645">
                  <a:extLst>
                    <a:ext uri="{9D8B030D-6E8A-4147-A177-3AD203B41FA5}">
                      <a16:colId xmlns:a16="http://schemas.microsoft.com/office/drawing/2014/main" xmlns="" val="20000"/>
                    </a:ext>
                  </a:extLst>
                </a:gridCol>
                <a:gridCol w="1511300">
                  <a:extLst>
                    <a:ext uri="{9D8B030D-6E8A-4147-A177-3AD203B41FA5}">
                      <a16:colId xmlns:a16="http://schemas.microsoft.com/office/drawing/2014/main" xmlns="" val="20001"/>
                    </a:ext>
                  </a:extLst>
                </a:gridCol>
                <a:gridCol w="495300">
                  <a:extLst>
                    <a:ext uri="{9D8B030D-6E8A-4147-A177-3AD203B41FA5}">
                      <a16:colId xmlns:a16="http://schemas.microsoft.com/office/drawing/2014/main" xmlns="" val="20002"/>
                    </a:ext>
                  </a:extLst>
                </a:gridCol>
                <a:gridCol w="1553845">
                  <a:extLst>
                    <a:ext uri="{9D8B030D-6E8A-4147-A177-3AD203B41FA5}">
                      <a16:colId xmlns:a16="http://schemas.microsoft.com/office/drawing/2014/main" xmlns="" val="20003"/>
                    </a:ext>
                  </a:extLst>
                </a:gridCol>
                <a:gridCol w="1117600">
                  <a:extLst>
                    <a:ext uri="{9D8B030D-6E8A-4147-A177-3AD203B41FA5}">
                      <a16:colId xmlns:a16="http://schemas.microsoft.com/office/drawing/2014/main" xmlns="" val="20004"/>
                    </a:ext>
                  </a:extLst>
                </a:gridCol>
                <a:gridCol w="998220">
                  <a:extLst>
                    <a:ext uri="{9D8B030D-6E8A-4147-A177-3AD203B41FA5}">
                      <a16:colId xmlns:a16="http://schemas.microsoft.com/office/drawing/2014/main" xmlns="" val="20005"/>
                    </a:ext>
                  </a:extLst>
                </a:gridCol>
                <a:gridCol w="1304925">
                  <a:extLst>
                    <a:ext uri="{9D8B030D-6E8A-4147-A177-3AD203B41FA5}">
                      <a16:colId xmlns:a16="http://schemas.microsoft.com/office/drawing/2014/main" xmlns="" val="20006"/>
                    </a:ext>
                  </a:extLst>
                </a:gridCol>
                <a:gridCol w="1218565">
                  <a:extLst>
                    <a:ext uri="{9D8B030D-6E8A-4147-A177-3AD203B41FA5}">
                      <a16:colId xmlns:a16="http://schemas.microsoft.com/office/drawing/2014/main" xmlns="" val="20007"/>
                    </a:ext>
                  </a:extLst>
                </a:gridCol>
              </a:tblGrid>
              <a:tr h="3126740">
                <a:tc>
                  <a:txBody>
                    <a:bodyPr/>
                    <a:lstStyle/>
                    <a:p>
                      <a:pPr marL="0" marR="0" algn="l">
                        <a:lnSpc>
                          <a:spcPct val="115000"/>
                        </a:lnSpc>
                        <a:spcBef>
                          <a:spcPts val="0"/>
                        </a:spcBef>
                        <a:spcAft>
                          <a:spcPts val="0"/>
                        </a:spcAft>
                      </a:pPr>
                      <a:r>
                        <a:rPr lang="en-US" sz="1400" b="1">
                          <a:latin typeface="Times New Roman" panose="02020603050405020304"/>
                          <a:ea typeface="Calibri" panose="020F0502020204030204"/>
                          <a:cs typeface="Times New Roman" panose="02020603050405020304"/>
                        </a:rPr>
                        <a:t>18</a:t>
                      </a:r>
                      <a:endParaRPr lang="en-US" sz="14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Dental disease detection on periapical radiographs based on deep convolutional neural networks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anose="02020603050405020304"/>
                          <a:ea typeface="Calibri" panose="020F0502020204030204"/>
                          <a:cs typeface="Times New Roman" panose="02020603050405020304"/>
                        </a:rPr>
                        <a:t>The paper aims to explore the potential of deep CNNs in developing an auxiliary diagnosis system for dental </a:t>
                      </a:r>
                      <a:r>
                        <a:rPr lang="en-US" sz="1200" dirty="0" err="1">
                          <a:latin typeface="Times New Roman" panose="02020603050405020304"/>
                          <a:ea typeface="Calibri" panose="020F0502020204030204"/>
                          <a:cs typeface="Times New Roman" panose="02020603050405020304"/>
                        </a:rPr>
                        <a:t>periapical</a:t>
                      </a:r>
                      <a:r>
                        <a:rPr lang="en-US" sz="1200" dirty="0">
                          <a:latin typeface="Times New Roman" panose="02020603050405020304"/>
                          <a:ea typeface="Calibri" panose="020F0502020204030204"/>
                          <a:cs typeface="Times New Roman" panose="02020603050405020304"/>
                        </a:rPr>
                        <a:t> radiographs, focusing on lesion detection.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The deep CNNs are able to detect  lesions with severe levels and diseases on clinical dental periapical radiographs.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In this, they totally collected 2900 digital dental periapical radiographs  to train the model.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Increase the number of classes to make the model much better.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502535">
                <a:tc>
                  <a:txBody>
                    <a:bodyPr/>
                    <a:lstStyle/>
                    <a:p>
                      <a:pPr marL="0" marR="0" algn="l">
                        <a:lnSpc>
                          <a:spcPct val="115000"/>
                        </a:lnSpc>
                        <a:spcBef>
                          <a:spcPts val="0"/>
                        </a:spcBef>
                        <a:spcAft>
                          <a:spcPts val="0"/>
                        </a:spcAft>
                      </a:pPr>
                      <a:r>
                        <a:rPr lang="en-US" sz="1400" b="1">
                          <a:latin typeface="Times New Roman" panose="02020603050405020304"/>
                          <a:ea typeface="Calibri" panose="020F0502020204030204"/>
                          <a:cs typeface="Times New Roman" panose="02020603050405020304"/>
                        </a:rPr>
                        <a:t>19</a:t>
                      </a:r>
                      <a:endParaRPr lang="en-US" sz="140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MMDCP: Multi-Modal Dental Caries Prediction for Decision Support System Using Deep Learning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The introduced a method to predict the dental caries using multi-modal data i.e the numerical and image data applied to an hybrid neural network.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They used the multi modal data i.e the numerical and image data.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The accuracy of the model is less.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Accuracy: 90%, F1-score:89%,  recall:90% precision: 89%.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anose="02020603050405020304"/>
                          <a:ea typeface="Calibri" panose="020F0502020204030204"/>
                          <a:cs typeface="Times New Roman" panose="02020603050405020304"/>
                        </a:rPr>
                        <a:t>The more methods should be developed that can accept the several types of data to classify or detect caries.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5" name="Slide Number Placeholder 4"/>
          <p:cNvSpPr>
            <a:spLocks noGrp="1"/>
          </p:cNvSpPr>
          <p:nvPr>
            <p:ph type="sldNum" sz="quarter" idx="12"/>
          </p:nvPr>
        </p:nvSpPr>
        <p:spPr/>
        <p:txBody>
          <a:bodyPr/>
          <a:lstStyle/>
          <a:p>
            <a:pPr>
              <a:defRPr/>
            </a:pPr>
            <a:fld id="{51EDAF45-A1ED-443F-B7DC-99AC8969684E}" type="slidenum">
              <a:rPr lang="en-US" smtClean="0"/>
              <a:pPr>
                <a:defRPr/>
              </a:pPr>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Literature Survey</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3611945555"/>
              </p:ext>
            </p:extLst>
          </p:nvPr>
        </p:nvGraphicFramePr>
        <p:xfrm>
          <a:off x="424815" y="768350"/>
          <a:ext cx="8495067" cy="5720381"/>
        </p:xfrm>
        <a:graphic>
          <a:graphicData uri="http://schemas.openxmlformats.org/drawingml/2006/table">
            <a:tbl>
              <a:tblPr/>
              <a:tblGrid>
                <a:gridCol w="433134">
                  <a:extLst>
                    <a:ext uri="{9D8B030D-6E8A-4147-A177-3AD203B41FA5}">
                      <a16:colId xmlns:a16="http://schemas.microsoft.com/office/drawing/2014/main" xmlns="" val="20000"/>
                    </a:ext>
                  </a:extLst>
                </a:gridCol>
                <a:gridCol w="1485209">
                  <a:extLst>
                    <a:ext uri="{9D8B030D-6E8A-4147-A177-3AD203B41FA5}">
                      <a16:colId xmlns:a16="http://schemas.microsoft.com/office/drawing/2014/main" xmlns="" val="20001"/>
                    </a:ext>
                  </a:extLst>
                </a:gridCol>
                <a:gridCol w="487746">
                  <a:extLst>
                    <a:ext uri="{9D8B030D-6E8A-4147-A177-3AD203B41FA5}">
                      <a16:colId xmlns:a16="http://schemas.microsoft.com/office/drawing/2014/main" xmlns="" val="20002"/>
                    </a:ext>
                  </a:extLst>
                </a:gridCol>
                <a:gridCol w="1527894">
                  <a:extLst>
                    <a:ext uri="{9D8B030D-6E8A-4147-A177-3AD203B41FA5}">
                      <a16:colId xmlns:a16="http://schemas.microsoft.com/office/drawing/2014/main" xmlns="" val="20003"/>
                    </a:ext>
                  </a:extLst>
                </a:gridCol>
                <a:gridCol w="1098527">
                  <a:extLst>
                    <a:ext uri="{9D8B030D-6E8A-4147-A177-3AD203B41FA5}">
                      <a16:colId xmlns:a16="http://schemas.microsoft.com/office/drawing/2014/main" xmlns="" val="20004"/>
                    </a:ext>
                  </a:extLst>
                </a:gridCol>
                <a:gridCol w="981769">
                  <a:extLst>
                    <a:ext uri="{9D8B030D-6E8A-4147-A177-3AD203B41FA5}">
                      <a16:colId xmlns:a16="http://schemas.microsoft.com/office/drawing/2014/main" xmlns="" val="20005"/>
                    </a:ext>
                  </a:extLst>
                </a:gridCol>
                <a:gridCol w="1283080">
                  <a:extLst>
                    <a:ext uri="{9D8B030D-6E8A-4147-A177-3AD203B41FA5}">
                      <a16:colId xmlns:a16="http://schemas.microsoft.com/office/drawing/2014/main" xmlns="" val="20006"/>
                    </a:ext>
                  </a:extLst>
                </a:gridCol>
                <a:gridCol w="1197708">
                  <a:extLst>
                    <a:ext uri="{9D8B030D-6E8A-4147-A177-3AD203B41FA5}">
                      <a16:colId xmlns:a16="http://schemas.microsoft.com/office/drawing/2014/main" xmlns="" val="20007"/>
                    </a:ext>
                  </a:extLst>
                </a:gridCol>
              </a:tblGrid>
              <a:tr h="3003216">
                <a:tc>
                  <a:txBody>
                    <a:bodyPr/>
                    <a:lstStyle/>
                    <a:p>
                      <a:pPr marL="0" marR="0" algn="l">
                        <a:lnSpc>
                          <a:spcPct val="115000"/>
                        </a:lnSpc>
                        <a:spcBef>
                          <a:spcPts val="0"/>
                        </a:spcBef>
                        <a:spcAft>
                          <a:spcPts val="0"/>
                        </a:spcAft>
                      </a:pPr>
                      <a:r>
                        <a:rPr lang="en-US" sz="1200" b="1">
                          <a:latin typeface="Times New Roman" panose="02020603050405020304" pitchFamily="18" charset="0"/>
                          <a:ea typeface="Calibri" panose="020F0502020204030204"/>
                          <a:cs typeface="Times New Roman" panose="02020603050405020304" pitchFamily="18" charset="0"/>
                        </a:rPr>
                        <a:t>20</a:t>
                      </a:r>
                    </a:p>
                  </a:txBody>
                  <a:tcPr marL="46121" marR="46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Deep Learning Models for Classification of Dental Diseases Using Orthopantomography X-ray OPG Images</a:t>
                      </a:r>
                    </a:p>
                  </a:txBody>
                  <a:tcPr marL="46121" marR="46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2022</a:t>
                      </a:r>
                    </a:p>
                  </a:txBody>
                  <a:tcPr marL="46121" marR="46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The paper proposed a approach for detecting and classifying the four diseases: cavities, root canals, dental crowns and broken-down root canals by using YOLOV3 model using X-ray images.</a:t>
                      </a:r>
                    </a:p>
                  </a:txBody>
                  <a:tcPr marL="46121" marR="46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The proposed method outperforms existing state-of-the-art methods in terms of accuracy, and has a wide range of applications in computer-assisted tooth.</a:t>
                      </a:r>
                    </a:p>
                  </a:txBody>
                  <a:tcPr marL="46121" marR="46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The newer versions of YOLO should be used.</a:t>
                      </a:r>
                    </a:p>
                  </a:txBody>
                  <a:tcPr marL="46121" marR="46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Accuracy: 99.93%</a:t>
                      </a:r>
                    </a:p>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F1-score: 0.99</a:t>
                      </a:r>
                    </a:p>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Precision:0.99</a:t>
                      </a:r>
                    </a:p>
                  </a:txBody>
                  <a:tcPr marL="46121" marR="46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The real time application need to be build by using these models.</a:t>
                      </a:r>
                    </a:p>
                  </a:txBody>
                  <a:tcPr marL="46121" marR="46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679469">
                <a:tc>
                  <a:txBody>
                    <a:bodyPr/>
                    <a:lstStyle/>
                    <a:p>
                      <a:pPr marL="0" marR="0" algn="l">
                        <a:lnSpc>
                          <a:spcPct val="115000"/>
                        </a:lnSpc>
                        <a:spcBef>
                          <a:spcPts val="0"/>
                        </a:spcBef>
                        <a:spcAft>
                          <a:spcPts val="0"/>
                        </a:spcAft>
                      </a:pPr>
                      <a:r>
                        <a:rPr lang="en-US" sz="1200" b="1">
                          <a:latin typeface="Times New Roman" panose="02020603050405020304" pitchFamily="18" charset="0"/>
                          <a:ea typeface="Calibri" panose="020F0502020204030204"/>
                          <a:cs typeface="Times New Roman" panose="02020603050405020304" pitchFamily="18" charset="0"/>
                        </a:rPr>
                        <a:t>21</a:t>
                      </a:r>
                    </a:p>
                  </a:txBody>
                  <a:tcPr marL="46121" marR="46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An End-to-end Entangled Segmentation and Classification Convolutional Neural Network for Periodontitis Stage Grading from Periapical Radiographic Images</a:t>
                      </a:r>
                    </a:p>
                  </a:txBody>
                  <a:tcPr marL="46121" marR="46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2021</a:t>
                      </a:r>
                    </a:p>
                  </a:txBody>
                  <a:tcPr marL="46121" marR="46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HYNETS combines segmentation and classification tasks to provide accurate and consistent results.</a:t>
                      </a:r>
                    </a:p>
                  </a:txBody>
                  <a:tcPr marL="46121" marR="46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Combines segmentation and classification tasks, leveraging a multi-task learning strategy, to achieve highly accurate and consistent results.</a:t>
                      </a:r>
                    </a:p>
                  </a:txBody>
                  <a:tcPr marL="46121" marR="46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Limited sample size and data diversity may affect the generalizability of the results.</a:t>
                      </a:r>
                    </a:p>
                  </a:txBody>
                  <a:tcPr marL="46121" marR="46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          ----</a:t>
                      </a:r>
                    </a:p>
                  </a:txBody>
                  <a:tcPr marL="46121" marR="46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The paper could explore the </a:t>
                      </a:r>
                      <a:r>
                        <a:rPr lang="en-US" sz="1200" dirty="0" err="1">
                          <a:latin typeface="Times New Roman" panose="02020603050405020304" pitchFamily="18" charset="0"/>
                          <a:ea typeface="Calibri" panose="020F0502020204030204"/>
                          <a:cs typeface="Times New Roman" panose="02020603050405020304" pitchFamily="18" charset="0"/>
                        </a:rPr>
                        <a:t>generalizability</a:t>
                      </a:r>
                      <a:r>
                        <a:rPr lang="en-US" sz="1200" dirty="0">
                          <a:latin typeface="Times New Roman" panose="02020603050405020304" pitchFamily="18" charset="0"/>
                          <a:ea typeface="Calibri" panose="020F0502020204030204"/>
                          <a:cs typeface="Times New Roman" panose="02020603050405020304" pitchFamily="18" charset="0"/>
                        </a:rPr>
                        <a:t> of the proposed model by testing it on a larger and more diverse dataset to ensure its effectiveness across different populations and imaging conditions .</a:t>
                      </a:r>
                    </a:p>
                  </a:txBody>
                  <a:tcPr marL="46121" marR="4612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5" name="Slide Number Placeholder 4"/>
          <p:cNvSpPr>
            <a:spLocks noGrp="1"/>
          </p:cNvSpPr>
          <p:nvPr>
            <p:ph type="sldNum" sz="quarter" idx="12"/>
          </p:nvPr>
        </p:nvSpPr>
        <p:spPr/>
        <p:txBody>
          <a:bodyPr/>
          <a:lstStyle/>
          <a:p>
            <a:pPr>
              <a:defRPr/>
            </a:pPr>
            <a:fld id="{51EDAF45-A1ED-443F-B7DC-99AC8969684E}" type="slidenum">
              <a:rPr lang="en-US" smtClean="0"/>
              <a:pPr>
                <a:defRPr/>
              </a:pPr>
              <a:t>45</a:t>
            </a:fld>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Literature Survey</a:t>
            </a:r>
            <a:endParaRPr lang="en-US" sz="3600" dirty="0"/>
          </a:p>
        </p:txBody>
      </p:sp>
      <p:graphicFrame>
        <p:nvGraphicFramePr>
          <p:cNvPr id="6" name="Content Placeholder 5"/>
          <p:cNvGraphicFramePr>
            <a:graphicFrameLocks noGrp="1"/>
          </p:cNvGraphicFramePr>
          <p:nvPr>
            <p:ph idx="1"/>
          </p:nvPr>
        </p:nvGraphicFramePr>
        <p:xfrm>
          <a:off x="437515" y="887730"/>
          <a:ext cx="8547735" cy="5563235"/>
        </p:xfrm>
        <a:graphic>
          <a:graphicData uri="http://schemas.openxmlformats.org/drawingml/2006/table">
            <a:tbl>
              <a:tblPr/>
              <a:tblGrid>
                <a:gridCol w="335280">
                  <a:extLst>
                    <a:ext uri="{9D8B030D-6E8A-4147-A177-3AD203B41FA5}">
                      <a16:colId xmlns:a16="http://schemas.microsoft.com/office/drawing/2014/main" xmlns="" val="20000"/>
                    </a:ext>
                  </a:extLst>
                </a:gridCol>
                <a:gridCol w="1513205">
                  <a:extLst>
                    <a:ext uri="{9D8B030D-6E8A-4147-A177-3AD203B41FA5}">
                      <a16:colId xmlns:a16="http://schemas.microsoft.com/office/drawing/2014/main" xmlns="" val="20001"/>
                    </a:ext>
                  </a:extLst>
                </a:gridCol>
                <a:gridCol w="495935">
                  <a:extLst>
                    <a:ext uri="{9D8B030D-6E8A-4147-A177-3AD203B41FA5}">
                      <a16:colId xmlns:a16="http://schemas.microsoft.com/office/drawing/2014/main" xmlns="" val="20002"/>
                    </a:ext>
                  </a:extLst>
                </a:gridCol>
                <a:gridCol w="1556385">
                  <a:extLst>
                    <a:ext uri="{9D8B030D-6E8A-4147-A177-3AD203B41FA5}">
                      <a16:colId xmlns:a16="http://schemas.microsoft.com/office/drawing/2014/main" xmlns="" val="20003"/>
                    </a:ext>
                  </a:extLst>
                </a:gridCol>
                <a:gridCol w="1119505">
                  <a:extLst>
                    <a:ext uri="{9D8B030D-6E8A-4147-A177-3AD203B41FA5}">
                      <a16:colId xmlns:a16="http://schemas.microsoft.com/office/drawing/2014/main" xmlns="" val="20004"/>
                    </a:ext>
                  </a:extLst>
                </a:gridCol>
                <a:gridCol w="1000125">
                  <a:extLst>
                    <a:ext uri="{9D8B030D-6E8A-4147-A177-3AD203B41FA5}">
                      <a16:colId xmlns:a16="http://schemas.microsoft.com/office/drawing/2014/main" xmlns="" val="20005"/>
                    </a:ext>
                  </a:extLst>
                </a:gridCol>
                <a:gridCol w="1306830">
                  <a:extLst>
                    <a:ext uri="{9D8B030D-6E8A-4147-A177-3AD203B41FA5}">
                      <a16:colId xmlns:a16="http://schemas.microsoft.com/office/drawing/2014/main" xmlns="" val="20006"/>
                    </a:ext>
                  </a:extLst>
                </a:gridCol>
                <a:gridCol w="1220470">
                  <a:extLst>
                    <a:ext uri="{9D8B030D-6E8A-4147-A177-3AD203B41FA5}">
                      <a16:colId xmlns:a16="http://schemas.microsoft.com/office/drawing/2014/main" xmlns="" val="20007"/>
                    </a:ext>
                  </a:extLst>
                </a:gridCol>
              </a:tblGrid>
              <a:tr h="2549525">
                <a:tc>
                  <a:txBody>
                    <a:bodyPr/>
                    <a:lstStyle/>
                    <a:p>
                      <a:pPr marL="0" marR="0" algn="l">
                        <a:lnSpc>
                          <a:spcPct val="115000"/>
                        </a:lnSpc>
                        <a:spcBef>
                          <a:spcPts val="0"/>
                        </a:spcBef>
                        <a:spcAft>
                          <a:spcPts val="0"/>
                        </a:spcAft>
                      </a:pPr>
                      <a:r>
                        <a:rPr lang="en-US" sz="1400" b="1">
                          <a:latin typeface="Times New Roman" panose="02020603050405020304"/>
                          <a:ea typeface="Calibri" panose="020F0502020204030204"/>
                          <a:cs typeface="Times New Roman" panose="02020603050405020304"/>
                        </a:rPr>
                        <a:t>22</a:t>
                      </a:r>
                      <a:endParaRPr lang="en-US" sz="1400">
                        <a:latin typeface="Calibri" panose="020F0502020204030204"/>
                        <a:ea typeface="Calibri" panose="020F0502020204030204"/>
                        <a:cs typeface="Times New Roman" panose="02020603050405020304"/>
                      </a:endParaRPr>
                    </a:p>
                  </a:txBody>
                  <a:tcPr marL="61494" marR="61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Deep learning for classifying the stages of periodontitis on dental images: a systematic review and meta-analysis</a:t>
                      </a:r>
                    </a:p>
                  </a:txBody>
                  <a:tcPr marL="61494" marR="61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2023</a:t>
                      </a:r>
                    </a:p>
                  </a:txBody>
                  <a:tcPr marL="61494" marR="61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classification of </a:t>
                      </a:r>
                      <a:r>
                        <a:rPr lang="en-US" sz="1200" dirty="0" err="1">
                          <a:latin typeface="Times New Roman" panose="02020603050405020304" pitchFamily="18" charset="0"/>
                          <a:ea typeface="Calibri" panose="020F0502020204030204"/>
                          <a:cs typeface="Times New Roman" panose="02020603050405020304" pitchFamily="18" charset="0"/>
                        </a:rPr>
                        <a:t>periodontitis</a:t>
                      </a:r>
                      <a:r>
                        <a:rPr lang="en-US" sz="1200" dirty="0">
                          <a:latin typeface="Times New Roman" panose="02020603050405020304" pitchFamily="18" charset="0"/>
                          <a:ea typeface="Calibri" panose="020F0502020204030204"/>
                          <a:cs typeface="Times New Roman" panose="02020603050405020304" pitchFamily="18" charset="0"/>
                        </a:rPr>
                        <a:t> based on dental images.</a:t>
                      </a:r>
                    </a:p>
                  </a:txBody>
                  <a:tcPr marL="61494" marR="61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Provides a flow chart of the study selection process and inclusion and exclusion criteria.</a:t>
                      </a:r>
                    </a:p>
                  </a:txBody>
                  <a:tcPr marL="61494" marR="61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Variation in the reference tests used for periodontitis classification among the included.</a:t>
                      </a:r>
                    </a:p>
                  </a:txBody>
                  <a:tcPr marL="61494" marR="61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sensitivity: 0.88 </a:t>
                      </a:r>
                    </a:p>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specificity: 0.82 </a:t>
                      </a:r>
                    </a:p>
                  </a:txBody>
                  <a:tcPr marL="61494" marR="61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        ----</a:t>
                      </a:r>
                    </a:p>
                  </a:txBody>
                  <a:tcPr marL="61494" marR="61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013710">
                <a:tc>
                  <a:txBody>
                    <a:bodyPr/>
                    <a:lstStyle/>
                    <a:p>
                      <a:pPr marL="0" marR="0" algn="l">
                        <a:lnSpc>
                          <a:spcPct val="115000"/>
                        </a:lnSpc>
                        <a:spcBef>
                          <a:spcPts val="0"/>
                        </a:spcBef>
                        <a:spcAft>
                          <a:spcPts val="0"/>
                        </a:spcAft>
                      </a:pPr>
                      <a:r>
                        <a:rPr lang="en-US" sz="1400" b="1">
                          <a:latin typeface="Times New Roman" panose="02020603050405020304"/>
                          <a:ea typeface="Calibri" panose="020F0502020204030204"/>
                          <a:cs typeface="Times New Roman" panose="02020603050405020304"/>
                        </a:rPr>
                        <a:t>23</a:t>
                      </a:r>
                      <a:endParaRPr lang="en-US" sz="1400">
                        <a:latin typeface="Calibri" panose="020F0502020204030204"/>
                        <a:ea typeface="Calibri" panose="020F0502020204030204"/>
                        <a:cs typeface="Times New Roman" panose="02020603050405020304"/>
                      </a:endParaRPr>
                    </a:p>
                  </a:txBody>
                  <a:tcPr marL="61494" marR="61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Development and evaluation of deep learning for screening dental caries from oral photographs.</a:t>
                      </a:r>
                    </a:p>
                  </a:txBody>
                  <a:tcPr marL="61494" marR="61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2020</a:t>
                      </a:r>
                    </a:p>
                  </a:txBody>
                  <a:tcPr marL="61494" marR="61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This paper presents the development and evaluation of a deep learning model for screening dental caries from oral photographs.</a:t>
                      </a:r>
                    </a:p>
                  </a:txBody>
                  <a:tcPr marL="61494" marR="61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Dental caries using oral photographs from consumer cameras, which can significantly improve dental health assessment among large populations.</a:t>
                      </a:r>
                    </a:p>
                  </a:txBody>
                  <a:tcPr marL="61494" marR="61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The limitations of this study include a dataset collected from a single organization.</a:t>
                      </a:r>
                    </a:p>
                  </a:txBody>
                  <a:tcPr marL="61494" marR="61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Accuracy: 85.65%</a:t>
                      </a:r>
                    </a:p>
                  </a:txBody>
                  <a:tcPr marL="61494" marR="61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Deep learning classifier to reduce false-positive predictions of dental caries.</a:t>
                      </a:r>
                    </a:p>
                  </a:txBody>
                  <a:tcPr marL="61494" marR="6149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5" name="Slide Number Placeholder 4"/>
          <p:cNvSpPr>
            <a:spLocks noGrp="1"/>
          </p:cNvSpPr>
          <p:nvPr>
            <p:ph type="sldNum" sz="quarter" idx="12"/>
          </p:nvPr>
        </p:nvSpPr>
        <p:spPr/>
        <p:txBody>
          <a:bodyPr/>
          <a:lstStyle/>
          <a:p>
            <a:pPr>
              <a:defRPr/>
            </a:pPr>
            <a:fld id="{51EDAF45-A1ED-443F-B7DC-99AC8969684E}" type="slidenum">
              <a:rPr lang="en-US" smtClean="0"/>
              <a:pPr>
                <a:defRPr/>
              </a:pPr>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Literature Survey</a:t>
            </a:r>
            <a:endParaRPr lang="en-US" sz="3600" dirty="0"/>
          </a:p>
        </p:txBody>
      </p:sp>
      <p:graphicFrame>
        <p:nvGraphicFramePr>
          <p:cNvPr id="6" name="Content Placeholder 5"/>
          <p:cNvGraphicFramePr>
            <a:graphicFrameLocks noGrp="1"/>
          </p:cNvGraphicFramePr>
          <p:nvPr>
            <p:ph idx="1"/>
          </p:nvPr>
        </p:nvGraphicFramePr>
        <p:xfrm>
          <a:off x="450575" y="795130"/>
          <a:ext cx="8521148" cy="5724940"/>
        </p:xfrm>
        <a:graphic>
          <a:graphicData uri="http://schemas.openxmlformats.org/drawingml/2006/table">
            <a:tbl>
              <a:tblPr/>
              <a:tblGrid>
                <a:gridCol w="334024">
                  <a:extLst>
                    <a:ext uri="{9D8B030D-6E8A-4147-A177-3AD203B41FA5}">
                      <a16:colId xmlns:a16="http://schemas.microsoft.com/office/drawing/2014/main" xmlns="" val="20000"/>
                    </a:ext>
                  </a:extLst>
                </a:gridCol>
                <a:gridCol w="1508790">
                  <a:extLst>
                    <a:ext uri="{9D8B030D-6E8A-4147-A177-3AD203B41FA5}">
                      <a16:colId xmlns:a16="http://schemas.microsoft.com/office/drawing/2014/main" xmlns="" val="20001"/>
                    </a:ext>
                  </a:extLst>
                </a:gridCol>
                <a:gridCol w="494639">
                  <a:extLst>
                    <a:ext uri="{9D8B030D-6E8A-4147-A177-3AD203B41FA5}">
                      <a16:colId xmlns:a16="http://schemas.microsoft.com/office/drawing/2014/main" xmlns="" val="20002"/>
                    </a:ext>
                  </a:extLst>
                </a:gridCol>
                <a:gridCol w="1551431">
                  <a:extLst>
                    <a:ext uri="{9D8B030D-6E8A-4147-A177-3AD203B41FA5}">
                      <a16:colId xmlns:a16="http://schemas.microsoft.com/office/drawing/2014/main" xmlns="" val="20003"/>
                    </a:ext>
                  </a:extLst>
                </a:gridCol>
                <a:gridCol w="1115780">
                  <a:extLst>
                    <a:ext uri="{9D8B030D-6E8A-4147-A177-3AD203B41FA5}">
                      <a16:colId xmlns:a16="http://schemas.microsoft.com/office/drawing/2014/main" xmlns="" val="20004"/>
                    </a:ext>
                  </a:extLst>
                </a:gridCol>
                <a:gridCol w="997094">
                  <a:extLst>
                    <a:ext uri="{9D8B030D-6E8A-4147-A177-3AD203B41FA5}">
                      <a16:colId xmlns:a16="http://schemas.microsoft.com/office/drawing/2014/main" xmlns="" val="20005"/>
                    </a:ext>
                  </a:extLst>
                </a:gridCol>
                <a:gridCol w="1302692">
                  <a:extLst>
                    <a:ext uri="{9D8B030D-6E8A-4147-A177-3AD203B41FA5}">
                      <a16:colId xmlns:a16="http://schemas.microsoft.com/office/drawing/2014/main" xmlns="" val="20006"/>
                    </a:ext>
                  </a:extLst>
                </a:gridCol>
                <a:gridCol w="1216698">
                  <a:extLst>
                    <a:ext uri="{9D8B030D-6E8A-4147-A177-3AD203B41FA5}">
                      <a16:colId xmlns:a16="http://schemas.microsoft.com/office/drawing/2014/main" xmlns="" val="20007"/>
                    </a:ext>
                  </a:extLst>
                </a:gridCol>
              </a:tblGrid>
              <a:tr h="3392557">
                <a:tc>
                  <a:txBody>
                    <a:bodyPr/>
                    <a:lstStyle/>
                    <a:p>
                      <a:pPr marL="0" marR="0" algn="l">
                        <a:lnSpc>
                          <a:spcPct val="115000"/>
                        </a:lnSpc>
                        <a:spcBef>
                          <a:spcPts val="0"/>
                        </a:spcBef>
                        <a:spcAft>
                          <a:spcPts val="0"/>
                        </a:spcAft>
                      </a:pPr>
                      <a:r>
                        <a:rPr lang="en-US" sz="1200" b="1" dirty="0">
                          <a:latin typeface="Times New Roman" panose="02020603050405020304"/>
                          <a:ea typeface="Calibri" panose="020F0502020204030204"/>
                          <a:cs typeface="Times New Roman" panose="02020603050405020304"/>
                        </a:rPr>
                        <a:t>24</a:t>
                      </a:r>
                      <a:endParaRPr lang="en-US" sz="1200" dirty="0">
                        <a:latin typeface="Calibri" panose="020F0502020204030204"/>
                        <a:ea typeface="Calibri" panose="020F0502020204030204"/>
                        <a:cs typeface="Times New Roman" panose="02020603050405020304"/>
                      </a:endParaRPr>
                    </a:p>
                  </a:txBody>
                  <a:tcPr marL="54661" marR="546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A New Technique for Diagnosis of Dental Caries</a:t>
                      </a:r>
                      <a:br>
                        <a:rPr lang="en-US" sz="1200">
                          <a:latin typeface="Times New Roman" panose="02020603050405020304"/>
                          <a:ea typeface="Calibri" panose="020F0502020204030204"/>
                          <a:cs typeface="Times New Roman" panose="02020603050405020304"/>
                        </a:rPr>
                      </a:br>
                      <a:r>
                        <a:rPr lang="en-US" sz="1200">
                          <a:latin typeface="Times New Roman" panose="02020603050405020304"/>
                          <a:ea typeface="Calibri" panose="020F0502020204030204"/>
                          <a:cs typeface="Times New Roman" panose="02020603050405020304"/>
                        </a:rPr>
                        <a:t>on the Children’s First Permanent Molar</a:t>
                      </a:r>
                      <a:endParaRPr lang="en-US" sz="1200">
                        <a:latin typeface="Calibri" panose="020F0502020204030204"/>
                        <a:ea typeface="Calibri" panose="020F0502020204030204"/>
                        <a:cs typeface="Times New Roman" panose="02020603050405020304"/>
                      </a:endParaRPr>
                    </a:p>
                  </a:txBody>
                  <a:tcPr marL="54661" marR="546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2020</a:t>
                      </a:r>
                      <a:endParaRPr lang="en-US" sz="1200">
                        <a:latin typeface="Calibri" panose="020F0502020204030204"/>
                        <a:ea typeface="Calibri" panose="020F0502020204030204"/>
                        <a:cs typeface="Times New Roman" panose="02020603050405020304"/>
                      </a:endParaRPr>
                    </a:p>
                  </a:txBody>
                  <a:tcPr marL="54661" marR="546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anose="02020603050405020304"/>
                          <a:ea typeface="Calibri" panose="020F0502020204030204"/>
                          <a:cs typeface="Times New Roman" panose="02020603050405020304"/>
                        </a:rPr>
                        <a:t>This paper presents a systematic review and meta-analysis of deep learning methods for classifying </a:t>
                      </a:r>
                      <a:r>
                        <a:rPr lang="en-US" sz="1200" dirty="0" err="1">
                          <a:latin typeface="Times New Roman" panose="02020603050405020304"/>
                          <a:ea typeface="Calibri" panose="020F0502020204030204"/>
                          <a:cs typeface="Times New Roman" panose="02020603050405020304"/>
                        </a:rPr>
                        <a:t>periodontitis</a:t>
                      </a:r>
                      <a:r>
                        <a:rPr lang="en-US" sz="1200" dirty="0">
                          <a:latin typeface="Times New Roman" panose="02020603050405020304"/>
                          <a:ea typeface="Calibri" panose="020F0502020204030204"/>
                          <a:cs typeface="Times New Roman" panose="02020603050405020304"/>
                        </a:rPr>
                        <a:t> stages using dental images.</a:t>
                      </a:r>
                      <a:endParaRPr lang="en-US" sz="1200" dirty="0">
                        <a:latin typeface="Calibri" panose="020F0502020204030204"/>
                        <a:ea typeface="Calibri" panose="020F0502020204030204"/>
                        <a:cs typeface="Times New Roman" panose="02020603050405020304"/>
                      </a:endParaRPr>
                    </a:p>
                  </a:txBody>
                  <a:tcPr marL="54661" marR="546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Low cost and high performance for the diagnosis of dental caries on the children’s first permanent molar.</a:t>
                      </a:r>
                      <a:endParaRPr lang="en-US" sz="1200">
                        <a:latin typeface="Calibri" panose="020F0502020204030204"/>
                        <a:ea typeface="Calibri" panose="020F0502020204030204"/>
                        <a:cs typeface="Times New Roman" panose="02020603050405020304"/>
                      </a:endParaRPr>
                    </a:p>
                  </a:txBody>
                  <a:tcPr marL="54661" marR="546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The paper does not discuss the potential challenges or limitations of implementing the UCDA framework in real-world clinical settings,</a:t>
                      </a:r>
                      <a:endParaRPr lang="en-US" sz="1200">
                        <a:latin typeface="Calibri" panose="020F0502020204030204"/>
                        <a:ea typeface="Calibri" panose="020F0502020204030204"/>
                        <a:cs typeface="Times New Roman" panose="02020603050405020304"/>
                      </a:endParaRPr>
                    </a:p>
                  </a:txBody>
                  <a:tcPr marL="54661" marR="546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Accuracy: 95%</a:t>
                      </a:r>
                      <a:endParaRPr lang="en-US" sz="1200">
                        <a:latin typeface="Calibri" panose="020F0502020204030204"/>
                        <a:ea typeface="Calibri" panose="020F0502020204030204"/>
                        <a:cs typeface="Times New Roman" panose="02020603050405020304"/>
                      </a:endParaRPr>
                    </a:p>
                  </a:txBody>
                  <a:tcPr marL="54661" marR="546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The paper proposes a unified caries detection and assessment (UCDA) framework and introduces the Child-OID database.</a:t>
                      </a:r>
                      <a:endParaRPr lang="en-US" sz="1200">
                        <a:latin typeface="Calibri" panose="020F0502020204030204"/>
                        <a:ea typeface="Calibri" panose="020F0502020204030204"/>
                        <a:cs typeface="Times New Roman" panose="02020603050405020304"/>
                      </a:endParaRPr>
                    </a:p>
                  </a:txBody>
                  <a:tcPr marL="54661" marR="546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332383">
                <a:tc>
                  <a:txBody>
                    <a:bodyPr/>
                    <a:lstStyle/>
                    <a:p>
                      <a:pPr marL="0" marR="0" algn="l">
                        <a:lnSpc>
                          <a:spcPct val="115000"/>
                        </a:lnSpc>
                        <a:spcBef>
                          <a:spcPts val="0"/>
                        </a:spcBef>
                        <a:spcAft>
                          <a:spcPts val="0"/>
                        </a:spcAft>
                      </a:pPr>
                      <a:r>
                        <a:rPr lang="en-US" sz="1200" b="1">
                          <a:latin typeface="Times New Roman" panose="02020603050405020304"/>
                          <a:ea typeface="Calibri" panose="020F0502020204030204"/>
                          <a:cs typeface="Times New Roman" panose="02020603050405020304"/>
                        </a:rPr>
                        <a:t>25</a:t>
                      </a:r>
                      <a:endParaRPr lang="en-US" sz="1200">
                        <a:latin typeface="Calibri" panose="020F0502020204030204"/>
                        <a:ea typeface="Calibri" panose="020F0502020204030204"/>
                        <a:cs typeface="Times New Roman" panose="02020603050405020304"/>
                      </a:endParaRPr>
                    </a:p>
                  </a:txBody>
                  <a:tcPr marL="54661" marR="546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Deep learning for caries detection: A systematic review.</a:t>
                      </a:r>
                      <a:endParaRPr lang="en-US" sz="1200">
                        <a:latin typeface="Calibri" panose="020F0502020204030204"/>
                        <a:ea typeface="Calibri" panose="020F0502020204030204"/>
                        <a:cs typeface="Times New Roman" panose="02020603050405020304"/>
                      </a:endParaRPr>
                    </a:p>
                  </a:txBody>
                  <a:tcPr marL="54661" marR="546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2022</a:t>
                      </a:r>
                      <a:endParaRPr lang="en-US" sz="1200">
                        <a:latin typeface="Calibri" panose="020F0502020204030204"/>
                        <a:ea typeface="Calibri" panose="020F0502020204030204"/>
                        <a:cs typeface="Times New Roman" panose="02020603050405020304"/>
                      </a:endParaRPr>
                    </a:p>
                  </a:txBody>
                  <a:tcPr marL="54661" marR="546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anose="02020603050405020304"/>
                          <a:ea typeface="Calibri" panose="020F0502020204030204"/>
                          <a:cs typeface="Times New Roman" panose="02020603050405020304"/>
                        </a:rPr>
                        <a:t>The paper provides a systematic review on deep learning models on caries detection using different kinds of images. </a:t>
                      </a:r>
                      <a:endParaRPr lang="en-US" sz="1200" dirty="0">
                        <a:latin typeface="Calibri" panose="020F0502020204030204"/>
                        <a:ea typeface="Calibri" panose="020F0502020204030204"/>
                        <a:cs typeface="Times New Roman" panose="02020603050405020304"/>
                      </a:endParaRPr>
                    </a:p>
                  </a:txBody>
                  <a:tcPr marL="54661" marR="546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The review they provided gave an complete insight on current works of caries detection using deep learning models. </a:t>
                      </a:r>
                      <a:endParaRPr lang="en-US" sz="1200">
                        <a:latin typeface="Calibri" panose="020F0502020204030204"/>
                        <a:ea typeface="Calibri" panose="020F0502020204030204"/>
                        <a:cs typeface="Times New Roman" panose="02020603050405020304"/>
                      </a:endParaRPr>
                    </a:p>
                  </a:txBody>
                  <a:tcPr marL="54661" marR="546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     -----</a:t>
                      </a:r>
                      <a:endParaRPr lang="en-US" sz="1200">
                        <a:latin typeface="Calibri" panose="020F0502020204030204"/>
                        <a:ea typeface="Calibri" panose="020F0502020204030204"/>
                        <a:cs typeface="Times New Roman" panose="02020603050405020304"/>
                      </a:endParaRPr>
                    </a:p>
                  </a:txBody>
                  <a:tcPr marL="54661" marR="546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a:ea typeface="Calibri" panose="020F0502020204030204"/>
                          <a:cs typeface="Times New Roman" panose="02020603050405020304"/>
                        </a:rPr>
                        <a:t>        -----</a:t>
                      </a:r>
                      <a:endParaRPr lang="en-US" sz="1200">
                        <a:latin typeface="Calibri" panose="020F0502020204030204"/>
                        <a:ea typeface="Calibri" panose="020F0502020204030204"/>
                        <a:cs typeface="Times New Roman" panose="02020603050405020304"/>
                      </a:endParaRPr>
                    </a:p>
                  </a:txBody>
                  <a:tcPr marL="54661" marR="546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anose="02020603050405020304"/>
                          <a:ea typeface="Calibri" panose="020F0502020204030204"/>
                          <a:cs typeface="Times New Roman" panose="02020603050405020304"/>
                        </a:rPr>
                        <a:t>The paper suggested that the study and report quality should be better. </a:t>
                      </a:r>
                      <a:endParaRPr lang="en-US" sz="1200" dirty="0">
                        <a:latin typeface="Calibri" panose="020F0502020204030204"/>
                        <a:ea typeface="Calibri" panose="020F0502020204030204"/>
                        <a:cs typeface="Times New Roman" panose="02020603050405020304"/>
                      </a:endParaRPr>
                    </a:p>
                  </a:txBody>
                  <a:tcPr marL="54661" marR="546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5" name="Slide Number Placeholder 4"/>
          <p:cNvSpPr>
            <a:spLocks noGrp="1"/>
          </p:cNvSpPr>
          <p:nvPr>
            <p:ph type="sldNum" sz="quarter" idx="12"/>
          </p:nvPr>
        </p:nvSpPr>
        <p:spPr/>
        <p:txBody>
          <a:bodyPr/>
          <a:lstStyle/>
          <a:p>
            <a:pPr>
              <a:defRPr/>
            </a:pPr>
            <a:fld id="{51EDAF45-A1ED-443F-B7DC-99AC8969684E}" type="slidenum">
              <a:rPr lang="en-US" smtClean="0"/>
              <a:pPr>
                <a:defRPr/>
              </a:pPr>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Literature Survey</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3149152997"/>
              </p:ext>
            </p:extLst>
          </p:nvPr>
        </p:nvGraphicFramePr>
        <p:xfrm>
          <a:off x="410816" y="795130"/>
          <a:ext cx="8547652" cy="5680359"/>
        </p:xfrm>
        <a:graphic>
          <a:graphicData uri="http://schemas.openxmlformats.org/drawingml/2006/table">
            <a:tbl>
              <a:tblPr/>
              <a:tblGrid>
                <a:gridCol w="414020">
                  <a:extLst>
                    <a:ext uri="{9D8B030D-6E8A-4147-A177-3AD203B41FA5}">
                      <a16:colId xmlns:a16="http://schemas.microsoft.com/office/drawing/2014/main" xmlns="" val="20000"/>
                    </a:ext>
                  </a:extLst>
                </a:gridCol>
                <a:gridCol w="2118333">
                  <a:extLst>
                    <a:ext uri="{9D8B030D-6E8A-4147-A177-3AD203B41FA5}">
                      <a16:colId xmlns:a16="http://schemas.microsoft.com/office/drawing/2014/main" xmlns="" val="20001"/>
                    </a:ext>
                  </a:extLst>
                </a:gridCol>
                <a:gridCol w="445530">
                  <a:extLst>
                    <a:ext uri="{9D8B030D-6E8A-4147-A177-3AD203B41FA5}">
                      <a16:colId xmlns:a16="http://schemas.microsoft.com/office/drawing/2014/main" xmlns="" val="20002"/>
                    </a:ext>
                  </a:extLst>
                </a:gridCol>
                <a:gridCol w="1397402">
                  <a:extLst>
                    <a:ext uri="{9D8B030D-6E8A-4147-A177-3AD203B41FA5}">
                      <a16:colId xmlns:a16="http://schemas.microsoft.com/office/drawing/2014/main" xmlns="" val="20003"/>
                    </a:ext>
                  </a:extLst>
                </a:gridCol>
                <a:gridCol w="1005004">
                  <a:extLst>
                    <a:ext uri="{9D8B030D-6E8A-4147-A177-3AD203B41FA5}">
                      <a16:colId xmlns:a16="http://schemas.microsoft.com/office/drawing/2014/main" xmlns="" val="20004"/>
                    </a:ext>
                  </a:extLst>
                </a:gridCol>
                <a:gridCol w="898103">
                  <a:extLst>
                    <a:ext uri="{9D8B030D-6E8A-4147-A177-3AD203B41FA5}">
                      <a16:colId xmlns:a16="http://schemas.microsoft.com/office/drawing/2014/main" xmlns="" val="20005"/>
                    </a:ext>
                  </a:extLst>
                </a:gridCol>
                <a:gridCol w="1173358">
                  <a:extLst>
                    <a:ext uri="{9D8B030D-6E8A-4147-A177-3AD203B41FA5}">
                      <a16:colId xmlns:a16="http://schemas.microsoft.com/office/drawing/2014/main" xmlns="" val="20006"/>
                    </a:ext>
                  </a:extLst>
                </a:gridCol>
                <a:gridCol w="1095902">
                  <a:extLst>
                    <a:ext uri="{9D8B030D-6E8A-4147-A177-3AD203B41FA5}">
                      <a16:colId xmlns:a16="http://schemas.microsoft.com/office/drawing/2014/main" xmlns="" val="20007"/>
                    </a:ext>
                  </a:extLst>
                </a:gridCol>
              </a:tblGrid>
              <a:tr h="1658690">
                <a:tc rowSpan="2">
                  <a:txBody>
                    <a:bodyPr/>
                    <a:lstStyle/>
                    <a:p>
                      <a:pPr marL="0" marR="0" algn="l">
                        <a:lnSpc>
                          <a:spcPct val="115000"/>
                        </a:lnSpc>
                        <a:spcBef>
                          <a:spcPts val="0"/>
                        </a:spcBef>
                        <a:spcAft>
                          <a:spcPts val="0"/>
                        </a:spcAft>
                      </a:pPr>
                      <a:r>
                        <a:rPr lang="en-US" sz="1200" b="1" dirty="0">
                          <a:latin typeface="Times New Roman" panose="02020603050405020304" pitchFamily="18" charset="0"/>
                          <a:ea typeface="Calibri" panose="020F0502020204030204"/>
                          <a:cs typeface="Times New Roman" panose="02020603050405020304" pitchFamily="18" charset="0"/>
                        </a:rPr>
                        <a:t>26</a:t>
                      </a:r>
                    </a:p>
                  </a:txBody>
                  <a:tcPr marL="40996" marR="40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just">
                        <a:lnSpc>
                          <a:spcPct val="115000"/>
                        </a:lnSpc>
                        <a:spcBef>
                          <a:spcPts val="0"/>
                        </a:spcBef>
                        <a:spcAft>
                          <a:spcPts val="0"/>
                        </a:spcAft>
                      </a:pPr>
                      <a:r>
                        <a:rPr lang="en-US" sz="1200">
                          <a:solidFill>
                            <a:srgbClr val="222222"/>
                          </a:solidFill>
                          <a:latin typeface="Times New Roman" panose="02020603050405020304" pitchFamily="18" charset="0"/>
                          <a:ea typeface="Calibri" panose="020F0502020204030204"/>
                          <a:cs typeface="Times New Roman" panose="02020603050405020304" pitchFamily="18" charset="0"/>
                        </a:rPr>
                        <a:t>Deep Learning for Caries Detection and Classification.</a:t>
                      </a:r>
                    </a:p>
                  </a:txBody>
                  <a:tcPr marL="40996" marR="40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2021</a:t>
                      </a:r>
                    </a:p>
                  </a:txBody>
                  <a:tcPr marL="40996" marR="40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just">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They used deep learning methods to detect caries lesions, classify different radiographic extensions on panoramic films, and compare the classification results with those of expert dentists.</a:t>
                      </a:r>
                    </a:p>
                  </a:txBody>
                  <a:tcPr marL="40996" marR="40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just">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The performance of deep learning methods was similar to that of expert dentists.</a:t>
                      </a:r>
                    </a:p>
                  </a:txBody>
                  <a:tcPr marL="40996" marR="40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Reference dataset used in their research is not fully generalizable.</a:t>
                      </a:r>
                    </a:p>
                  </a:txBody>
                  <a:tcPr marL="40996" marR="40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Segmentation model: </a:t>
                      </a:r>
                    </a:p>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Accuracy:0.986Sensitivity:</a:t>
                      </a:r>
                    </a:p>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0.821	</a:t>
                      </a:r>
                    </a:p>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Specificity:</a:t>
                      </a:r>
                    </a:p>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1.000	</a:t>
                      </a:r>
                    </a:p>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Precision:1.000</a:t>
                      </a:r>
                    </a:p>
                  </a:txBody>
                  <a:tcPr marL="40996" marR="40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just">
                        <a:lnSpc>
                          <a:spcPct val="115000"/>
                        </a:lnSpc>
                        <a:spcBef>
                          <a:spcPts val="0"/>
                        </a:spcBef>
                        <a:spcAft>
                          <a:spcPts val="0"/>
                        </a:spcAft>
                      </a:pPr>
                      <a:r>
                        <a:rPr lang="en-US" sz="1200">
                          <a:solidFill>
                            <a:srgbClr val="222222"/>
                          </a:solidFill>
                          <a:latin typeface="Times New Roman" panose="02020603050405020304" pitchFamily="18" charset="0"/>
                          <a:ea typeface="Calibri" panose="020F0502020204030204"/>
                          <a:cs typeface="Times New Roman" panose="02020603050405020304" pitchFamily="18" charset="0"/>
                        </a:rPr>
                        <a:t>Well-trained neural networks in random and prospective designs.</a:t>
                      </a:r>
                    </a:p>
                  </a:txBody>
                  <a:tcPr marL="40996" marR="40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507901">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Classification model:</a:t>
                      </a:r>
                    </a:p>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Accuracy: 0.957</a:t>
                      </a:r>
                    </a:p>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Precision: 0.812</a:t>
                      </a:r>
                    </a:p>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Sensitivity: 0.765		</a:t>
                      </a:r>
                    </a:p>
                  </a:txBody>
                  <a:tcPr marL="40996" marR="40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xmlns="" val="10001"/>
                  </a:ext>
                </a:extLst>
              </a:tr>
              <a:tr h="2489314">
                <a:tc>
                  <a:txBody>
                    <a:bodyPr/>
                    <a:lstStyle/>
                    <a:p>
                      <a:pPr marL="0" marR="0" algn="l">
                        <a:lnSpc>
                          <a:spcPct val="115000"/>
                        </a:lnSpc>
                        <a:spcBef>
                          <a:spcPts val="0"/>
                        </a:spcBef>
                        <a:spcAft>
                          <a:spcPts val="0"/>
                        </a:spcAft>
                      </a:pPr>
                      <a:r>
                        <a:rPr lang="en-US" sz="1200" b="1">
                          <a:latin typeface="Times New Roman" panose="02020603050405020304"/>
                          <a:ea typeface="Calibri" panose="020F0502020204030204"/>
                          <a:cs typeface="Times New Roman" panose="02020603050405020304"/>
                        </a:rPr>
                        <a:t>27</a:t>
                      </a:r>
                      <a:endParaRPr lang="en-US" sz="1200">
                        <a:latin typeface="Calibri" panose="020F0502020204030204"/>
                        <a:ea typeface="Calibri" panose="020F0502020204030204"/>
                        <a:cs typeface="Times New Roman" panose="02020603050405020304"/>
                      </a:endParaRPr>
                    </a:p>
                  </a:txBody>
                  <a:tcPr marL="40996" marR="40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pitchFamily="18" charset="0"/>
                          <a:cs typeface="Times New Roman" panose="02020603050405020304" pitchFamily="18" charset="0"/>
                        </a:rPr>
                        <a:t>Tooth detection for each tooth type by application of faster R‑CNNs</a:t>
                      </a:r>
                      <a:r>
                        <a:rPr lang="en-US" sz="1200">
                          <a:latin typeface="Times New Roman" panose="02020603050405020304" pitchFamily="18" charset="0"/>
                          <a:ea typeface="Segoe UI" panose="020B0502040204020203"/>
                          <a:cs typeface="Times New Roman" panose="02020603050405020304" pitchFamily="18" charset="0"/>
                        </a:rPr>
                        <a:t/>
                      </a:r>
                      <a:br>
                        <a:rPr lang="en-US" sz="1200">
                          <a:latin typeface="Times New Roman" panose="02020603050405020304" pitchFamily="18" charset="0"/>
                          <a:ea typeface="Segoe UI" panose="020B0502040204020203"/>
                          <a:cs typeface="Times New Roman" panose="02020603050405020304" pitchFamily="18" charset="0"/>
                        </a:rPr>
                      </a:br>
                      <a:r>
                        <a:rPr lang="en-US" sz="1200">
                          <a:latin typeface="Times New Roman" panose="02020603050405020304" pitchFamily="18" charset="0"/>
                          <a:cs typeface="Times New Roman" panose="02020603050405020304" pitchFamily="18" charset="0"/>
                        </a:rPr>
                        <a:t>to divided analysis areas of dental panoramic X‑ray images</a:t>
                      </a:r>
                      <a:endParaRPr lang="en-US" sz="1200">
                        <a:latin typeface="Times New Roman" panose="02020603050405020304" pitchFamily="18" charset="0"/>
                        <a:ea typeface="Calibri" panose="020F0502020204030204"/>
                        <a:cs typeface="Times New Roman" panose="02020603050405020304" pitchFamily="18" charset="0"/>
                      </a:endParaRPr>
                    </a:p>
                  </a:txBody>
                  <a:tcPr marL="40996" marR="40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2022</a:t>
                      </a:r>
                    </a:p>
                  </a:txBody>
                  <a:tcPr marL="40996" marR="40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They  used  Faster R-CNN model for the detection of </a:t>
                      </a:r>
                      <a:r>
                        <a:rPr lang="en-US" sz="1200">
                          <a:solidFill>
                            <a:srgbClr val="000000"/>
                          </a:solidFill>
                          <a:latin typeface="Times New Roman" panose="02020603050405020304" pitchFamily="18" charset="0"/>
                          <a:ea typeface="Segoe UI" panose="020B0502040204020203"/>
                          <a:cs typeface="Times New Roman" panose="02020603050405020304" pitchFamily="18" charset="0"/>
                        </a:rPr>
                        <a:t>panoramic X-ray images.</a:t>
                      </a:r>
                      <a:endParaRPr lang="en-US" sz="1200">
                        <a:latin typeface="Times New Roman" panose="02020603050405020304" pitchFamily="18" charset="0"/>
                        <a:ea typeface="Calibri" panose="020F0502020204030204"/>
                        <a:cs typeface="Times New Roman" panose="02020603050405020304" pitchFamily="18" charset="0"/>
                      </a:endParaRPr>
                    </a:p>
                  </a:txBody>
                  <a:tcPr marL="40996" marR="40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solidFill>
                            <a:srgbClr val="000000"/>
                          </a:solidFill>
                          <a:latin typeface="Times New Roman" panose="02020603050405020304" pitchFamily="18" charset="0"/>
                          <a:ea typeface="Segoe UI" panose="020B0502040204020203"/>
                          <a:cs typeface="Times New Roman" panose="02020603050405020304" pitchFamily="18" charset="0"/>
                        </a:rPr>
                        <a:t>To development of a computer-aided diagnosis (CAD) scheme for dental panoramic X-ray images</a:t>
                      </a:r>
                    </a:p>
                  </a:txBody>
                  <a:tcPr marL="40996" marR="40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solidFill>
                            <a:srgbClr val="000000"/>
                          </a:solidFill>
                          <a:latin typeface="Times New Roman" panose="02020603050405020304" pitchFamily="18" charset="0"/>
                          <a:ea typeface="Segoe UI" panose="020B0502040204020203"/>
                          <a:cs typeface="Times New Roman" panose="02020603050405020304" pitchFamily="18" charset="0"/>
                        </a:rPr>
                        <a:t>The full range of variations in panoramic dental X-ray images, such as the presence of metals, missing teeth, and implants</a:t>
                      </a:r>
                    </a:p>
                  </a:txBody>
                  <a:tcPr marL="40996" marR="40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Classification Accuracy:91.7%</a:t>
                      </a:r>
                    </a:p>
                    <a:p>
                      <a:pPr marL="0" marR="0" algn="just">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Detection Rate :98.9%</a:t>
                      </a:r>
                    </a:p>
                  </a:txBody>
                  <a:tcPr marL="40996" marR="40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solidFill>
                            <a:srgbClr val="000000"/>
                          </a:solidFill>
                          <a:latin typeface="Times New Roman" panose="02020603050405020304" pitchFamily="18" charset="0"/>
                          <a:ea typeface="Segoe UI" panose="020B0502040204020203"/>
                          <a:cs typeface="Times New Roman" panose="02020603050405020304" pitchFamily="18" charset="0"/>
                        </a:rPr>
                        <a:t>investigate the </a:t>
                      </a:r>
                      <a:r>
                        <a:rPr lang="en-US" sz="1200" dirty="0" err="1">
                          <a:solidFill>
                            <a:srgbClr val="000000"/>
                          </a:solidFill>
                          <a:latin typeface="Times New Roman" panose="02020603050405020304" pitchFamily="18" charset="0"/>
                          <a:ea typeface="Segoe UI" panose="020B0502040204020203"/>
                          <a:cs typeface="Times New Roman" panose="02020603050405020304" pitchFamily="18" charset="0"/>
                        </a:rPr>
                        <a:t>generalizability</a:t>
                      </a:r>
                      <a:r>
                        <a:rPr lang="en-US" sz="1200" dirty="0">
                          <a:solidFill>
                            <a:srgbClr val="000000"/>
                          </a:solidFill>
                          <a:latin typeface="Times New Roman" panose="02020603050405020304" pitchFamily="18" charset="0"/>
                          <a:ea typeface="Segoe UI" panose="020B0502040204020203"/>
                          <a:cs typeface="Times New Roman" panose="02020603050405020304" pitchFamily="18" charset="0"/>
                        </a:rPr>
                        <a:t> of the proposed method by testing it on larger and more diverse datasets</a:t>
                      </a:r>
                      <a:endParaRPr lang="en-US" sz="1200" dirty="0">
                        <a:latin typeface="Times New Roman" panose="02020603050405020304" pitchFamily="18" charset="0"/>
                        <a:ea typeface="Calibri" panose="020F0502020204030204"/>
                        <a:cs typeface="Times New Roman" panose="02020603050405020304" pitchFamily="18" charset="0"/>
                      </a:endParaRPr>
                    </a:p>
                  </a:txBody>
                  <a:tcPr marL="40996" marR="4099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5" name="Slide Number Placeholder 4"/>
          <p:cNvSpPr>
            <a:spLocks noGrp="1"/>
          </p:cNvSpPr>
          <p:nvPr>
            <p:ph type="sldNum" sz="quarter" idx="12"/>
          </p:nvPr>
        </p:nvSpPr>
        <p:spPr/>
        <p:txBody>
          <a:bodyPr/>
          <a:lstStyle/>
          <a:p>
            <a:pPr>
              <a:defRPr/>
            </a:pPr>
            <a:fld id="{51EDAF45-A1ED-443F-B7DC-99AC8969684E}" type="slidenum">
              <a:rPr lang="en-US" smtClean="0"/>
              <a:pPr>
                <a:defRPr/>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1417638"/>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Literature Survey</a:t>
            </a:r>
            <a:endParaRPr lang="en-US" sz="3600" dirty="0"/>
          </a:p>
        </p:txBody>
      </p:sp>
      <p:graphicFrame>
        <p:nvGraphicFramePr>
          <p:cNvPr id="7" name="Content Placeholder 6"/>
          <p:cNvGraphicFramePr>
            <a:graphicFrameLocks noGrp="1"/>
          </p:cNvGraphicFramePr>
          <p:nvPr>
            <p:ph idx="1"/>
          </p:nvPr>
        </p:nvGraphicFramePr>
        <p:xfrm>
          <a:off x="516835" y="821635"/>
          <a:ext cx="8428381" cy="5791200"/>
        </p:xfrm>
        <a:graphic>
          <a:graphicData uri="http://schemas.openxmlformats.org/drawingml/2006/table">
            <a:tbl>
              <a:tblPr/>
              <a:tblGrid>
                <a:gridCol w="330387">
                  <a:extLst>
                    <a:ext uri="{9D8B030D-6E8A-4147-A177-3AD203B41FA5}">
                      <a16:colId xmlns:a16="http://schemas.microsoft.com/office/drawing/2014/main" xmlns="" val="20000"/>
                    </a:ext>
                  </a:extLst>
                </a:gridCol>
                <a:gridCol w="1492364">
                  <a:extLst>
                    <a:ext uri="{9D8B030D-6E8A-4147-A177-3AD203B41FA5}">
                      <a16:colId xmlns:a16="http://schemas.microsoft.com/office/drawing/2014/main" xmlns="" val="20001"/>
                    </a:ext>
                  </a:extLst>
                </a:gridCol>
                <a:gridCol w="489254">
                  <a:extLst>
                    <a:ext uri="{9D8B030D-6E8A-4147-A177-3AD203B41FA5}">
                      <a16:colId xmlns:a16="http://schemas.microsoft.com/office/drawing/2014/main" xmlns="" val="20002"/>
                    </a:ext>
                  </a:extLst>
                </a:gridCol>
                <a:gridCol w="1534542">
                  <a:extLst>
                    <a:ext uri="{9D8B030D-6E8A-4147-A177-3AD203B41FA5}">
                      <a16:colId xmlns:a16="http://schemas.microsoft.com/office/drawing/2014/main" xmlns="" val="20003"/>
                    </a:ext>
                  </a:extLst>
                </a:gridCol>
                <a:gridCol w="1103633">
                  <a:extLst>
                    <a:ext uri="{9D8B030D-6E8A-4147-A177-3AD203B41FA5}">
                      <a16:colId xmlns:a16="http://schemas.microsoft.com/office/drawing/2014/main" xmlns="" val="20004"/>
                    </a:ext>
                  </a:extLst>
                </a:gridCol>
                <a:gridCol w="986241">
                  <a:extLst>
                    <a:ext uri="{9D8B030D-6E8A-4147-A177-3AD203B41FA5}">
                      <a16:colId xmlns:a16="http://schemas.microsoft.com/office/drawing/2014/main" xmlns="" val="20005"/>
                    </a:ext>
                  </a:extLst>
                </a:gridCol>
                <a:gridCol w="1288508">
                  <a:extLst>
                    <a:ext uri="{9D8B030D-6E8A-4147-A177-3AD203B41FA5}">
                      <a16:colId xmlns:a16="http://schemas.microsoft.com/office/drawing/2014/main" xmlns="" val="20006"/>
                    </a:ext>
                  </a:extLst>
                </a:gridCol>
                <a:gridCol w="1203452">
                  <a:extLst>
                    <a:ext uri="{9D8B030D-6E8A-4147-A177-3AD203B41FA5}">
                      <a16:colId xmlns:a16="http://schemas.microsoft.com/office/drawing/2014/main" xmlns="" val="20007"/>
                    </a:ext>
                  </a:extLst>
                </a:gridCol>
              </a:tblGrid>
              <a:tr h="2481942">
                <a:tc>
                  <a:txBody>
                    <a:bodyPr/>
                    <a:lstStyle/>
                    <a:p>
                      <a:pPr marL="0" marR="0" algn="l">
                        <a:lnSpc>
                          <a:spcPct val="115000"/>
                        </a:lnSpc>
                        <a:spcBef>
                          <a:spcPts val="0"/>
                        </a:spcBef>
                        <a:spcAft>
                          <a:spcPts val="0"/>
                        </a:spcAft>
                      </a:pPr>
                      <a:r>
                        <a:rPr lang="en-US" sz="1200" b="1">
                          <a:latin typeface="Times New Roman" panose="02020603050405020304" pitchFamily="18" charset="0"/>
                          <a:ea typeface="Calibri" panose="020F0502020204030204"/>
                          <a:cs typeface="Times New Roman" panose="02020603050405020304" pitchFamily="18" charset="0"/>
                        </a:rPr>
                        <a:t>28</a:t>
                      </a:r>
                    </a:p>
                  </a:txBody>
                  <a:tcPr marL="52709" marR="527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pitchFamily="18" charset="0"/>
                          <a:cs typeface="Times New Roman" panose="02020603050405020304" pitchFamily="18" charset="0"/>
                        </a:rPr>
                        <a:t>A Survey on Dental Disease Detection Based on</a:t>
                      </a:r>
                      <a:r>
                        <a:rPr lang="en-US" sz="1200">
                          <a:latin typeface="Times New Roman" panose="02020603050405020304" pitchFamily="18" charset="0"/>
                          <a:ea typeface="Segoe UI" panose="020B0502040204020203"/>
                          <a:cs typeface="Times New Roman" panose="02020603050405020304" pitchFamily="18" charset="0"/>
                        </a:rPr>
                        <a:t/>
                      </a:r>
                      <a:br>
                        <a:rPr lang="en-US" sz="1200">
                          <a:latin typeface="Times New Roman" panose="02020603050405020304" pitchFamily="18" charset="0"/>
                          <a:ea typeface="Segoe UI" panose="020B0502040204020203"/>
                          <a:cs typeface="Times New Roman" panose="02020603050405020304" pitchFamily="18" charset="0"/>
                        </a:rPr>
                      </a:br>
                      <a:r>
                        <a:rPr lang="en-US" sz="1200">
                          <a:latin typeface="Times New Roman" panose="02020603050405020304" pitchFamily="18" charset="0"/>
                          <a:cs typeface="Times New Roman" panose="02020603050405020304" pitchFamily="18" charset="0"/>
                        </a:rPr>
                        <a:t>Deep Learning Algorithm Performance using</a:t>
                      </a:r>
                      <a:r>
                        <a:rPr lang="en-US" sz="1200">
                          <a:latin typeface="Times New Roman" panose="02020603050405020304" pitchFamily="18" charset="0"/>
                          <a:ea typeface="Segoe UI" panose="020B0502040204020203"/>
                          <a:cs typeface="Times New Roman" panose="02020603050405020304" pitchFamily="18" charset="0"/>
                        </a:rPr>
                        <a:t/>
                      </a:r>
                      <a:br>
                        <a:rPr lang="en-US" sz="1200">
                          <a:latin typeface="Times New Roman" panose="02020603050405020304" pitchFamily="18" charset="0"/>
                          <a:ea typeface="Segoe UI" panose="020B0502040204020203"/>
                          <a:cs typeface="Times New Roman" panose="02020603050405020304" pitchFamily="18" charset="0"/>
                        </a:rPr>
                      </a:br>
                      <a:r>
                        <a:rPr lang="en-US" sz="1200">
                          <a:latin typeface="Times New Roman" panose="02020603050405020304" pitchFamily="18" charset="0"/>
                          <a:cs typeface="Times New Roman" panose="02020603050405020304" pitchFamily="18" charset="0"/>
                        </a:rPr>
                        <a:t>Various Radiographs</a:t>
                      </a:r>
                      <a:endParaRPr lang="en-US" sz="1200">
                        <a:latin typeface="Times New Roman" panose="02020603050405020304" pitchFamily="18" charset="0"/>
                        <a:ea typeface="Calibri" panose="020F0502020204030204"/>
                        <a:cs typeface="Times New Roman" panose="02020603050405020304" pitchFamily="18" charset="0"/>
                      </a:endParaRPr>
                    </a:p>
                  </a:txBody>
                  <a:tcPr marL="52709" marR="527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2022</a:t>
                      </a:r>
                    </a:p>
                  </a:txBody>
                  <a:tcPr marL="52709" marR="527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1380"/>
                        </a:spcAft>
                      </a:pPr>
                      <a:r>
                        <a:rPr lang="en-US" sz="1200" dirty="0">
                          <a:solidFill>
                            <a:srgbClr val="000000"/>
                          </a:solidFill>
                          <a:latin typeface="Times New Roman" panose="02020603050405020304" pitchFamily="18" charset="0"/>
                          <a:ea typeface="Segoe UI" panose="020B0502040204020203"/>
                          <a:cs typeface="Times New Roman" panose="02020603050405020304" pitchFamily="18" charset="0"/>
                        </a:rPr>
                        <a:t>They utilizes deep learning algorithms for dental disease detection based on various radiographs.</a:t>
                      </a:r>
                    </a:p>
                  </a:txBody>
                  <a:tcPr marL="52709" marR="527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The deeep learning model of dental image analysis for the detection and diagnosis of dental problems,such as tooth identification, caries.</a:t>
                      </a:r>
                    </a:p>
                  </a:txBody>
                  <a:tcPr marL="52709" marR="527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They does not mention the specific datasets used for training, validation, and testing of the deep learning models</a:t>
                      </a:r>
                    </a:p>
                  </a:txBody>
                  <a:tcPr marL="52709" marR="527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200">
                        <a:latin typeface="Times New Roman" panose="02020603050405020304" pitchFamily="18" charset="0"/>
                        <a:ea typeface="Calibri" panose="020F0502020204030204"/>
                        <a:cs typeface="Times New Roman" panose="02020603050405020304" pitchFamily="18" charset="0"/>
                      </a:endParaRPr>
                    </a:p>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       -------</a:t>
                      </a:r>
                    </a:p>
                  </a:txBody>
                  <a:tcPr marL="52709" marR="527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Further research is needed to explore the performance of hybrid models, such as CNN-SVM on large datasets.</a:t>
                      </a:r>
                    </a:p>
                  </a:txBody>
                  <a:tcPr marL="52709" marR="527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309258">
                <a:tc>
                  <a:txBody>
                    <a:bodyPr/>
                    <a:lstStyle/>
                    <a:p>
                      <a:pPr marL="0" marR="0" algn="l">
                        <a:lnSpc>
                          <a:spcPct val="115000"/>
                        </a:lnSpc>
                        <a:spcBef>
                          <a:spcPts val="0"/>
                        </a:spcBef>
                        <a:spcAft>
                          <a:spcPts val="0"/>
                        </a:spcAft>
                      </a:pPr>
                      <a:r>
                        <a:rPr lang="en-US" sz="1200" b="1">
                          <a:latin typeface="Times New Roman" panose="02020603050405020304" pitchFamily="18" charset="0"/>
                          <a:ea typeface="Calibri" panose="020F0502020204030204"/>
                          <a:cs typeface="Times New Roman" panose="02020603050405020304" pitchFamily="18" charset="0"/>
                        </a:rPr>
                        <a:t>29</a:t>
                      </a:r>
                    </a:p>
                  </a:txBody>
                  <a:tcPr marL="52709" marR="527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Analysis of Panoramic Images using Deep Learning</a:t>
                      </a:r>
                    </a:p>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For Dental Disease Identification</a:t>
                      </a:r>
                    </a:p>
                  </a:txBody>
                  <a:tcPr marL="52709" marR="527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2023</a:t>
                      </a:r>
                    </a:p>
                  </a:txBody>
                  <a:tcPr marL="52709" marR="527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They  utilizes deep learning algorithms for dental disease identification in panoramic images.</a:t>
                      </a:r>
                    </a:p>
                  </a:txBody>
                  <a:tcPr marL="52709" marR="527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The use of panoramic imaging systems</a:t>
                      </a:r>
                    </a:p>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provides a</a:t>
                      </a:r>
                    </a:p>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comprehensive view of the maxillofacial region,  including all the teeth, allowing for accurate detection of dental diseases</a:t>
                      </a:r>
                    </a:p>
                  </a:txBody>
                  <a:tcPr marL="52709" marR="527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They does not discuss the potential challenges or limitations of using panoramic imaging systems, such as OPG, for dental disease detection.</a:t>
                      </a:r>
                    </a:p>
                  </a:txBody>
                  <a:tcPr marL="52709" marR="527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endParaRPr lang="en-US" sz="1200">
                        <a:latin typeface="Times New Roman" panose="02020603050405020304" pitchFamily="18" charset="0"/>
                        <a:ea typeface="Calibri" panose="020F0502020204030204"/>
                        <a:cs typeface="Times New Roman" panose="02020603050405020304" pitchFamily="18" charset="0"/>
                      </a:endParaRPr>
                    </a:p>
                    <a:p>
                      <a:pPr marL="0" marR="0" indent="304800" algn="just">
                        <a:lnSpc>
                          <a:spcPct val="115000"/>
                        </a:lnSpc>
                        <a:spcBef>
                          <a:spcPts val="0"/>
                        </a:spcBef>
                        <a:spcAft>
                          <a:spcPts val="0"/>
                        </a:spcAft>
                      </a:pPr>
                      <a:r>
                        <a:rPr lang="en-US" sz="1200">
                          <a:latin typeface="Times New Roman" panose="02020603050405020304" pitchFamily="18" charset="0"/>
                          <a:ea typeface="Calibri" panose="020F0502020204030204"/>
                          <a:cs typeface="Times New Roman" panose="02020603050405020304" pitchFamily="18" charset="0"/>
                        </a:rPr>
                        <a:t>-----------</a:t>
                      </a:r>
                    </a:p>
                  </a:txBody>
                  <a:tcPr marL="52709" marR="527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latin typeface="Times New Roman" panose="02020603050405020304" pitchFamily="18" charset="0"/>
                          <a:ea typeface="Calibri" panose="020F0502020204030204"/>
                          <a:cs typeface="Times New Roman" panose="02020603050405020304" pitchFamily="18" charset="0"/>
                        </a:rPr>
                        <a:t>The different datasets and populations should be investigated to assess its effectiveness in diverse clinical settings</a:t>
                      </a:r>
                    </a:p>
                  </a:txBody>
                  <a:tcPr marL="52709" marR="527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5" name="Slide Number Placeholder 4"/>
          <p:cNvSpPr>
            <a:spLocks noGrp="1"/>
          </p:cNvSpPr>
          <p:nvPr>
            <p:ph type="sldNum" sz="quarter" idx="12"/>
          </p:nvPr>
        </p:nvSpPr>
        <p:spPr/>
        <p:txBody>
          <a:bodyPr/>
          <a:lstStyle/>
          <a:p>
            <a:pPr>
              <a:defRPr/>
            </a:pPr>
            <a:fld id="{51EDAF45-A1ED-443F-B7DC-99AC8969684E}" type="slidenum">
              <a:rPr lang="en-US" smtClean="0"/>
              <a:pPr>
                <a:defRPr/>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4517" y="815788"/>
            <a:ext cx="2635624" cy="457200"/>
          </a:xfrm>
          <a:prstGeom prst="rect">
            <a:avLst/>
          </a:prstGeom>
          <a:noFill/>
        </p:spPr>
        <p:txBody>
          <a:bodyPr wrap="square" rtlCol="0">
            <a:spAutoFit/>
          </a:bodyPr>
          <a:lstStyle/>
          <a:p>
            <a:r>
              <a:rPr lang="en-IN" b="1" dirty="0"/>
              <a:t>INTRODUCTION   </a:t>
            </a:r>
          </a:p>
        </p:txBody>
      </p:sp>
      <p:sp>
        <p:nvSpPr>
          <p:cNvPr id="3" name="TextBox 2"/>
          <p:cNvSpPr txBox="1"/>
          <p:nvPr/>
        </p:nvSpPr>
        <p:spPr>
          <a:xfrm>
            <a:off x="660549" y="1371376"/>
            <a:ext cx="8163560" cy="5379720"/>
          </a:xfrm>
          <a:prstGeom prst="rect">
            <a:avLst/>
          </a:prstGeom>
          <a:noFill/>
        </p:spPr>
        <p:txBody>
          <a:bodyPr wrap="square" rtlCol="0">
            <a:noAutofit/>
          </a:bodyPr>
          <a:lstStyle/>
          <a:p>
            <a:pPr algn="just"/>
            <a:r>
              <a:rPr lang="en-US" sz="1800" dirty="0">
                <a:solidFill>
                  <a:schemeClr val="tx1"/>
                </a:solidFill>
              </a:rPr>
              <a:t>Oral diseases pose a significant global health burden, affecting millions of individuals worldwide and contributing to substantial healthcare costs. Timely and accurate detection of these conditions is crucial for effective treatment and prevention of complications. In recent years, advancements in artificial intelligence (AI) and image processing have paved the way for innovative approaches to oral diseases detection. This research focuses on the development of an intelligent machine for oral diseases detection using teeth images, leveraging state-of-the-art deep learning techniques. Notably, the model outputs probabilities of a given image belonging to each disease class, providing clinicians with valuable insights into the likelihood of specific oral conditions. The development of an intelligent machine for oral diseases detection holds immense importance in the realm of public health and clinical practice. By facilitating early detection and intervention, this technology has the potential to mitigate the progression of oral diseases, improve patient outcomes, and reduce the overall burden on healthcare systems. Furthermore, the model's ability to output probabilities for each disease class enhances its diagnostic utility, enabling clinicians to prioritize interventions based on the highest likelihood of a specific condition.</a:t>
            </a:r>
          </a:p>
          <a:p>
            <a:pPr algn="just"/>
            <a:endParaRPr lang="en-US" sz="1900" dirty="0">
              <a:solidFill>
                <a:schemeClr val="tx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7"/>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Literature Survey</a:t>
            </a:r>
            <a:endParaRPr lang="en-US" sz="3600" dirty="0"/>
          </a:p>
        </p:txBody>
      </p:sp>
      <p:graphicFrame>
        <p:nvGraphicFramePr>
          <p:cNvPr id="6" name="Content Placeholder 5"/>
          <p:cNvGraphicFramePr>
            <a:graphicFrameLocks noGrp="1"/>
          </p:cNvGraphicFramePr>
          <p:nvPr>
            <p:ph idx="1"/>
          </p:nvPr>
        </p:nvGraphicFramePr>
        <p:xfrm>
          <a:off x="516890" y="1130300"/>
          <a:ext cx="8375650" cy="2986405"/>
        </p:xfrm>
        <a:graphic>
          <a:graphicData uri="http://schemas.openxmlformats.org/drawingml/2006/table">
            <a:tbl>
              <a:tblPr/>
              <a:tblGrid>
                <a:gridCol w="328295">
                  <a:extLst>
                    <a:ext uri="{9D8B030D-6E8A-4147-A177-3AD203B41FA5}">
                      <a16:colId xmlns:a16="http://schemas.microsoft.com/office/drawing/2014/main" xmlns="" val="20000"/>
                    </a:ext>
                  </a:extLst>
                </a:gridCol>
                <a:gridCol w="1482725">
                  <a:extLst>
                    <a:ext uri="{9D8B030D-6E8A-4147-A177-3AD203B41FA5}">
                      <a16:colId xmlns:a16="http://schemas.microsoft.com/office/drawing/2014/main" xmlns="" val="20001"/>
                    </a:ext>
                  </a:extLst>
                </a:gridCol>
                <a:gridCol w="486410">
                  <a:extLst>
                    <a:ext uri="{9D8B030D-6E8A-4147-A177-3AD203B41FA5}">
                      <a16:colId xmlns:a16="http://schemas.microsoft.com/office/drawing/2014/main" xmlns="" val="20002"/>
                    </a:ext>
                  </a:extLst>
                </a:gridCol>
                <a:gridCol w="1524635">
                  <a:extLst>
                    <a:ext uri="{9D8B030D-6E8A-4147-A177-3AD203B41FA5}">
                      <a16:colId xmlns:a16="http://schemas.microsoft.com/office/drawing/2014/main" xmlns="" val="20003"/>
                    </a:ext>
                  </a:extLst>
                </a:gridCol>
                <a:gridCol w="1097280">
                  <a:extLst>
                    <a:ext uri="{9D8B030D-6E8A-4147-A177-3AD203B41FA5}">
                      <a16:colId xmlns:a16="http://schemas.microsoft.com/office/drawing/2014/main" xmlns="" val="20004"/>
                    </a:ext>
                  </a:extLst>
                </a:gridCol>
                <a:gridCol w="979805">
                  <a:extLst>
                    <a:ext uri="{9D8B030D-6E8A-4147-A177-3AD203B41FA5}">
                      <a16:colId xmlns:a16="http://schemas.microsoft.com/office/drawing/2014/main" xmlns="" val="20005"/>
                    </a:ext>
                  </a:extLst>
                </a:gridCol>
                <a:gridCol w="1280160">
                  <a:extLst>
                    <a:ext uri="{9D8B030D-6E8A-4147-A177-3AD203B41FA5}">
                      <a16:colId xmlns:a16="http://schemas.microsoft.com/office/drawing/2014/main" xmlns="" val="20006"/>
                    </a:ext>
                  </a:extLst>
                </a:gridCol>
                <a:gridCol w="1196340">
                  <a:extLst>
                    <a:ext uri="{9D8B030D-6E8A-4147-A177-3AD203B41FA5}">
                      <a16:colId xmlns:a16="http://schemas.microsoft.com/office/drawing/2014/main" xmlns="" val="20007"/>
                    </a:ext>
                  </a:extLst>
                </a:gridCol>
              </a:tblGrid>
              <a:tr h="2986405">
                <a:tc>
                  <a:txBody>
                    <a:bodyPr/>
                    <a:lstStyle/>
                    <a:p>
                      <a:pPr marL="0" marR="0" algn="l">
                        <a:lnSpc>
                          <a:spcPct val="115000"/>
                        </a:lnSpc>
                        <a:spcBef>
                          <a:spcPts val="0"/>
                        </a:spcBef>
                        <a:spcAft>
                          <a:spcPts val="0"/>
                        </a:spcAft>
                      </a:pPr>
                      <a:r>
                        <a:rPr lang="en-US" sz="1400" b="1" dirty="0">
                          <a:latin typeface="Times New Roman" panose="02020603050405020304"/>
                          <a:ea typeface="Calibri" panose="020F0502020204030204"/>
                          <a:cs typeface="Times New Roman" panose="02020603050405020304"/>
                        </a:rPr>
                        <a:t>30</a:t>
                      </a:r>
                      <a:endParaRPr lang="en-US" sz="1400" dirty="0">
                        <a:latin typeface="Calibri" panose="020F0502020204030204"/>
                        <a:ea typeface="Calibri" panose="020F0502020204030204"/>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Times New Roman" panose="02020603050405020304" pitchFamily="18" charset="0"/>
                          <a:ea typeface="Calibri" panose="020F0502020204030204"/>
                          <a:cs typeface="Times New Roman" panose="02020603050405020304" pitchFamily="18" charset="0"/>
                        </a:rPr>
                        <a:t>Classification of Approximal Caries in Bitewing Radiographs</a:t>
                      </a:r>
                    </a:p>
                    <a:p>
                      <a:pPr marL="0" marR="0" algn="just">
                        <a:lnSpc>
                          <a:spcPct val="115000"/>
                        </a:lnSpc>
                        <a:spcBef>
                          <a:spcPts val="0"/>
                        </a:spcBef>
                        <a:spcAft>
                          <a:spcPts val="0"/>
                        </a:spcAft>
                      </a:pPr>
                      <a:r>
                        <a:rPr lang="en-US" sz="1200">
                          <a:effectLst/>
                          <a:latin typeface="Times New Roman" panose="02020603050405020304" pitchFamily="18" charset="0"/>
                          <a:ea typeface="Calibri" panose="020F0502020204030204"/>
                          <a:cs typeface="Times New Roman" panose="02020603050405020304" pitchFamily="18" charset="0"/>
                        </a:rPr>
                        <a:t>Using Convolutional Neural Networks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1200">
                          <a:effectLst/>
                          <a:latin typeface="Times New Roman" panose="02020603050405020304" pitchFamily="18" charset="0"/>
                          <a:ea typeface="Calibri" panose="020F0502020204030204"/>
                          <a:cs typeface="Times New Roman" panose="02020603050405020304" pitchFamily="18" charset="0"/>
                        </a:rPr>
                        <a:t>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effectLst/>
                          <a:latin typeface="Times New Roman" panose="02020603050405020304" pitchFamily="18" charset="0"/>
                          <a:ea typeface="Calibri" panose="020F0502020204030204"/>
                          <a:cs typeface="Times New Roman" panose="02020603050405020304" pitchFamily="18" charset="0"/>
                        </a:rPr>
                        <a:t>They introduced the image  processing and CNN to  identify  and classify dental caries in bitewing radiographic images.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Times New Roman" panose="02020603050405020304" pitchFamily="18" charset="0"/>
                          <a:ea typeface="Calibri" panose="020F0502020204030204"/>
                          <a:cs typeface="Times New Roman" panose="02020603050405020304" pitchFamily="18" charset="0"/>
                        </a:rPr>
                        <a:t>The use of convolutional neural networks allows for automated and objective analysis of bitewing images.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Times New Roman" panose="02020603050405020304" pitchFamily="18" charset="0"/>
                          <a:ea typeface="Calibri" panose="020F0502020204030204"/>
                          <a:cs typeface="Times New Roman" panose="02020603050405020304" pitchFamily="18" charset="0"/>
                        </a:rPr>
                        <a:t>The study did not provide information on the specific criteria used by the experts to label the tooth images,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Times New Roman" panose="02020603050405020304" pitchFamily="18" charset="0"/>
                          <a:ea typeface="Calibri" panose="020F0502020204030204"/>
                          <a:cs typeface="Times New Roman" panose="02020603050405020304" pitchFamily="18" charset="0"/>
                        </a:rPr>
                        <a:t>Accuracy:73.3%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effectLst/>
                          <a:latin typeface="Times New Roman" panose="02020603050405020304" pitchFamily="18" charset="0"/>
                          <a:ea typeface="Calibri" panose="020F0502020204030204"/>
                          <a:cs typeface="Times New Roman" panose="02020603050405020304" pitchFamily="18" charset="0"/>
                        </a:rPr>
                        <a:t>further research is needed to assess the proposed method's performance in larger datasets and with a more diverse range of dental conditions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
        <p:nvSpPr>
          <p:cNvPr id="5" name="Slide Number Placeholder 4"/>
          <p:cNvSpPr>
            <a:spLocks noGrp="1"/>
          </p:cNvSpPr>
          <p:nvPr>
            <p:ph type="sldNum" sz="quarter" idx="12"/>
          </p:nvPr>
        </p:nvSpPr>
        <p:spPr/>
        <p:txBody>
          <a:bodyPr/>
          <a:lstStyle/>
          <a:p>
            <a:pPr>
              <a:defRPr/>
            </a:pPr>
            <a:fld id="{51EDAF45-A1ED-443F-B7DC-99AC8969684E}" type="slidenum">
              <a:rPr lang="en-US" smtClean="0"/>
              <a:pPr>
                <a:defRPr/>
              </a:pPr>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Literature Survey</a:t>
            </a:r>
            <a:endParaRPr lang="en-US" sz="3600" dirty="0"/>
          </a:p>
        </p:txBody>
      </p:sp>
      <p:sp>
        <p:nvSpPr>
          <p:cNvPr id="5" name="Slide Number Placeholder 4"/>
          <p:cNvSpPr>
            <a:spLocks noGrp="1"/>
          </p:cNvSpPr>
          <p:nvPr>
            <p:ph type="sldNum" sz="quarter" idx="12"/>
          </p:nvPr>
        </p:nvSpPr>
        <p:spPr/>
        <p:txBody>
          <a:bodyPr/>
          <a:lstStyle/>
          <a:p>
            <a:pPr>
              <a:defRPr/>
            </a:pPr>
            <a:fld id="{51EDAF45-A1ED-443F-B7DC-99AC8969684E}" type="slidenum">
              <a:rPr lang="en-US" smtClean="0"/>
              <a:pPr>
                <a:defRPr/>
              </a:pPr>
              <a:t>51</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xmlns="" val="1909453656"/>
              </p:ext>
            </p:extLst>
          </p:nvPr>
        </p:nvGraphicFramePr>
        <p:xfrm>
          <a:off x="457200" y="1033463"/>
          <a:ext cx="8461375" cy="50927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730640"/>
            <a:ext cx="7222435" cy="461665"/>
          </a:xfrm>
          <a:prstGeom prst="rect">
            <a:avLst/>
          </a:prstGeom>
          <a:noFill/>
        </p:spPr>
        <p:txBody>
          <a:bodyPr wrap="square">
            <a:spAutoFit/>
          </a:bodyPr>
          <a:lstStyle/>
          <a:p>
            <a:r>
              <a:rPr lang="en-IN" b="1" dirty="0"/>
              <a:t>Existing Model/Architecture of your project   </a:t>
            </a:r>
            <a:endParaRPr lang="en-IN" dirty="0"/>
          </a:p>
        </p:txBody>
      </p:sp>
      <p:pic>
        <p:nvPicPr>
          <p:cNvPr id="3" name="Picture 2" descr="existing1.JPG"/>
          <p:cNvPicPr>
            <a:picLocks noChangeAspect="1"/>
          </p:cNvPicPr>
          <p:nvPr/>
        </p:nvPicPr>
        <p:blipFill>
          <a:blip r:embed="rId2"/>
          <a:stretch>
            <a:fillRect/>
          </a:stretch>
        </p:blipFill>
        <p:spPr>
          <a:xfrm>
            <a:off x="636104" y="1590262"/>
            <a:ext cx="8203095" cy="4426226"/>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68F86CC3-4FF3-4E08-A013-1AF177A8A9BB}"/>
              </a:ext>
            </a:extLst>
          </p:cNvPr>
          <p:cNvPicPr/>
          <p:nvPr/>
        </p:nvPicPr>
        <p:blipFill>
          <a:blip r:embed="rId2"/>
          <a:stretch>
            <a:fillRect/>
          </a:stretch>
        </p:blipFill>
        <p:spPr>
          <a:xfrm>
            <a:off x="1013012" y="2832846"/>
            <a:ext cx="7243482" cy="3083859"/>
          </a:xfrm>
          <a:prstGeom prst="rect">
            <a:avLst/>
          </a:prstGeom>
        </p:spPr>
      </p:pic>
      <p:sp>
        <p:nvSpPr>
          <p:cNvPr id="6" name="TextBox 5">
            <a:extLst>
              <a:ext uri="{FF2B5EF4-FFF2-40B4-BE49-F238E27FC236}">
                <a16:creationId xmlns:a16="http://schemas.microsoft.com/office/drawing/2014/main" xmlns="" id="{1E537280-BF69-48A1-8E05-00C31C8350D4}"/>
              </a:ext>
            </a:extLst>
          </p:cNvPr>
          <p:cNvSpPr txBox="1"/>
          <p:nvPr/>
        </p:nvSpPr>
        <p:spPr>
          <a:xfrm>
            <a:off x="3323665" y="820289"/>
            <a:ext cx="2781300" cy="461665"/>
          </a:xfrm>
          <a:prstGeom prst="rect">
            <a:avLst/>
          </a:prstGeom>
          <a:noFill/>
        </p:spPr>
        <p:txBody>
          <a:bodyPr wrap="square">
            <a:spAutoFit/>
          </a:bodyPr>
          <a:lstStyle/>
          <a:p>
            <a:r>
              <a:rPr lang="en-US" b="1" dirty="0">
                <a:effectLst/>
                <a:latin typeface="Times New Roman" panose="02020603050405020304" pitchFamily="18" charset="0"/>
                <a:ea typeface="Times New Roman" panose="02020603050405020304" pitchFamily="18" charset="0"/>
              </a:rPr>
              <a:t>METHODOLOGY</a:t>
            </a:r>
            <a:endParaRPr lang="en-IN" b="1"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xmlns="" id="{D1863DC1-2BEC-42A0-8416-3607E82926D5}"/>
              </a:ext>
            </a:extLst>
          </p:cNvPr>
          <p:cNvSpPr txBox="1"/>
          <p:nvPr/>
        </p:nvSpPr>
        <p:spPr>
          <a:xfrm>
            <a:off x="519953" y="1255061"/>
            <a:ext cx="8355106" cy="1477328"/>
          </a:xfrm>
          <a:prstGeom prst="rect">
            <a:avLst/>
          </a:prstGeom>
          <a:noFill/>
        </p:spPr>
        <p:txBody>
          <a:bodyPr wrap="square">
            <a:spAutoFit/>
          </a:bodyPr>
          <a:lstStyle/>
          <a:p>
            <a:pPr algn="just"/>
            <a:r>
              <a:rPr lang="en-US" sz="1800" dirty="0">
                <a:effectLst/>
                <a:latin typeface="Times New Roman" panose="02020603050405020304" pitchFamily="18" charset="0"/>
                <a:ea typeface="Times New Roman" panose="02020603050405020304" pitchFamily="18" charset="0"/>
              </a:rPr>
              <a:t>The methodology used in this approach is a hybrid methodology where the output of one model is given as input to another model to perform a better classification. Our study used intraoral images and examined five different disease classes. In a dataset of five classes, three represent diseases, one represents conditions, and the rest represent health. The below figure shows the methodology we followed in this study.</a:t>
            </a:r>
            <a:endParaRPr lang="en-IN" sz="18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xmlns="" id="{DAC15F85-E64E-41AE-9C47-19F7D5CEBB04}"/>
              </a:ext>
            </a:extLst>
          </p:cNvPr>
          <p:cNvSpPr txBox="1"/>
          <p:nvPr/>
        </p:nvSpPr>
        <p:spPr>
          <a:xfrm>
            <a:off x="2707340" y="6025648"/>
            <a:ext cx="4231341" cy="338554"/>
          </a:xfrm>
          <a:prstGeom prst="rect">
            <a:avLst/>
          </a:prstGeom>
          <a:noFill/>
        </p:spPr>
        <p:txBody>
          <a:bodyPr wrap="square">
            <a:spAutoFit/>
          </a:bodyPr>
          <a:lstStyle/>
          <a:p>
            <a:r>
              <a:rPr lang="en-IN" sz="1600" b="1" dirty="0"/>
              <a:t>Proposed Model/Architecture of your project   </a:t>
            </a:r>
            <a:endParaRPr lang="en-IN" sz="16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DDFBBC01-2CC8-443F-9304-1641C33BE5C5}"/>
              </a:ext>
            </a:extLst>
          </p:cNvPr>
          <p:cNvSpPr>
            <a:spLocks noGrp="1"/>
          </p:cNvSpPr>
          <p:nvPr>
            <p:ph type="dt" sz="half" idx="10"/>
          </p:nvPr>
        </p:nvSpPr>
        <p:spPr/>
        <p:txBody>
          <a:bodyPr/>
          <a:lstStyle/>
          <a:p>
            <a:pPr>
              <a:defRPr/>
            </a:pPr>
            <a:r>
              <a:rPr lang="en-US"/>
              <a:t>4 December 2017</a:t>
            </a:r>
          </a:p>
        </p:txBody>
      </p:sp>
      <p:sp>
        <p:nvSpPr>
          <p:cNvPr id="5" name="Slide Number Placeholder 4">
            <a:extLst>
              <a:ext uri="{FF2B5EF4-FFF2-40B4-BE49-F238E27FC236}">
                <a16:creationId xmlns:a16="http://schemas.microsoft.com/office/drawing/2014/main" xmlns="" id="{10AAC211-C964-48F4-BB27-441C28B63D8F}"/>
              </a:ext>
            </a:extLst>
          </p:cNvPr>
          <p:cNvSpPr>
            <a:spLocks noGrp="1"/>
          </p:cNvSpPr>
          <p:nvPr>
            <p:ph type="sldNum" sz="quarter" idx="12"/>
          </p:nvPr>
        </p:nvSpPr>
        <p:spPr/>
        <p:txBody>
          <a:bodyPr/>
          <a:lstStyle/>
          <a:p>
            <a:pPr>
              <a:defRPr/>
            </a:pPr>
            <a:fld id="{51EDAF45-A1ED-443F-B7DC-99AC8969684E}" type="slidenum">
              <a:rPr lang="en-US" smtClean="0"/>
              <a:pPr>
                <a:defRPr/>
              </a:pPr>
              <a:t>54</a:t>
            </a:fld>
            <a:endParaRPr lang="en-US" dirty="0"/>
          </a:p>
        </p:txBody>
      </p:sp>
      <p:sp>
        <p:nvSpPr>
          <p:cNvPr id="7" name="TextBox 6">
            <a:extLst>
              <a:ext uri="{FF2B5EF4-FFF2-40B4-BE49-F238E27FC236}">
                <a16:creationId xmlns:a16="http://schemas.microsoft.com/office/drawing/2014/main" xmlns="" id="{C5603EDF-3CD3-4A66-AC3D-8D383ACDBF78}"/>
              </a:ext>
            </a:extLst>
          </p:cNvPr>
          <p:cNvSpPr txBox="1"/>
          <p:nvPr/>
        </p:nvSpPr>
        <p:spPr>
          <a:xfrm>
            <a:off x="555812" y="833719"/>
            <a:ext cx="8211670" cy="5632311"/>
          </a:xfrm>
          <a:prstGeom prst="rect">
            <a:avLst/>
          </a:prstGeom>
          <a:noFill/>
        </p:spPr>
        <p:txBody>
          <a:bodyPr wrap="square">
            <a:spAutoFit/>
          </a:bodyPr>
          <a:lstStyle/>
          <a:p>
            <a:pPr algn="just"/>
            <a:r>
              <a:rPr lang="en-US" sz="1800" b="1" dirty="0">
                <a:effectLst/>
                <a:latin typeface="Times New Roman" panose="02020603050405020304" pitchFamily="18" charset="0"/>
                <a:ea typeface="Times New Roman" panose="02020603050405020304" pitchFamily="18" charset="0"/>
              </a:rPr>
              <a:t>Dataset Preparation:</a:t>
            </a:r>
            <a:r>
              <a:rPr lang="en-US" sz="1800" dirty="0">
                <a:effectLst/>
                <a:latin typeface="Times New Roman" panose="02020603050405020304" pitchFamily="18" charset="0"/>
                <a:ea typeface="Times New Roman" panose="02020603050405020304" pitchFamily="18" charset="0"/>
              </a:rPr>
              <a:t> The database we receive is an open source database. Oral Disease Name Database. We modified the database by removing unnecessary classes and folders and duplicate images that are not used much to train the model. Then we see 4 classes from the database such as Gingivitis, Data caries, tooth discoloration, oral ulcers. We have also collected images of a new class called Healthy and added them to the database. We then split the dataset into train, test and validation folder in the ratio of 0.8: 0.1: 0.1.</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Data Augmentation:</a:t>
            </a:r>
            <a:r>
              <a:rPr lang="en-US" sz="1800" dirty="0">
                <a:effectLst/>
                <a:latin typeface="Times New Roman" panose="02020603050405020304" pitchFamily="18" charset="0"/>
                <a:ea typeface="Times New Roman" panose="02020603050405020304" pitchFamily="18" charset="0"/>
              </a:rPr>
              <a:t> The dataset contains five classes they were Healthy, Gingivitis, Tooth Discoloration, Mouth Ulcer, Data Caries. Here Healthy folder contains 120 images in total, Gingivitis folder contains 1879 images in total, Tooth Discoloration folder contains 146 images in total, Mouth Ulcer folder contains 212 images in total and Data Caries folder contains 175 images in total. We observed that the dataset is imbalanced as the there was a wide range of difference in number of images in each folder.</a:t>
            </a:r>
            <a:endParaRPr lang="en-IN" sz="1800" dirty="0">
              <a:effectLst/>
              <a:latin typeface="Times New Roman" panose="02020603050405020304" pitchFamily="18" charset="0"/>
              <a:ea typeface="Times New Roman" panose="02020603050405020304" pitchFamily="18" charset="0"/>
            </a:endParaRPr>
          </a:p>
          <a:p>
            <a:pPr algn="just">
              <a:tabLst>
                <a:tab pos="171450"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tabLst>
                <a:tab pos="171450" algn="l"/>
              </a:tabLst>
            </a:pPr>
            <a:r>
              <a:rPr lang="en-US" sz="1800" dirty="0">
                <a:effectLst/>
                <a:latin typeface="Times New Roman" panose="02020603050405020304" pitchFamily="18" charset="0"/>
                <a:ea typeface="Times New Roman" panose="02020603050405020304" pitchFamily="18" charset="0"/>
              </a:rPr>
              <a:t>So to balance the dataset we used the augmentation techniques. We used the techniques like rotation, zoom, vertical flip, horizontal flip </a:t>
            </a:r>
            <a:r>
              <a:rPr lang="en-US" sz="1800" dirty="0" err="1">
                <a:effectLst/>
                <a:latin typeface="Times New Roman" panose="02020603050405020304" pitchFamily="18" charset="0"/>
                <a:ea typeface="Times New Roman" panose="02020603050405020304" pitchFamily="18" charset="0"/>
              </a:rPr>
              <a:t>etc</a:t>
            </a:r>
            <a:r>
              <a:rPr lang="en-US" sz="1800" dirty="0">
                <a:effectLst/>
                <a:latin typeface="Times New Roman" panose="02020603050405020304" pitchFamily="18" charset="0"/>
                <a:ea typeface="Times New Roman" panose="02020603050405020304" pitchFamily="18" charset="0"/>
              </a:rPr>
              <a:t> to generate new images from original images. We applied the data augmentation techniques on all classes except the Gingivitis as already it was having more number of images.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9862680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6BC1A9B0-AB27-4991-93B7-EC8CDA8439B8}"/>
              </a:ext>
            </a:extLst>
          </p:cNvPr>
          <p:cNvSpPr>
            <a:spLocks noGrp="1"/>
          </p:cNvSpPr>
          <p:nvPr>
            <p:ph type="dt" sz="half" idx="10"/>
          </p:nvPr>
        </p:nvSpPr>
        <p:spPr/>
        <p:txBody>
          <a:bodyPr/>
          <a:lstStyle/>
          <a:p>
            <a:pPr>
              <a:defRPr/>
            </a:pPr>
            <a:r>
              <a:rPr lang="en-US"/>
              <a:t>4 December 2017</a:t>
            </a:r>
          </a:p>
        </p:txBody>
      </p:sp>
      <p:sp>
        <p:nvSpPr>
          <p:cNvPr id="5" name="Slide Number Placeholder 4">
            <a:extLst>
              <a:ext uri="{FF2B5EF4-FFF2-40B4-BE49-F238E27FC236}">
                <a16:creationId xmlns:a16="http://schemas.microsoft.com/office/drawing/2014/main" xmlns="" id="{D82AC185-3F11-474C-926E-3DAE2B6EE7C9}"/>
              </a:ext>
            </a:extLst>
          </p:cNvPr>
          <p:cNvSpPr>
            <a:spLocks noGrp="1"/>
          </p:cNvSpPr>
          <p:nvPr>
            <p:ph type="sldNum" sz="quarter" idx="12"/>
          </p:nvPr>
        </p:nvSpPr>
        <p:spPr/>
        <p:txBody>
          <a:bodyPr/>
          <a:lstStyle/>
          <a:p>
            <a:pPr>
              <a:defRPr/>
            </a:pPr>
            <a:fld id="{51EDAF45-A1ED-443F-B7DC-99AC8969684E}" type="slidenum">
              <a:rPr lang="en-US" smtClean="0"/>
              <a:pPr>
                <a:defRPr/>
              </a:pPr>
              <a:t>55</a:t>
            </a:fld>
            <a:endParaRPr lang="en-US" dirty="0"/>
          </a:p>
        </p:txBody>
      </p:sp>
      <p:sp>
        <p:nvSpPr>
          <p:cNvPr id="7" name="TextBox 6">
            <a:extLst>
              <a:ext uri="{FF2B5EF4-FFF2-40B4-BE49-F238E27FC236}">
                <a16:creationId xmlns:a16="http://schemas.microsoft.com/office/drawing/2014/main" xmlns="" id="{6108639E-0234-42FF-A3E9-692DC722D938}"/>
              </a:ext>
            </a:extLst>
          </p:cNvPr>
          <p:cNvSpPr txBox="1"/>
          <p:nvPr/>
        </p:nvSpPr>
        <p:spPr>
          <a:xfrm>
            <a:off x="573740" y="818725"/>
            <a:ext cx="8301319" cy="5632311"/>
          </a:xfrm>
          <a:prstGeom prst="rect">
            <a:avLst/>
          </a:prstGeom>
          <a:noFill/>
        </p:spPr>
        <p:txBody>
          <a:bodyPr wrap="square">
            <a:spAutoFit/>
          </a:bodyPr>
          <a:lstStyle/>
          <a:p>
            <a:pPr algn="just"/>
            <a:r>
              <a:rPr lang="en-US" sz="1800" b="1" dirty="0">
                <a:effectLst/>
                <a:latin typeface="Times New Roman" panose="02020603050405020304" pitchFamily="18" charset="0"/>
                <a:ea typeface="Times New Roman" panose="02020603050405020304" pitchFamily="18" charset="0"/>
              </a:rPr>
              <a:t>Data Pre-processing:</a:t>
            </a:r>
            <a:r>
              <a:rPr lang="en-US" sz="1800" dirty="0">
                <a:effectLst/>
                <a:latin typeface="Times New Roman" panose="02020603050405020304" pitchFamily="18" charset="0"/>
                <a:ea typeface="Times New Roman" panose="02020603050405020304" pitchFamily="18" charset="0"/>
              </a:rPr>
              <a:t> The train folder was now containing 5 folders in which each folder contain the real folder and augmented folders. The real folder contains the real images and augmented folder contains the augmented images. The images in the train folder, test folder, validation folder are loaded by using the </a:t>
            </a:r>
            <a:r>
              <a:rPr lang="en-US" sz="1800" dirty="0" err="1">
                <a:effectLst/>
                <a:latin typeface="Times New Roman" panose="02020603050405020304" pitchFamily="18" charset="0"/>
                <a:ea typeface="Times New Roman" panose="02020603050405020304" pitchFamily="18" charset="0"/>
              </a:rPr>
              <a:t>ImageDataGenerator</a:t>
            </a:r>
            <a:r>
              <a:rPr lang="en-US" sz="1800" dirty="0">
                <a:effectLst/>
                <a:latin typeface="Times New Roman" panose="02020603050405020304" pitchFamily="18" charset="0"/>
                <a:ea typeface="Times New Roman" panose="02020603050405020304" pitchFamily="18" charset="0"/>
              </a:rPr>
              <a:t> . We considered the target size as 224,224 and the color mode as RGB.</a:t>
            </a:r>
            <a:endParaRPr lang="en-IN" sz="1800" dirty="0">
              <a:effectLst/>
              <a:latin typeface="Times New Roman" panose="02020603050405020304" pitchFamily="18" charset="0"/>
              <a:ea typeface="Times New Roman" panose="02020603050405020304" pitchFamily="18" charset="0"/>
            </a:endParaRPr>
          </a:p>
          <a:p>
            <a:pPr algn="ctr">
              <a:spcAft>
                <a:spcPts val="0"/>
              </a:spcAft>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Model Training:</a:t>
            </a:r>
            <a:r>
              <a:rPr lang="en-US" sz="1800" dirty="0">
                <a:effectLst/>
                <a:latin typeface="Times New Roman" panose="02020603050405020304" pitchFamily="18" charset="0"/>
                <a:ea typeface="Times New Roman" panose="02020603050405020304" pitchFamily="18" charset="0"/>
              </a:rPr>
              <a:t> We considered the Hybrid model for our work. Our Hybrid model consists of two models one was for feature extraction and other is for classification.</a:t>
            </a:r>
            <a:endParaRPr lang="en-IN" sz="1800" dirty="0">
              <a:effectLst/>
              <a:latin typeface="Times New Roman" panose="02020603050405020304" pitchFamily="18" charset="0"/>
              <a:ea typeface="Times New Roman" panose="02020603050405020304" pitchFamily="18" charset="0"/>
            </a:endParaRPr>
          </a:p>
          <a:p>
            <a:pPr algn="just"/>
            <a:r>
              <a:rPr lang="en-US" sz="1800" b="1" dirty="0" err="1">
                <a:effectLst/>
                <a:latin typeface="Times New Roman" panose="02020603050405020304" pitchFamily="18" charset="0"/>
                <a:ea typeface="Times New Roman" panose="02020603050405020304" pitchFamily="18" charset="0"/>
              </a:rPr>
              <a:t>EfficientNet</a:t>
            </a:r>
            <a:r>
              <a:rPr lang="en-US" sz="1800" b="1"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The EfficientNetB0 was considered for the feature extraction. First we gave the train images to the pretrained </a:t>
            </a:r>
            <a:r>
              <a:rPr lang="en-US" sz="1800" dirty="0" err="1">
                <a:effectLst/>
                <a:latin typeface="Times New Roman" panose="02020603050405020304" pitchFamily="18" charset="0"/>
                <a:ea typeface="Times New Roman" panose="02020603050405020304" pitchFamily="18" charset="0"/>
              </a:rPr>
              <a:t>EfficientNet</a:t>
            </a:r>
            <a:r>
              <a:rPr lang="en-US" sz="1800" dirty="0">
                <a:effectLst/>
                <a:latin typeface="Times New Roman" panose="02020603050405020304" pitchFamily="18" charset="0"/>
                <a:ea typeface="Times New Roman" panose="02020603050405020304" pitchFamily="18" charset="0"/>
              </a:rPr>
              <a:t> and extracted the last layer features from the model. We not included the </a:t>
            </a:r>
            <a:r>
              <a:rPr lang="en-US" sz="1800" dirty="0">
                <a:solidFill>
                  <a:schemeClr val="accent6"/>
                </a:solidFill>
                <a:effectLst/>
                <a:latin typeface="Times New Roman" panose="02020603050405020304" pitchFamily="18" charset="0"/>
                <a:ea typeface="Times New Roman" panose="02020603050405020304" pitchFamily="18" charset="0"/>
              </a:rPr>
              <a:t>fully connected layers (top layers) of the model. The shape of the input images that the model will accept was (224, 224, 3). </a:t>
            </a:r>
            <a:r>
              <a:rPr lang="en-US" sz="1800" dirty="0">
                <a:effectLst/>
                <a:latin typeface="Times New Roman" panose="02020603050405020304" pitchFamily="18" charset="0"/>
                <a:ea typeface="Times New Roman" panose="02020603050405020304" pitchFamily="18" charset="0"/>
              </a:rPr>
              <a:t>The last layer of our EfficientNetB0 was block7a_project_bn. So the features that were extracted from this layer were stored in a variable.</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CBAM-Channel Attention: </a:t>
            </a:r>
            <a:r>
              <a:rPr lang="en-US" sz="1800" dirty="0">
                <a:effectLst/>
                <a:latin typeface="Times New Roman" panose="02020603050405020304" pitchFamily="18" charset="0"/>
                <a:ea typeface="Times New Roman" panose="02020603050405020304" pitchFamily="18" charset="0"/>
              </a:rPr>
              <a:t>After extracting the last layer features we gave those features to the CBAM Channel Attention. So by using those features the channel attention was used for the classification task. So, here we extracted the last layer features by using the EfficientNetB0 and gave those features as an input for CBAM-Channel Attention </a:t>
            </a:r>
            <a:r>
              <a:rPr lang="en-US" sz="1800" dirty="0" err="1">
                <a:effectLst/>
                <a:latin typeface="Times New Roman" panose="02020603050405020304" pitchFamily="18" charset="0"/>
                <a:ea typeface="Times New Roman" panose="02020603050405020304" pitchFamily="18" charset="0"/>
              </a:rPr>
              <a:t>inorder</a:t>
            </a:r>
            <a:r>
              <a:rPr lang="en-US" sz="1800" dirty="0">
                <a:effectLst/>
                <a:latin typeface="Times New Roman" panose="02020603050405020304" pitchFamily="18" charset="0"/>
                <a:ea typeface="Times New Roman" panose="02020603050405020304" pitchFamily="18" charset="0"/>
              </a:rPr>
              <a:t> to perform the classification task.</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11704724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50902182-5782-424A-8C6A-CD8D9CB66117}"/>
              </a:ext>
            </a:extLst>
          </p:cNvPr>
          <p:cNvSpPr>
            <a:spLocks noGrp="1"/>
          </p:cNvSpPr>
          <p:nvPr>
            <p:ph type="title"/>
          </p:nvPr>
        </p:nvSpPr>
        <p:spPr>
          <a:xfrm>
            <a:off x="-1" y="914401"/>
            <a:ext cx="2886635" cy="833717"/>
          </a:xfrm>
        </p:spPr>
        <p:txBody>
          <a:bodyPr/>
          <a:lstStyle/>
          <a:p>
            <a:r>
              <a:rPr lang="en-US" sz="2400" b="1" dirty="0">
                <a:solidFill>
                  <a:schemeClr val="accent2"/>
                </a:solidFill>
                <a:latin typeface="Times New Roman" panose="02020603050405020304" pitchFamily="18" charset="0"/>
                <a:cs typeface="Times New Roman" panose="02020603050405020304" pitchFamily="18" charset="0"/>
              </a:rPr>
              <a:t>DIFFERENT PHASES:</a:t>
            </a:r>
            <a:endParaRPr lang="en-IN" sz="2400" b="1" dirty="0">
              <a:solidFill>
                <a:schemeClr val="accent2"/>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A23E86BF-FB78-4AAD-8EB3-C0095D0157F5}"/>
              </a:ext>
            </a:extLst>
          </p:cNvPr>
          <p:cNvSpPr>
            <a:spLocks noGrp="1"/>
          </p:cNvSpPr>
          <p:nvPr>
            <p:ph type="dt" sz="half" idx="10"/>
          </p:nvPr>
        </p:nvSpPr>
        <p:spPr/>
        <p:txBody>
          <a:bodyPr/>
          <a:lstStyle/>
          <a:p>
            <a:pPr>
              <a:defRPr/>
            </a:pPr>
            <a:r>
              <a:rPr lang="en-US"/>
              <a:t>4 December 2017</a:t>
            </a:r>
          </a:p>
        </p:txBody>
      </p:sp>
      <p:sp>
        <p:nvSpPr>
          <p:cNvPr id="5" name="Slide Number Placeholder 4">
            <a:extLst>
              <a:ext uri="{FF2B5EF4-FFF2-40B4-BE49-F238E27FC236}">
                <a16:creationId xmlns:a16="http://schemas.microsoft.com/office/drawing/2014/main" xmlns="" id="{1CE633AD-6C0E-40F3-8670-BEE073463E50}"/>
              </a:ext>
            </a:extLst>
          </p:cNvPr>
          <p:cNvSpPr>
            <a:spLocks noGrp="1"/>
          </p:cNvSpPr>
          <p:nvPr>
            <p:ph type="sldNum" sz="quarter" idx="12"/>
          </p:nvPr>
        </p:nvSpPr>
        <p:spPr/>
        <p:txBody>
          <a:bodyPr/>
          <a:lstStyle/>
          <a:p>
            <a:pPr>
              <a:defRPr/>
            </a:pPr>
            <a:fld id="{51EDAF45-A1ED-443F-B7DC-99AC8969684E}" type="slidenum">
              <a:rPr lang="en-US" smtClean="0"/>
              <a:pPr>
                <a:defRPr/>
              </a:pPr>
              <a:t>56</a:t>
            </a:fld>
            <a:endParaRPr lang="en-US" dirty="0"/>
          </a:p>
        </p:txBody>
      </p:sp>
      <p:pic>
        <p:nvPicPr>
          <p:cNvPr id="6" name="Picture 5">
            <a:extLst>
              <a:ext uri="{FF2B5EF4-FFF2-40B4-BE49-F238E27FC236}">
                <a16:creationId xmlns:a16="http://schemas.microsoft.com/office/drawing/2014/main" xmlns="" id="{AA5C8B68-D8C7-4352-B3EE-5E46D78216B5}"/>
              </a:ext>
            </a:extLst>
          </p:cNvPr>
          <p:cNvPicPr/>
          <p:nvPr/>
        </p:nvPicPr>
        <p:blipFill>
          <a:blip r:embed="rId2"/>
          <a:stretch>
            <a:fillRect/>
          </a:stretch>
        </p:blipFill>
        <p:spPr>
          <a:xfrm>
            <a:off x="3035651" y="821989"/>
            <a:ext cx="5439381" cy="2607011"/>
          </a:xfrm>
          <a:prstGeom prst="rect">
            <a:avLst/>
          </a:prstGeom>
        </p:spPr>
      </p:pic>
      <p:pic>
        <p:nvPicPr>
          <p:cNvPr id="8" name="Picture 7">
            <a:extLst>
              <a:ext uri="{FF2B5EF4-FFF2-40B4-BE49-F238E27FC236}">
                <a16:creationId xmlns:a16="http://schemas.microsoft.com/office/drawing/2014/main" xmlns="" id="{DFBDBD19-981D-4F12-9A9D-AB1497682205}"/>
              </a:ext>
            </a:extLst>
          </p:cNvPr>
          <p:cNvPicPr/>
          <p:nvPr/>
        </p:nvPicPr>
        <p:blipFill>
          <a:blip r:embed="rId3"/>
          <a:stretch>
            <a:fillRect/>
          </a:stretch>
        </p:blipFill>
        <p:spPr>
          <a:xfrm>
            <a:off x="1721224" y="3429000"/>
            <a:ext cx="6357329" cy="3125857"/>
          </a:xfrm>
          <a:prstGeom prst="rect">
            <a:avLst/>
          </a:prstGeom>
          <a:noFill/>
          <a:ln>
            <a:noFill/>
          </a:ln>
        </p:spPr>
      </p:pic>
    </p:spTree>
    <p:extLst>
      <p:ext uri="{BB962C8B-B14F-4D97-AF65-F5344CB8AC3E}">
        <p14:creationId xmlns:p14="http://schemas.microsoft.com/office/powerpoint/2010/main" xmlns="" val="40228356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208B8B-7FBE-44E8-B7E4-4A63B1E54984}"/>
              </a:ext>
            </a:extLst>
          </p:cNvPr>
          <p:cNvSpPr>
            <a:spLocks noGrp="1"/>
          </p:cNvSpPr>
          <p:nvPr>
            <p:ph type="title"/>
          </p:nvPr>
        </p:nvSpPr>
        <p:spPr>
          <a:xfrm>
            <a:off x="2698377" y="815788"/>
            <a:ext cx="3980330" cy="484094"/>
          </a:xfrm>
        </p:spPr>
        <p:txBody>
          <a:bodyPr/>
          <a:lstStyle/>
          <a:p>
            <a:r>
              <a:rPr lang="en-US" sz="2400" b="1" dirty="0">
                <a:solidFill>
                  <a:schemeClr val="accent2"/>
                </a:solidFill>
                <a:effectLst/>
                <a:latin typeface="Times New Roman" panose="02020603050405020304" pitchFamily="18" charset="0"/>
                <a:ea typeface="Times New Roman" panose="02020603050405020304" pitchFamily="18" charset="0"/>
              </a:rPr>
              <a:t>MODEL ARCHITECTURE</a:t>
            </a:r>
            <a:r>
              <a:rPr lang="en-IN" b="1" dirty="0"/>
              <a:t/>
            </a:r>
            <a:br>
              <a:rPr lang="en-IN" b="1" dirty="0"/>
            </a:br>
            <a:endParaRPr lang="en-IN" dirty="0"/>
          </a:p>
        </p:txBody>
      </p:sp>
      <p:sp>
        <p:nvSpPr>
          <p:cNvPr id="3" name="Date Placeholder 2">
            <a:extLst>
              <a:ext uri="{FF2B5EF4-FFF2-40B4-BE49-F238E27FC236}">
                <a16:creationId xmlns:a16="http://schemas.microsoft.com/office/drawing/2014/main" xmlns="" id="{B1542C80-6DB7-475B-AF9A-E8ED2B67A50B}"/>
              </a:ext>
            </a:extLst>
          </p:cNvPr>
          <p:cNvSpPr>
            <a:spLocks noGrp="1"/>
          </p:cNvSpPr>
          <p:nvPr>
            <p:ph type="dt" sz="half" idx="10"/>
          </p:nvPr>
        </p:nvSpPr>
        <p:spPr/>
        <p:txBody>
          <a:bodyPr/>
          <a:lstStyle/>
          <a:p>
            <a:pPr>
              <a:defRPr/>
            </a:pPr>
            <a:r>
              <a:rPr lang="en-US"/>
              <a:t>4 December 2017</a:t>
            </a:r>
          </a:p>
        </p:txBody>
      </p:sp>
      <p:sp>
        <p:nvSpPr>
          <p:cNvPr id="4" name="Slide Number Placeholder 3">
            <a:extLst>
              <a:ext uri="{FF2B5EF4-FFF2-40B4-BE49-F238E27FC236}">
                <a16:creationId xmlns:a16="http://schemas.microsoft.com/office/drawing/2014/main" xmlns="" id="{E3C67029-52B7-4393-ACEC-19DC6B585B67}"/>
              </a:ext>
            </a:extLst>
          </p:cNvPr>
          <p:cNvSpPr>
            <a:spLocks noGrp="1"/>
          </p:cNvSpPr>
          <p:nvPr>
            <p:ph type="sldNum" sz="quarter" idx="12"/>
          </p:nvPr>
        </p:nvSpPr>
        <p:spPr/>
        <p:txBody>
          <a:bodyPr/>
          <a:lstStyle/>
          <a:p>
            <a:pPr>
              <a:defRPr/>
            </a:pPr>
            <a:fld id="{A08C398C-333C-4FCB-8B11-585B095AB6FE}" type="slidenum">
              <a:rPr lang="en-US" smtClean="0"/>
              <a:pPr>
                <a:defRPr/>
              </a:pPr>
              <a:t>57</a:t>
            </a:fld>
            <a:endParaRPr lang="en-US" dirty="0"/>
          </a:p>
        </p:txBody>
      </p:sp>
      <p:pic>
        <p:nvPicPr>
          <p:cNvPr id="9" name="Picture 8" descr="nn">
            <a:extLst>
              <a:ext uri="{FF2B5EF4-FFF2-40B4-BE49-F238E27FC236}">
                <a16:creationId xmlns:a16="http://schemas.microsoft.com/office/drawing/2014/main" xmlns="" id="{010845EE-9E16-4476-BD29-8A31D35D04F9}"/>
              </a:ext>
            </a:extLst>
          </p:cNvPr>
          <p:cNvPicPr/>
          <p:nvPr/>
        </p:nvPicPr>
        <p:blipFill>
          <a:blip r:embed="rId2" cstate="print"/>
          <a:stretch>
            <a:fillRect/>
          </a:stretch>
        </p:blipFill>
        <p:spPr>
          <a:xfrm>
            <a:off x="515566" y="1274323"/>
            <a:ext cx="8356060" cy="3629371"/>
          </a:xfrm>
          <a:prstGeom prst="rect">
            <a:avLst/>
          </a:prstGeom>
        </p:spPr>
      </p:pic>
      <p:sp>
        <p:nvSpPr>
          <p:cNvPr id="11" name="TextBox 10">
            <a:extLst>
              <a:ext uri="{FF2B5EF4-FFF2-40B4-BE49-F238E27FC236}">
                <a16:creationId xmlns:a16="http://schemas.microsoft.com/office/drawing/2014/main" xmlns="" id="{587B0651-94EF-47F8-ADA4-D926237D6E55}"/>
              </a:ext>
            </a:extLst>
          </p:cNvPr>
          <p:cNvSpPr txBox="1"/>
          <p:nvPr/>
        </p:nvSpPr>
        <p:spPr>
          <a:xfrm>
            <a:off x="515566" y="4903696"/>
            <a:ext cx="8278810" cy="1200329"/>
          </a:xfrm>
          <a:prstGeom prst="rect">
            <a:avLst/>
          </a:prstGeom>
          <a:noFill/>
        </p:spPr>
        <p:txBody>
          <a:bodyPr wrap="square">
            <a:spAutoFit/>
          </a:bodyPr>
          <a:lstStyle/>
          <a:p>
            <a:pPr algn="just"/>
            <a:r>
              <a:rPr lang="en-US" sz="1800" b="1" dirty="0">
                <a:effectLst/>
                <a:latin typeface="Times New Roman" panose="02020603050405020304" pitchFamily="18" charset="0"/>
                <a:ea typeface="Times New Roman" panose="02020603050405020304" pitchFamily="18" charset="0"/>
              </a:rPr>
              <a:t>Model Evaluation: </a:t>
            </a:r>
            <a:r>
              <a:rPr lang="en-US" sz="1800" dirty="0">
                <a:effectLst/>
                <a:latin typeface="Times New Roman" panose="02020603050405020304" pitchFamily="18" charset="0"/>
                <a:ea typeface="Times New Roman" panose="02020603050405020304" pitchFamily="18" charset="0"/>
              </a:rPr>
              <a:t>We trained the model by using the metrics like accuracy, precision, recall and AUC. We used the Adam as an optimizer and categorical cross entropy as loss function. The model performed well on the test data. The model also predicted the new unseen data very well.</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10422025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8ACD6B-54A3-4D09-8A93-7286BC13081B}"/>
              </a:ext>
            </a:extLst>
          </p:cNvPr>
          <p:cNvSpPr>
            <a:spLocks noGrp="1"/>
          </p:cNvSpPr>
          <p:nvPr>
            <p:ph type="title"/>
          </p:nvPr>
        </p:nvSpPr>
        <p:spPr>
          <a:xfrm>
            <a:off x="2456328" y="842682"/>
            <a:ext cx="4276165" cy="430306"/>
          </a:xfrm>
        </p:spPr>
        <p:txBody>
          <a:bodyPr/>
          <a:lstStyle/>
          <a:p>
            <a:r>
              <a:rPr lang="en-US" sz="2400" b="1" dirty="0">
                <a:solidFill>
                  <a:schemeClr val="accent6"/>
                </a:solidFill>
                <a:effectLst/>
                <a:latin typeface="Times New Roman" panose="02020603050405020304" pitchFamily="18" charset="0"/>
                <a:ea typeface="Times New Roman" panose="02020603050405020304" pitchFamily="18" charset="0"/>
              </a:rPr>
              <a:t>RESULTS AND DISCUSSION</a:t>
            </a:r>
            <a:r>
              <a:rPr lang="en-IN" sz="5400" b="1" dirty="0">
                <a:solidFill>
                  <a:schemeClr val="accent6"/>
                </a:solidFill>
                <a:effectLst/>
                <a:latin typeface="Times New Roman" panose="02020603050405020304" pitchFamily="18" charset="0"/>
                <a:ea typeface="Times New Roman" panose="02020603050405020304" pitchFamily="18" charset="0"/>
              </a:rPr>
              <a:t/>
            </a:r>
            <a:br>
              <a:rPr lang="en-IN" sz="5400" b="1" dirty="0">
                <a:solidFill>
                  <a:schemeClr val="accent6"/>
                </a:solidFill>
                <a:effectLst/>
                <a:latin typeface="Times New Roman" panose="02020603050405020304" pitchFamily="18" charset="0"/>
                <a:ea typeface="Times New Roman" panose="02020603050405020304" pitchFamily="18" charset="0"/>
              </a:rPr>
            </a:br>
            <a:endParaRPr lang="en-IN" dirty="0"/>
          </a:p>
        </p:txBody>
      </p:sp>
      <p:sp>
        <p:nvSpPr>
          <p:cNvPr id="3" name="Date Placeholder 2">
            <a:extLst>
              <a:ext uri="{FF2B5EF4-FFF2-40B4-BE49-F238E27FC236}">
                <a16:creationId xmlns:a16="http://schemas.microsoft.com/office/drawing/2014/main" xmlns="" id="{60A4167E-2AC8-4194-8ECD-C9AB16573B33}"/>
              </a:ext>
            </a:extLst>
          </p:cNvPr>
          <p:cNvSpPr>
            <a:spLocks noGrp="1"/>
          </p:cNvSpPr>
          <p:nvPr>
            <p:ph type="dt" sz="half" idx="10"/>
          </p:nvPr>
        </p:nvSpPr>
        <p:spPr/>
        <p:txBody>
          <a:bodyPr/>
          <a:lstStyle/>
          <a:p>
            <a:pPr>
              <a:defRPr/>
            </a:pPr>
            <a:r>
              <a:rPr lang="en-US"/>
              <a:t>4 December 2017</a:t>
            </a:r>
          </a:p>
        </p:txBody>
      </p:sp>
      <p:sp>
        <p:nvSpPr>
          <p:cNvPr id="4" name="Slide Number Placeholder 3">
            <a:extLst>
              <a:ext uri="{FF2B5EF4-FFF2-40B4-BE49-F238E27FC236}">
                <a16:creationId xmlns:a16="http://schemas.microsoft.com/office/drawing/2014/main" xmlns="" id="{E2BE3393-9E94-40C2-A4B6-B1DE3E7A22FF}"/>
              </a:ext>
            </a:extLst>
          </p:cNvPr>
          <p:cNvSpPr>
            <a:spLocks noGrp="1"/>
          </p:cNvSpPr>
          <p:nvPr>
            <p:ph type="sldNum" sz="quarter" idx="12"/>
          </p:nvPr>
        </p:nvSpPr>
        <p:spPr/>
        <p:txBody>
          <a:bodyPr/>
          <a:lstStyle/>
          <a:p>
            <a:pPr>
              <a:defRPr/>
            </a:pPr>
            <a:fld id="{A08C398C-333C-4FCB-8B11-585B095AB6FE}" type="slidenum">
              <a:rPr lang="en-US" smtClean="0"/>
              <a:pPr>
                <a:defRPr/>
              </a:pPr>
              <a:t>58</a:t>
            </a:fld>
            <a:endParaRPr lang="en-US" dirty="0"/>
          </a:p>
        </p:txBody>
      </p:sp>
      <p:sp>
        <p:nvSpPr>
          <p:cNvPr id="6" name="TextBox 5">
            <a:extLst>
              <a:ext uri="{FF2B5EF4-FFF2-40B4-BE49-F238E27FC236}">
                <a16:creationId xmlns:a16="http://schemas.microsoft.com/office/drawing/2014/main" xmlns="" id="{9586C211-6503-4803-ACBC-C62CE6C7FBEA}"/>
              </a:ext>
            </a:extLst>
          </p:cNvPr>
          <p:cNvSpPr txBox="1"/>
          <p:nvPr/>
        </p:nvSpPr>
        <p:spPr>
          <a:xfrm>
            <a:off x="618565" y="1532966"/>
            <a:ext cx="8283388" cy="3970318"/>
          </a:xfrm>
          <a:prstGeom prst="rect">
            <a:avLst/>
          </a:prstGeom>
          <a:noFill/>
        </p:spPr>
        <p:txBody>
          <a:bodyPr wrap="square">
            <a:spAutoFit/>
          </a:bodyPr>
          <a:lstStyle/>
          <a:p>
            <a:pPr algn="just"/>
            <a:r>
              <a:rPr lang="en-US" sz="1800" dirty="0">
                <a:solidFill>
                  <a:schemeClr val="accent6"/>
                </a:solidFill>
                <a:effectLst/>
                <a:latin typeface="Times New Roman" panose="02020603050405020304" pitchFamily="18" charset="0"/>
                <a:ea typeface="Times New Roman" panose="02020603050405020304" pitchFamily="18" charset="0"/>
              </a:rPr>
              <a:t>The model achieved the accuracy of 94.6%, precision of 0.9511, recall of 0.9460, AUC of 0.9960, loss of 0.1606. The model also performed well on the unseen data. We randomly given some images other than the dataset that we collected </a:t>
            </a:r>
            <a:r>
              <a:rPr lang="en-US" sz="1800" dirty="0" err="1">
                <a:solidFill>
                  <a:schemeClr val="accent6"/>
                </a:solidFill>
                <a:effectLst/>
                <a:latin typeface="Times New Roman" panose="02020603050405020304" pitchFamily="18" charset="0"/>
                <a:ea typeface="Times New Roman" panose="02020603050405020304" pitchFamily="18" charset="0"/>
              </a:rPr>
              <a:t>inorder</a:t>
            </a:r>
            <a:r>
              <a:rPr lang="en-US" sz="1800" dirty="0">
                <a:solidFill>
                  <a:schemeClr val="accent6"/>
                </a:solidFill>
                <a:effectLst/>
                <a:latin typeface="Times New Roman" panose="02020603050405020304" pitchFamily="18" charset="0"/>
                <a:ea typeface="Times New Roman" panose="02020603050405020304" pitchFamily="18" charset="0"/>
              </a:rPr>
              <a:t> to test the performance of the model. The model predicted the disease well on those data. We also trained the EfficientNetB0 model and CBAM model individually on the dataset. We got better results by training the Hybrid model. </a:t>
            </a:r>
            <a:endParaRPr lang="en-IN" sz="1800" dirty="0">
              <a:solidFill>
                <a:schemeClr val="accent6"/>
              </a:solidFill>
              <a:effectLst/>
              <a:latin typeface="Times New Roman" panose="02020603050405020304" pitchFamily="18" charset="0"/>
              <a:ea typeface="Times New Roman" panose="02020603050405020304" pitchFamily="18" charset="0"/>
            </a:endParaRPr>
          </a:p>
          <a:p>
            <a:pPr algn="just"/>
            <a:r>
              <a:rPr lang="en-US" sz="1800" dirty="0">
                <a:solidFill>
                  <a:schemeClr val="accent6"/>
                </a:solidFill>
                <a:effectLst/>
                <a:latin typeface="Times New Roman" panose="02020603050405020304" pitchFamily="18" charset="0"/>
                <a:ea typeface="Times New Roman" panose="02020603050405020304" pitchFamily="18" charset="0"/>
              </a:rPr>
              <a:t> </a:t>
            </a:r>
            <a:endParaRPr lang="en-IN" sz="1800" dirty="0">
              <a:solidFill>
                <a:schemeClr val="accent6"/>
              </a:solidFill>
              <a:effectLst/>
              <a:latin typeface="Times New Roman" panose="02020603050405020304" pitchFamily="18" charset="0"/>
              <a:ea typeface="Times New Roman" panose="02020603050405020304" pitchFamily="18" charset="0"/>
            </a:endParaRPr>
          </a:p>
          <a:p>
            <a:pPr algn="just"/>
            <a:r>
              <a:rPr lang="en-US" sz="1800" dirty="0">
                <a:solidFill>
                  <a:schemeClr val="accent6"/>
                </a:solidFill>
                <a:effectLst/>
                <a:latin typeface="Times New Roman" panose="02020603050405020304" pitchFamily="18" charset="0"/>
                <a:ea typeface="Times New Roman" panose="02020603050405020304" pitchFamily="18" charset="0"/>
              </a:rPr>
              <a:t>From the table below we can conclude that the Hybrid model has given better results compared to other models. Future research may focus on optimizing the performance of intelligent machines through continuous model improvement and validation on real patient databases. A mobile application can be developed to detect oral diseases, which will be useful for everyone. In addition, multimodal data integration studies can improve the predictive ability and support comprehensive patient care, and should include mobile camera images in the database</a:t>
            </a:r>
            <a:endParaRPr lang="en-IN" sz="1800" dirty="0"/>
          </a:p>
        </p:txBody>
      </p:sp>
    </p:spTree>
    <p:extLst>
      <p:ext uri="{BB962C8B-B14F-4D97-AF65-F5344CB8AC3E}">
        <p14:creationId xmlns:p14="http://schemas.microsoft.com/office/powerpoint/2010/main" xmlns="" val="14738640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AE91BF2-2B39-427F-BA36-FB34E7EC9994}"/>
              </a:ext>
            </a:extLst>
          </p:cNvPr>
          <p:cNvSpPr>
            <a:spLocks noGrp="1"/>
          </p:cNvSpPr>
          <p:nvPr>
            <p:ph type="dt" sz="half" idx="10"/>
          </p:nvPr>
        </p:nvSpPr>
        <p:spPr/>
        <p:txBody>
          <a:bodyPr/>
          <a:lstStyle/>
          <a:p>
            <a:pPr>
              <a:defRPr/>
            </a:pPr>
            <a:r>
              <a:rPr lang="en-US"/>
              <a:t>4 December 2017</a:t>
            </a:r>
          </a:p>
        </p:txBody>
      </p:sp>
      <p:sp>
        <p:nvSpPr>
          <p:cNvPr id="4" name="Slide Number Placeholder 3">
            <a:extLst>
              <a:ext uri="{FF2B5EF4-FFF2-40B4-BE49-F238E27FC236}">
                <a16:creationId xmlns:a16="http://schemas.microsoft.com/office/drawing/2014/main" xmlns="" id="{502A777C-CC0C-47F8-93E3-7088F949B771}"/>
              </a:ext>
            </a:extLst>
          </p:cNvPr>
          <p:cNvSpPr>
            <a:spLocks noGrp="1"/>
          </p:cNvSpPr>
          <p:nvPr>
            <p:ph type="sldNum" sz="quarter" idx="12"/>
          </p:nvPr>
        </p:nvSpPr>
        <p:spPr/>
        <p:txBody>
          <a:bodyPr/>
          <a:lstStyle/>
          <a:p>
            <a:pPr>
              <a:defRPr/>
            </a:pPr>
            <a:fld id="{A08C398C-333C-4FCB-8B11-585B095AB6FE}" type="slidenum">
              <a:rPr lang="en-US" smtClean="0"/>
              <a:pPr>
                <a:defRPr/>
              </a:pPr>
              <a:t>59</a:t>
            </a:fld>
            <a:endParaRPr lang="en-US" dirty="0"/>
          </a:p>
        </p:txBody>
      </p:sp>
      <p:pic>
        <p:nvPicPr>
          <p:cNvPr id="5" name="Picture 4">
            <a:extLst>
              <a:ext uri="{FF2B5EF4-FFF2-40B4-BE49-F238E27FC236}">
                <a16:creationId xmlns:a16="http://schemas.microsoft.com/office/drawing/2014/main" xmlns="" id="{221F29FD-FE2B-42FC-92B6-71F64A52061B}"/>
              </a:ext>
            </a:extLst>
          </p:cNvPr>
          <p:cNvPicPr>
            <a:picLocks noChangeAspect="1"/>
          </p:cNvPicPr>
          <p:nvPr/>
        </p:nvPicPr>
        <p:blipFill>
          <a:blip r:embed="rId2"/>
          <a:stretch>
            <a:fillRect/>
          </a:stretch>
        </p:blipFill>
        <p:spPr>
          <a:xfrm>
            <a:off x="757344" y="1488139"/>
            <a:ext cx="7859702" cy="3056383"/>
          </a:xfrm>
          <a:prstGeom prst="rect">
            <a:avLst/>
          </a:prstGeom>
        </p:spPr>
      </p:pic>
      <p:sp>
        <p:nvSpPr>
          <p:cNvPr id="7" name="TextBox 6">
            <a:extLst>
              <a:ext uri="{FF2B5EF4-FFF2-40B4-BE49-F238E27FC236}">
                <a16:creationId xmlns:a16="http://schemas.microsoft.com/office/drawing/2014/main" xmlns="" id="{F284CCB0-323A-4888-8B62-3498656ACDDF}"/>
              </a:ext>
            </a:extLst>
          </p:cNvPr>
          <p:cNvSpPr txBox="1"/>
          <p:nvPr/>
        </p:nvSpPr>
        <p:spPr>
          <a:xfrm>
            <a:off x="2761128" y="4985738"/>
            <a:ext cx="4090147" cy="307777"/>
          </a:xfrm>
          <a:prstGeom prst="rect">
            <a:avLst/>
          </a:prstGeom>
          <a:noFill/>
        </p:spPr>
        <p:txBody>
          <a:bodyPr wrap="square">
            <a:spAutoFit/>
          </a:bodyPr>
          <a:lstStyle/>
          <a:p>
            <a:r>
              <a:rPr lang="en-US" sz="1400" b="1" dirty="0">
                <a:solidFill>
                  <a:schemeClr val="accent6"/>
                </a:solidFill>
                <a:effectLst/>
                <a:latin typeface="Times New Roman" panose="02020603050405020304" pitchFamily="18" charset="0"/>
                <a:ea typeface="Times New Roman" panose="02020603050405020304" pitchFamily="18" charset="0"/>
              </a:rPr>
              <a:t>Comparing the metrics of different models</a:t>
            </a:r>
            <a:endParaRPr lang="en-IN" sz="1400" dirty="0">
              <a:solidFill>
                <a:schemeClr val="accent6"/>
              </a:solidFill>
            </a:endParaRPr>
          </a:p>
        </p:txBody>
      </p:sp>
    </p:spTree>
    <p:extLst>
      <p:ext uri="{BB962C8B-B14F-4D97-AF65-F5344CB8AC3E}">
        <p14:creationId xmlns:p14="http://schemas.microsoft.com/office/powerpoint/2010/main" xmlns="" val="213460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p:cNvSpPr txBox="1"/>
          <p:nvPr/>
        </p:nvSpPr>
        <p:spPr>
          <a:xfrm>
            <a:off x="609600" y="1111885"/>
            <a:ext cx="8383905" cy="5201920"/>
          </a:xfrm>
          <a:prstGeom prst="rect">
            <a:avLst/>
          </a:prstGeom>
          <a:noFill/>
        </p:spPr>
        <p:txBody>
          <a:bodyPr wrap="square" rtlCol="0">
            <a:noAutofit/>
          </a:bodyPr>
          <a:lstStyle/>
          <a:p>
            <a:pPr lvl="0" algn="just">
              <a:spcBef>
                <a:spcPts val="690"/>
              </a:spcBef>
              <a:spcAft>
                <a:spcPts val="0"/>
              </a:spcAft>
              <a:tabLst>
                <a:tab pos="269875" algn="l"/>
              </a:tabLst>
            </a:pPr>
            <a:r>
              <a:rPr lang="en-IN" sz="1800" b="1" dirty="0"/>
              <a:t>Reference 1</a:t>
            </a:r>
          </a:p>
          <a:p>
            <a:pPr lvl="0" algn="just">
              <a:spcBef>
                <a:spcPts val="690"/>
              </a:spcBef>
              <a:spcAft>
                <a:spcPts val="0"/>
              </a:spcAft>
              <a:tabLst>
                <a:tab pos="269875" algn="l"/>
              </a:tabLst>
            </a:pPr>
            <a:r>
              <a:rPr lang="en-IN" sz="1800" b="1" dirty="0"/>
              <a:t> </a:t>
            </a:r>
            <a:r>
              <a:rPr lang="en-IN" sz="1800" b="0" kern="0" dirty="0">
                <a:effectLst/>
                <a:latin typeface="Times New Roman" panose="02020603050405020304" pitchFamily="18" charset="0"/>
                <a:ea typeface="Times New Roman" panose="02020603050405020304" pitchFamily="18" charset="0"/>
              </a:rPr>
              <a:t>Chau, R. C. W., Li, G., Tew, I. M., Thu, K. M., McGrath, C., Lo, W., Ling, W., </a:t>
            </a:r>
            <a:r>
              <a:rPr lang="en-IN" sz="1800" b="0" kern="0" dirty="0" err="1">
                <a:effectLst/>
                <a:latin typeface="Times New Roman" panose="02020603050405020304" pitchFamily="18" charset="0"/>
                <a:ea typeface="Times New Roman" panose="02020603050405020304" pitchFamily="18" charset="0"/>
              </a:rPr>
              <a:t>Hsung</a:t>
            </a:r>
            <a:r>
              <a:rPr lang="en-IN" sz="1800" b="0" kern="0" dirty="0">
                <a:effectLst/>
                <a:latin typeface="Times New Roman" panose="02020603050405020304" pitchFamily="18" charset="0"/>
                <a:ea typeface="Times New Roman" panose="02020603050405020304" pitchFamily="18" charset="0"/>
              </a:rPr>
              <a:t>, T., &amp; Lam, W. Y. H. (2023). “Accuracy of Artificial Intelligence-Based Photographic detection of gingivitis.” International Dental Journal, 73(5), 724–730.</a:t>
            </a:r>
          </a:p>
          <a:p>
            <a:pPr lvl="0" algn="just">
              <a:spcBef>
                <a:spcPts val="690"/>
              </a:spcBef>
              <a:spcAft>
                <a:spcPts val="0"/>
              </a:spcAft>
              <a:tabLst>
                <a:tab pos="269875" algn="l"/>
              </a:tabLst>
            </a:pPr>
            <a:endParaRPr lang="en-IN" sz="1800" b="0" kern="0" dirty="0">
              <a:effectLst/>
              <a:latin typeface="Times New Roman" panose="02020603050405020304" pitchFamily="18" charset="0"/>
              <a:ea typeface="Times New Roman" panose="02020603050405020304" pitchFamily="18" charset="0"/>
            </a:endParaRPr>
          </a:p>
          <a:p>
            <a:pPr marL="285750" indent="-285750" algn="just">
              <a:spcBef>
                <a:spcPts val="690"/>
              </a:spcBef>
              <a:spcAft>
                <a:spcPts val="0"/>
              </a:spcAft>
              <a:buFont typeface="Wingdings" panose="05000000000000000000" pitchFamily="2" charset="2"/>
              <a:buChar char="Ø"/>
              <a:tabLst>
                <a:tab pos="269875" algn="l"/>
              </a:tabLst>
            </a:pPr>
            <a:r>
              <a:rPr lang="en-US" sz="1800" dirty="0">
                <a:solidFill>
                  <a:schemeClr val="tx1"/>
                </a:solidFill>
                <a:ea typeface="Calibri" panose="020F0502020204030204"/>
                <a:cs typeface="Times New Roman" panose="02020603050405020304" pitchFamily="18" charset="0"/>
              </a:rPr>
              <a:t>They used the DeepLabv3+ architecture to detect the gingivitis by using intraoral images. </a:t>
            </a:r>
          </a:p>
          <a:p>
            <a:pPr marL="285750" indent="-285750" algn="just">
              <a:spcBef>
                <a:spcPts val="690"/>
              </a:spcBef>
              <a:spcAft>
                <a:spcPts val="0"/>
              </a:spcAft>
              <a:buFont typeface="Wingdings" panose="05000000000000000000" pitchFamily="2" charset="2"/>
              <a:buChar char="Ø"/>
              <a:tabLst>
                <a:tab pos="269875" algn="l"/>
              </a:tabLst>
            </a:pPr>
            <a:r>
              <a:rPr lang="en-US" sz="1800" dirty="0">
                <a:solidFill>
                  <a:schemeClr val="tx1"/>
                </a:solidFill>
                <a:ea typeface="Calibri" panose="020F0502020204030204"/>
                <a:cs typeface="Times New Roman" panose="02020603050405020304" pitchFamily="18" charset="0"/>
              </a:rPr>
              <a:t>They detected the various effected regions in the images and classified them into healthy , diseased, questionable.</a:t>
            </a:r>
          </a:p>
          <a:p>
            <a:pPr marL="285750" indent="-285750" algn="just">
              <a:spcBef>
                <a:spcPts val="690"/>
              </a:spcBef>
              <a:spcAft>
                <a:spcPts val="0"/>
              </a:spcAft>
              <a:buFont typeface="Wingdings" panose="05000000000000000000" pitchFamily="2" charset="2"/>
              <a:buChar char="Ø"/>
              <a:tabLst>
                <a:tab pos="269875" algn="l"/>
              </a:tabLst>
            </a:pPr>
            <a:r>
              <a:rPr lang="en-US" sz="1800" dirty="0">
                <a:solidFill>
                  <a:schemeClr val="tx1"/>
                </a:solidFill>
                <a:ea typeface="Calibri" panose="020F0502020204030204"/>
                <a:cs typeface="Times New Roman" panose="02020603050405020304" pitchFamily="18" charset="0"/>
              </a:rPr>
              <a:t>The dataset they used contains the less amount of images. They used the intraoral images of only Chinese people.</a:t>
            </a:r>
          </a:p>
          <a:p>
            <a:pPr marL="285750" marR="0" indent="-285750" algn="just">
              <a:lnSpc>
                <a:spcPct val="115000"/>
              </a:lnSpc>
              <a:spcBef>
                <a:spcPts val="0"/>
              </a:spcBef>
              <a:spcAft>
                <a:spcPts val="0"/>
              </a:spcAft>
              <a:buFont typeface="Wingdings" panose="05000000000000000000" pitchFamily="2" charset="2"/>
              <a:buChar char="Ø"/>
            </a:pPr>
            <a:r>
              <a:rPr lang="en-US" sz="1800" dirty="0">
                <a:solidFill>
                  <a:schemeClr val="tx1"/>
                </a:solidFill>
                <a:ea typeface="Calibri" panose="020F0502020204030204"/>
                <a:cs typeface="Times New Roman" panose="02020603050405020304" pitchFamily="18" charset="0"/>
              </a:rPr>
              <a:t>Sensitivity: 0.92</a:t>
            </a:r>
          </a:p>
          <a:p>
            <a:pPr marL="285750" marR="0" indent="-285750" algn="just">
              <a:lnSpc>
                <a:spcPct val="115000"/>
              </a:lnSpc>
              <a:spcBef>
                <a:spcPts val="0"/>
              </a:spcBef>
              <a:spcAft>
                <a:spcPts val="0"/>
              </a:spcAft>
              <a:buFont typeface="Wingdings" panose="05000000000000000000" pitchFamily="2" charset="2"/>
              <a:buChar char="Ø"/>
            </a:pPr>
            <a:r>
              <a:rPr lang="en-US" sz="1800" dirty="0">
                <a:solidFill>
                  <a:schemeClr val="tx1"/>
                </a:solidFill>
                <a:ea typeface="Calibri" panose="020F0502020204030204"/>
                <a:cs typeface="Times New Roman" panose="02020603050405020304" pitchFamily="18" charset="0"/>
              </a:rPr>
              <a:t>Specificity: 0.94</a:t>
            </a:r>
          </a:p>
          <a:p>
            <a:pPr marL="285750" indent="-285750" algn="just">
              <a:spcBef>
                <a:spcPts val="690"/>
              </a:spcBef>
              <a:spcAft>
                <a:spcPts val="0"/>
              </a:spcAft>
              <a:buFont typeface="Wingdings" panose="05000000000000000000" pitchFamily="2" charset="2"/>
              <a:buChar char="Ø"/>
              <a:tabLst>
                <a:tab pos="269875" algn="l"/>
              </a:tabLst>
            </a:pPr>
            <a:r>
              <a:rPr lang="en-US" sz="1800" dirty="0">
                <a:solidFill>
                  <a:schemeClr val="tx1"/>
                </a:solidFill>
                <a:ea typeface="Calibri" panose="020F0502020204030204"/>
                <a:cs typeface="Times New Roman" panose="02020603050405020304" pitchFamily="18" charset="0"/>
              </a:rPr>
              <a:t>The images must be collected from all nation people and the dataset must be large.</a:t>
            </a:r>
          </a:p>
          <a:p>
            <a:pPr lvl="0" algn="just">
              <a:spcBef>
                <a:spcPts val="690"/>
              </a:spcBef>
              <a:spcAft>
                <a:spcPts val="0"/>
              </a:spcAft>
              <a:tabLst>
                <a:tab pos="269875" algn="l"/>
              </a:tabLst>
            </a:pPr>
            <a:endParaRPr lang="en-IN" sz="1800" b="1" kern="0" dirty="0">
              <a:effectLst/>
              <a:latin typeface="Times New Roman" panose="02020603050405020304" pitchFamily="18" charset="0"/>
              <a:ea typeface="Times New Roman" panose="02020603050405020304" pitchFamily="18" charset="0"/>
            </a:endParaRPr>
          </a:p>
          <a:p>
            <a:pPr>
              <a:lnSpc>
                <a:spcPct val="115000"/>
              </a:lnSpc>
              <a:spcAft>
                <a:spcPts val="1000"/>
              </a:spcAft>
            </a:pPr>
            <a:endParaRPr lang="en-IN"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0FC700-CCFB-44F1-BCCA-10B8E9AF2738}"/>
              </a:ext>
            </a:extLst>
          </p:cNvPr>
          <p:cNvSpPr>
            <a:spLocks noGrp="1"/>
          </p:cNvSpPr>
          <p:nvPr>
            <p:ph type="title"/>
          </p:nvPr>
        </p:nvSpPr>
        <p:spPr>
          <a:xfrm>
            <a:off x="3164542" y="806825"/>
            <a:ext cx="2841811" cy="381001"/>
          </a:xfrm>
        </p:spPr>
        <p:txBody>
          <a:bodyPr/>
          <a:lstStyle/>
          <a:p>
            <a:r>
              <a:rPr lang="en-US" sz="2400" b="1" dirty="0">
                <a:solidFill>
                  <a:schemeClr val="accent2"/>
                </a:solidFill>
                <a:latin typeface="Times New Roman" panose="02020603050405020304" pitchFamily="18" charset="0"/>
                <a:ea typeface="Times New Roman" panose="02020603050405020304" pitchFamily="18" charset="0"/>
                <a:cs typeface="Times New Roman" panose="02020603050405020304" pitchFamily="18" charset="0"/>
              </a:rPr>
              <a:t>C</a:t>
            </a:r>
            <a:r>
              <a:rPr lang="en-US" sz="2400" b="1" dirty="0">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ONCLUSION</a:t>
            </a:r>
            <a:r>
              <a:rPr lang="en-IN" sz="6600" b="1" dirty="0">
                <a:effectLst/>
                <a:latin typeface="Times New Roman" panose="02020603050405020304" pitchFamily="18" charset="0"/>
                <a:ea typeface="Times New Roman" panose="02020603050405020304" pitchFamily="18" charset="0"/>
              </a:rPr>
              <a:t/>
            </a:r>
            <a:br>
              <a:rPr lang="en-IN" sz="6600" b="1" dirty="0">
                <a:effectLst/>
                <a:latin typeface="Times New Roman" panose="02020603050405020304" pitchFamily="18" charset="0"/>
                <a:ea typeface="Times New Roman" panose="02020603050405020304" pitchFamily="18" charset="0"/>
              </a:rPr>
            </a:br>
            <a:endParaRPr lang="en-IN" dirty="0"/>
          </a:p>
        </p:txBody>
      </p:sp>
      <p:sp>
        <p:nvSpPr>
          <p:cNvPr id="3" name="Date Placeholder 2">
            <a:extLst>
              <a:ext uri="{FF2B5EF4-FFF2-40B4-BE49-F238E27FC236}">
                <a16:creationId xmlns:a16="http://schemas.microsoft.com/office/drawing/2014/main" xmlns="" id="{1869206A-ABF1-4973-9DED-1107FE522059}"/>
              </a:ext>
            </a:extLst>
          </p:cNvPr>
          <p:cNvSpPr>
            <a:spLocks noGrp="1"/>
          </p:cNvSpPr>
          <p:nvPr>
            <p:ph type="dt" sz="half" idx="10"/>
          </p:nvPr>
        </p:nvSpPr>
        <p:spPr/>
        <p:txBody>
          <a:bodyPr/>
          <a:lstStyle/>
          <a:p>
            <a:pPr>
              <a:defRPr/>
            </a:pPr>
            <a:r>
              <a:rPr lang="en-US"/>
              <a:t>4 December 2017</a:t>
            </a:r>
          </a:p>
        </p:txBody>
      </p:sp>
      <p:sp>
        <p:nvSpPr>
          <p:cNvPr id="4" name="Slide Number Placeholder 3">
            <a:extLst>
              <a:ext uri="{FF2B5EF4-FFF2-40B4-BE49-F238E27FC236}">
                <a16:creationId xmlns:a16="http://schemas.microsoft.com/office/drawing/2014/main" xmlns="" id="{DD047087-0DC8-49C9-83FF-5DAFAC3FDC9D}"/>
              </a:ext>
            </a:extLst>
          </p:cNvPr>
          <p:cNvSpPr>
            <a:spLocks noGrp="1"/>
          </p:cNvSpPr>
          <p:nvPr>
            <p:ph type="sldNum" sz="quarter" idx="12"/>
          </p:nvPr>
        </p:nvSpPr>
        <p:spPr/>
        <p:txBody>
          <a:bodyPr/>
          <a:lstStyle/>
          <a:p>
            <a:pPr>
              <a:defRPr/>
            </a:pPr>
            <a:fld id="{A08C398C-333C-4FCB-8B11-585B095AB6FE}" type="slidenum">
              <a:rPr lang="en-US" smtClean="0"/>
              <a:pPr>
                <a:defRPr/>
              </a:pPr>
              <a:t>60</a:t>
            </a:fld>
            <a:endParaRPr lang="en-US" dirty="0"/>
          </a:p>
        </p:txBody>
      </p:sp>
      <p:sp>
        <p:nvSpPr>
          <p:cNvPr id="6" name="TextBox 5">
            <a:extLst>
              <a:ext uri="{FF2B5EF4-FFF2-40B4-BE49-F238E27FC236}">
                <a16:creationId xmlns:a16="http://schemas.microsoft.com/office/drawing/2014/main" xmlns="" id="{CF9CFC53-0BA9-48EB-B31B-55DA0C6786D8}"/>
              </a:ext>
            </a:extLst>
          </p:cNvPr>
          <p:cNvSpPr txBox="1"/>
          <p:nvPr/>
        </p:nvSpPr>
        <p:spPr>
          <a:xfrm>
            <a:off x="572588" y="1488141"/>
            <a:ext cx="8293506" cy="3416320"/>
          </a:xfrm>
          <a:prstGeom prst="rect">
            <a:avLst/>
          </a:prstGeom>
          <a:noFill/>
        </p:spPr>
        <p:txBody>
          <a:bodyPr wrap="square">
            <a:spAutoFit/>
          </a:bodyPr>
          <a:lstStyle/>
          <a:p>
            <a:pPr algn="just"/>
            <a:r>
              <a:rPr lang="en-US" sz="1800" dirty="0">
                <a:solidFill>
                  <a:schemeClr val="accent6"/>
                </a:solidFill>
                <a:effectLst/>
                <a:latin typeface="Times New Roman" panose="02020603050405020304" pitchFamily="18" charset="0"/>
                <a:ea typeface="Times New Roman" panose="02020603050405020304" pitchFamily="18" charset="0"/>
              </a:rPr>
              <a:t>In conclusion, our study addresses the lag in technological development in dentistry compared to other fields, especially in the context of deep learning methods. We provide the first solution to address this gap by developing a robust model for oral disease classification using internal images. Our research results show the effectiveness of our hybrid model, which achieved an effective accuracy rate of 94.6%. In addition, we translate our research into practical applications by creating a user-friendly website where individuals can upload internal images to predict disease. Our focus on internal imaging demonstrates cost-effectiveness compared to conventional radiographic imaging and makes our approach more suitable for widespread implementation. By ensuring early disease detection, our research enables people to take proactive action and receive timely treatment, ultimately improving oral health outcomes and reducing healthcare costs.</a:t>
            </a:r>
            <a:endParaRPr lang="en-IN" sz="1800" dirty="0">
              <a:solidFill>
                <a:schemeClr val="accent6"/>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xmlns="" val="29385462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457200" y="848360"/>
            <a:ext cx="8546465" cy="5380355"/>
          </a:xfrm>
        </p:spPr>
        <p:txBody>
          <a:bodyPr/>
          <a:lstStyle/>
          <a:p>
            <a:pPr marL="0" indent="0" algn="l">
              <a:spcBef>
                <a:spcPts val="690"/>
              </a:spcBef>
              <a:spcAft>
                <a:spcPts val="0"/>
              </a:spcAft>
              <a:buNone/>
            </a:pPr>
            <a:endParaRPr lang="en-IN" sz="1600" b="1" dirty="0">
              <a:latin typeface="Times New Roman" panose="02020603050405020304" pitchFamily="18" charset="0"/>
              <a:ea typeface="Times New Roman" panose="02020603050405020304" pitchFamily="18" charset="0"/>
            </a:endParaRPr>
          </a:p>
          <a:p>
            <a:pPr marL="0" indent="0" algn="just">
              <a:lnSpc>
                <a:spcPct val="110000"/>
              </a:lnSpc>
              <a:spcBef>
                <a:spcPts val="690"/>
              </a:spcBef>
              <a:spcAft>
                <a:spcPts val="0"/>
              </a:spcAft>
              <a:buNone/>
            </a:pPr>
            <a:r>
              <a:rPr lang="en-IN" sz="1600" b="1" dirty="0">
                <a:latin typeface="Times New Roman" panose="02020603050405020304" pitchFamily="18" charset="0"/>
                <a:ea typeface="Times New Roman" panose="02020603050405020304" pitchFamily="18" charset="0"/>
              </a:rPr>
              <a:t>[</a:t>
            </a:r>
            <a:r>
              <a:rPr lang="en-IN" sz="1800" b="1" dirty="0">
                <a:latin typeface="Times New Roman" panose="02020603050405020304" pitchFamily="18" charset="0"/>
                <a:ea typeface="Times New Roman" panose="02020603050405020304" pitchFamily="18" charset="0"/>
              </a:rPr>
              <a:t>1]</a:t>
            </a:r>
            <a:r>
              <a:rPr lang="en-US" altLang="en-IN" sz="1600" b="1" dirty="0">
                <a:latin typeface="Times New Roman" panose="02020603050405020304" pitchFamily="18" charset="0"/>
                <a:ea typeface="Times New Roman" panose="02020603050405020304" pitchFamily="18" charset="0"/>
              </a:rPr>
              <a:t> </a:t>
            </a:r>
            <a:r>
              <a:rPr sz="1600">
                <a:effectLst/>
                <a:latin typeface="Times New Roman" panose="02020603050405020304" pitchFamily="18" charset="0"/>
                <a:ea typeface="Times New Roman" panose="02020603050405020304" pitchFamily="18" charset="0"/>
                <a:sym typeface="+mn-ea"/>
              </a:rPr>
              <a:t>Chau, R. C. W., Li, G., Tew, I. M., Thu, K. M., McGrath, C., Lo, W., Ling, W.</a:t>
            </a:r>
            <a:r>
              <a:rPr lang="en-US" sz="1600">
                <a:effectLst/>
                <a:latin typeface="Times New Roman" panose="02020603050405020304" pitchFamily="18" charset="0"/>
                <a:ea typeface="Times New Roman" panose="02020603050405020304" pitchFamily="18" charset="0"/>
                <a:sym typeface="+mn-ea"/>
              </a:rPr>
              <a:t>,</a:t>
            </a:r>
            <a:r>
              <a:rPr sz="1600">
                <a:effectLst/>
                <a:latin typeface="Times New Roman" panose="02020603050405020304" pitchFamily="18" charset="0"/>
                <a:ea typeface="Times New Roman" panose="02020603050405020304" pitchFamily="18" charset="0"/>
                <a:sym typeface="+mn-ea"/>
              </a:rPr>
              <a:t>Hsung,T., &amp; </a:t>
            </a:r>
            <a:r>
              <a:rPr lang="en-US" sz="1600">
                <a:effectLst/>
                <a:latin typeface="Times New Roman" panose="02020603050405020304" pitchFamily="18" charset="0"/>
                <a:ea typeface="Times New Roman" panose="02020603050405020304" pitchFamily="18" charset="0"/>
                <a:sym typeface="+mn-ea"/>
              </a:rPr>
              <a:t>              </a:t>
            </a:r>
            <a:r>
              <a:rPr sz="1600">
                <a:effectLst/>
                <a:latin typeface="Times New Roman" panose="02020603050405020304" pitchFamily="18" charset="0"/>
                <a:ea typeface="Times New Roman" panose="02020603050405020304" pitchFamily="18" charset="0"/>
                <a:sym typeface="+mn-ea"/>
              </a:rPr>
              <a:t>Lam, W. Y. H. (2023). “Accuracy of Artificial Intelligence-Based Photographic detection of </a:t>
            </a:r>
            <a:r>
              <a:rPr lang="en-US" sz="1600">
                <a:effectLst/>
                <a:latin typeface="Times New Roman" panose="02020603050405020304" pitchFamily="18" charset="0"/>
                <a:ea typeface="Times New Roman" panose="02020603050405020304" pitchFamily="18" charset="0"/>
                <a:sym typeface="+mn-ea"/>
              </a:rPr>
              <a:t>   </a:t>
            </a:r>
            <a:r>
              <a:rPr sz="1600">
                <a:effectLst/>
                <a:latin typeface="Times New Roman" panose="02020603050405020304" pitchFamily="18" charset="0"/>
                <a:ea typeface="Times New Roman" panose="02020603050405020304" pitchFamily="18" charset="0"/>
                <a:sym typeface="+mn-ea"/>
              </a:rPr>
              <a:t>gingivitis.” International Dental Journal, 73(5), 724–730.</a:t>
            </a:r>
          </a:p>
          <a:p>
            <a:pPr marL="0" indent="0" algn="just">
              <a:spcBef>
                <a:spcPts val="690"/>
              </a:spcBef>
              <a:spcAft>
                <a:spcPts val="0"/>
              </a:spcAft>
              <a:buNone/>
            </a:pPr>
            <a:r>
              <a:rPr lang="en-US" sz="1600" b="1" dirty="0">
                <a:latin typeface="Times New Roman" panose="02020603050405020304" pitchFamily="18" charset="0"/>
                <a:cs typeface="Times New Roman" panose="02020603050405020304" pitchFamily="18" charset="0"/>
              </a:rPr>
              <a:t>[2] </a:t>
            </a:r>
            <a:r>
              <a:rPr lang="en-US" sz="1600" dirty="0">
                <a:latin typeface="Times New Roman" panose="02020603050405020304" pitchFamily="18" charset="0"/>
                <a:cs typeface="Times New Roman" panose="02020603050405020304" pitchFamily="18" charset="0"/>
              </a:rPr>
              <a:t>Rashid, J., </a:t>
            </a:r>
            <a:r>
              <a:rPr lang="en-US" sz="1600" dirty="0" err="1">
                <a:latin typeface="Times New Roman" panose="02020603050405020304" pitchFamily="18" charset="0"/>
                <a:cs typeface="Times New Roman" panose="02020603050405020304" pitchFamily="18" charset="0"/>
              </a:rPr>
              <a:t>Qaisar</a:t>
            </a:r>
            <a:r>
              <a:rPr lang="en-US" sz="1600" dirty="0">
                <a:latin typeface="Times New Roman" panose="02020603050405020304" pitchFamily="18" charset="0"/>
                <a:cs typeface="Times New Roman" panose="02020603050405020304" pitchFamily="18" charset="0"/>
              </a:rPr>
              <a:t>, B. S., </a:t>
            </a:r>
            <a:r>
              <a:rPr lang="en-US" sz="1600" dirty="0" err="1">
                <a:latin typeface="Times New Roman" panose="02020603050405020304" pitchFamily="18" charset="0"/>
                <a:cs typeface="Times New Roman" panose="02020603050405020304" pitchFamily="18" charset="0"/>
              </a:rPr>
              <a:t>Faheem</a:t>
            </a:r>
            <a:r>
              <a:rPr lang="en-US" sz="1600" dirty="0">
                <a:latin typeface="Times New Roman" panose="02020603050405020304" pitchFamily="18" charset="0"/>
                <a:cs typeface="Times New Roman" panose="02020603050405020304" pitchFamily="18" charset="0"/>
              </a:rPr>
              <a:t>, M., </a:t>
            </a:r>
            <a:r>
              <a:rPr lang="en-US" sz="1600" dirty="0" err="1">
                <a:latin typeface="Times New Roman" panose="02020603050405020304" pitchFamily="18" charset="0"/>
                <a:cs typeface="Times New Roman" panose="02020603050405020304" pitchFamily="18" charset="0"/>
              </a:rPr>
              <a:t>Akram</a:t>
            </a:r>
            <a:r>
              <a:rPr lang="en-US" sz="1600" dirty="0">
                <a:latin typeface="Times New Roman" panose="02020603050405020304" pitchFamily="18" charset="0"/>
                <a:cs typeface="Times New Roman" panose="02020603050405020304" pitchFamily="18" charset="0"/>
              </a:rPr>
              <a:t>, A., </a:t>
            </a:r>
            <a:r>
              <a:rPr lang="en-US" sz="1600" dirty="0" err="1">
                <a:latin typeface="Times New Roman" panose="02020603050405020304" pitchFamily="18" charset="0"/>
                <a:cs typeface="Times New Roman" panose="02020603050405020304" pitchFamily="18" charset="0"/>
              </a:rPr>
              <a:t>Amin</a:t>
            </a:r>
            <a:r>
              <a:rPr lang="en-US" sz="1600" dirty="0">
                <a:latin typeface="Times New Roman" panose="02020603050405020304" pitchFamily="18" charset="0"/>
                <a:cs typeface="Times New Roman" panose="02020603050405020304" pitchFamily="18" charset="0"/>
              </a:rPr>
              <a:t>, R. U., &amp; </a:t>
            </a:r>
            <a:r>
              <a:rPr lang="en-US" sz="1600" dirty="0" err="1">
                <a:latin typeface="Times New Roman" panose="02020603050405020304" pitchFamily="18" charset="0"/>
                <a:cs typeface="Times New Roman" panose="02020603050405020304" pitchFamily="18" charset="0"/>
              </a:rPr>
              <a:t>Hamid</a:t>
            </a:r>
            <a:r>
              <a:rPr lang="en-US" sz="1600" dirty="0">
                <a:latin typeface="Times New Roman" panose="02020603050405020304" pitchFamily="18" charset="0"/>
                <a:cs typeface="Times New Roman" panose="02020603050405020304" pitchFamily="18" charset="0"/>
              </a:rPr>
              <a:t>, M.</a:t>
            </a:r>
          </a:p>
          <a:p>
            <a:pPr lvl="0" algn="just">
              <a:buNone/>
            </a:pPr>
            <a:r>
              <a:rPr lang="en-US" sz="1600" dirty="0">
                <a:latin typeface="Times New Roman" panose="02020603050405020304" pitchFamily="18" charset="0"/>
                <a:cs typeface="Times New Roman" panose="02020603050405020304" pitchFamily="18" charset="0"/>
              </a:rPr>
              <a:t>     (2023). “Mouth and </a:t>
            </a:r>
            <a:r>
              <a:rPr lang="en-US" sz="1600" dirty="0" err="1">
                <a:latin typeface="Times New Roman" panose="02020603050405020304" pitchFamily="18" charset="0"/>
                <a:cs typeface="Times New Roman" panose="02020603050405020304" pitchFamily="18" charset="0"/>
              </a:rPr>
              <a:t>oraldisease</a:t>
            </a:r>
            <a:r>
              <a:rPr lang="en-US" sz="1600" dirty="0">
                <a:latin typeface="Times New Roman" panose="02020603050405020304" pitchFamily="18" charset="0"/>
                <a:cs typeface="Times New Roman" panose="02020603050405020304" pitchFamily="18" charset="0"/>
              </a:rPr>
              <a:t> classification using InceptionResNetV2 method.” Multimedia Tools and Applications.</a:t>
            </a:r>
          </a:p>
          <a:p>
            <a:pPr lvl="0" algn="just">
              <a:buNone/>
            </a:pPr>
            <a:r>
              <a:rPr lang="en-US" sz="1600" b="1" dirty="0">
                <a:latin typeface="Times New Roman" panose="02020603050405020304" pitchFamily="18" charset="0"/>
                <a:cs typeface="Times New Roman" panose="02020603050405020304" pitchFamily="18" charset="0"/>
              </a:rPr>
              <a:t>[3] </a:t>
            </a:r>
            <a:r>
              <a:rPr lang="en-US" sz="1600" dirty="0">
                <a:latin typeface="Times New Roman" panose="02020603050405020304" pitchFamily="18" charset="0"/>
                <a:cs typeface="Times New Roman" panose="02020603050405020304" pitchFamily="18" charset="0"/>
              </a:rPr>
              <a:t>Park, S., </a:t>
            </a:r>
            <a:r>
              <a:rPr lang="en-US" sz="1600" dirty="0" err="1">
                <a:latin typeface="Times New Roman" panose="02020603050405020304" pitchFamily="18" charset="0"/>
                <a:cs typeface="Times New Roman" panose="02020603050405020304" pitchFamily="18" charset="0"/>
              </a:rPr>
              <a:t>Erkinov</a:t>
            </a:r>
            <a:r>
              <a:rPr lang="en-US" sz="1600" dirty="0">
                <a:latin typeface="Times New Roman" panose="02020603050405020304" pitchFamily="18" charset="0"/>
                <a:cs typeface="Times New Roman" panose="02020603050405020304" pitchFamily="18" charset="0"/>
              </a:rPr>
              <a:t>, H., </a:t>
            </a:r>
            <a:r>
              <a:rPr lang="en-US" sz="1600" dirty="0" err="1">
                <a:latin typeface="Times New Roman" panose="02020603050405020304" pitchFamily="18" charset="0"/>
                <a:cs typeface="Times New Roman" panose="02020603050405020304" pitchFamily="18" charset="0"/>
              </a:rPr>
              <a:t>Hasan</a:t>
            </a:r>
            <a:r>
              <a:rPr lang="en-US" sz="1600" dirty="0">
                <a:latin typeface="Times New Roman" panose="02020603050405020304" pitchFamily="18" charset="0"/>
                <a:cs typeface="Times New Roman" panose="02020603050405020304" pitchFamily="18" charset="0"/>
              </a:rPr>
              <a:t>, M. a. M., Nam, S., Kim, Y., Shin, J., &amp; Chang, W. (2023). “Periodontal Disease Classification with Color Teeth Images Using </a:t>
            </a:r>
            <a:r>
              <a:rPr lang="en-US" sz="1600" dirty="0" err="1">
                <a:latin typeface="Times New Roman" panose="02020603050405020304" pitchFamily="18" charset="0"/>
                <a:cs typeface="Times New Roman" panose="02020603050405020304" pitchFamily="18" charset="0"/>
              </a:rPr>
              <a:t>Convolutional</a:t>
            </a:r>
            <a:r>
              <a:rPr lang="en-US" sz="1600" dirty="0">
                <a:latin typeface="Times New Roman" panose="02020603050405020304" pitchFamily="18" charset="0"/>
                <a:cs typeface="Times New Roman" panose="02020603050405020304" pitchFamily="18" charset="0"/>
              </a:rPr>
              <a:t> Neural Networks.” Electronics, 12(7), 1518.</a:t>
            </a:r>
          </a:p>
          <a:p>
            <a:pPr lvl="0" algn="just">
              <a:buNone/>
            </a:pPr>
            <a:r>
              <a:rPr lang="en-US" sz="1600" b="1" dirty="0">
                <a:latin typeface="Times New Roman" panose="02020603050405020304" pitchFamily="18" charset="0"/>
                <a:cs typeface="Times New Roman" panose="02020603050405020304" pitchFamily="18" charset="0"/>
              </a:rPr>
              <a:t>[4] </a:t>
            </a:r>
            <a:r>
              <a:rPr lang="en-US" sz="1600" dirty="0" err="1">
                <a:latin typeface="Times New Roman" panose="02020603050405020304" pitchFamily="18" charset="0"/>
                <a:cs typeface="Times New Roman" panose="02020603050405020304" pitchFamily="18" charset="0"/>
              </a:rPr>
              <a:t>Sivari</a:t>
            </a:r>
            <a:r>
              <a:rPr lang="en-US" sz="1600" dirty="0">
                <a:latin typeface="Times New Roman" panose="02020603050405020304" pitchFamily="18" charset="0"/>
                <a:cs typeface="Times New Roman" panose="02020603050405020304" pitchFamily="18" charset="0"/>
              </a:rPr>
              <a:t>, E., </a:t>
            </a:r>
            <a:r>
              <a:rPr lang="en-US" sz="1600" dirty="0" err="1">
                <a:latin typeface="Times New Roman" panose="02020603050405020304" pitchFamily="18" charset="0"/>
                <a:cs typeface="Times New Roman" panose="02020603050405020304" pitchFamily="18" charset="0"/>
              </a:rPr>
              <a:t>Senirkentli</a:t>
            </a:r>
            <a:r>
              <a:rPr lang="en-US" sz="1600" dirty="0">
                <a:latin typeface="Times New Roman" panose="02020603050405020304" pitchFamily="18" charset="0"/>
                <a:cs typeface="Times New Roman" panose="02020603050405020304" pitchFamily="18" charset="0"/>
              </a:rPr>
              <a:t>, G. B., </a:t>
            </a:r>
            <a:r>
              <a:rPr lang="en-US" sz="1600" dirty="0" err="1">
                <a:latin typeface="Times New Roman" panose="02020603050405020304" pitchFamily="18" charset="0"/>
                <a:cs typeface="Times New Roman" panose="02020603050405020304" pitchFamily="18" charset="0"/>
              </a:rPr>
              <a:t>Bostancı</a:t>
            </a:r>
            <a:r>
              <a:rPr lang="en-US" sz="1600" dirty="0">
                <a:latin typeface="Times New Roman" panose="02020603050405020304" pitchFamily="18" charset="0"/>
                <a:cs typeface="Times New Roman" panose="02020603050405020304" pitchFamily="18" charset="0"/>
              </a:rPr>
              <a:t>, E., </a:t>
            </a:r>
            <a:r>
              <a:rPr lang="en-US" sz="1600" dirty="0" err="1">
                <a:latin typeface="Times New Roman" panose="02020603050405020304" pitchFamily="18" charset="0"/>
                <a:cs typeface="Times New Roman" panose="02020603050405020304" pitchFamily="18" charset="0"/>
              </a:rPr>
              <a:t>Güzel</a:t>
            </a:r>
            <a:r>
              <a:rPr lang="en-US" sz="1600" dirty="0">
                <a:latin typeface="Times New Roman" panose="02020603050405020304" pitchFamily="18" charset="0"/>
                <a:cs typeface="Times New Roman" panose="02020603050405020304" pitchFamily="18" charset="0"/>
              </a:rPr>
              <a:t>, M. S., </a:t>
            </a:r>
            <a:r>
              <a:rPr lang="en-US" sz="1600" dirty="0" err="1">
                <a:latin typeface="Times New Roman" panose="02020603050405020304" pitchFamily="18" charset="0"/>
                <a:cs typeface="Times New Roman" panose="02020603050405020304" pitchFamily="18" charset="0"/>
              </a:rPr>
              <a:t>Açıcı</a:t>
            </a:r>
            <a:r>
              <a:rPr lang="en-US" sz="1600" dirty="0">
                <a:latin typeface="Times New Roman" panose="02020603050405020304" pitchFamily="18" charset="0"/>
                <a:cs typeface="Times New Roman" panose="02020603050405020304" pitchFamily="18" charset="0"/>
              </a:rPr>
              <a:t>, K., &amp;</a:t>
            </a:r>
            <a:r>
              <a:rPr lang="en-US" sz="1600" dirty="0" err="1">
                <a:latin typeface="Times New Roman" panose="02020603050405020304" pitchFamily="18" charset="0"/>
                <a:cs typeface="Times New Roman" panose="02020603050405020304" pitchFamily="18" charset="0"/>
              </a:rPr>
              <a:t>Aşuroğlu</a:t>
            </a:r>
            <a:r>
              <a:rPr lang="en-US" sz="1600" dirty="0">
                <a:latin typeface="Times New Roman" panose="02020603050405020304" pitchFamily="18" charset="0"/>
                <a:cs typeface="Times New Roman" panose="02020603050405020304" pitchFamily="18" charset="0"/>
              </a:rPr>
              <a:t>, T. (2023). “Deep Learning in Diagnosis of Dental Anomalies and Diseases: A Systematic review.” Diagnostics, 13(15), 2512.</a:t>
            </a:r>
          </a:p>
          <a:p>
            <a:pPr lvl="0" algn="just">
              <a:buNone/>
            </a:pPr>
            <a:r>
              <a:rPr lang="en-US" sz="1600" b="1" dirty="0">
                <a:latin typeface="Times New Roman" panose="02020603050405020304" pitchFamily="18" charset="0"/>
                <a:cs typeface="Times New Roman" panose="02020603050405020304" pitchFamily="18" charset="0"/>
              </a:rPr>
              <a:t>[5] </a:t>
            </a:r>
            <a:r>
              <a:rPr lang="en-US" sz="1600" dirty="0" err="1">
                <a:latin typeface="Times New Roman" panose="02020603050405020304" pitchFamily="18" charset="0"/>
                <a:cs typeface="Times New Roman" panose="02020603050405020304" pitchFamily="18" charset="0"/>
              </a:rPr>
              <a:t>Patil</a:t>
            </a:r>
            <a:r>
              <a:rPr lang="en-US" sz="1600" dirty="0">
                <a:latin typeface="Times New Roman" panose="02020603050405020304" pitchFamily="18" charset="0"/>
                <a:cs typeface="Times New Roman" panose="02020603050405020304" pitchFamily="18" charset="0"/>
              </a:rPr>
              <a:t>, S., </a:t>
            </a:r>
            <a:r>
              <a:rPr lang="en-US" sz="1600" dirty="0" err="1">
                <a:latin typeface="Times New Roman" panose="02020603050405020304" pitchFamily="18" charset="0"/>
                <a:cs typeface="Times New Roman" panose="02020603050405020304" pitchFamily="18" charset="0"/>
              </a:rPr>
              <a:t>Albogami</a:t>
            </a:r>
            <a:r>
              <a:rPr lang="en-US" sz="1600" dirty="0">
                <a:latin typeface="Times New Roman" panose="02020603050405020304" pitchFamily="18" charset="0"/>
                <a:cs typeface="Times New Roman" panose="02020603050405020304" pitchFamily="18" charset="0"/>
              </a:rPr>
              <a:t>, S., </a:t>
            </a:r>
            <a:r>
              <a:rPr lang="en-US" sz="1600" dirty="0" err="1">
                <a:latin typeface="Times New Roman" panose="02020603050405020304" pitchFamily="18" charset="0"/>
                <a:cs typeface="Times New Roman" panose="02020603050405020304" pitchFamily="18" charset="0"/>
              </a:rPr>
              <a:t>Hosmani</a:t>
            </a:r>
            <a:r>
              <a:rPr lang="en-US" sz="1600" dirty="0">
                <a:latin typeface="Times New Roman" panose="02020603050405020304" pitchFamily="18" charset="0"/>
                <a:cs typeface="Times New Roman" panose="02020603050405020304" pitchFamily="18" charset="0"/>
              </a:rPr>
              <a:t>, J., </a:t>
            </a:r>
            <a:r>
              <a:rPr lang="en-US" sz="1600" dirty="0" err="1">
                <a:latin typeface="Times New Roman" panose="02020603050405020304" pitchFamily="18" charset="0"/>
                <a:cs typeface="Times New Roman" panose="02020603050405020304" pitchFamily="18" charset="0"/>
              </a:rPr>
              <a:t>Mujoo</a:t>
            </a:r>
            <a:r>
              <a:rPr lang="en-US" sz="1600" dirty="0">
                <a:latin typeface="Times New Roman" panose="02020603050405020304" pitchFamily="18" charset="0"/>
                <a:cs typeface="Times New Roman" panose="02020603050405020304" pitchFamily="18" charset="0"/>
              </a:rPr>
              <a:t>, S., </a:t>
            </a:r>
            <a:r>
              <a:rPr lang="en-US" sz="1600" dirty="0" err="1">
                <a:latin typeface="Times New Roman" panose="02020603050405020304" pitchFamily="18" charset="0"/>
                <a:cs typeface="Times New Roman" panose="02020603050405020304" pitchFamily="18" charset="0"/>
              </a:rPr>
              <a:t>Kamil</a:t>
            </a:r>
            <a:r>
              <a:rPr lang="en-US" sz="1600" dirty="0">
                <a:latin typeface="Times New Roman" panose="02020603050405020304" pitchFamily="18" charset="0"/>
                <a:cs typeface="Times New Roman" panose="02020603050405020304" pitchFamily="18" charset="0"/>
              </a:rPr>
              <a:t>, M. A., </a:t>
            </a:r>
            <a:r>
              <a:rPr lang="en-US" sz="1600" dirty="0" err="1">
                <a:latin typeface="Times New Roman" panose="02020603050405020304" pitchFamily="18" charset="0"/>
                <a:cs typeface="Times New Roman" panose="02020603050405020304" pitchFamily="18" charset="0"/>
              </a:rPr>
              <a:t>Mansour</a:t>
            </a:r>
            <a:r>
              <a:rPr lang="en-US" sz="1600" dirty="0">
                <a:latin typeface="Times New Roman" panose="02020603050405020304" pitchFamily="18" charset="0"/>
                <a:cs typeface="Times New Roman" panose="02020603050405020304" pitchFamily="18" charset="0"/>
              </a:rPr>
              <a:t>, M. A.,Abdul, H. N., </a:t>
            </a:r>
            <a:r>
              <a:rPr lang="en-US" sz="1600" dirty="0" err="1">
                <a:latin typeface="Times New Roman" panose="02020603050405020304" pitchFamily="18" charset="0"/>
                <a:cs typeface="Times New Roman" panose="02020603050405020304" pitchFamily="18" charset="0"/>
              </a:rPr>
              <a:t>Bhandi</a:t>
            </a:r>
            <a:r>
              <a:rPr lang="en-US" sz="1600" dirty="0">
                <a:latin typeface="Times New Roman" panose="02020603050405020304" pitchFamily="18" charset="0"/>
                <a:cs typeface="Times New Roman" panose="02020603050405020304" pitchFamily="18" charset="0"/>
              </a:rPr>
              <a:t>, S., &amp; Ahmed, S. S. S. J. (2022). “Artificial Intelligence in the Diagnosis of Oral Diseases: Applications and Pitfalls.” Diagnostics (Basel, Switzerland), 12(5), 1029.</a:t>
            </a:r>
          </a:p>
          <a:p>
            <a:pPr marL="0" indent="0" algn="just">
              <a:spcBef>
                <a:spcPts val="690"/>
              </a:spcBef>
              <a:spcAft>
                <a:spcPts val="0"/>
              </a:spcAft>
              <a:buNone/>
            </a:pPr>
            <a:endParaRPr lang="en-US" sz="1800" dirty="0">
              <a:latin typeface="Times New Roman" panose="02020603050405020304" pitchFamily="18" charset="0"/>
              <a:ea typeface="Times New Roman" panose="02020603050405020304" pitchFamily="18" charset="0"/>
            </a:endParaRPr>
          </a:p>
          <a:p>
            <a:endParaRPr lang="en-US" sz="1600" dirty="0"/>
          </a:p>
        </p:txBody>
      </p:sp>
      <p:sp>
        <p:nvSpPr>
          <p:cNvPr id="5" name="Slide Number Placeholder 4"/>
          <p:cNvSpPr>
            <a:spLocks noGrp="1"/>
          </p:cNvSpPr>
          <p:nvPr>
            <p:ph type="sldNum" sz="quarter" idx="12"/>
          </p:nvPr>
        </p:nvSpPr>
        <p:spPr/>
        <p:txBody>
          <a:bodyPr/>
          <a:lstStyle/>
          <a:p>
            <a:pPr>
              <a:defRPr/>
            </a:pPr>
            <a:fld id="{51EDAF45-A1ED-443F-B7DC-99AC8969684E}" type="slidenum">
              <a:rPr lang="en-US" smtClean="0"/>
              <a:pPr>
                <a:defRPr/>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7"/>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References</a:t>
            </a:r>
            <a:endParaRPr lang="en-US" sz="3600" dirty="0"/>
          </a:p>
        </p:txBody>
      </p:sp>
      <p:sp>
        <p:nvSpPr>
          <p:cNvPr id="3" name="Content Placeholder 2"/>
          <p:cNvSpPr>
            <a:spLocks noGrp="1"/>
          </p:cNvSpPr>
          <p:nvPr>
            <p:ph idx="1"/>
          </p:nvPr>
        </p:nvSpPr>
        <p:spPr>
          <a:xfrm>
            <a:off x="457200" y="980662"/>
            <a:ext cx="8229600" cy="5605668"/>
          </a:xfrm>
        </p:spPr>
        <p:txBody>
          <a:bodyPr/>
          <a:lstStyle/>
          <a:p>
            <a:pPr lvl="0" algn="just">
              <a:buNone/>
            </a:pPr>
            <a:r>
              <a:rPr lang="en-US" sz="1600" b="1" dirty="0">
                <a:latin typeface="Times New Roman" panose="02020603050405020304" pitchFamily="18" charset="0"/>
                <a:cs typeface="Times New Roman" panose="02020603050405020304" pitchFamily="18" charset="0"/>
              </a:rPr>
              <a:t>[6]</a:t>
            </a:r>
            <a:r>
              <a:rPr lang="en-US" sz="1600" dirty="0" err="1">
                <a:latin typeface="Times New Roman" panose="02020603050405020304" pitchFamily="18" charset="0"/>
                <a:cs typeface="Times New Roman" panose="02020603050405020304" pitchFamily="18" charset="0"/>
              </a:rPr>
              <a:t>Alalharith</a:t>
            </a:r>
            <a:r>
              <a:rPr lang="en-US" sz="1600" dirty="0">
                <a:latin typeface="Times New Roman" panose="02020603050405020304" pitchFamily="18" charset="0"/>
                <a:cs typeface="Times New Roman" panose="02020603050405020304" pitchFamily="18" charset="0"/>
              </a:rPr>
              <a:t>, D. M., </a:t>
            </a:r>
            <a:r>
              <a:rPr lang="en-US" sz="1600" dirty="0" err="1">
                <a:latin typeface="Times New Roman" panose="02020603050405020304" pitchFamily="18" charset="0"/>
                <a:cs typeface="Times New Roman" panose="02020603050405020304" pitchFamily="18" charset="0"/>
              </a:rPr>
              <a:t>Alharthi</a:t>
            </a:r>
            <a:r>
              <a:rPr lang="en-US" sz="1600" dirty="0">
                <a:latin typeface="Times New Roman" panose="02020603050405020304" pitchFamily="18" charset="0"/>
                <a:cs typeface="Times New Roman" panose="02020603050405020304" pitchFamily="18" charset="0"/>
              </a:rPr>
              <a:t>, H. M., </a:t>
            </a:r>
            <a:r>
              <a:rPr lang="en-US" sz="1600" dirty="0" err="1">
                <a:latin typeface="Times New Roman" panose="02020603050405020304" pitchFamily="18" charset="0"/>
                <a:cs typeface="Times New Roman" panose="02020603050405020304" pitchFamily="18" charset="0"/>
              </a:rPr>
              <a:t>Alghamdi</a:t>
            </a:r>
            <a:r>
              <a:rPr lang="en-US" sz="1600" dirty="0">
                <a:latin typeface="Times New Roman" panose="02020603050405020304" pitchFamily="18" charset="0"/>
                <a:cs typeface="Times New Roman" panose="02020603050405020304" pitchFamily="18" charset="0"/>
              </a:rPr>
              <a:t>, W. M., </a:t>
            </a:r>
            <a:r>
              <a:rPr lang="en-US" sz="1600" dirty="0" err="1">
                <a:latin typeface="Times New Roman" panose="02020603050405020304" pitchFamily="18" charset="0"/>
                <a:cs typeface="Times New Roman" panose="02020603050405020304" pitchFamily="18" charset="0"/>
              </a:rPr>
              <a:t>Alsenbel</a:t>
            </a:r>
            <a:r>
              <a:rPr lang="en-US" sz="1600" dirty="0">
                <a:latin typeface="Times New Roman" panose="02020603050405020304" pitchFamily="18" charset="0"/>
                <a:cs typeface="Times New Roman" panose="02020603050405020304" pitchFamily="18" charset="0"/>
              </a:rPr>
              <a:t>, Y. M., </a:t>
            </a:r>
            <a:r>
              <a:rPr lang="en-US" sz="1600" dirty="0" err="1">
                <a:latin typeface="Times New Roman" panose="02020603050405020304" pitchFamily="18" charset="0"/>
                <a:cs typeface="Times New Roman" panose="02020603050405020304" pitchFamily="18" charset="0"/>
              </a:rPr>
              <a:t>Aslam</a:t>
            </a:r>
            <a:r>
              <a:rPr lang="en-US" sz="1600" dirty="0">
                <a:latin typeface="Times New Roman" panose="02020603050405020304" pitchFamily="18" charset="0"/>
                <a:cs typeface="Times New Roman" panose="02020603050405020304" pitchFamily="18" charset="0"/>
              </a:rPr>
              <a:t>, N., Khan, I. U. </a:t>
            </a:r>
            <a:r>
              <a:rPr lang="en-US" sz="1600" dirty="0" err="1">
                <a:latin typeface="Times New Roman" panose="02020603050405020304" pitchFamily="18" charset="0"/>
                <a:cs typeface="Times New Roman" panose="02020603050405020304" pitchFamily="18" charset="0"/>
              </a:rPr>
              <a:t>Shahin</a:t>
            </a:r>
            <a:r>
              <a:rPr lang="en-US" sz="1600" dirty="0">
                <a:latin typeface="Times New Roman" panose="02020603050405020304" pitchFamily="18" charset="0"/>
                <a:cs typeface="Times New Roman" panose="02020603050405020304" pitchFamily="18" charset="0"/>
              </a:rPr>
              <a:t>, S. Y., </a:t>
            </a:r>
            <a:r>
              <a:rPr lang="en-US" sz="1600" dirty="0" err="1">
                <a:latin typeface="Times New Roman" panose="02020603050405020304" pitchFamily="18" charset="0"/>
                <a:cs typeface="Times New Roman" panose="02020603050405020304" pitchFamily="18" charset="0"/>
              </a:rPr>
              <a:t>Dianišková</a:t>
            </a:r>
            <a:r>
              <a:rPr lang="en-US" sz="1600" dirty="0">
                <a:latin typeface="Times New Roman" panose="02020603050405020304" pitchFamily="18" charset="0"/>
                <a:cs typeface="Times New Roman" panose="02020603050405020304" pitchFamily="18" charset="0"/>
              </a:rPr>
              <a:t>, S., </a:t>
            </a:r>
            <a:r>
              <a:rPr lang="en-US" sz="1600" dirty="0" err="1">
                <a:latin typeface="Times New Roman" panose="02020603050405020304" pitchFamily="18" charset="0"/>
                <a:cs typeface="Times New Roman" panose="02020603050405020304" pitchFamily="18" charset="0"/>
              </a:rPr>
              <a:t>Alhareky</a:t>
            </a:r>
            <a:r>
              <a:rPr lang="en-US" sz="1600" dirty="0">
                <a:latin typeface="Times New Roman" panose="02020603050405020304" pitchFamily="18" charset="0"/>
                <a:cs typeface="Times New Roman" panose="02020603050405020304" pitchFamily="18" charset="0"/>
              </a:rPr>
              <a:t>, M. S., &amp; </a:t>
            </a:r>
            <a:r>
              <a:rPr lang="en-US" sz="1600" dirty="0" err="1">
                <a:latin typeface="Times New Roman" panose="02020603050405020304" pitchFamily="18" charset="0"/>
                <a:cs typeface="Times New Roman" panose="02020603050405020304" pitchFamily="18" charset="0"/>
              </a:rPr>
              <a:t>Barouch</a:t>
            </a:r>
            <a:r>
              <a:rPr lang="en-US" sz="1600" dirty="0">
                <a:latin typeface="Times New Roman" panose="02020603050405020304" pitchFamily="18" charset="0"/>
                <a:cs typeface="Times New Roman" panose="02020603050405020304" pitchFamily="18" charset="0"/>
              </a:rPr>
              <a:t>, K. K. (2020). “A Deep Learning Based Approach for the Detection of Early Signs of Gingivitis in Orthodontic Patients Using Faster Region-Based </a:t>
            </a:r>
            <a:r>
              <a:rPr lang="en-US" sz="1600" dirty="0" err="1">
                <a:latin typeface="Times New Roman" panose="02020603050405020304" pitchFamily="18" charset="0"/>
                <a:cs typeface="Times New Roman" panose="02020603050405020304" pitchFamily="18" charset="0"/>
              </a:rPr>
              <a:t>Convolutional</a:t>
            </a:r>
            <a:r>
              <a:rPr lang="en-US" sz="1600" dirty="0">
                <a:latin typeface="Times New Roman" panose="02020603050405020304" pitchFamily="18" charset="0"/>
                <a:cs typeface="Times New Roman" panose="02020603050405020304" pitchFamily="18" charset="0"/>
              </a:rPr>
              <a:t> Neural Networks.” International journal of environmental research and public health, 17(22), 8447.</a:t>
            </a:r>
          </a:p>
          <a:p>
            <a:pPr lvl="0" algn="just">
              <a:buNone/>
            </a:pPr>
            <a:r>
              <a:rPr lang="en-US" sz="1600" b="1" dirty="0">
                <a:latin typeface="Times New Roman" panose="02020603050405020304" pitchFamily="18" charset="0"/>
                <a:cs typeface="Times New Roman" panose="02020603050405020304" pitchFamily="18" charset="0"/>
              </a:rPr>
              <a:t>[7] </a:t>
            </a:r>
            <a:r>
              <a:rPr lang="en-US" sz="1600" dirty="0">
                <a:latin typeface="Times New Roman" panose="02020603050405020304" pitchFamily="18" charset="0"/>
                <a:cs typeface="Times New Roman" panose="02020603050405020304" pitchFamily="18" charset="0"/>
              </a:rPr>
              <a:t>Park, E. Y., Cho, H., Kang, S., </a:t>
            </a:r>
            <a:r>
              <a:rPr lang="en-US" sz="1600" dirty="0" err="1">
                <a:latin typeface="Times New Roman" panose="02020603050405020304" pitchFamily="18" charset="0"/>
                <a:cs typeface="Times New Roman" panose="02020603050405020304" pitchFamily="18" charset="0"/>
              </a:rPr>
              <a:t>Jeong</a:t>
            </a:r>
            <a:r>
              <a:rPr lang="en-US" sz="1600" dirty="0">
                <a:latin typeface="Times New Roman" panose="02020603050405020304" pitchFamily="18" charset="0"/>
                <a:cs typeface="Times New Roman" panose="02020603050405020304" pitchFamily="18" charset="0"/>
              </a:rPr>
              <a:t>, S., &amp; Kim, E. (2022). “Caries detection with tooth surface segmentation on intraoral photographic images using deep learning.” BMC Oral Health,22(1).</a:t>
            </a:r>
          </a:p>
          <a:p>
            <a:pPr lvl="0" algn="just">
              <a:buNone/>
            </a:pPr>
            <a:r>
              <a:rPr lang="en-US" sz="1600" b="1" dirty="0">
                <a:latin typeface="Times New Roman" panose="02020603050405020304" pitchFamily="18" charset="0"/>
                <a:cs typeface="Times New Roman" panose="02020603050405020304" pitchFamily="18" charset="0"/>
              </a:rPr>
              <a:t>[8]</a:t>
            </a:r>
            <a:r>
              <a:rPr lang="en-US" sz="1600" dirty="0" err="1">
                <a:latin typeface="Times New Roman" panose="02020603050405020304" pitchFamily="18" charset="0"/>
                <a:cs typeface="Times New Roman" panose="02020603050405020304" pitchFamily="18" charset="0"/>
              </a:rPr>
              <a:t>Kawazu</a:t>
            </a:r>
            <a:r>
              <a:rPr lang="en-US" sz="1600" dirty="0">
                <a:latin typeface="Times New Roman" panose="02020603050405020304" pitchFamily="18" charset="0"/>
                <a:cs typeface="Times New Roman" panose="02020603050405020304" pitchFamily="18" charset="0"/>
              </a:rPr>
              <a:t>, T., </a:t>
            </a:r>
            <a:r>
              <a:rPr lang="en-US" sz="1600" dirty="0" err="1">
                <a:latin typeface="Times New Roman" panose="02020603050405020304" pitchFamily="18" charset="0"/>
                <a:cs typeface="Times New Roman" panose="02020603050405020304" pitchFamily="18" charset="0"/>
              </a:rPr>
              <a:t>Takeshita</a:t>
            </a:r>
            <a:r>
              <a:rPr lang="en-US" sz="1600" dirty="0">
                <a:latin typeface="Times New Roman" panose="02020603050405020304" pitchFamily="18" charset="0"/>
                <a:cs typeface="Times New Roman" panose="02020603050405020304" pitchFamily="18" charset="0"/>
              </a:rPr>
              <a:t>, Y., Fujikura, M., Okada, S., </a:t>
            </a:r>
            <a:r>
              <a:rPr lang="en-US" sz="1600" dirty="0" err="1">
                <a:latin typeface="Times New Roman" panose="02020603050405020304" pitchFamily="18" charset="0"/>
                <a:cs typeface="Times New Roman" panose="02020603050405020304" pitchFamily="18" charset="0"/>
              </a:rPr>
              <a:t>Hisatomi</a:t>
            </a:r>
            <a:r>
              <a:rPr lang="en-US" sz="1600" dirty="0">
                <a:latin typeface="Times New Roman" panose="02020603050405020304" pitchFamily="18" charset="0"/>
                <a:cs typeface="Times New Roman" panose="02020603050405020304" pitchFamily="18" charset="0"/>
              </a:rPr>
              <a:t>, M., &amp;</a:t>
            </a:r>
            <a:r>
              <a:rPr lang="en-US" sz="1600" dirty="0" err="1">
                <a:latin typeface="Times New Roman" panose="02020603050405020304" pitchFamily="18" charset="0"/>
                <a:cs typeface="Times New Roman" panose="02020603050405020304" pitchFamily="18" charset="0"/>
              </a:rPr>
              <a:t>Asaumi</a:t>
            </a:r>
            <a:r>
              <a:rPr lang="en-US" sz="1600" dirty="0">
                <a:latin typeface="Times New Roman" panose="02020603050405020304" pitchFamily="18" charset="0"/>
                <a:cs typeface="Times New Roman" panose="02020603050405020304" pitchFamily="18" charset="0"/>
              </a:rPr>
              <a:t>, J. (2024).“Preliminary study of dental caries detection by deep Neural Network applying Domain-Specific Transfer Learning.”  Journal of Medical and Biological Engineering.</a:t>
            </a:r>
          </a:p>
          <a:p>
            <a:pPr lvl="0" algn="just">
              <a:buNone/>
            </a:pPr>
            <a:r>
              <a:rPr lang="en-US" sz="1600" b="1" dirty="0">
                <a:latin typeface="Times New Roman" panose="02020603050405020304" pitchFamily="18" charset="0"/>
                <a:cs typeface="Times New Roman" panose="02020603050405020304" pitchFamily="18" charset="0"/>
              </a:rPr>
              <a:t>[9] </a:t>
            </a:r>
            <a:r>
              <a:rPr lang="en-US" sz="1600" dirty="0" err="1">
                <a:latin typeface="Times New Roman" panose="02020603050405020304" pitchFamily="18" charset="0"/>
                <a:cs typeface="Times New Roman" panose="02020603050405020304" pitchFamily="18" charset="0"/>
              </a:rPr>
              <a:t>Imak</a:t>
            </a:r>
            <a:r>
              <a:rPr lang="en-US" sz="1600" dirty="0">
                <a:latin typeface="Times New Roman" panose="02020603050405020304" pitchFamily="18" charset="0"/>
                <a:cs typeface="Times New Roman" panose="02020603050405020304" pitchFamily="18" charset="0"/>
              </a:rPr>
              <a:t>, A., </a:t>
            </a:r>
            <a:r>
              <a:rPr lang="en-US" sz="1600" dirty="0" err="1">
                <a:latin typeface="Times New Roman" panose="02020603050405020304" pitchFamily="18" charset="0"/>
                <a:cs typeface="Times New Roman" panose="02020603050405020304" pitchFamily="18" charset="0"/>
              </a:rPr>
              <a:t>Celebi</a:t>
            </a:r>
            <a:r>
              <a:rPr lang="en-US" sz="1600" dirty="0">
                <a:latin typeface="Times New Roman" panose="02020603050405020304" pitchFamily="18" charset="0"/>
                <a:cs typeface="Times New Roman" panose="02020603050405020304" pitchFamily="18" charset="0"/>
              </a:rPr>
              <a:t>, A., </a:t>
            </a:r>
            <a:r>
              <a:rPr lang="en-US" sz="1600" dirty="0" err="1">
                <a:latin typeface="Times New Roman" panose="02020603050405020304" pitchFamily="18" charset="0"/>
                <a:cs typeface="Times New Roman" panose="02020603050405020304" pitchFamily="18" charset="0"/>
              </a:rPr>
              <a:t>Siddique</a:t>
            </a:r>
            <a:r>
              <a:rPr lang="en-US" sz="1600" dirty="0">
                <a:latin typeface="Times New Roman" panose="02020603050405020304" pitchFamily="18" charset="0"/>
                <a:cs typeface="Times New Roman" panose="02020603050405020304" pitchFamily="18" charset="0"/>
              </a:rPr>
              <a:t>, K., </a:t>
            </a:r>
            <a:r>
              <a:rPr lang="en-US" sz="1600" dirty="0" err="1">
                <a:latin typeface="Times New Roman" panose="02020603050405020304" pitchFamily="18" charset="0"/>
                <a:cs typeface="Times New Roman" panose="02020603050405020304" pitchFamily="18" charset="0"/>
              </a:rPr>
              <a:t>Turkoglu</a:t>
            </a:r>
            <a:r>
              <a:rPr lang="en-US" sz="1600" dirty="0">
                <a:latin typeface="Times New Roman" panose="02020603050405020304" pitchFamily="18" charset="0"/>
                <a:cs typeface="Times New Roman" panose="02020603050405020304" pitchFamily="18" charset="0"/>
              </a:rPr>
              <a:t>, M., </a:t>
            </a:r>
            <a:r>
              <a:rPr lang="en-US" sz="1600" dirty="0" err="1">
                <a:latin typeface="Times New Roman" panose="02020603050405020304" pitchFamily="18" charset="0"/>
                <a:cs typeface="Times New Roman" panose="02020603050405020304" pitchFamily="18" charset="0"/>
              </a:rPr>
              <a:t>Sengur</a:t>
            </a:r>
            <a:r>
              <a:rPr lang="en-US" sz="1600" dirty="0">
                <a:latin typeface="Times New Roman" panose="02020603050405020304" pitchFamily="18" charset="0"/>
                <a:cs typeface="Times New Roman" panose="02020603050405020304" pitchFamily="18" charset="0"/>
              </a:rPr>
              <a:t>, A., &amp; Salam, I. (2022). Dental caries detection using score-based multi-input deep </a:t>
            </a:r>
            <a:r>
              <a:rPr lang="en-US" sz="1600" dirty="0" err="1">
                <a:latin typeface="Times New Roman" panose="02020603050405020304" pitchFamily="18" charset="0"/>
                <a:cs typeface="Times New Roman" panose="02020603050405020304" pitchFamily="18" charset="0"/>
              </a:rPr>
              <a:t>convolutional</a:t>
            </a:r>
            <a:r>
              <a:rPr lang="en-US" sz="1600" dirty="0">
                <a:latin typeface="Times New Roman" panose="02020603050405020304" pitchFamily="18" charset="0"/>
                <a:cs typeface="Times New Roman" panose="02020603050405020304" pitchFamily="18" charset="0"/>
              </a:rPr>
              <a:t> neural network. IEEE Access, 10, 18320-18329.</a:t>
            </a:r>
          </a:p>
          <a:p>
            <a:pPr lvl="0" algn="just">
              <a:buNone/>
            </a:pPr>
            <a:r>
              <a:rPr lang="en-US" sz="1600" b="1" dirty="0">
                <a:latin typeface="Times New Roman" panose="02020603050405020304" pitchFamily="18" charset="0"/>
                <a:cs typeface="Times New Roman" panose="02020603050405020304" pitchFamily="18" charset="0"/>
              </a:rPr>
              <a:t>[10]</a:t>
            </a:r>
            <a:r>
              <a:rPr lang="en-US" sz="1600" dirty="0">
                <a:latin typeface="Times New Roman" panose="02020603050405020304" pitchFamily="18" charset="0"/>
                <a:cs typeface="Times New Roman" panose="02020603050405020304" pitchFamily="18" charset="0"/>
              </a:rPr>
              <a:t>Zhou, M., </a:t>
            </a:r>
            <a:r>
              <a:rPr lang="en-US" sz="1600" dirty="0" err="1">
                <a:latin typeface="Times New Roman" panose="02020603050405020304" pitchFamily="18" charset="0"/>
                <a:cs typeface="Times New Roman" panose="02020603050405020304" pitchFamily="18" charset="0"/>
              </a:rPr>
              <a:t>Jie</a:t>
            </a:r>
            <a:r>
              <a:rPr lang="en-US" sz="1600" dirty="0">
                <a:latin typeface="Times New Roman" panose="02020603050405020304" pitchFamily="18" charset="0"/>
                <a:cs typeface="Times New Roman" panose="02020603050405020304" pitchFamily="18" charset="0"/>
              </a:rPr>
              <a:t>, W., Tang, F., Zhang, S., Mao, Q., Liu, C., &amp; </a:t>
            </a:r>
            <a:r>
              <a:rPr lang="en-US" sz="1600" dirty="0" err="1">
                <a:latin typeface="Times New Roman" panose="02020603050405020304" pitchFamily="18" charset="0"/>
                <a:cs typeface="Times New Roman" panose="02020603050405020304" pitchFamily="18" charset="0"/>
              </a:rPr>
              <a:t>Hao</a:t>
            </a:r>
            <a:r>
              <a:rPr lang="en-US" sz="1600" dirty="0">
                <a:latin typeface="Times New Roman" panose="02020603050405020304" pitchFamily="18" charset="0"/>
                <a:cs typeface="Times New Roman" panose="02020603050405020304" pitchFamily="18" charset="0"/>
              </a:rPr>
              <a:t>, Y. (2024). Deep learningalgorithms for classification and detection of recurrent </a:t>
            </a:r>
            <a:r>
              <a:rPr lang="en-US" sz="1600" dirty="0" err="1">
                <a:latin typeface="Times New Roman" panose="02020603050405020304" pitchFamily="18" charset="0"/>
                <a:cs typeface="Times New Roman" panose="02020603050405020304" pitchFamily="18" charset="0"/>
              </a:rPr>
              <a:t>aphthous</a:t>
            </a:r>
            <a:r>
              <a:rPr lang="en-US" sz="1600" dirty="0">
                <a:latin typeface="Times New Roman" panose="02020603050405020304" pitchFamily="18" charset="0"/>
                <a:cs typeface="Times New Roman" panose="02020603050405020304" pitchFamily="18" charset="0"/>
              </a:rPr>
              <a:t> ulcerations using oral clinical photographic images. Journal of Dental Sciences, 19(1), 254-260.</a:t>
            </a:r>
          </a:p>
          <a:p>
            <a:pPr lvl="0" algn="just">
              <a:buNone/>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51EDAF45-A1ED-443F-B7DC-99AC8969684E}" type="slidenum">
              <a:rPr lang="en-US" smtClean="0"/>
              <a:pPr>
                <a:defRPr/>
              </a:pPr>
              <a:t>62</a:t>
            </a:fld>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References</a:t>
            </a:r>
            <a:endParaRPr lang="en-US" sz="3600" dirty="0"/>
          </a:p>
        </p:txBody>
      </p:sp>
      <p:sp>
        <p:nvSpPr>
          <p:cNvPr id="3" name="Content Placeholder 2"/>
          <p:cNvSpPr>
            <a:spLocks noGrp="1"/>
          </p:cNvSpPr>
          <p:nvPr>
            <p:ph idx="1"/>
          </p:nvPr>
        </p:nvSpPr>
        <p:spPr>
          <a:xfrm>
            <a:off x="457200" y="940904"/>
            <a:ext cx="8501270" cy="5185259"/>
          </a:xfrm>
        </p:spPr>
        <p:txBody>
          <a:bodyPr/>
          <a:lstStyle/>
          <a:p>
            <a:pPr lvl="0" algn="just">
              <a:buNone/>
            </a:pPr>
            <a:r>
              <a:rPr lang="en-US" sz="1600" b="1" dirty="0">
                <a:latin typeface="Times New Roman" panose="02020603050405020304" pitchFamily="18" charset="0"/>
                <a:cs typeface="Times New Roman" panose="02020603050405020304" pitchFamily="18" charset="0"/>
              </a:rPr>
              <a:t>[11]</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Elsayed</a:t>
            </a:r>
            <a:r>
              <a:rPr lang="en-US" sz="1600" dirty="0">
                <a:latin typeface="Times New Roman" panose="02020603050405020304" pitchFamily="18" charset="0"/>
                <a:cs typeface="Times New Roman" panose="02020603050405020304" pitchFamily="18" charset="0"/>
              </a:rPr>
              <a:t>, A., </a:t>
            </a:r>
            <a:r>
              <a:rPr lang="en-US" sz="1600" dirty="0" err="1">
                <a:latin typeface="Times New Roman" panose="02020603050405020304" pitchFamily="18" charset="0"/>
                <a:cs typeface="Times New Roman" panose="02020603050405020304" pitchFamily="18" charset="0"/>
              </a:rPr>
              <a:t>Mostafa</a:t>
            </a:r>
            <a:r>
              <a:rPr lang="en-US" sz="1600" dirty="0">
                <a:latin typeface="Times New Roman" panose="02020603050405020304" pitchFamily="18" charset="0"/>
                <a:cs typeface="Times New Roman" panose="02020603050405020304" pitchFamily="18" charset="0"/>
              </a:rPr>
              <a:t>, H., </a:t>
            </a:r>
            <a:r>
              <a:rPr lang="en-US" sz="1600" dirty="0" err="1">
                <a:latin typeface="Times New Roman" panose="02020603050405020304" pitchFamily="18" charset="0"/>
                <a:cs typeface="Times New Roman" panose="02020603050405020304" pitchFamily="18" charset="0"/>
              </a:rPr>
              <a:t>Tarek</a:t>
            </a:r>
            <a:r>
              <a:rPr lang="en-US" sz="1600" dirty="0">
                <a:latin typeface="Times New Roman" panose="02020603050405020304" pitchFamily="18" charset="0"/>
                <a:cs typeface="Times New Roman" panose="02020603050405020304" pitchFamily="18" charset="0"/>
              </a:rPr>
              <a:t>, R., Mohamed, K., </a:t>
            </a:r>
            <a:r>
              <a:rPr lang="en-US" sz="1600" dirty="0" err="1">
                <a:latin typeface="Times New Roman" panose="02020603050405020304" pitchFamily="18" charset="0"/>
                <a:cs typeface="Times New Roman" panose="02020603050405020304" pitchFamily="18" charset="0"/>
              </a:rPr>
              <a:t>Hossam</a:t>
            </a:r>
            <a:r>
              <a:rPr lang="en-US" sz="1600" dirty="0">
                <a:latin typeface="Times New Roman" panose="02020603050405020304" pitchFamily="18" charset="0"/>
                <a:cs typeface="Times New Roman" panose="02020603050405020304" pitchFamily="18" charset="0"/>
              </a:rPr>
              <a:t>, A., &amp; </a:t>
            </a:r>
            <a:r>
              <a:rPr lang="en-US" sz="1600" dirty="0" err="1">
                <a:latin typeface="Times New Roman" panose="02020603050405020304" pitchFamily="18" charset="0"/>
                <a:cs typeface="Times New Roman" panose="02020603050405020304" pitchFamily="18" charset="0"/>
              </a:rPr>
              <a:t>Selim</a:t>
            </a:r>
            <a:r>
              <a:rPr lang="en-US" sz="1600" dirty="0">
                <a:latin typeface="Times New Roman" panose="02020603050405020304" pitchFamily="18" charset="0"/>
                <a:cs typeface="Times New Roman" panose="02020603050405020304" pitchFamily="18" charset="0"/>
              </a:rPr>
              <a:t>, S. (2022, July). Oral</a:t>
            </a:r>
          </a:p>
          <a:p>
            <a:pPr lvl="0" algn="just">
              <a:buNone/>
            </a:pPr>
            <a:r>
              <a:rPr lang="en-US" sz="1600" dirty="0">
                <a:latin typeface="Times New Roman" panose="02020603050405020304" pitchFamily="18" charset="0"/>
                <a:cs typeface="Times New Roman" panose="02020603050405020304" pitchFamily="18" charset="0"/>
              </a:rPr>
              <a:t>       Dental Diagnosis Using Deep Learning Techniques: A Review. In Annual Conference on Medical Image Understanding and Analysis (pp. 814-832).  Cham: Springer International Publishing.</a:t>
            </a:r>
          </a:p>
          <a:p>
            <a:pPr lvl="0" algn="just">
              <a:buNone/>
            </a:pPr>
            <a:r>
              <a:rPr lang="en-US" sz="1600" b="1" dirty="0">
                <a:latin typeface="Times New Roman" panose="02020603050405020304" pitchFamily="18" charset="0"/>
                <a:cs typeface="Times New Roman" panose="02020603050405020304" pitchFamily="18" charset="0"/>
              </a:rPr>
              <a:t>[12]</a:t>
            </a: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sym typeface="+mn-ea"/>
              </a:rPr>
              <a:t>Kumar A, Bhadauria HS, Singh A. Descriptive analysis of dental X-ray images using various practical methods: A review. PeerJ Comput Sci. 2021 Sep 13;7:e620. doi: 10.7717/peerj-cs.620. PMID: 34616881; PMCID: PMC8459782</a:t>
            </a:r>
          </a:p>
          <a:p>
            <a:pPr lvl="0" algn="just">
              <a:buNone/>
            </a:pPr>
            <a:r>
              <a:rPr lang="en-US" sz="1600" b="1" dirty="0">
                <a:latin typeface="Times New Roman" panose="02020603050405020304" pitchFamily="18" charset="0"/>
                <a:cs typeface="Times New Roman" panose="02020603050405020304" pitchFamily="18" charset="0"/>
              </a:rPr>
              <a:t>[13] </a:t>
            </a:r>
            <a:r>
              <a:rPr lang="en-US" sz="1600" dirty="0" err="1">
                <a:latin typeface="Times New Roman" panose="02020603050405020304" pitchFamily="18" charset="0"/>
                <a:cs typeface="Times New Roman" panose="02020603050405020304" pitchFamily="18" charset="0"/>
              </a:rPr>
              <a:t>Jaiswal</a:t>
            </a:r>
            <a:r>
              <a:rPr lang="en-US" sz="1600" dirty="0">
                <a:latin typeface="Times New Roman" panose="02020603050405020304" pitchFamily="18" charset="0"/>
                <a:cs typeface="Times New Roman" panose="02020603050405020304" pitchFamily="18" charset="0"/>
              </a:rPr>
              <a:t>, P., &amp; </a:t>
            </a:r>
            <a:r>
              <a:rPr lang="en-US" sz="1600" dirty="0" err="1">
                <a:latin typeface="Times New Roman" panose="02020603050405020304" pitchFamily="18" charset="0"/>
                <a:cs typeface="Times New Roman" panose="02020603050405020304" pitchFamily="18" charset="0"/>
              </a:rPr>
              <a:t>Bhirud</a:t>
            </a:r>
            <a:r>
              <a:rPr lang="en-US" sz="1600" dirty="0">
                <a:latin typeface="Times New Roman" panose="02020603050405020304" pitchFamily="18" charset="0"/>
                <a:cs typeface="Times New Roman" panose="02020603050405020304" pitchFamily="18" charset="0"/>
              </a:rPr>
              <a:t>, S. (2023). An intelligent deep network for dental medical image</a:t>
            </a:r>
          </a:p>
          <a:p>
            <a:pPr lvl="0" algn="just">
              <a:buNone/>
            </a:pPr>
            <a:r>
              <a:rPr lang="en-US" sz="1600" dirty="0">
                <a:latin typeface="Times New Roman" panose="02020603050405020304" pitchFamily="18" charset="0"/>
                <a:cs typeface="Times New Roman" panose="02020603050405020304" pitchFamily="18" charset="0"/>
              </a:rPr>
              <a:t>        processing system. Biomedical Signal Processing and Control, 84, 104708.</a:t>
            </a:r>
          </a:p>
          <a:p>
            <a:pPr lvl="0" algn="just">
              <a:buNone/>
            </a:pPr>
            <a:r>
              <a:rPr lang="en-US" sz="1600" b="1" dirty="0">
                <a:latin typeface="Times New Roman" panose="02020603050405020304" pitchFamily="18" charset="0"/>
                <a:cs typeface="Times New Roman" panose="02020603050405020304" pitchFamily="18" charset="0"/>
              </a:rPr>
              <a:t>[14]</a:t>
            </a:r>
            <a:r>
              <a:rPr lang="en-US" sz="1600" dirty="0">
                <a:latin typeface="Times New Roman" panose="02020603050405020304" pitchFamily="18" charset="0"/>
                <a:cs typeface="Times New Roman" panose="02020603050405020304" pitchFamily="18" charset="0"/>
              </a:rPr>
              <a:t>Zhao, S., Liu, C., &amp; </a:t>
            </a:r>
            <a:r>
              <a:rPr lang="en-US" sz="1600" dirty="0" err="1">
                <a:latin typeface="Times New Roman" panose="02020603050405020304" pitchFamily="18" charset="0"/>
                <a:cs typeface="Times New Roman" panose="02020603050405020304" pitchFamily="18" charset="0"/>
              </a:rPr>
              <a:t>Luo</a:t>
            </a:r>
            <a:r>
              <a:rPr lang="en-US" sz="1600" dirty="0">
                <a:latin typeface="Times New Roman" panose="02020603050405020304" pitchFamily="18" charset="0"/>
                <a:cs typeface="Times New Roman" panose="02020603050405020304" pitchFamily="18" charset="0"/>
              </a:rPr>
              <a:t>, Q. (2019, August). Dental data analysis based on dental x-raypanorama. In Proceedings of the Third International Symposium on Image Computing and Digital Medicine (pp. 133-137).</a:t>
            </a:r>
          </a:p>
          <a:p>
            <a:pPr lvl="0" algn="just">
              <a:buNone/>
            </a:pPr>
            <a:r>
              <a:rPr lang="en-US" sz="1600" b="1" dirty="0">
                <a:latin typeface="Times New Roman" panose="02020603050405020304" pitchFamily="18" charset="0"/>
                <a:cs typeface="Times New Roman" panose="02020603050405020304" pitchFamily="18" charset="0"/>
              </a:rPr>
              <a:t>[15]</a:t>
            </a:r>
            <a:r>
              <a:rPr lang="en-US" sz="1600" dirty="0">
                <a:latin typeface="Times New Roman" panose="02020603050405020304" pitchFamily="18" charset="0"/>
                <a:cs typeface="Times New Roman" panose="02020603050405020304" pitchFamily="18" charset="0"/>
              </a:rPr>
              <a:t>M. </a:t>
            </a:r>
            <a:r>
              <a:rPr lang="en-US" sz="1600" dirty="0" err="1">
                <a:latin typeface="Times New Roman" panose="02020603050405020304" pitchFamily="18" charset="0"/>
                <a:cs typeface="Times New Roman" panose="02020603050405020304" pitchFamily="18" charset="0"/>
              </a:rPr>
              <a:t>Muthu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Lakshmi</a:t>
            </a:r>
            <a:r>
              <a:rPr lang="en-US" sz="1600" dirty="0">
                <a:latin typeface="Times New Roman" panose="02020603050405020304" pitchFamily="18" charset="0"/>
                <a:cs typeface="Times New Roman" panose="02020603050405020304" pitchFamily="18" charset="0"/>
              </a:rPr>
              <a:t> &amp; Dr. P. </a:t>
            </a:r>
            <a:r>
              <a:rPr lang="en-US" sz="1600" dirty="0" err="1">
                <a:latin typeface="Times New Roman" panose="02020603050405020304" pitchFamily="18" charset="0"/>
                <a:cs typeface="Times New Roman" panose="02020603050405020304" pitchFamily="18" charset="0"/>
              </a:rPr>
              <a:t>Chitra</a:t>
            </a:r>
            <a:r>
              <a:rPr lang="en-US" sz="1600" dirty="0">
                <a:latin typeface="Times New Roman" panose="02020603050405020304" pitchFamily="18" charset="0"/>
                <a:cs typeface="Times New Roman" panose="02020603050405020304" pitchFamily="18" charset="0"/>
              </a:rPr>
              <a:t> (2020). “Classification of Dental Cavities from X-ray images using Deep CNN algorithm”, IEEE </a:t>
            </a:r>
            <a:r>
              <a:rPr lang="en-US" sz="1600" dirty="0" err="1">
                <a:latin typeface="Times New Roman" panose="02020603050405020304" pitchFamily="18" charset="0"/>
                <a:cs typeface="Times New Roman" panose="02020603050405020304" pitchFamily="18" charset="0"/>
              </a:rPr>
              <a:t>Xplore</a:t>
            </a:r>
            <a:r>
              <a:rPr lang="en-US" sz="1600" dirty="0">
                <a:latin typeface="Times New Roman" panose="02020603050405020304" pitchFamily="18" charset="0"/>
                <a:cs typeface="Times New Roman" panose="02020603050405020304" pitchFamily="18" charset="0"/>
              </a:rPr>
              <a:t>, 774-779.</a:t>
            </a:r>
          </a:p>
          <a:p>
            <a:pPr lvl="0" algn="just">
              <a:buNone/>
            </a:pPr>
            <a:r>
              <a:rPr lang="en-US" sz="1600" b="1" dirty="0">
                <a:latin typeface="Times New Roman" panose="02020603050405020304" pitchFamily="18" charset="0"/>
                <a:cs typeface="Times New Roman" panose="02020603050405020304" pitchFamily="18" charset="0"/>
              </a:rPr>
              <a:t>[16]</a:t>
            </a:r>
            <a:r>
              <a:rPr lang="en-US" sz="1600" dirty="0" err="1">
                <a:latin typeface="Times New Roman" panose="02020603050405020304" pitchFamily="18" charset="0"/>
                <a:cs typeface="Times New Roman" panose="02020603050405020304" pitchFamily="18" charset="0"/>
              </a:rPr>
              <a:t>Abdulaziz</a:t>
            </a:r>
            <a:r>
              <a:rPr lang="en-US" sz="1600" dirty="0">
                <a:latin typeface="Times New Roman" panose="02020603050405020304" pitchFamily="18" charset="0"/>
                <a:cs typeface="Times New Roman" panose="02020603050405020304" pitchFamily="18" charset="0"/>
              </a:rPr>
              <a:t> A. Al </a:t>
            </a:r>
            <a:r>
              <a:rPr lang="en-US" sz="1600" dirty="0" err="1">
                <a:latin typeface="Times New Roman" panose="02020603050405020304" pitchFamily="18" charset="0"/>
                <a:cs typeface="Times New Roman" panose="02020603050405020304" pitchFamily="18" charset="0"/>
              </a:rPr>
              <a:t>Kheraif</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Ashraf</a:t>
            </a:r>
            <a:r>
              <a:rPr lang="en-US" sz="1600" dirty="0">
                <a:latin typeface="Times New Roman" panose="02020603050405020304" pitchFamily="18" charset="0"/>
                <a:cs typeface="Times New Roman" panose="02020603050405020304" pitchFamily="18" charset="0"/>
              </a:rPr>
              <a:t> A. </a:t>
            </a:r>
            <a:r>
              <a:rPr lang="en-US" sz="1600" dirty="0" err="1">
                <a:latin typeface="Times New Roman" panose="02020603050405020304" pitchFamily="18" charset="0"/>
                <a:cs typeface="Times New Roman" panose="02020603050405020304" pitchFamily="18" charset="0"/>
              </a:rPr>
              <a:t>Wahba</a:t>
            </a:r>
            <a:r>
              <a:rPr lang="en-US" sz="1600" dirty="0">
                <a:latin typeface="Times New Roman" panose="02020603050405020304" pitchFamily="18" charset="0"/>
                <a:cs typeface="Times New Roman" panose="02020603050405020304" pitchFamily="18" charset="0"/>
              </a:rPr>
              <a:t>, H. </a:t>
            </a:r>
            <a:r>
              <a:rPr lang="en-US" sz="1600" dirty="0" err="1">
                <a:latin typeface="Times New Roman" panose="02020603050405020304" pitchFamily="18" charset="0"/>
                <a:cs typeface="Times New Roman" panose="02020603050405020304" pitchFamily="18" charset="0"/>
              </a:rPr>
              <a:t>Fouad</a:t>
            </a:r>
            <a:r>
              <a:rPr lang="en-US" sz="1600" dirty="0">
                <a:latin typeface="Times New Roman" panose="02020603050405020304" pitchFamily="18" charset="0"/>
                <a:cs typeface="Times New Roman" panose="02020603050405020304" pitchFamily="18" charset="0"/>
              </a:rPr>
              <a:t>, (2019) “Detection of dental diseases from radiographic 2d dental image using hybrid graph-cut technique and </a:t>
            </a:r>
            <a:r>
              <a:rPr lang="en-US" sz="1600" dirty="0" err="1">
                <a:latin typeface="Times New Roman" panose="02020603050405020304" pitchFamily="18" charset="0"/>
                <a:cs typeface="Times New Roman" panose="02020603050405020304" pitchFamily="18" charset="0"/>
              </a:rPr>
              <a:t>convolutional</a:t>
            </a:r>
            <a:r>
              <a:rPr lang="en-US" sz="1600" dirty="0">
                <a:latin typeface="Times New Roman" panose="02020603050405020304" pitchFamily="18" charset="0"/>
                <a:cs typeface="Times New Roman" panose="02020603050405020304" pitchFamily="18" charset="0"/>
              </a:rPr>
              <a:t> neural network”,Science Direct, 146, 333-342.</a:t>
            </a:r>
          </a:p>
          <a:p>
            <a:pPr lvl="0" algn="just">
              <a:buNone/>
            </a:pPr>
            <a:r>
              <a:rPr lang="en-US" sz="1600" b="1" dirty="0">
                <a:latin typeface="Times New Roman" panose="02020603050405020304" pitchFamily="18" charset="0"/>
                <a:cs typeface="Times New Roman" panose="02020603050405020304" pitchFamily="18" charset="0"/>
              </a:rPr>
              <a:t>[17]</a:t>
            </a:r>
            <a:r>
              <a:rPr lang="en-US" sz="1600" dirty="0" err="1">
                <a:latin typeface="Times New Roman" panose="02020603050405020304" pitchFamily="18" charset="0"/>
                <a:cs typeface="Times New Roman" panose="02020603050405020304" pitchFamily="18" charset="0"/>
              </a:rPr>
              <a:t>Shreyansh</a:t>
            </a:r>
            <a:r>
              <a:rPr lang="en-US" sz="1600" dirty="0">
                <a:latin typeface="Times New Roman" panose="02020603050405020304" pitchFamily="18" charset="0"/>
                <a:cs typeface="Times New Roman" panose="02020603050405020304" pitchFamily="18" charset="0"/>
              </a:rPr>
              <a:t> A. </a:t>
            </a:r>
            <a:r>
              <a:rPr lang="en-US" sz="1600" dirty="0" err="1">
                <a:latin typeface="Times New Roman" panose="02020603050405020304" pitchFamily="18" charset="0"/>
                <a:cs typeface="Times New Roman" panose="02020603050405020304" pitchFamily="18" charset="0"/>
              </a:rPr>
              <a:t>Prajapati</a:t>
            </a:r>
            <a:r>
              <a:rPr lang="en-US" sz="1600" dirty="0">
                <a:latin typeface="Times New Roman" panose="02020603050405020304" pitchFamily="18" charset="0"/>
                <a:cs typeface="Times New Roman" panose="02020603050405020304" pitchFamily="18" charset="0"/>
              </a:rPr>
              <a:t>, R. </a:t>
            </a:r>
            <a:r>
              <a:rPr lang="en-US" sz="1600" dirty="0" err="1">
                <a:latin typeface="Times New Roman" panose="02020603050405020304" pitchFamily="18" charset="0"/>
                <a:cs typeface="Times New Roman" panose="02020603050405020304" pitchFamily="18" charset="0"/>
              </a:rPr>
              <a:t>Nagaraj</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Suman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Mitra</a:t>
            </a:r>
            <a:r>
              <a:rPr lang="en-US" sz="1600" dirty="0">
                <a:latin typeface="Times New Roman" panose="02020603050405020304" pitchFamily="18" charset="0"/>
                <a:cs typeface="Times New Roman" panose="02020603050405020304" pitchFamily="18" charset="0"/>
              </a:rPr>
              <a:t>, (2017). “Classification of Dental Diseases Using CNN and Transfer Learning”, IEEE </a:t>
            </a:r>
            <a:r>
              <a:rPr lang="en-US" sz="1600" dirty="0" err="1">
                <a:latin typeface="Times New Roman" panose="02020603050405020304" pitchFamily="18" charset="0"/>
                <a:cs typeface="Times New Roman" panose="02020603050405020304" pitchFamily="18" charset="0"/>
              </a:rPr>
              <a:t>Xplore</a:t>
            </a:r>
            <a:r>
              <a:rPr lang="en-US" sz="1600" dirty="0">
                <a:latin typeface="Times New Roman" panose="02020603050405020304" pitchFamily="18" charset="0"/>
                <a:cs typeface="Times New Roman" panose="02020603050405020304" pitchFamily="18" charset="0"/>
              </a:rPr>
              <a:t>, 70-74.</a:t>
            </a:r>
          </a:p>
          <a:p>
            <a:pPr lvl="0" algn="just">
              <a:buNone/>
            </a:pPr>
            <a:endParaRPr lang="en-US" sz="1600" dirty="0">
              <a:latin typeface="Times New Roman" panose="02020603050405020304" pitchFamily="18" charset="0"/>
              <a:cs typeface="Times New Roman" panose="02020603050405020304" pitchFamily="18" charset="0"/>
            </a:endParaRPr>
          </a:p>
          <a:p>
            <a:pPr algn="just">
              <a:buNone/>
            </a:pPr>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51EDAF45-A1ED-443F-B7DC-99AC8969684E}" type="slidenum">
              <a:rPr lang="en-US" smtClean="0"/>
              <a:pPr>
                <a:defRPr/>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References</a:t>
            </a:r>
            <a:endParaRPr lang="en-US" sz="3600" dirty="0"/>
          </a:p>
        </p:txBody>
      </p:sp>
      <p:sp>
        <p:nvSpPr>
          <p:cNvPr id="3" name="Content Placeholder 2"/>
          <p:cNvSpPr>
            <a:spLocks noGrp="1"/>
          </p:cNvSpPr>
          <p:nvPr>
            <p:ph idx="1"/>
          </p:nvPr>
        </p:nvSpPr>
        <p:spPr>
          <a:xfrm>
            <a:off x="457200" y="927652"/>
            <a:ext cx="8501270" cy="5592418"/>
          </a:xfrm>
        </p:spPr>
        <p:txBody>
          <a:bodyPr/>
          <a:lstStyle/>
          <a:p>
            <a:pPr lvl="0" algn="just">
              <a:buNone/>
            </a:pPr>
            <a:r>
              <a:rPr lang="en-US" sz="1600" b="1" dirty="0">
                <a:latin typeface="Times New Roman" panose="02020603050405020304" pitchFamily="18" charset="0"/>
                <a:cs typeface="Times New Roman" panose="02020603050405020304" pitchFamily="18" charset="0"/>
              </a:rPr>
              <a:t>[18] </a:t>
            </a:r>
            <a:r>
              <a:rPr lang="en-US" sz="1600" dirty="0" err="1">
                <a:latin typeface="Times New Roman" panose="02020603050405020304" pitchFamily="18" charset="0"/>
                <a:cs typeface="Times New Roman" panose="02020603050405020304" pitchFamily="18" charset="0"/>
              </a:rPr>
              <a:t>Hu</a:t>
            </a:r>
            <a:r>
              <a:rPr lang="en-US" sz="1600" dirty="0">
                <a:latin typeface="Times New Roman" panose="02020603050405020304" pitchFamily="18" charset="0"/>
                <a:cs typeface="Times New Roman" panose="02020603050405020304" pitchFamily="18" charset="0"/>
              </a:rPr>
              <a:t> Chen, Hong Li, </a:t>
            </a:r>
            <a:r>
              <a:rPr lang="en-US" sz="1600" dirty="0" err="1">
                <a:latin typeface="Times New Roman" panose="02020603050405020304" pitchFamily="18" charset="0"/>
                <a:cs typeface="Times New Roman" panose="02020603050405020304" pitchFamily="18" charset="0"/>
              </a:rPr>
              <a:t>Yijiao</a:t>
            </a:r>
            <a:r>
              <a:rPr lang="en-US" sz="1600" dirty="0">
                <a:latin typeface="Times New Roman" panose="02020603050405020304" pitchFamily="18" charset="0"/>
                <a:cs typeface="Times New Roman" panose="02020603050405020304" pitchFamily="18" charset="0"/>
              </a:rPr>
              <a:t> Zhao, </a:t>
            </a:r>
            <a:r>
              <a:rPr lang="en-US" sz="1600" dirty="0" err="1">
                <a:latin typeface="Times New Roman" panose="02020603050405020304" pitchFamily="18" charset="0"/>
                <a:cs typeface="Times New Roman" panose="02020603050405020304" pitchFamily="18" charset="0"/>
              </a:rPr>
              <a:t>Jianjiang</a:t>
            </a:r>
            <a:r>
              <a:rPr lang="en-US" sz="1600" dirty="0">
                <a:latin typeface="Times New Roman" panose="02020603050405020304" pitchFamily="18" charset="0"/>
                <a:cs typeface="Times New Roman" panose="02020603050405020304" pitchFamily="18" charset="0"/>
              </a:rPr>
              <a:t> Zhao, Yong Wang, (2021). “Dental disease detection on </a:t>
            </a:r>
            <a:r>
              <a:rPr lang="en-US" sz="1600" dirty="0" err="1">
                <a:latin typeface="Times New Roman" panose="02020603050405020304" pitchFamily="18" charset="0"/>
                <a:cs typeface="Times New Roman" panose="02020603050405020304" pitchFamily="18" charset="0"/>
              </a:rPr>
              <a:t>periapical</a:t>
            </a:r>
            <a:r>
              <a:rPr lang="en-US" sz="1600" dirty="0">
                <a:latin typeface="Times New Roman" panose="02020603050405020304" pitchFamily="18" charset="0"/>
                <a:cs typeface="Times New Roman" panose="02020603050405020304" pitchFamily="18" charset="0"/>
              </a:rPr>
              <a:t> radiographs based on deep </a:t>
            </a:r>
            <a:r>
              <a:rPr lang="en-US" sz="1600" dirty="0" err="1">
                <a:latin typeface="Times New Roman" panose="02020603050405020304" pitchFamily="18" charset="0"/>
                <a:cs typeface="Times New Roman" panose="02020603050405020304" pitchFamily="18" charset="0"/>
              </a:rPr>
              <a:t>convolutional</a:t>
            </a:r>
            <a:r>
              <a:rPr lang="en-US" sz="1600" dirty="0">
                <a:latin typeface="Times New Roman" panose="02020603050405020304" pitchFamily="18" charset="0"/>
                <a:cs typeface="Times New Roman" panose="02020603050405020304" pitchFamily="18" charset="0"/>
              </a:rPr>
              <a:t> neural networks”, Springer, 16, 649–661.</a:t>
            </a:r>
          </a:p>
          <a:p>
            <a:pPr lvl="0" algn="just">
              <a:buNone/>
            </a:pPr>
            <a:r>
              <a:rPr lang="en-US" sz="1600" b="1" dirty="0">
                <a:latin typeface="Times New Roman" panose="02020603050405020304" pitchFamily="18" charset="0"/>
                <a:cs typeface="Times New Roman" panose="02020603050405020304" pitchFamily="18" charset="0"/>
              </a:rPr>
              <a:t>[19] </a:t>
            </a:r>
            <a:r>
              <a:rPr lang="en-US" sz="1600" dirty="0" err="1">
                <a:latin typeface="Times New Roman" panose="02020603050405020304" pitchFamily="18" charset="0"/>
                <a:cs typeface="Times New Roman" panose="02020603050405020304" pitchFamily="18" charset="0"/>
              </a:rPr>
              <a:t>Ngnamsie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Njimbouom</a:t>
            </a:r>
            <a:r>
              <a:rPr lang="en-US" sz="1600" dirty="0">
                <a:latin typeface="Times New Roman" panose="02020603050405020304" pitchFamily="18" charset="0"/>
                <a:cs typeface="Times New Roman" panose="02020603050405020304" pitchFamily="18" charset="0"/>
              </a:rPr>
              <a:t> S, Lee K, Kim J-D.(2022) “MMDCP: Multi-Modal Dental Carie Prediction for Decision Support System Using Deep Learning.” International Journal of Environmental Research and Public Health. 19(17):10928.</a:t>
            </a:r>
          </a:p>
          <a:p>
            <a:pPr lvl="0" algn="just">
              <a:buNone/>
            </a:pPr>
            <a:r>
              <a:rPr lang="en-US" sz="1600" b="1" dirty="0">
                <a:latin typeface="Times New Roman" panose="02020603050405020304" pitchFamily="18" charset="0"/>
                <a:cs typeface="Times New Roman" panose="02020603050405020304" pitchFamily="18" charset="0"/>
              </a:rPr>
              <a:t>[20]</a:t>
            </a:r>
            <a:r>
              <a:rPr lang="en-US" sz="1600" dirty="0" err="1">
                <a:latin typeface="Times New Roman" panose="02020603050405020304" pitchFamily="18" charset="0"/>
                <a:cs typeface="Times New Roman" panose="02020603050405020304" pitchFamily="18" charset="0"/>
              </a:rPr>
              <a:t>Almalki</a:t>
            </a:r>
            <a:r>
              <a:rPr lang="en-US" sz="1600" dirty="0">
                <a:latin typeface="Times New Roman" panose="02020603050405020304" pitchFamily="18" charset="0"/>
                <a:cs typeface="Times New Roman" panose="02020603050405020304" pitchFamily="18" charset="0"/>
              </a:rPr>
              <a:t> YE, Din AI, </a:t>
            </a:r>
            <a:r>
              <a:rPr lang="en-US" sz="1600" dirty="0" err="1">
                <a:latin typeface="Times New Roman" panose="02020603050405020304" pitchFamily="18" charset="0"/>
                <a:cs typeface="Times New Roman" panose="02020603050405020304" pitchFamily="18" charset="0"/>
              </a:rPr>
              <a:t>Ramzan</a:t>
            </a:r>
            <a:r>
              <a:rPr lang="en-US" sz="1600" dirty="0">
                <a:latin typeface="Times New Roman" panose="02020603050405020304" pitchFamily="18" charset="0"/>
                <a:cs typeface="Times New Roman" panose="02020603050405020304" pitchFamily="18" charset="0"/>
              </a:rPr>
              <a:t> M, </a:t>
            </a:r>
            <a:r>
              <a:rPr lang="en-US" sz="1600" dirty="0" err="1">
                <a:latin typeface="Times New Roman" panose="02020603050405020304" pitchFamily="18" charset="0"/>
                <a:cs typeface="Times New Roman" panose="02020603050405020304" pitchFamily="18" charset="0"/>
              </a:rPr>
              <a:t>Irfan</a:t>
            </a:r>
            <a:r>
              <a:rPr lang="en-US" sz="1600" dirty="0">
                <a:latin typeface="Times New Roman" panose="02020603050405020304" pitchFamily="18" charset="0"/>
                <a:cs typeface="Times New Roman" panose="02020603050405020304" pitchFamily="18" charset="0"/>
              </a:rPr>
              <a:t> M, </a:t>
            </a:r>
            <a:r>
              <a:rPr lang="en-US" sz="1600" dirty="0" err="1">
                <a:latin typeface="Times New Roman" panose="02020603050405020304" pitchFamily="18" charset="0"/>
                <a:cs typeface="Times New Roman" panose="02020603050405020304" pitchFamily="18" charset="0"/>
              </a:rPr>
              <a:t>Aamir</a:t>
            </a:r>
            <a:r>
              <a:rPr lang="en-US" sz="1600" dirty="0">
                <a:latin typeface="Times New Roman" panose="02020603050405020304" pitchFamily="18" charset="0"/>
                <a:cs typeface="Times New Roman" panose="02020603050405020304" pitchFamily="18" charset="0"/>
              </a:rPr>
              <a:t> KM, </a:t>
            </a:r>
            <a:r>
              <a:rPr lang="en-US" sz="1600" dirty="0" err="1">
                <a:latin typeface="Times New Roman" panose="02020603050405020304" pitchFamily="18" charset="0"/>
                <a:cs typeface="Times New Roman" panose="02020603050405020304" pitchFamily="18" charset="0"/>
              </a:rPr>
              <a:t>Almalki</a:t>
            </a:r>
            <a:r>
              <a:rPr lang="en-US" sz="1600" dirty="0">
                <a:latin typeface="Times New Roman" panose="02020603050405020304" pitchFamily="18" charset="0"/>
                <a:cs typeface="Times New Roman" panose="02020603050405020304" pitchFamily="18" charset="0"/>
              </a:rPr>
              <a:t> A, </a:t>
            </a:r>
            <a:r>
              <a:rPr lang="en-US" sz="1600" dirty="0" err="1">
                <a:latin typeface="Times New Roman" panose="02020603050405020304" pitchFamily="18" charset="0"/>
                <a:cs typeface="Times New Roman" panose="02020603050405020304" pitchFamily="18" charset="0"/>
              </a:rPr>
              <a:t>Alotaibi</a:t>
            </a:r>
            <a:r>
              <a:rPr lang="en-US" sz="1600" dirty="0">
                <a:latin typeface="Times New Roman" panose="02020603050405020304" pitchFamily="18" charset="0"/>
                <a:cs typeface="Times New Roman" panose="02020603050405020304" pitchFamily="18" charset="0"/>
              </a:rPr>
              <a:t> S, </a:t>
            </a:r>
            <a:r>
              <a:rPr lang="en-US" sz="1600" dirty="0" err="1">
                <a:latin typeface="Times New Roman" panose="02020603050405020304" pitchFamily="18" charset="0"/>
                <a:cs typeface="Times New Roman" panose="02020603050405020304" pitchFamily="18" charset="0"/>
              </a:rPr>
              <a:t>Alaglan</a:t>
            </a:r>
            <a:r>
              <a:rPr lang="en-US" sz="1600" dirty="0">
                <a:latin typeface="Times New Roman" panose="02020603050405020304" pitchFamily="18" charset="0"/>
                <a:cs typeface="Times New Roman" panose="02020603050405020304" pitchFamily="18" charset="0"/>
              </a:rPr>
              <a:t> G, </a:t>
            </a:r>
            <a:r>
              <a:rPr lang="en-US" sz="1600" dirty="0" err="1">
                <a:latin typeface="Times New Roman" panose="02020603050405020304" pitchFamily="18" charset="0"/>
                <a:cs typeface="Times New Roman" panose="02020603050405020304" pitchFamily="18" charset="0"/>
              </a:rPr>
              <a:t>Alshamrani</a:t>
            </a:r>
            <a:r>
              <a:rPr lang="en-US" sz="1600" dirty="0">
                <a:latin typeface="Times New Roman" panose="02020603050405020304" pitchFamily="18" charset="0"/>
                <a:cs typeface="Times New Roman" panose="02020603050405020304" pitchFamily="18" charset="0"/>
              </a:rPr>
              <a:t> HA, </a:t>
            </a:r>
            <a:r>
              <a:rPr lang="en-US" sz="1600" dirty="0" err="1">
                <a:latin typeface="Times New Roman" panose="02020603050405020304" pitchFamily="18" charset="0"/>
                <a:cs typeface="Times New Roman" panose="02020603050405020304" pitchFamily="18" charset="0"/>
              </a:rPr>
              <a:t>Rahman</a:t>
            </a:r>
            <a:r>
              <a:rPr lang="en-US" sz="1600" dirty="0">
                <a:latin typeface="Times New Roman" panose="02020603050405020304" pitchFamily="18" charset="0"/>
                <a:cs typeface="Times New Roman" panose="02020603050405020304" pitchFamily="18" charset="0"/>
              </a:rPr>
              <a:t> S.(2022) “Deep Learning Models for Classification of Dental Diseases Using </a:t>
            </a:r>
            <a:r>
              <a:rPr lang="en-US" sz="1600" dirty="0" err="1">
                <a:latin typeface="Times New Roman" panose="02020603050405020304" pitchFamily="18" charset="0"/>
                <a:cs typeface="Times New Roman" panose="02020603050405020304" pitchFamily="18" charset="0"/>
              </a:rPr>
              <a:t>Orthopantomography</a:t>
            </a:r>
            <a:r>
              <a:rPr lang="en-US" sz="1600" dirty="0">
                <a:latin typeface="Times New Roman" panose="02020603050405020304" pitchFamily="18" charset="0"/>
                <a:cs typeface="Times New Roman" panose="02020603050405020304" pitchFamily="18" charset="0"/>
              </a:rPr>
              <a:t> X-ray OPG Images.” Sensors. 22(19):7370.</a:t>
            </a:r>
          </a:p>
          <a:p>
            <a:pPr lvl="0" algn="just">
              <a:buNone/>
            </a:pPr>
            <a:r>
              <a:rPr lang="en-US" sz="1600" b="1" dirty="0">
                <a:latin typeface="Times New Roman" panose="02020603050405020304" pitchFamily="18" charset="0"/>
                <a:cs typeface="Times New Roman" panose="02020603050405020304" pitchFamily="18" charset="0"/>
              </a:rPr>
              <a:t>[21] </a:t>
            </a:r>
            <a:r>
              <a:rPr lang="en-US" sz="1600" dirty="0" err="1">
                <a:latin typeface="Times New Roman" panose="02020603050405020304" pitchFamily="18" charset="0"/>
                <a:cs typeface="Times New Roman" panose="02020603050405020304" pitchFamily="18" charset="0"/>
              </a:rPr>
              <a:t>Kabir</a:t>
            </a:r>
            <a:r>
              <a:rPr lang="en-US" sz="1600" dirty="0">
                <a:latin typeface="Times New Roman" panose="02020603050405020304" pitchFamily="18" charset="0"/>
                <a:cs typeface="Times New Roman" panose="02020603050405020304" pitchFamily="18" charset="0"/>
              </a:rPr>
              <a:t>, T., Lee, C. T., Nelson, J., </a:t>
            </a:r>
            <a:r>
              <a:rPr lang="en-US" sz="1600" dirty="0" err="1">
                <a:latin typeface="Times New Roman" panose="02020603050405020304" pitchFamily="18" charset="0"/>
                <a:cs typeface="Times New Roman" panose="02020603050405020304" pitchFamily="18" charset="0"/>
              </a:rPr>
              <a:t>Sheng</a:t>
            </a:r>
            <a:r>
              <a:rPr lang="en-US" sz="1600" dirty="0">
                <a:latin typeface="Times New Roman" panose="02020603050405020304" pitchFamily="18" charset="0"/>
                <a:cs typeface="Times New Roman" panose="02020603050405020304" pitchFamily="18" charset="0"/>
              </a:rPr>
              <a:t>, S., </a:t>
            </a:r>
            <a:r>
              <a:rPr lang="en-US" sz="1600" dirty="0" err="1">
                <a:latin typeface="Times New Roman" panose="02020603050405020304" pitchFamily="18" charset="0"/>
                <a:cs typeface="Times New Roman" panose="02020603050405020304" pitchFamily="18" charset="0"/>
              </a:rPr>
              <a:t>Meng</a:t>
            </a:r>
            <a:r>
              <a:rPr lang="en-US" sz="1600" dirty="0">
                <a:latin typeface="Times New Roman" panose="02020603050405020304" pitchFamily="18" charset="0"/>
                <a:cs typeface="Times New Roman" panose="02020603050405020304" pitchFamily="18" charset="0"/>
              </a:rPr>
              <a:t>, H. W., Chen, L., ... &amp; Shams, S. (2021, December). An end-to-end entangled segmentation and classification </a:t>
            </a:r>
            <a:r>
              <a:rPr lang="en-US" sz="1600" dirty="0" err="1">
                <a:latin typeface="Times New Roman" panose="02020603050405020304" pitchFamily="18" charset="0"/>
                <a:cs typeface="Times New Roman" panose="02020603050405020304" pitchFamily="18" charset="0"/>
              </a:rPr>
              <a:t>convolutional</a:t>
            </a:r>
            <a:r>
              <a:rPr lang="en-US" sz="1600" dirty="0">
                <a:latin typeface="Times New Roman" panose="02020603050405020304" pitchFamily="18" charset="0"/>
                <a:cs typeface="Times New Roman" panose="02020603050405020304" pitchFamily="18" charset="0"/>
              </a:rPr>
              <a:t> neural network for </a:t>
            </a:r>
            <a:r>
              <a:rPr lang="en-US" sz="1600" dirty="0" err="1">
                <a:latin typeface="Times New Roman" panose="02020603050405020304" pitchFamily="18" charset="0"/>
                <a:cs typeface="Times New Roman" panose="02020603050405020304" pitchFamily="18" charset="0"/>
              </a:rPr>
              <a:t>periodontitis</a:t>
            </a:r>
            <a:r>
              <a:rPr lang="en-US" sz="1600" dirty="0">
                <a:latin typeface="Times New Roman" panose="02020603050405020304" pitchFamily="18" charset="0"/>
                <a:cs typeface="Times New Roman" panose="02020603050405020304" pitchFamily="18" charset="0"/>
              </a:rPr>
              <a:t> stage grading from </a:t>
            </a:r>
            <a:r>
              <a:rPr lang="en-US" sz="1600" dirty="0" err="1">
                <a:latin typeface="Times New Roman" panose="02020603050405020304" pitchFamily="18" charset="0"/>
                <a:cs typeface="Times New Roman" panose="02020603050405020304" pitchFamily="18" charset="0"/>
              </a:rPr>
              <a:t>periapical</a:t>
            </a:r>
            <a:r>
              <a:rPr lang="en-US" sz="1600" dirty="0">
                <a:latin typeface="Times New Roman" panose="02020603050405020304" pitchFamily="18" charset="0"/>
                <a:cs typeface="Times New Roman" panose="02020603050405020304" pitchFamily="18" charset="0"/>
              </a:rPr>
              <a:t> radiographic images. In 2021 IEEE international conference on bioinformatics and biomedicine (BIBM) (pp. 1370-1375). IEEE</a:t>
            </a:r>
            <a:r>
              <a:rPr lang="en-US" sz="1600" b="1" dirty="0">
                <a:latin typeface="Times New Roman" panose="02020603050405020304" pitchFamily="18" charset="0"/>
                <a:cs typeface="Times New Roman" panose="02020603050405020304" pitchFamily="18" charset="0"/>
              </a:rPr>
              <a:t>.</a:t>
            </a:r>
          </a:p>
          <a:p>
            <a:pPr lvl="0" algn="just">
              <a:buNone/>
            </a:pPr>
            <a:r>
              <a:rPr lang="en-US" sz="1600" b="1" dirty="0">
                <a:latin typeface="Times New Roman" panose="02020603050405020304" pitchFamily="18" charset="0"/>
                <a:cs typeface="Times New Roman" panose="02020603050405020304" pitchFamily="18" charset="0"/>
              </a:rPr>
              <a:t>[22] </a:t>
            </a:r>
            <a:r>
              <a:rPr lang="en-US" sz="1600" dirty="0">
                <a:latin typeface="Times New Roman" panose="02020603050405020304" pitchFamily="18" charset="0"/>
                <a:cs typeface="Times New Roman" panose="02020603050405020304" pitchFamily="18" charset="0"/>
              </a:rPr>
              <a:t>Li, X., Zhao, D., </a:t>
            </a:r>
            <a:r>
              <a:rPr lang="en-US" sz="1600" dirty="0" err="1">
                <a:latin typeface="Times New Roman" panose="02020603050405020304" pitchFamily="18" charset="0"/>
                <a:cs typeface="Times New Roman" panose="02020603050405020304" pitchFamily="18" charset="0"/>
              </a:rPr>
              <a:t>Xie</a:t>
            </a:r>
            <a:r>
              <a:rPr lang="en-US" sz="1600" dirty="0">
                <a:latin typeface="Times New Roman" panose="02020603050405020304" pitchFamily="18" charset="0"/>
                <a:cs typeface="Times New Roman" panose="02020603050405020304" pitchFamily="18" charset="0"/>
              </a:rPr>
              <a:t>, J., </a:t>
            </a:r>
            <a:r>
              <a:rPr lang="en-US" sz="1600" dirty="0" err="1">
                <a:latin typeface="Times New Roman" panose="02020603050405020304" pitchFamily="18" charset="0"/>
                <a:cs typeface="Times New Roman" panose="02020603050405020304" pitchFamily="18" charset="0"/>
              </a:rPr>
              <a:t>Wen</a:t>
            </a:r>
            <a:r>
              <a:rPr lang="en-US" sz="1600" dirty="0">
                <a:latin typeface="Times New Roman" panose="02020603050405020304" pitchFamily="18" charset="0"/>
                <a:cs typeface="Times New Roman" panose="02020603050405020304" pitchFamily="18" charset="0"/>
              </a:rPr>
              <a:t>, H., Liu, C., Li, Y., ... &amp; Wang, S. (2023). Deep learning for classifying the stages of </a:t>
            </a:r>
            <a:r>
              <a:rPr lang="en-US" sz="1600" dirty="0" err="1">
                <a:latin typeface="Times New Roman" panose="02020603050405020304" pitchFamily="18" charset="0"/>
                <a:cs typeface="Times New Roman" panose="02020603050405020304" pitchFamily="18" charset="0"/>
              </a:rPr>
              <a:t>periodontitis</a:t>
            </a:r>
            <a:r>
              <a:rPr lang="en-US" sz="1600" dirty="0">
                <a:latin typeface="Times New Roman" panose="02020603050405020304" pitchFamily="18" charset="0"/>
                <a:cs typeface="Times New Roman" panose="02020603050405020304" pitchFamily="18" charset="0"/>
              </a:rPr>
              <a:t> on dental images: a systematic review and meta-analysis. BMC Oral Health, 23(1), 1017.</a:t>
            </a:r>
          </a:p>
          <a:p>
            <a:pPr algn="just">
              <a:buNone/>
            </a:pPr>
            <a:r>
              <a:rPr lang="en-US" sz="1600" b="1" dirty="0">
                <a:latin typeface="Times New Roman" panose="02020603050405020304" pitchFamily="18" charset="0"/>
                <a:cs typeface="Times New Roman" panose="02020603050405020304" pitchFamily="18" charset="0"/>
              </a:rPr>
              <a:t>[23] </a:t>
            </a:r>
            <a:r>
              <a:rPr lang="en-US" sz="1600" dirty="0">
                <a:latin typeface="Times New Roman" panose="02020603050405020304" pitchFamily="18" charset="0"/>
                <a:cs typeface="Times New Roman" panose="02020603050405020304" pitchFamily="18" charset="0"/>
              </a:rPr>
              <a:t>Zhang, X., Liang, Y., Li, W., Liu, C., </a:t>
            </a:r>
            <a:r>
              <a:rPr lang="en-US" sz="1600" dirty="0" err="1">
                <a:latin typeface="Times New Roman" panose="02020603050405020304" pitchFamily="18" charset="0"/>
                <a:cs typeface="Times New Roman" panose="02020603050405020304" pitchFamily="18" charset="0"/>
              </a:rPr>
              <a:t>Gu</a:t>
            </a:r>
            <a:r>
              <a:rPr lang="en-US" sz="1600" dirty="0">
                <a:latin typeface="Times New Roman" panose="02020603050405020304" pitchFamily="18" charset="0"/>
                <a:cs typeface="Times New Roman" panose="02020603050405020304" pitchFamily="18" charset="0"/>
              </a:rPr>
              <a:t>, D., Sun, W., &amp; Miao, L. (2022). Development and evaluation of deep learning for screening dental caries from oral photographs. Oral diseases, 28(1), 173-181.</a:t>
            </a:r>
          </a:p>
          <a:p>
            <a:pPr lvl="0" algn="just">
              <a:buNone/>
            </a:pPr>
            <a:endParaRPr lang="en-US" sz="1600" b="1"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51EDAF45-A1ED-443F-B7DC-99AC8969684E}" type="slidenum">
              <a:rPr lang="en-US" smtClean="0"/>
              <a:pPr>
                <a:defRPr/>
              </a:pPr>
              <a:t>64</a:t>
            </a:fld>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1417638"/>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References</a:t>
            </a:r>
            <a:endParaRPr lang="en-US" sz="3600" dirty="0"/>
          </a:p>
        </p:txBody>
      </p:sp>
      <p:sp>
        <p:nvSpPr>
          <p:cNvPr id="3" name="Content Placeholder 2"/>
          <p:cNvSpPr>
            <a:spLocks noGrp="1"/>
          </p:cNvSpPr>
          <p:nvPr>
            <p:ph idx="1"/>
          </p:nvPr>
        </p:nvSpPr>
        <p:spPr>
          <a:xfrm>
            <a:off x="457200" y="861392"/>
            <a:ext cx="8461513" cy="5658678"/>
          </a:xfrm>
        </p:spPr>
        <p:txBody>
          <a:bodyPr/>
          <a:lstStyle/>
          <a:p>
            <a:pPr lvl="0" algn="just">
              <a:buNone/>
            </a:pPr>
            <a:r>
              <a:rPr lang="en-IN" sz="1600" b="1" dirty="0">
                <a:latin typeface="Times New Roman" panose="02020603050405020304" pitchFamily="18" charset="0"/>
                <a:cs typeface="Times New Roman" panose="02020603050405020304" pitchFamily="18" charset="0"/>
              </a:rPr>
              <a:t>[24] </a:t>
            </a:r>
            <a:r>
              <a:rPr lang="en-IN" sz="1600" dirty="0">
                <a:latin typeface="Times New Roman" panose="02020603050405020304" pitchFamily="18" charset="0"/>
                <a:cs typeface="Times New Roman" panose="02020603050405020304" pitchFamily="18" charset="0"/>
              </a:rPr>
              <a:t>Yu, H., Lin, Z., Liu, Y., Su, J., Chen, B., &amp; Lu, G. (2020). A new technique for diagnosis of</a:t>
            </a:r>
            <a:r>
              <a:rPr lang="en-US" alt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dental caries on the children’s first permanent molar. </a:t>
            </a:r>
            <a:r>
              <a:rPr lang="en-IN" sz="1600" dirty="0" err="1">
                <a:latin typeface="Times New Roman" panose="02020603050405020304" pitchFamily="18" charset="0"/>
                <a:cs typeface="Times New Roman" panose="02020603050405020304" pitchFamily="18" charset="0"/>
              </a:rPr>
              <a:t>Ieee</a:t>
            </a:r>
            <a:r>
              <a:rPr lang="en-IN" sz="1600" dirty="0">
                <a:latin typeface="Times New Roman" panose="02020603050405020304" pitchFamily="18" charset="0"/>
                <a:cs typeface="Times New Roman" panose="02020603050405020304" pitchFamily="18" charset="0"/>
              </a:rPr>
              <a:t> Access, 8, 185776-185785.</a:t>
            </a:r>
            <a:endParaRPr lang="en-US" sz="1600" b="1" dirty="0">
              <a:latin typeface="Times New Roman" panose="02020603050405020304" pitchFamily="18" charset="0"/>
              <a:cs typeface="Times New Roman" panose="02020603050405020304" pitchFamily="18" charset="0"/>
            </a:endParaRPr>
          </a:p>
          <a:p>
            <a:pPr lvl="0" algn="just">
              <a:buNone/>
            </a:pPr>
            <a:r>
              <a:rPr lang="en-US" sz="1600" b="1" dirty="0">
                <a:latin typeface="Times New Roman" panose="02020603050405020304" pitchFamily="18" charset="0"/>
                <a:cs typeface="Times New Roman" panose="02020603050405020304" pitchFamily="18" charset="0"/>
              </a:rPr>
              <a:t>[25] </a:t>
            </a:r>
            <a:r>
              <a:rPr lang="en-US" sz="1600" dirty="0">
                <a:latin typeface="Times New Roman" panose="02020603050405020304" pitchFamily="18" charset="0"/>
                <a:cs typeface="Times New Roman" panose="02020603050405020304" pitchFamily="18" charset="0"/>
              </a:rPr>
              <a:t>Mohammad‐</a:t>
            </a:r>
            <a:r>
              <a:rPr lang="en-US" sz="1600" dirty="0" err="1">
                <a:latin typeface="Times New Roman" panose="02020603050405020304" pitchFamily="18" charset="0"/>
                <a:cs typeface="Times New Roman" panose="02020603050405020304" pitchFamily="18" charset="0"/>
              </a:rPr>
              <a:t>Rahimi</a:t>
            </a:r>
            <a:r>
              <a:rPr lang="en-US" sz="1600" dirty="0">
                <a:latin typeface="Times New Roman" panose="02020603050405020304" pitchFamily="18" charset="0"/>
                <a:cs typeface="Times New Roman" panose="02020603050405020304" pitchFamily="18" charset="0"/>
              </a:rPr>
              <a:t>, H., </a:t>
            </a:r>
            <a:r>
              <a:rPr lang="en-US" sz="1600" dirty="0" err="1">
                <a:latin typeface="Times New Roman" panose="02020603050405020304" pitchFamily="18" charset="0"/>
                <a:cs typeface="Times New Roman" panose="02020603050405020304" pitchFamily="18" charset="0"/>
              </a:rPr>
              <a:t>Motamedian</a:t>
            </a:r>
            <a:r>
              <a:rPr lang="en-US" sz="1600" dirty="0">
                <a:latin typeface="Times New Roman" panose="02020603050405020304" pitchFamily="18" charset="0"/>
                <a:cs typeface="Times New Roman" panose="02020603050405020304" pitchFamily="18" charset="0"/>
              </a:rPr>
              <a:t>, S. R., </a:t>
            </a:r>
            <a:r>
              <a:rPr lang="en-US" sz="1600" dirty="0" err="1">
                <a:latin typeface="Times New Roman" panose="02020603050405020304" pitchFamily="18" charset="0"/>
                <a:cs typeface="Times New Roman" panose="02020603050405020304" pitchFamily="18" charset="0"/>
              </a:rPr>
              <a:t>Rohban</a:t>
            </a:r>
            <a:r>
              <a:rPr lang="en-US" sz="1600" dirty="0">
                <a:latin typeface="Times New Roman" panose="02020603050405020304" pitchFamily="18" charset="0"/>
                <a:cs typeface="Times New Roman" panose="02020603050405020304" pitchFamily="18" charset="0"/>
              </a:rPr>
              <a:t>, M. H., </a:t>
            </a:r>
            <a:r>
              <a:rPr lang="en-US" sz="1600" dirty="0" err="1">
                <a:latin typeface="Times New Roman" panose="02020603050405020304" pitchFamily="18" charset="0"/>
                <a:cs typeface="Times New Roman" panose="02020603050405020304" pitchFamily="18" charset="0"/>
              </a:rPr>
              <a:t>Krois</a:t>
            </a:r>
            <a:r>
              <a:rPr lang="en-US" sz="1600" dirty="0">
                <a:latin typeface="Times New Roman" panose="02020603050405020304" pitchFamily="18" charset="0"/>
                <a:cs typeface="Times New Roman" panose="02020603050405020304" pitchFamily="18" charset="0"/>
              </a:rPr>
              <a:t>, J., </a:t>
            </a:r>
            <a:r>
              <a:rPr lang="en-US" sz="1600" dirty="0" err="1">
                <a:latin typeface="Times New Roman" panose="02020603050405020304" pitchFamily="18" charset="0"/>
                <a:cs typeface="Times New Roman" panose="02020603050405020304" pitchFamily="18" charset="0"/>
              </a:rPr>
              <a:t>Uribe</a:t>
            </a:r>
            <a:r>
              <a:rPr lang="en-US" sz="1600" dirty="0">
                <a:latin typeface="Times New Roman" panose="02020603050405020304" pitchFamily="18" charset="0"/>
                <a:cs typeface="Times New Roman" panose="02020603050405020304" pitchFamily="18" charset="0"/>
              </a:rPr>
              <a:t>, S., </a:t>
            </a:r>
            <a:r>
              <a:rPr lang="en-US" sz="1600" dirty="0" err="1">
                <a:latin typeface="Times New Roman" panose="02020603050405020304" pitchFamily="18" charset="0"/>
                <a:cs typeface="Times New Roman" panose="02020603050405020304" pitchFamily="18" charset="0"/>
              </a:rPr>
              <a:t>Nia</a:t>
            </a:r>
            <a:r>
              <a:rPr lang="en-US" sz="1600" dirty="0">
                <a:latin typeface="Times New Roman" panose="02020603050405020304" pitchFamily="18" charset="0"/>
                <a:cs typeface="Times New Roman" panose="02020603050405020304" pitchFamily="18" charset="0"/>
              </a:rPr>
              <a:t>, E. M., </a:t>
            </a:r>
            <a:r>
              <a:rPr lang="en-US" sz="1600" dirty="0" err="1">
                <a:latin typeface="Times New Roman" panose="02020603050405020304" pitchFamily="18" charset="0"/>
                <a:cs typeface="Times New Roman" panose="02020603050405020304" pitchFamily="18" charset="0"/>
              </a:rPr>
              <a:t>Rokhshad</a:t>
            </a:r>
            <a:r>
              <a:rPr lang="en-US" sz="1600" dirty="0">
                <a:latin typeface="Times New Roman" panose="02020603050405020304" pitchFamily="18" charset="0"/>
                <a:cs typeface="Times New Roman" panose="02020603050405020304" pitchFamily="18" charset="0"/>
              </a:rPr>
              <a:t>, R., </a:t>
            </a:r>
            <a:r>
              <a:rPr lang="en-US" sz="1600" dirty="0" err="1">
                <a:latin typeface="Times New Roman" panose="02020603050405020304" pitchFamily="18" charset="0"/>
                <a:cs typeface="Times New Roman" panose="02020603050405020304" pitchFamily="18" charset="0"/>
              </a:rPr>
              <a:t>Nadimi</a:t>
            </a:r>
            <a:r>
              <a:rPr lang="en-US" sz="1600" dirty="0">
                <a:latin typeface="Times New Roman" panose="02020603050405020304" pitchFamily="18" charset="0"/>
                <a:cs typeface="Times New Roman" panose="02020603050405020304" pitchFamily="18" charset="0"/>
              </a:rPr>
              <a:t>, M., &amp; </a:t>
            </a:r>
            <a:r>
              <a:rPr lang="en-US" sz="1600" dirty="0" err="1">
                <a:latin typeface="Times New Roman" panose="02020603050405020304" pitchFamily="18" charset="0"/>
                <a:cs typeface="Times New Roman" panose="02020603050405020304" pitchFamily="18" charset="0"/>
              </a:rPr>
              <a:t>Schwendicke</a:t>
            </a:r>
            <a:r>
              <a:rPr lang="en-US" sz="1600" dirty="0">
                <a:latin typeface="Times New Roman" panose="02020603050405020304" pitchFamily="18" charset="0"/>
                <a:cs typeface="Times New Roman" panose="02020603050405020304" pitchFamily="18" charset="0"/>
              </a:rPr>
              <a:t>, F. (2022). Deep learning for caries detection: A systematic review. </a:t>
            </a:r>
            <a:r>
              <a:rPr lang="en-US" sz="1600" i="1" dirty="0">
                <a:latin typeface="Times New Roman" panose="02020603050405020304" pitchFamily="18" charset="0"/>
                <a:cs typeface="Times New Roman" panose="02020603050405020304" pitchFamily="18" charset="0"/>
              </a:rPr>
              <a:t>Journal of Dentistry</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122</a:t>
            </a:r>
            <a:r>
              <a:rPr lang="en-US" sz="1600" dirty="0">
                <a:latin typeface="Times New Roman" panose="02020603050405020304" pitchFamily="18" charset="0"/>
                <a:cs typeface="Times New Roman" panose="02020603050405020304" pitchFamily="18" charset="0"/>
              </a:rPr>
              <a:t>, 104115.</a:t>
            </a:r>
            <a:endParaRPr lang="en-US" sz="1600" b="1" dirty="0">
              <a:latin typeface="Times New Roman" panose="02020603050405020304" pitchFamily="18" charset="0"/>
              <a:cs typeface="Times New Roman" panose="02020603050405020304" pitchFamily="18" charset="0"/>
            </a:endParaRPr>
          </a:p>
          <a:p>
            <a:pPr algn="just">
              <a:buNone/>
            </a:pPr>
            <a:r>
              <a:rPr lang="en-IN" sz="1600" b="1" dirty="0">
                <a:latin typeface="Times New Roman" panose="02020603050405020304" pitchFamily="18" charset="0"/>
                <a:cs typeface="Times New Roman" panose="02020603050405020304" pitchFamily="18" charset="0"/>
              </a:rPr>
              <a:t>[26] </a:t>
            </a:r>
            <a:r>
              <a:rPr lang="en-US" sz="1600" b="1"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Lian</a:t>
            </a:r>
            <a:r>
              <a:rPr lang="en-US" sz="1600" dirty="0">
                <a:latin typeface="Times New Roman" panose="02020603050405020304" pitchFamily="18" charset="0"/>
                <a:cs typeface="Times New Roman" panose="02020603050405020304" pitchFamily="18" charset="0"/>
              </a:rPr>
              <a:t> L, Zhu T, Zhu F, Zhu H.(2021) Deep Learning for Caries Detection and Classification. Diagnostics. 11(9):1672.</a:t>
            </a:r>
          </a:p>
          <a:p>
            <a:pPr lvl="0" algn="just">
              <a:buNone/>
            </a:pPr>
            <a:r>
              <a:rPr lang="en-US" sz="1600" b="1" dirty="0">
                <a:latin typeface="Times New Roman" panose="02020603050405020304" pitchFamily="18" charset="0"/>
                <a:cs typeface="Times New Roman" panose="02020603050405020304" pitchFamily="18" charset="0"/>
              </a:rPr>
              <a:t>[27]</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Mima</a:t>
            </a:r>
            <a:r>
              <a:rPr lang="en-US" sz="1600" dirty="0">
                <a:latin typeface="Times New Roman" panose="02020603050405020304" pitchFamily="18" charset="0"/>
                <a:cs typeface="Times New Roman" panose="02020603050405020304" pitchFamily="18" charset="0"/>
              </a:rPr>
              <a:t>, Y., Nakayama, R., </a:t>
            </a:r>
            <a:r>
              <a:rPr lang="en-US" sz="1600" dirty="0" err="1">
                <a:latin typeface="Times New Roman" panose="02020603050405020304" pitchFamily="18" charset="0"/>
                <a:cs typeface="Times New Roman" panose="02020603050405020304" pitchFamily="18" charset="0"/>
              </a:rPr>
              <a:t>Hizukuri</a:t>
            </a:r>
            <a:r>
              <a:rPr lang="en-US" sz="1600" dirty="0">
                <a:latin typeface="Times New Roman" panose="02020603050405020304" pitchFamily="18" charset="0"/>
                <a:cs typeface="Times New Roman" panose="02020603050405020304" pitchFamily="18" charset="0"/>
              </a:rPr>
              <a:t>, A. et al. Tooth detection for each tooth type by application of faster R-CNNs to divided analysis areas of dental panoramic X-ray images. </a:t>
            </a:r>
            <a:r>
              <a:rPr lang="en-US" sz="1600" dirty="0" err="1">
                <a:latin typeface="Times New Roman" panose="02020603050405020304" pitchFamily="18" charset="0"/>
                <a:cs typeface="Times New Roman" panose="02020603050405020304" pitchFamily="18" charset="0"/>
              </a:rPr>
              <a:t>Radiol</a:t>
            </a:r>
            <a:r>
              <a:rPr lang="en-US" sz="1600" dirty="0">
                <a:latin typeface="Times New Roman" panose="02020603050405020304" pitchFamily="18" charset="0"/>
                <a:cs typeface="Times New Roman" panose="02020603050405020304" pitchFamily="18" charset="0"/>
              </a:rPr>
              <a:t> Phys </a:t>
            </a:r>
            <a:r>
              <a:rPr lang="en-US" sz="1600" dirty="0" err="1">
                <a:latin typeface="Times New Roman" panose="02020603050405020304" pitchFamily="18" charset="0"/>
                <a:cs typeface="Times New Roman" panose="02020603050405020304" pitchFamily="18" charset="0"/>
              </a:rPr>
              <a:t>Technol </a:t>
            </a:r>
            <a:r>
              <a:rPr lang="en-US" sz="1600" dirty="0">
                <a:latin typeface="Times New Roman" panose="02020603050405020304" pitchFamily="18" charset="0"/>
                <a:cs typeface="Times New Roman" panose="02020603050405020304" pitchFamily="18" charset="0"/>
              </a:rPr>
              <a:t>15, 170–176 (2022). </a:t>
            </a:r>
          </a:p>
          <a:p>
            <a:pPr lvl="0" algn="just">
              <a:buNone/>
            </a:pPr>
            <a:r>
              <a:rPr lang="en-US" sz="1600" b="1" dirty="0">
                <a:latin typeface="Times New Roman" panose="02020603050405020304" pitchFamily="18" charset="0"/>
                <a:cs typeface="Times New Roman" panose="02020603050405020304" pitchFamily="18" charset="0"/>
              </a:rPr>
              <a:t>[28] </a:t>
            </a:r>
            <a:r>
              <a:rPr lang="en-US" sz="1600" dirty="0">
                <a:latin typeface="Times New Roman" panose="02020603050405020304" pitchFamily="18" charset="0"/>
                <a:cs typeface="Times New Roman" panose="02020603050405020304" pitchFamily="18" charset="0"/>
              </a:rPr>
              <a:t>T. </a:t>
            </a:r>
            <a:r>
              <a:rPr lang="en-US" sz="1600" dirty="0" err="1">
                <a:latin typeface="Times New Roman" panose="02020603050405020304" pitchFamily="18" charset="0"/>
                <a:cs typeface="Times New Roman" panose="02020603050405020304" pitchFamily="18" charset="0"/>
              </a:rPr>
              <a:t>Dhake</a:t>
            </a:r>
            <a:r>
              <a:rPr lang="en-US" sz="1600" dirty="0">
                <a:latin typeface="Times New Roman" panose="02020603050405020304" pitchFamily="18" charset="0"/>
                <a:cs typeface="Times New Roman" panose="02020603050405020304" pitchFamily="18" charset="0"/>
              </a:rPr>
              <a:t> and N. </a:t>
            </a:r>
            <a:r>
              <a:rPr lang="en-US" sz="1600" dirty="0" err="1">
                <a:latin typeface="Times New Roman" panose="02020603050405020304" pitchFamily="18" charset="0"/>
                <a:cs typeface="Times New Roman" panose="02020603050405020304" pitchFamily="18" charset="0"/>
              </a:rPr>
              <a:t>Ansari</a:t>
            </a:r>
            <a:r>
              <a:rPr lang="en-US" sz="1600" dirty="0">
                <a:latin typeface="Times New Roman" panose="02020603050405020304" pitchFamily="18" charset="0"/>
                <a:cs typeface="Times New Roman" panose="02020603050405020304" pitchFamily="18" charset="0"/>
              </a:rPr>
              <a:t>, "A Survey on Dental Disease Detection Based on Deep Learning Algorithm Performance using Various Radiographs," </a:t>
            </a:r>
            <a:r>
              <a:rPr lang="en-US" sz="1600" i="1" dirty="0">
                <a:latin typeface="Times New Roman" panose="02020603050405020304" pitchFamily="18" charset="0"/>
                <a:cs typeface="Times New Roman" panose="02020603050405020304" pitchFamily="18" charset="0"/>
              </a:rPr>
              <a:t>2022 5th International Conference on Advances in Science and Technology (ICAST)</a:t>
            </a:r>
            <a:r>
              <a:rPr lang="en-US" sz="1600" dirty="0">
                <a:latin typeface="Times New Roman" panose="02020603050405020304" pitchFamily="18" charset="0"/>
                <a:cs typeface="Times New Roman" panose="02020603050405020304" pitchFamily="18" charset="0"/>
              </a:rPr>
              <a:t>, Mumbai, India, 2022, pp. 291-296.</a:t>
            </a:r>
          </a:p>
          <a:p>
            <a:pPr lvl="0" algn="just">
              <a:buNone/>
            </a:pPr>
            <a:r>
              <a:rPr lang="en-US" sz="1600" b="1" dirty="0">
                <a:latin typeface="Times New Roman" panose="02020603050405020304" pitchFamily="18" charset="0"/>
                <a:cs typeface="Times New Roman" panose="02020603050405020304" pitchFamily="18" charset="0"/>
              </a:rPr>
              <a:t>[29]</a:t>
            </a:r>
            <a:r>
              <a:rPr lang="en-US" sz="1600" dirty="0">
                <a:latin typeface="Times New Roman" panose="02020603050405020304" pitchFamily="18" charset="0"/>
                <a:cs typeface="Times New Roman" panose="02020603050405020304" pitchFamily="18" charset="0"/>
              </a:rPr>
              <a:t> A., Suresh, Kumar., </a:t>
            </a:r>
            <a:r>
              <a:rPr lang="en-US" sz="1600" dirty="0" err="1">
                <a:latin typeface="Times New Roman" panose="02020603050405020304" pitchFamily="18" charset="0"/>
                <a:cs typeface="Times New Roman" panose="02020603050405020304" pitchFamily="18" charset="0"/>
              </a:rPr>
              <a:t>Manivel</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Kandasamy</a:t>
            </a:r>
            <a:r>
              <a:rPr lang="en-US" sz="1600" dirty="0">
                <a:latin typeface="Times New Roman" panose="02020603050405020304" pitchFamily="18" charset="0"/>
                <a:cs typeface="Times New Roman" panose="02020603050405020304" pitchFamily="18" charset="0"/>
              </a:rPr>
              <a:t>., P., </a:t>
            </a:r>
            <a:r>
              <a:rPr lang="en-US" sz="1600" dirty="0" err="1">
                <a:latin typeface="Times New Roman" panose="02020603050405020304" pitchFamily="18" charset="0"/>
                <a:cs typeface="Times New Roman" panose="02020603050405020304" pitchFamily="18" charset="0"/>
              </a:rPr>
              <a:t>Anitha</a:t>
            </a:r>
            <a:r>
              <a:rPr lang="en-US" sz="1600" dirty="0">
                <a:latin typeface="Times New Roman" panose="02020603050405020304" pitchFamily="18" charset="0"/>
                <a:cs typeface="Times New Roman" panose="02020603050405020304" pitchFamily="18" charset="0"/>
              </a:rPr>
              <a:t>. (2023). Analysis of Panoramic Images using Deep Learning For Dental Disease Identification. </a:t>
            </a:r>
          </a:p>
          <a:p>
            <a:pPr lvl="0" algn="just">
              <a:buNone/>
            </a:pPr>
            <a:r>
              <a:rPr lang="en-US" sz="1600" b="1" dirty="0">
                <a:latin typeface="Times New Roman" panose="02020603050405020304" pitchFamily="18" charset="0"/>
                <a:cs typeface="Times New Roman" panose="02020603050405020304" pitchFamily="18" charset="0"/>
              </a:rPr>
              <a:t>[30]</a:t>
            </a:r>
            <a:r>
              <a:rPr lang="en-US" sz="1600" dirty="0">
                <a:latin typeface="Times New Roman" panose="02020603050405020304" pitchFamily="18" charset="0"/>
                <a:cs typeface="Times New Roman" panose="02020603050405020304" pitchFamily="18" charset="0"/>
              </a:rPr>
              <a:t> M., B., H., Moran., Marcelo, </a:t>
            </a:r>
            <a:r>
              <a:rPr lang="en-US" sz="1600" dirty="0" err="1">
                <a:latin typeface="Times New Roman" panose="02020603050405020304" pitchFamily="18" charset="0"/>
                <a:cs typeface="Times New Roman" panose="02020603050405020304" pitchFamily="18" charset="0"/>
              </a:rPr>
              <a:t>Faria</a:t>
            </a:r>
            <a:r>
              <a:rPr lang="en-US" sz="1600" dirty="0">
                <a:latin typeface="Times New Roman" panose="02020603050405020304" pitchFamily="18" charset="0"/>
                <a:cs typeface="Times New Roman" panose="02020603050405020304" pitchFamily="18" charset="0"/>
              </a:rPr>
              <a:t>., Marcelo, </a:t>
            </a:r>
            <a:r>
              <a:rPr lang="en-US" sz="1600" dirty="0" err="1">
                <a:latin typeface="Times New Roman" panose="02020603050405020304" pitchFamily="18" charset="0"/>
                <a:cs typeface="Times New Roman" panose="02020603050405020304" pitchFamily="18" charset="0"/>
              </a:rPr>
              <a:t>Faria</a:t>
            </a:r>
            <a:r>
              <a:rPr lang="en-US" sz="1600" dirty="0">
                <a:latin typeface="Times New Roman" panose="02020603050405020304" pitchFamily="18" charset="0"/>
                <a:cs typeface="Times New Roman" panose="02020603050405020304" pitchFamily="18" charset="0"/>
              </a:rPr>
              <a:t>., Gilson, A., </a:t>
            </a:r>
            <a:r>
              <a:rPr lang="en-US" sz="1600" dirty="0" err="1">
                <a:latin typeface="Times New Roman" panose="02020603050405020304" pitchFamily="18" charset="0"/>
                <a:cs typeface="Times New Roman" panose="02020603050405020304" pitchFamily="18" charset="0"/>
              </a:rPr>
              <a:t>Giraldi</a:t>
            </a:r>
            <a:r>
              <a:rPr lang="en-US" sz="1600" dirty="0">
                <a:latin typeface="Times New Roman" panose="02020603050405020304" pitchFamily="18" charset="0"/>
                <a:cs typeface="Times New Roman" panose="02020603050405020304" pitchFamily="18" charset="0"/>
              </a:rPr>
              <a:t>., Luciana, </a:t>
            </a:r>
            <a:r>
              <a:rPr lang="en-US" sz="1600" dirty="0" err="1">
                <a:latin typeface="Times New Roman" panose="02020603050405020304" pitchFamily="18" charset="0"/>
                <a:cs typeface="Times New Roman" panose="02020603050405020304" pitchFamily="18" charset="0"/>
              </a:rPr>
              <a:t>Freitas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Bastos</a:t>
            </a:r>
            <a:r>
              <a:rPr lang="en-US" sz="1600" dirty="0">
                <a:latin typeface="Times New Roman" panose="02020603050405020304" pitchFamily="18" charset="0"/>
                <a:cs typeface="Times New Roman" panose="02020603050405020304" pitchFamily="18" charset="0"/>
              </a:rPr>
              <a:t>., Larissa, F.C., de, Oliveira., Aura, </a:t>
            </a:r>
            <a:r>
              <a:rPr lang="en-US" sz="1600" dirty="0" err="1">
                <a:latin typeface="Times New Roman" panose="02020603050405020304" pitchFamily="18" charset="0"/>
                <a:cs typeface="Times New Roman" panose="02020603050405020304" pitchFamily="18" charset="0"/>
              </a:rPr>
              <a:t>Conci</a:t>
            </a:r>
            <a:r>
              <a:rPr lang="en-US" sz="1600" dirty="0">
                <a:latin typeface="Times New Roman" panose="02020603050405020304" pitchFamily="18" charset="0"/>
                <a:cs typeface="Times New Roman" panose="02020603050405020304" pitchFamily="18" charset="0"/>
              </a:rPr>
              <a:t>. (2021). Classification of </a:t>
            </a:r>
            <a:r>
              <a:rPr lang="en-US" sz="1600" dirty="0" err="1">
                <a:latin typeface="Times New Roman" panose="02020603050405020304" pitchFamily="18" charset="0"/>
                <a:cs typeface="Times New Roman" panose="02020603050405020304" pitchFamily="18" charset="0"/>
              </a:rPr>
              <a:t>Approximal</a:t>
            </a:r>
            <a:r>
              <a:rPr lang="en-US" sz="1600" dirty="0">
                <a:latin typeface="Times New Roman" panose="02020603050405020304" pitchFamily="18" charset="0"/>
                <a:cs typeface="Times New Roman" panose="02020603050405020304" pitchFamily="18" charset="0"/>
              </a:rPr>
              <a:t> Caries in Bitewing Radiographs Using </a:t>
            </a:r>
            <a:r>
              <a:rPr lang="en-US" sz="1600" dirty="0" err="1">
                <a:latin typeface="Times New Roman" panose="02020603050405020304" pitchFamily="18" charset="0"/>
                <a:cs typeface="Times New Roman" panose="02020603050405020304" pitchFamily="18" charset="0"/>
              </a:rPr>
              <a:t>Convolutional</a:t>
            </a:r>
            <a:r>
              <a:rPr lang="en-US" sz="1600" dirty="0">
                <a:latin typeface="Times New Roman" panose="02020603050405020304" pitchFamily="18" charset="0"/>
                <a:cs typeface="Times New Roman" panose="02020603050405020304" pitchFamily="18" charset="0"/>
              </a:rPr>
              <a:t> Neural Networks.. Sensors.</a:t>
            </a:r>
          </a:p>
          <a:p>
            <a:pPr lvl="0" algn="just">
              <a:buNone/>
            </a:pPr>
            <a:endParaRPr lang="en-US" sz="1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51EDAF45-A1ED-443F-B7DC-99AC8969684E}" type="slidenum">
              <a:rPr lang="en-US" smtClean="0"/>
              <a:pPr>
                <a:defRPr/>
              </a:pPr>
              <a:t>65</a:t>
            </a:fld>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dirty="0"/>
              <a:t>   </a:t>
            </a:r>
          </a:p>
        </p:txBody>
      </p:sp>
      <p:sp>
        <p:nvSpPr>
          <p:cNvPr id="5" name="Slide Number Placeholder 4"/>
          <p:cNvSpPr>
            <a:spLocks noGrp="1"/>
          </p:cNvSpPr>
          <p:nvPr>
            <p:ph type="sldNum" sz="quarter" idx="12"/>
          </p:nvPr>
        </p:nvSpPr>
        <p:spPr/>
        <p:txBody>
          <a:bodyPr/>
          <a:lstStyle/>
          <a:p>
            <a:pPr>
              <a:defRPr/>
            </a:pPr>
            <a:fld id="{51EDAF45-A1ED-443F-B7DC-99AC8969684E}" type="slidenum">
              <a:rPr lang="en-US" smtClean="0"/>
              <a:pPr>
                <a:defRPr/>
              </a:pPr>
              <a:t>66</a:t>
            </a:fld>
            <a:endParaRPr lang="en-US" dirty="0"/>
          </a:p>
        </p:txBody>
      </p:sp>
      <p:sp>
        <p:nvSpPr>
          <p:cNvPr id="6" name="Slide Number Placeholder 4"/>
          <p:cNvSpPr>
            <a:spLocks noGrp="1"/>
          </p:cNvSpPr>
          <p:nvPr/>
        </p:nvSpPr>
        <p:spPr>
          <a:xfrm>
            <a:off x="7239000" y="6451035"/>
            <a:ext cx="1905000" cy="314325"/>
          </a:xfrm>
          <a:prstGeom prst="rect">
            <a:avLst/>
          </a:prstGeom>
        </p:spPr>
        <p:txBody>
          <a:bodyPr/>
          <a:lstStyle>
            <a:defPPr>
              <a:defRPr lang="en-US"/>
            </a:defPPr>
            <a:lvl1pPr algn="r" rtl="0" fontAlgn="base">
              <a:spcBef>
                <a:spcPct val="0"/>
              </a:spcBef>
              <a:spcAft>
                <a:spcPct val="0"/>
              </a:spcAft>
              <a:defRPr sz="1800" kern="1200">
                <a:solidFill>
                  <a:srgbClr val="000066"/>
                </a:solidFill>
                <a:latin typeface="Times New Roman" panose="02020603050405020304" pitchFamily="18"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5pPr>
            <a:lvl6pPr marL="22860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6pPr>
            <a:lvl7pPr marL="27432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7pPr>
            <a:lvl8pPr marL="32004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8pPr>
            <a:lvl9pPr marL="36576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9pPr>
          </a:lstStyle>
          <a:p>
            <a:pPr>
              <a:defRPr/>
            </a:pPr>
            <a:fld id="{51EDAF45-A1ED-443F-B7DC-99AC8969684E}" type="slidenum">
              <a:rPr lang="en-US" smtClean="0"/>
              <a:pPr>
                <a:defRPr/>
              </a:pPr>
              <a:t>66</a:t>
            </a:fld>
            <a:endParaRPr lang="en-US" dirty="0"/>
          </a:p>
        </p:txBody>
      </p:sp>
      <p:pic>
        <p:nvPicPr>
          <p:cNvPr id="7" name="Picture 6"/>
          <p:cNvPicPr>
            <a:picLocks noChangeAspect="1"/>
          </p:cNvPicPr>
          <p:nvPr/>
        </p:nvPicPr>
        <p:blipFill>
          <a:blip r:embed="rId2"/>
          <a:stretch>
            <a:fillRect/>
          </a:stretch>
        </p:blipFill>
        <p:spPr>
          <a:xfrm>
            <a:off x="2738290" y="1701800"/>
            <a:ext cx="3814910" cy="2857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p:cNvSpPr txBox="1"/>
          <p:nvPr/>
        </p:nvSpPr>
        <p:spPr>
          <a:xfrm>
            <a:off x="609598" y="1111623"/>
            <a:ext cx="8133569" cy="5674887"/>
          </a:xfrm>
          <a:prstGeom prst="rect">
            <a:avLst/>
          </a:prstGeom>
          <a:noFill/>
        </p:spPr>
        <p:txBody>
          <a:bodyPr wrap="square" rtlCol="0">
            <a:spAutoFit/>
          </a:bodyPr>
          <a:lstStyle/>
          <a:p>
            <a:pPr algn="just"/>
            <a:r>
              <a:rPr lang="en-IN" b="1" dirty="0"/>
              <a:t>Reference 2 </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Rashid, J., Qaisar, B. S., Faheem, M., Akram, A., Amin, R. U., &amp; Hamid, M. (2023). “Mouth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oraldisease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classification using InceptionResNetV2 method.” Multimedia Tools and Applications.</a:t>
            </a:r>
          </a:p>
          <a:p>
            <a:pPr algn="just"/>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They developed a model that can classify the </a:t>
            </a:r>
            <a:r>
              <a:rPr lang="en-US" sz="1800" dirty="0" err="1">
                <a:solidFill>
                  <a:schemeClr val="tx1"/>
                </a:solidFill>
                <a:effectLst/>
                <a:latin typeface="Times New Roman" panose="02020603050405020304" pitchFamily="18" charset="0"/>
                <a:ea typeface="Calibri" panose="020F0502020204030204" pitchFamily="34" charset="0"/>
              </a:rPr>
              <a:t>the</a:t>
            </a:r>
            <a:r>
              <a:rPr lang="en-US" sz="1800" dirty="0">
                <a:solidFill>
                  <a:schemeClr val="tx1"/>
                </a:solidFill>
                <a:effectLst/>
                <a:latin typeface="Times New Roman" panose="02020603050405020304" pitchFamily="18" charset="0"/>
                <a:ea typeface="Calibri" panose="020F0502020204030204" pitchFamily="34" charset="0"/>
              </a:rPr>
              <a:t> mouth and oral diseases into 7 categories by using InceptionResNetV2</a:t>
            </a:r>
            <a:endPar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 developed model achieved accuracy of 99.51 compared to previous models.</a:t>
            </a:r>
            <a:endParaRPr lang="en-US" sz="1800" dirty="0">
              <a:solidFill>
                <a:schemeClr val="tx1"/>
              </a:solidFill>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 dataset contains the limited amount of images due to which the overfitting happened.</a:t>
            </a:r>
          </a:p>
          <a:p>
            <a:pPr marL="285750" indent="-285750">
              <a:lnSpc>
                <a:spcPct val="150000"/>
              </a:lnSpc>
              <a:buFont typeface="Wingdings" panose="05000000000000000000" pitchFamily="2" charset="2"/>
              <a:buChar char="Ø"/>
            </a:pPr>
            <a:r>
              <a:rPr lang="en-US" sz="1800" dirty="0">
                <a:solidFill>
                  <a:schemeClr val="tx1"/>
                </a:solidFill>
                <a:ea typeface="Calibri" panose="020F0502020204030204" pitchFamily="34" charset="0"/>
              </a:rPr>
              <a:t>Accuracy:99.51</a:t>
            </a:r>
          </a:p>
          <a:p>
            <a:pPr marL="285750" indent="-285750">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Recall:99.33</a:t>
            </a:r>
          </a:p>
          <a:p>
            <a:pPr marL="285750" indent="-285750">
              <a:lnSpc>
                <a:spcPct val="150000"/>
              </a:lnSpc>
              <a:buFont typeface="Wingdings" panose="05000000000000000000" pitchFamily="2" charset="2"/>
              <a:buChar char="Ø"/>
            </a:pPr>
            <a:r>
              <a:rPr lang="en-US" sz="1800" dirty="0">
                <a:solidFill>
                  <a:schemeClr val="tx1"/>
                </a:solidFill>
                <a:ea typeface="Calibri" panose="020F0502020204030204" pitchFamily="34" charset="0"/>
              </a:rPr>
              <a:t>F1 Score:99.33</a:t>
            </a:r>
          </a:p>
          <a:p>
            <a:pPr marL="285750" indent="-285750">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There is a chance to cover additional diseases on a wider and more generalizable dataset</a:t>
            </a:r>
            <a:r>
              <a:rPr lang="en-US" sz="1800" dirty="0">
                <a:effectLst/>
                <a:latin typeface="Times New Roman" panose="02020603050405020304" pitchFamily="18" charset="0"/>
                <a:ea typeface="Calibri" panose="020F0502020204030204" pitchFamily="34"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p:cNvSpPr txBox="1"/>
          <p:nvPr/>
        </p:nvSpPr>
        <p:spPr>
          <a:xfrm>
            <a:off x="609600" y="1111885"/>
            <a:ext cx="8333740" cy="5219065"/>
          </a:xfrm>
          <a:prstGeom prst="rect">
            <a:avLst/>
          </a:prstGeom>
          <a:noFill/>
        </p:spPr>
        <p:txBody>
          <a:bodyPr wrap="square" rtlCol="0">
            <a:noAutofit/>
          </a:bodyPr>
          <a:lstStyle/>
          <a:p>
            <a:pPr algn="just"/>
            <a:r>
              <a:rPr lang="en-IN" b="1" dirty="0"/>
              <a:t>Reference 3 </a:t>
            </a: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Park, 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Erkinov</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 Hasan, M. a. M., Nam, S., Kim, Y., Shin, J., &amp; Chang, W. (2023). “Periodontal Disease Classification with Color Teeth Images Using Convolutional Neural Networks.” Electronics, 12(7), 1518.</a:t>
            </a:r>
          </a:p>
          <a:p>
            <a:pPr algn="just"/>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They presented a model for periodontal diseases classifications from color teeth images with convolutional neural network.</a:t>
            </a: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They  proposed a model that  was designed to classify teeth images calculi and inflammation, especially when the amount of the training data was insufficient</a:t>
            </a:r>
            <a:r>
              <a:rPr lang="en-US" sz="1800" dirty="0">
                <a:solidFill>
                  <a:schemeClr val="tx1"/>
                </a:solidFill>
                <a:ea typeface="Calibri" panose="020F0502020204030204" pitchFamily="34" charset="0"/>
              </a:rPr>
              <a:t>.</a:t>
            </a: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All the teeth images are taken with the mouth opener.</a:t>
            </a:r>
          </a:p>
          <a:p>
            <a:pPr marL="285750" indent="-285750" algn="just">
              <a:lnSpc>
                <a:spcPct val="150000"/>
              </a:lnSpc>
              <a:buFont typeface="Wingdings" panose="05000000000000000000" pitchFamily="2" charset="2"/>
              <a:buChar char="Ø"/>
            </a:pPr>
            <a:r>
              <a:rPr lang="en-US" sz="1800" dirty="0">
                <a:solidFill>
                  <a:schemeClr val="tx1"/>
                </a:solidFill>
                <a:ea typeface="Calibri" panose="020F0502020204030204" pitchFamily="34" charset="0"/>
              </a:rPr>
              <a:t>Classification</a:t>
            </a: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Accuracy:74.54</a:t>
            </a:r>
          </a:p>
          <a:p>
            <a:pPr marL="285750" indent="-285750" algn="just">
              <a:lnSpc>
                <a:spcPct val="150000"/>
              </a:lnSpc>
              <a:buFont typeface="Wingdings" panose="05000000000000000000" pitchFamily="2" charset="2"/>
              <a:buChar char="Ø"/>
            </a:pPr>
            <a:r>
              <a:rPr lang="en-US" sz="1800" dirty="0">
                <a:solidFill>
                  <a:schemeClr val="tx1"/>
                </a:solidFill>
                <a:ea typeface="Calibri" panose="020F0502020204030204" pitchFamily="34" charset="0"/>
              </a:rPr>
              <a:t>F1-Score:99.99</a:t>
            </a:r>
          </a:p>
          <a:p>
            <a:pPr marL="285750" indent="-285750" algn="just">
              <a:lnSpc>
                <a:spcPct val="150000"/>
              </a:lnSpc>
              <a:buFont typeface="Wingdings" panose="05000000000000000000" pitchFamily="2" charset="2"/>
              <a:buChar char="Ø"/>
            </a:pPr>
            <a:r>
              <a:rPr lang="en-US" sz="1800" dirty="0">
                <a:solidFill>
                  <a:schemeClr val="tx1"/>
                </a:solidFill>
                <a:effectLst/>
                <a:latin typeface="Times New Roman" panose="02020603050405020304" pitchFamily="18" charset="0"/>
                <a:ea typeface="Calibri" panose="020F0502020204030204" pitchFamily="34" charset="0"/>
              </a:rPr>
              <a:t>A mobile application can be developed that can classify the periodontal images</a:t>
            </a:r>
            <a:endParaRPr lang="en-US" sz="1800" dirty="0">
              <a:solidFill>
                <a:schemeClr val="tx1"/>
              </a:solidFill>
              <a:ea typeface="Calibri" panose="020F0502020204030204" pitchFamily="34" charset="0"/>
            </a:endParaRPr>
          </a:p>
          <a:p>
            <a:endParaRPr lang="en-IN"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p:cNvSpPr txBox="1"/>
          <p:nvPr/>
        </p:nvSpPr>
        <p:spPr>
          <a:xfrm>
            <a:off x="609598" y="1111623"/>
            <a:ext cx="8409141" cy="4847481"/>
          </a:xfrm>
          <a:prstGeom prst="rect">
            <a:avLst/>
          </a:prstGeom>
          <a:noFill/>
        </p:spPr>
        <p:txBody>
          <a:bodyPr wrap="square" rtlCol="0">
            <a:spAutoFit/>
          </a:bodyPr>
          <a:lstStyle/>
          <a:p>
            <a:pPr algn="just"/>
            <a:r>
              <a:rPr lang="en-IN" b="1" dirty="0"/>
              <a:t>Reference 4 </a:t>
            </a:r>
          </a:p>
          <a:p>
            <a:pPr algn="just"/>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Sivari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Senirkentli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 B.,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Bostancı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Güzel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 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Açıcı</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 &amp;</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Aşuroğlu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 (2023). “Deep Learning in Diagnosis of Dental Anomalies and Diseases: A Systematic review.” Diagnostics, 13(15), 2512.</a:t>
            </a:r>
          </a:p>
          <a:p>
            <a:pPr algn="just"/>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They performed a review on the papers that were published on dental diseases classification, detection and segmentation</a:t>
            </a:r>
          </a:p>
          <a:p>
            <a:pPr marL="285750" indent="-285750" algn="just">
              <a:lnSpc>
                <a:spcPct val="150000"/>
              </a:lnSpc>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The review they performed gave an complete insight on </a:t>
            </a:r>
            <a:r>
              <a:rPr lang="en-US" sz="1800" dirty="0" err="1">
                <a:solidFill>
                  <a:schemeClr val="tx1"/>
                </a:solidFill>
                <a:effectLst/>
                <a:ea typeface="Calibri" panose="020F0502020204030204" pitchFamily="34" charset="0"/>
                <a:cs typeface="Times New Roman" panose="02020603050405020304" pitchFamily="18" charset="0"/>
              </a:rPr>
              <a:t>no.of</a:t>
            </a:r>
            <a:r>
              <a:rPr lang="en-US" sz="1800" dirty="0">
                <a:solidFill>
                  <a:schemeClr val="tx1"/>
                </a:solidFill>
                <a:effectLst/>
                <a:ea typeface="Calibri" panose="020F0502020204030204" pitchFamily="34" charset="0"/>
                <a:cs typeface="Times New Roman" panose="02020603050405020304" pitchFamily="18" charset="0"/>
              </a:rPr>
              <a:t> disease classification, segmentation and detection works took place till today.</a:t>
            </a:r>
            <a:endParaRPr lang="en-US" sz="1800" dirty="0">
              <a:solidFill>
                <a:schemeClr val="tx1"/>
              </a:solidFill>
              <a:ea typeface="Calibri" panose="020F0502020204030204" pitchFamily="34"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Deep learning and AI is lagging behind in the dentistry when compared with other fields .</a:t>
            </a:r>
          </a:p>
          <a:p>
            <a:pPr marL="285750" indent="-285750" algn="just">
              <a:lnSpc>
                <a:spcPct val="150000"/>
              </a:lnSpc>
              <a:buFont typeface="Wingdings" panose="05000000000000000000" pitchFamily="2" charset="2"/>
              <a:buChar char="Ø"/>
            </a:pPr>
            <a:r>
              <a:rPr lang="en-US" sz="1800" dirty="0">
                <a:solidFill>
                  <a:schemeClr val="tx1"/>
                </a:solidFill>
                <a:effectLst/>
                <a:ea typeface="Calibri" panose="020F0502020204030204" pitchFamily="34" charset="0"/>
                <a:cs typeface="Times New Roman" panose="02020603050405020304" pitchFamily="18" charset="0"/>
              </a:rPr>
              <a:t>The new emerging deep learning models can be used in the field of dentistry.</a:t>
            </a:r>
            <a:endParaRPr lang="en-IN" sz="1800" dirty="0">
              <a:solidFill>
                <a:schemeClr val="tx1"/>
              </a:solidFill>
              <a:effectLst/>
              <a:ea typeface="Calibri" panose="020F0502020204030204" pitchFamily="34" charset="0"/>
              <a:cs typeface="Times New Roman" panose="02020603050405020304" pitchFamily="18" charset="0"/>
            </a:endParaRPr>
          </a:p>
          <a:p>
            <a:endParaRPr lang="en-IN" b="1" dirty="0"/>
          </a:p>
        </p:txBody>
      </p:sp>
    </p:spTree>
  </p:cSld>
  <p:clrMapOvr>
    <a:masterClrMapping/>
  </p:clrMapOvr>
</p:sld>
</file>

<file path=ppt/theme/theme1.xml><?xml version="1.0" encoding="utf-8"?>
<a:theme xmlns:a="http://schemas.openxmlformats.org/drawingml/2006/main" name="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_Custom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5_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6_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7952</Words>
  <Application>Microsoft Office PowerPoint</Application>
  <PresentationFormat>On-screen Show (4:3)</PresentationFormat>
  <Paragraphs>721</Paragraphs>
  <Slides>66</Slides>
  <Notes>1</Notes>
  <HiddenSlides>0</HiddenSlides>
  <MMClips>0</MMClips>
  <ScaleCrop>false</ScaleCrop>
  <HeadingPairs>
    <vt:vector size="4" baseType="variant">
      <vt:variant>
        <vt:lpstr>Theme</vt:lpstr>
      </vt:variant>
      <vt:variant>
        <vt:i4>5</vt:i4>
      </vt:variant>
      <vt:variant>
        <vt:lpstr>Slide Titles</vt:lpstr>
      </vt:variant>
      <vt:variant>
        <vt:i4>66</vt:i4>
      </vt:variant>
    </vt:vector>
  </HeadingPairs>
  <TitlesOfParts>
    <vt:vector size="71" baseType="lpstr">
      <vt:lpstr>MIS Template</vt:lpstr>
      <vt:lpstr>Default Design</vt:lpstr>
      <vt:lpstr>4_Custom Design</vt:lpstr>
      <vt:lpstr>5_MIS Template</vt:lpstr>
      <vt:lpstr>6_MIS Template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Literature Survey</vt:lpstr>
      <vt:lpstr>Slide 52</vt:lpstr>
      <vt:lpstr>Slide 53</vt:lpstr>
      <vt:lpstr>Slide 54</vt:lpstr>
      <vt:lpstr>Slide 55</vt:lpstr>
      <vt:lpstr>DIFFERENT PHASES:</vt:lpstr>
      <vt:lpstr>MODEL ARCHITECTURE </vt:lpstr>
      <vt:lpstr>RESULTS AND DISCUSSION </vt:lpstr>
      <vt:lpstr>Slide 59</vt:lpstr>
      <vt:lpstr>CONCLUSION </vt:lpstr>
      <vt:lpstr>References</vt:lpstr>
      <vt:lpstr>References</vt:lpstr>
      <vt:lpstr>References</vt:lpstr>
      <vt:lpstr>References</vt:lpstr>
      <vt:lpstr>References</vt:lpstr>
      <vt:lpstr>Slide 66</vt:lpstr>
    </vt:vector>
  </TitlesOfParts>
  <Company>gmrgroup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ramdas</dc:creator>
  <cp:lastModifiedBy>Windows User</cp:lastModifiedBy>
  <cp:revision>6473</cp:revision>
  <cp:lastPrinted>2016-03-11T10:52:00Z</cp:lastPrinted>
  <dcterms:created xsi:type="dcterms:W3CDTF">2005-07-02T04:48:00Z</dcterms:created>
  <dcterms:modified xsi:type="dcterms:W3CDTF">2025-03-20T16:58:17Z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ICV">
    <vt:lpwstr>44850448A4C542E3B663A8C98F2AE5D0_12</vt:lpwstr>
  </property>
  <property fmtid="{D5CDD505-2E9C-101B-9397-08002B2CF9AE}" pid="4" name="KSOProductBuildVer">
    <vt:lpwstr>1033-12.2.0.13489</vt:lpwstr>
  </property>
</Properties>
</file>