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8" r:id="rId7"/>
    <p:sldId id="260" r:id="rId8"/>
    <p:sldId id="262" r:id="rId9"/>
    <p:sldId id="269" r:id="rId10"/>
    <p:sldId id="263" r:id="rId11"/>
    <p:sldId id="270" r:id="rId12"/>
    <p:sldId id="271"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4" autoAdjust="0"/>
    <p:restoredTop sz="94624" autoAdjust="0"/>
  </p:normalViewPr>
  <p:slideViewPr>
    <p:cSldViewPr snapToGrid="0">
      <p:cViewPr>
        <p:scale>
          <a:sx n="77" d="100"/>
          <a:sy n="77" d="100"/>
        </p:scale>
        <p:origin x="-78" y="78"/>
      </p:cViewPr>
      <p:guideLst>
        <p:guide orient="horz" pos="2160"/>
        <p:guide pos="3840"/>
      </p:guideLst>
    </p:cSldViewPr>
  </p:slideViewPr>
  <p:outlineViewPr>
    <p:cViewPr>
      <p:scale>
        <a:sx n="33" d="100"/>
        <a:sy n="33" d="100"/>
      </p:scale>
      <p:origin x="0" y="1944"/>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323342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333536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334111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404175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30421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7314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112226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233858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2875030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155102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B1C94-175B-4D8F-AFEB-557390E7B176}" type="datetimeFigureOut">
              <a:rPr lang="en-IN" smtClean="0"/>
              <a:pPr/>
              <a:t>05-03-2018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175219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B1C94-175B-4D8F-AFEB-557390E7B176}" type="datetimeFigureOut">
              <a:rPr lang="en-IN" smtClean="0"/>
              <a:pPr/>
              <a:t>05-03-2018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24C14-5BEC-44C7-8CAB-C314347F7ADE}" type="slidenum">
              <a:rPr lang="en-IN" smtClean="0"/>
              <a:pPr/>
              <a:t>‹#›</a:t>
            </a:fld>
            <a:endParaRPr lang="en-IN"/>
          </a:p>
        </p:txBody>
      </p:sp>
    </p:spTree>
    <p:extLst>
      <p:ext uri="{BB962C8B-B14F-4D97-AF65-F5344CB8AC3E}">
        <p14:creationId xmlns:p14="http://schemas.microsoft.com/office/powerpoint/2010/main" xmlns="" val="3434296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251"/>
            <a:ext cx="9144000" cy="2387600"/>
          </a:xfrm>
        </p:spPr>
        <p:txBody>
          <a:bodyPr/>
          <a:lstStyle/>
          <a:p>
            <a:r>
              <a:rPr lang="en-IN" b="1" dirty="0"/>
              <a:t>Arduino based </a:t>
            </a:r>
            <a:r>
              <a:rPr lang="en-IN" b="1" dirty="0" err="1"/>
              <a:t>Arfa</a:t>
            </a:r>
            <a:r>
              <a:rPr lang="en-IN" b="1" dirty="0"/>
              <a:t> Bot for Remote Surveillance</a:t>
            </a:r>
          </a:p>
        </p:txBody>
      </p:sp>
      <p:sp>
        <p:nvSpPr>
          <p:cNvPr id="3" name="Subtitle 2"/>
          <p:cNvSpPr>
            <a:spLocks noGrp="1"/>
          </p:cNvSpPr>
          <p:nvPr>
            <p:ph type="subTitle" idx="1"/>
          </p:nvPr>
        </p:nvSpPr>
        <p:spPr>
          <a:xfrm>
            <a:off x="1440872" y="3615893"/>
            <a:ext cx="9144000" cy="2021522"/>
          </a:xfrm>
        </p:spPr>
        <p:txBody>
          <a:bodyPr>
            <a:noAutofit/>
          </a:bodyPr>
          <a:lstStyle/>
          <a:p>
            <a:r>
              <a:rPr lang="en-IN" i="1" dirty="0" err="1" smtClean="0"/>
              <a:t>Alwar</a:t>
            </a:r>
            <a:r>
              <a:rPr lang="en-IN" i="1" dirty="0" smtClean="0"/>
              <a:t> G ,</a:t>
            </a:r>
            <a:r>
              <a:rPr lang="en-IN" i="1" dirty="0" err="1" smtClean="0"/>
              <a:t>Balaji</a:t>
            </a:r>
            <a:r>
              <a:rPr lang="en-IN" i="1" dirty="0" smtClean="0"/>
              <a:t> M P ,</a:t>
            </a:r>
            <a:r>
              <a:rPr lang="en-IN" i="1" dirty="0" err="1" smtClean="0"/>
              <a:t>Arun</a:t>
            </a:r>
            <a:r>
              <a:rPr lang="en-IN" i="1" dirty="0" smtClean="0"/>
              <a:t> C </a:t>
            </a:r>
            <a:r>
              <a:rPr lang="en-IN" i="1" dirty="0"/>
              <a:t>,</a:t>
            </a:r>
            <a:r>
              <a:rPr lang="en-IN" i="1" dirty="0" err="1" smtClean="0"/>
              <a:t>Charumathy</a:t>
            </a:r>
            <a:r>
              <a:rPr lang="en-IN" i="1" dirty="0" smtClean="0"/>
              <a:t>  M</a:t>
            </a:r>
          </a:p>
          <a:p>
            <a:endParaRPr lang="en-IN" dirty="0"/>
          </a:p>
          <a:p>
            <a:r>
              <a:rPr lang="en-IN" b="1" dirty="0" err="1" smtClean="0"/>
              <a:t>Rajalakshmi</a:t>
            </a:r>
            <a:r>
              <a:rPr lang="en-IN" b="1" dirty="0" smtClean="0"/>
              <a:t> </a:t>
            </a:r>
            <a:r>
              <a:rPr lang="en-IN" b="1" dirty="0"/>
              <a:t>Engineering College</a:t>
            </a:r>
            <a:r>
              <a:rPr lang="en-IN" dirty="0"/>
              <a:t>, Chennai-625002</a:t>
            </a:r>
          </a:p>
          <a:p>
            <a:r>
              <a:rPr lang="en-IN" dirty="0" smtClean="0"/>
              <a:t>Department </a:t>
            </a:r>
            <a:r>
              <a:rPr lang="en-IN" dirty="0"/>
              <a:t>of Computer Science and </a:t>
            </a:r>
            <a:r>
              <a:rPr lang="en-IN" dirty="0" smtClean="0"/>
              <a:t>Engineering</a:t>
            </a:r>
            <a:r>
              <a:rPr lang="en-IN" b="1" dirty="0" smtClean="0"/>
              <a:t>. </a:t>
            </a:r>
          </a:p>
        </p:txBody>
      </p:sp>
    </p:spTree>
    <p:extLst>
      <p:ext uri="{BB962C8B-B14F-4D97-AF65-F5344CB8AC3E}">
        <p14:creationId xmlns:p14="http://schemas.microsoft.com/office/powerpoint/2010/main" xmlns="" val="397668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1"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WORKING METHODOLOGY</a:t>
            </a:r>
          </a:p>
        </p:txBody>
      </p:sp>
      <p:sp>
        <p:nvSpPr>
          <p:cNvPr id="3" name="Content Placeholder 2"/>
          <p:cNvSpPr>
            <a:spLocks noGrp="1"/>
          </p:cNvSpPr>
          <p:nvPr>
            <p:ph idx="1"/>
          </p:nvPr>
        </p:nvSpPr>
        <p:spPr/>
        <p:txBody>
          <a:bodyPr/>
          <a:lstStyle/>
          <a:p>
            <a:r>
              <a:rPr lang="en-IN" dirty="0"/>
              <a:t>Initially the </a:t>
            </a:r>
            <a:r>
              <a:rPr lang="en-IN" dirty="0" err="1"/>
              <a:t>arduino</a:t>
            </a:r>
            <a:r>
              <a:rPr lang="en-IN" dirty="0"/>
              <a:t> bot is tested using Ethernet for </a:t>
            </a:r>
            <a:r>
              <a:rPr lang="en-IN" dirty="0" smtClean="0"/>
              <a:t>wired services </a:t>
            </a:r>
            <a:r>
              <a:rPr lang="en-IN" dirty="0"/>
              <a:t>and upon successful working it is integrated with </a:t>
            </a:r>
            <a:r>
              <a:rPr lang="en-IN" dirty="0" smtClean="0"/>
              <a:t>an gsm </a:t>
            </a:r>
            <a:r>
              <a:rPr lang="en-IN" dirty="0"/>
              <a:t>module to connect it to the open </a:t>
            </a:r>
            <a:r>
              <a:rPr lang="en-IN" dirty="0" smtClean="0"/>
              <a:t>web.</a:t>
            </a:r>
          </a:p>
          <a:p>
            <a:r>
              <a:rPr lang="en-IN" dirty="0"/>
              <a:t>At the client </a:t>
            </a:r>
            <a:r>
              <a:rPr lang="en-IN" dirty="0" smtClean="0"/>
              <a:t>end the </a:t>
            </a:r>
            <a:r>
              <a:rPr lang="en-IN" dirty="0"/>
              <a:t>client needs to just authenticate to the corresponding </a:t>
            </a:r>
            <a:r>
              <a:rPr lang="en-IN" dirty="0" smtClean="0"/>
              <a:t>DNS referred IP </a:t>
            </a:r>
            <a:r>
              <a:rPr lang="en-IN" dirty="0"/>
              <a:t>address where the front end </a:t>
            </a:r>
            <a:r>
              <a:rPr lang="en-IN" dirty="0" smtClean="0"/>
              <a:t>provides </a:t>
            </a:r>
            <a:r>
              <a:rPr lang="en-IN" dirty="0"/>
              <a:t>control </a:t>
            </a:r>
            <a:r>
              <a:rPr lang="en-IN" dirty="0" smtClean="0"/>
              <a:t>over the system </a:t>
            </a:r>
            <a:r>
              <a:rPr lang="en-IN" dirty="0"/>
              <a:t>remotely</a:t>
            </a:r>
            <a:r>
              <a:rPr lang="en-IN" dirty="0" smtClean="0"/>
              <a:t>.</a:t>
            </a:r>
          </a:p>
          <a:p>
            <a:r>
              <a:rPr lang="en-IN" dirty="0"/>
              <a:t>GSM provides more reliable </a:t>
            </a:r>
            <a:r>
              <a:rPr lang="en-IN" dirty="0" smtClean="0"/>
              <a:t>wireless communication </a:t>
            </a:r>
            <a:r>
              <a:rPr lang="en-IN" dirty="0"/>
              <a:t>hence can be deployed in remote parts of </a:t>
            </a:r>
            <a:r>
              <a:rPr lang="en-IN" dirty="0" smtClean="0"/>
              <a:t>the country </a:t>
            </a:r>
            <a:r>
              <a:rPr lang="en-IN" dirty="0"/>
              <a:t>because of its wide </a:t>
            </a:r>
            <a:r>
              <a:rPr lang="en-IN" dirty="0" smtClean="0"/>
              <a:t>coverage.</a:t>
            </a:r>
            <a:endParaRPr lang="en-IN" dirty="0"/>
          </a:p>
        </p:txBody>
      </p:sp>
    </p:spTree>
    <p:extLst>
      <p:ext uri="{BB962C8B-B14F-4D97-AF65-F5344CB8AC3E}">
        <p14:creationId xmlns:p14="http://schemas.microsoft.com/office/powerpoint/2010/main" xmlns="" val="375129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WORKING METHODOLOGY-Node.js</a:t>
            </a:r>
            <a:endParaRPr lang="en-IN" b="1" dirty="0"/>
          </a:p>
        </p:txBody>
      </p:sp>
      <p:sp>
        <p:nvSpPr>
          <p:cNvPr id="3" name="Content Placeholder 2"/>
          <p:cNvSpPr>
            <a:spLocks noGrp="1"/>
          </p:cNvSpPr>
          <p:nvPr>
            <p:ph idx="1"/>
          </p:nvPr>
        </p:nvSpPr>
        <p:spPr/>
        <p:txBody>
          <a:bodyPr>
            <a:normAutofit lnSpcReduction="10000"/>
          </a:bodyPr>
          <a:lstStyle/>
          <a:p>
            <a:r>
              <a:rPr lang="en-US" dirty="0" smtClean="0"/>
              <a:t>Node.js has been used highly off-late for deploying </a:t>
            </a:r>
            <a:r>
              <a:rPr lang="en-US" dirty="0" err="1" smtClean="0"/>
              <a:t>IoT</a:t>
            </a:r>
            <a:r>
              <a:rPr lang="en-US" dirty="0" smtClean="0"/>
              <a:t> based projects because of its simplicity and ease-of-access.</a:t>
            </a:r>
          </a:p>
          <a:p>
            <a:r>
              <a:rPr lang="en-US" dirty="0" smtClean="0"/>
              <a:t>We use express module for initially deploying the application on the local server thereby allowing to easily test and run.</a:t>
            </a:r>
          </a:p>
          <a:p>
            <a:r>
              <a:rPr lang="en-US" dirty="0" smtClean="0"/>
              <a:t>Socket.io maintains a live connection between the client and the server which in turn is relayed with the </a:t>
            </a:r>
            <a:r>
              <a:rPr lang="en-US" dirty="0" err="1" smtClean="0"/>
              <a:t>motobot</a:t>
            </a:r>
            <a:r>
              <a:rPr lang="en-US" dirty="0" smtClean="0"/>
              <a:t>.</a:t>
            </a:r>
          </a:p>
          <a:p>
            <a:r>
              <a:rPr lang="en-US" dirty="0" smtClean="0"/>
              <a:t>HTML is used to design the user interface with the arrow keys and stop as its functionalities.</a:t>
            </a:r>
          </a:p>
          <a:p>
            <a:r>
              <a:rPr lang="en-US" dirty="0" smtClean="0"/>
              <a:t>These controls are sufficiently enough for the user to efficiently control the </a:t>
            </a:r>
            <a:r>
              <a:rPr lang="en-US" dirty="0" err="1" smtClean="0"/>
              <a:t>motobot</a:t>
            </a:r>
            <a:r>
              <a:rPr lang="en-US" dirty="0" smtClean="0"/>
              <a:t>.</a:t>
            </a:r>
          </a:p>
          <a:p>
            <a:endParaRPr lang="en-IN" dirty="0"/>
          </a:p>
        </p:txBody>
      </p:sp>
    </p:spTree>
    <p:extLst>
      <p:ext uri="{BB962C8B-B14F-4D97-AF65-F5344CB8AC3E}">
        <p14:creationId xmlns:p14="http://schemas.microsoft.com/office/powerpoint/2010/main" xmlns="" val="224808538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r>
              <a:rPr lang="en-US" dirty="0" smtClean="0"/>
              <a:t>The keys provided at the UI are sufficiently enough to control the </a:t>
            </a:r>
            <a:r>
              <a:rPr lang="en-US" dirty="0" err="1" smtClean="0"/>
              <a:t>motobot</a:t>
            </a:r>
            <a:r>
              <a:rPr lang="en-US" dirty="0" smtClean="0"/>
              <a:t> remotely.</a:t>
            </a:r>
          </a:p>
          <a:p>
            <a:r>
              <a:rPr lang="en-US" dirty="0" smtClean="0"/>
              <a:t>The bot is </a:t>
            </a:r>
            <a:r>
              <a:rPr lang="en-US" dirty="0" err="1" smtClean="0"/>
              <a:t>inturn</a:t>
            </a:r>
            <a:r>
              <a:rPr lang="en-US" dirty="0" smtClean="0"/>
              <a:t> configured to respond to the inputs relayed from the UI thus establishing a total control over its sensors.</a:t>
            </a:r>
            <a:endParaRPr lang="en-IN" dirty="0"/>
          </a:p>
        </p:txBody>
      </p:sp>
    </p:spTree>
    <p:extLst>
      <p:ext uri="{BB962C8B-B14F-4D97-AF65-F5344CB8AC3E}">
        <p14:creationId xmlns:p14="http://schemas.microsoft.com/office/powerpoint/2010/main" xmlns="" val="187369299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DEVELOPMENTS</a:t>
            </a:r>
            <a:endParaRPr lang="en-IN" b="1" dirty="0"/>
          </a:p>
        </p:txBody>
      </p:sp>
      <p:sp>
        <p:nvSpPr>
          <p:cNvPr id="3" name="Content Placeholder 2"/>
          <p:cNvSpPr>
            <a:spLocks noGrp="1"/>
          </p:cNvSpPr>
          <p:nvPr>
            <p:ph idx="1"/>
          </p:nvPr>
        </p:nvSpPr>
        <p:spPr/>
        <p:txBody>
          <a:bodyPr>
            <a:normAutofit/>
          </a:bodyPr>
          <a:lstStyle/>
          <a:p>
            <a:r>
              <a:rPr lang="en-IN" dirty="0"/>
              <a:t>This surveillance </a:t>
            </a:r>
            <a:r>
              <a:rPr lang="en-IN" dirty="0" smtClean="0"/>
              <a:t>could be </a:t>
            </a:r>
            <a:r>
              <a:rPr lang="en-IN" dirty="0"/>
              <a:t>further developed </a:t>
            </a:r>
            <a:r>
              <a:rPr lang="en-IN" dirty="0" smtClean="0"/>
              <a:t>to include </a:t>
            </a:r>
            <a:r>
              <a:rPr lang="en-IN" dirty="0"/>
              <a:t>image recognition technology </a:t>
            </a:r>
            <a:r>
              <a:rPr lang="en-IN" dirty="0" smtClean="0"/>
              <a:t>to identify </a:t>
            </a:r>
            <a:r>
              <a:rPr lang="en-IN" dirty="0"/>
              <a:t>the objects it </a:t>
            </a:r>
            <a:r>
              <a:rPr lang="en-IN" dirty="0" smtClean="0"/>
              <a:t>captures.</a:t>
            </a:r>
          </a:p>
          <a:p>
            <a:r>
              <a:rPr lang="en-IN" dirty="0"/>
              <a:t>Thus inducing AI into the </a:t>
            </a:r>
            <a:r>
              <a:rPr lang="en-IN" dirty="0" smtClean="0"/>
              <a:t>bot would </a:t>
            </a:r>
            <a:r>
              <a:rPr lang="en-IN" dirty="0"/>
              <a:t>mean a greater market for the bot both affordably </a:t>
            </a:r>
            <a:r>
              <a:rPr lang="en-IN" dirty="0" smtClean="0"/>
              <a:t>and on </a:t>
            </a:r>
            <a:r>
              <a:rPr lang="en-IN" dirty="0"/>
              <a:t>the technology shelf as well</a:t>
            </a:r>
            <a:r>
              <a:rPr lang="en-IN" dirty="0" smtClean="0"/>
              <a:t>.</a:t>
            </a:r>
          </a:p>
          <a:p>
            <a:r>
              <a:rPr lang="en-IN" dirty="0"/>
              <a:t>For local connection as </a:t>
            </a:r>
            <a:r>
              <a:rPr lang="en-IN" dirty="0" smtClean="0"/>
              <a:t>well this </a:t>
            </a:r>
            <a:r>
              <a:rPr lang="en-IN" dirty="0"/>
              <a:t>could be used where farmer could </a:t>
            </a:r>
            <a:r>
              <a:rPr lang="en-IN" dirty="0" err="1" smtClean="0"/>
              <a:t>surveil</a:t>
            </a:r>
            <a:r>
              <a:rPr lang="en-IN" dirty="0" smtClean="0"/>
              <a:t> his </a:t>
            </a:r>
            <a:r>
              <a:rPr lang="en-IN" dirty="0"/>
              <a:t>farm </a:t>
            </a:r>
            <a:r>
              <a:rPr lang="en-IN" dirty="0" smtClean="0"/>
              <a:t>from at </a:t>
            </a:r>
            <a:r>
              <a:rPr lang="en-IN" dirty="0"/>
              <a:t>home just needing a browser to access the live </a:t>
            </a:r>
            <a:r>
              <a:rPr lang="en-IN" dirty="0" smtClean="0"/>
              <a:t>footages provided </a:t>
            </a:r>
            <a:r>
              <a:rPr lang="en-IN" dirty="0"/>
              <a:t>by the bots</a:t>
            </a:r>
            <a:r>
              <a:rPr lang="en-IN" dirty="0" smtClean="0"/>
              <a:t>.</a:t>
            </a:r>
          </a:p>
          <a:p>
            <a:r>
              <a:rPr lang="en-IN" dirty="0"/>
              <a:t>This bot would have an AT </a:t>
            </a:r>
            <a:r>
              <a:rPr lang="en-IN" dirty="0" smtClean="0"/>
              <a:t>design(All Terrain</a:t>
            </a:r>
            <a:r>
              <a:rPr lang="en-IN" dirty="0"/>
              <a:t>) which would not have any problems </a:t>
            </a:r>
            <a:r>
              <a:rPr lang="en-IN" dirty="0" smtClean="0"/>
              <a:t>penetrating through </a:t>
            </a:r>
            <a:r>
              <a:rPr lang="en-IN" dirty="0"/>
              <a:t>fields.</a:t>
            </a:r>
          </a:p>
        </p:txBody>
      </p:sp>
    </p:spTree>
    <p:extLst>
      <p:ext uri="{BB962C8B-B14F-4D97-AF65-F5344CB8AC3E}">
        <p14:creationId xmlns:p14="http://schemas.microsoft.com/office/powerpoint/2010/main" xmlns="" val="22436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idx="1"/>
          </p:nvPr>
        </p:nvSpPr>
        <p:spPr/>
        <p:txBody>
          <a:bodyPr/>
          <a:lstStyle/>
          <a:p>
            <a:r>
              <a:rPr lang="en-IN" dirty="0"/>
              <a:t>In this project, a remote surveillance system has been </a:t>
            </a:r>
            <a:r>
              <a:rPr lang="en-IN" dirty="0" smtClean="0"/>
              <a:t>designed successfully </a:t>
            </a:r>
            <a:r>
              <a:rPr lang="en-IN" dirty="0"/>
              <a:t>to avoid mishaps in the </a:t>
            </a:r>
            <a:r>
              <a:rPr lang="en-IN" dirty="0" smtClean="0"/>
              <a:t>fields.</a:t>
            </a:r>
          </a:p>
          <a:p>
            <a:r>
              <a:rPr lang="en-IN" dirty="0" smtClean="0"/>
              <a:t>The project will be highly cost-efficient making it available to all the farming societies.</a:t>
            </a:r>
          </a:p>
          <a:p>
            <a:r>
              <a:rPr lang="en-IN" dirty="0" smtClean="0"/>
              <a:t>We </a:t>
            </a:r>
            <a:r>
              <a:rPr lang="en-IN" dirty="0"/>
              <a:t>also be using MQTT protocol for deployment</a:t>
            </a:r>
            <a:r>
              <a:rPr lang="en-IN" dirty="0" smtClean="0"/>
              <a:t>.</a:t>
            </a:r>
          </a:p>
          <a:p>
            <a:r>
              <a:rPr lang="en-IN" dirty="0"/>
              <a:t>We need not be physically be present near to the device, just </a:t>
            </a:r>
            <a:r>
              <a:rPr lang="en-IN" dirty="0" smtClean="0"/>
              <a:t>a browser </a:t>
            </a:r>
            <a:r>
              <a:rPr lang="en-IN" dirty="0"/>
              <a:t>is what we will need to control the bot.</a:t>
            </a:r>
            <a:endParaRPr lang="en-IN" dirty="0" smtClean="0"/>
          </a:p>
        </p:txBody>
      </p:sp>
    </p:spTree>
    <p:extLst>
      <p:ext uri="{BB962C8B-B14F-4D97-AF65-F5344CB8AC3E}">
        <p14:creationId xmlns:p14="http://schemas.microsoft.com/office/powerpoint/2010/main" xmlns="" val="421582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a:t>
            </a:r>
            <a:endParaRPr lang="en-IN" b="1" dirty="0"/>
          </a:p>
        </p:txBody>
      </p:sp>
    </p:spTree>
    <p:extLst>
      <p:ext uri="{BB962C8B-B14F-4D97-AF65-F5344CB8AC3E}">
        <p14:creationId xmlns:p14="http://schemas.microsoft.com/office/powerpoint/2010/main" xmlns="" val="91114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1"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Remote surveillance</a:t>
            </a:r>
            <a:endParaRPr lang="en-IN" dirty="0"/>
          </a:p>
        </p:txBody>
      </p:sp>
      <p:sp>
        <p:nvSpPr>
          <p:cNvPr id="3" name="Content Placeholder 2"/>
          <p:cNvSpPr>
            <a:spLocks noGrp="1"/>
          </p:cNvSpPr>
          <p:nvPr>
            <p:ph idx="1"/>
          </p:nvPr>
        </p:nvSpPr>
        <p:spPr/>
        <p:txBody>
          <a:bodyPr/>
          <a:lstStyle/>
          <a:p>
            <a:r>
              <a:rPr lang="en-IN" dirty="0"/>
              <a:t>Remote surveillance is a well known technology that is being implemented in areas that pose threat to humans where </a:t>
            </a:r>
            <a:r>
              <a:rPr lang="en-IN" dirty="0" smtClean="0"/>
              <a:t>physical straying </a:t>
            </a:r>
            <a:r>
              <a:rPr lang="en-IN" dirty="0"/>
              <a:t>of humans in an area is required</a:t>
            </a:r>
            <a:r>
              <a:rPr lang="en-IN" dirty="0" smtClean="0"/>
              <a:t>.</a:t>
            </a:r>
          </a:p>
          <a:p>
            <a:r>
              <a:rPr lang="en-IN" dirty="0"/>
              <a:t>Mobile devices like cell-phones and tablets are </a:t>
            </a:r>
            <a:r>
              <a:rPr lang="en-IN" dirty="0" smtClean="0"/>
              <a:t>playing a </a:t>
            </a:r>
            <a:r>
              <a:rPr lang="en-IN" dirty="0"/>
              <a:t>key role in the exponential growth of this volatile technology</a:t>
            </a:r>
            <a:r>
              <a:rPr lang="en-IN" dirty="0" smtClean="0"/>
              <a:t>.</a:t>
            </a:r>
          </a:p>
          <a:p>
            <a:r>
              <a:rPr lang="en-IN" dirty="0" err="1" smtClean="0"/>
              <a:t>IoT’s</a:t>
            </a:r>
            <a:r>
              <a:rPr lang="en-IN" dirty="0" smtClean="0"/>
              <a:t> </a:t>
            </a:r>
            <a:r>
              <a:rPr lang="en-IN" dirty="0"/>
              <a:t>are </a:t>
            </a:r>
            <a:r>
              <a:rPr lang="en-IN" dirty="0" smtClean="0"/>
              <a:t>a trending technology </a:t>
            </a:r>
            <a:r>
              <a:rPr lang="en-IN" dirty="0"/>
              <a:t>in </a:t>
            </a:r>
            <a:r>
              <a:rPr lang="en-IN" dirty="0" smtClean="0"/>
              <a:t>almost every </a:t>
            </a:r>
            <a:r>
              <a:rPr lang="en-IN" dirty="0"/>
              <a:t>field. Here by this paper we put forward to implement </a:t>
            </a:r>
            <a:r>
              <a:rPr lang="en-IN" dirty="0" err="1" smtClean="0"/>
              <a:t>loT’s</a:t>
            </a:r>
            <a:r>
              <a:rPr lang="en-IN" dirty="0" smtClean="0"/>
              <a:t> </a:t>
            </a:r>
            <a:r>
              <a:rPr lang="en-IN" dirty="0"/>
              <a:t>in agricultural surveillance systems.</a:t>
            </a:r>
          </a:p>
        </p:txBody>
      </p:sp>
    </p:spTree>
    <p:extLst>
      <p:ext uri="{BB962C8B-B14F-4D97-AF65-F5344CB8AC3E}">
        <p14:creationId xmlns:p14="http://schemas.microsoft.com/office/powerpoint/2010/main" xmlns="" val="21837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INTRODUCTION</a:t>
            </a:r>
            <a:endParaRPr lang="en-IN" b="1" dirty="0"/>
          </a:p>
        </p:txBody>
      </p:sp>
      <p:sp>
        <p:nvSpPr>
          <p:cNvPr id="3" name="Content Placeholder 2"/>
          <p:cNvSpPr>
            <a:spLocks noGrp="1"/>
          </p:cNvSpPr>
          <p:nvPr>
            <p:ph idx="1"/>
          </p:nvPr>
        </p:nvSpPr>
        <p:spPr/>
        <p:txBody>
          <a:bodyPr/>
          <a:lstStyle/>
          <a:p>
            <a:r>
              <a:rPr lang="en-IN" dirty="0"/>
              <a:t>This project is based on Internet of Things </a:t>
            </a:r>
            <a:r>
              <a:rPr lang="en-IN" dirty="0" smtClean="0"/>
              <a:t> </a:t>
            </a:r>
            <a:r>
              <a:rPr lang="en-IN" dirty="0"/>
              <a:t>which </a:t>
            </a:r>
            <a:r>
              <a:rPr lang="en-IN" dirty="0" smtClean="0"/>
              <a:t>is being used to solve </a:t>
            </a:r>
            <a:r>
              <a:rPr lang="en-IN" dirty="0"/>
              <a:t>most of the problems </a:t>
            </a:r>
            <a:r>
              <a:rPr lang="en-IN" dirty="0" smtClean="0"/>
              <a:t>in agriculture sector.</a:t>
            </a:r>
            <a:endParaRPr lang="en-IN" dirty="0"/>
          </a:p>
          <a:p>
            <a:r>
              <a:rPr lang="en-IN" dirty="0"/>
              <a:t>In </a:t>
            </a:r>
            <a:r>
              <a:rPr lang="en-IN" dirty="0" smtClean="0"/>
              <a:t>the field </a:t>
            </a:r>
            <a:r>
              <a:rPr lang="en-IN" dirty="0"/>
              <a:t>of agriculture there are many problems to </a:t>
            </a:r>
            <a:r>
              <a:rPr lang="en-IN" dirty="0" smtClean="0"/>
              <a:t>farmers.</a:t>
            </a:r>
          </a:p>
          <a:p>
            <a:r>
              <a:rPr lang="en-IN" dirty="0" smtClean="0"/>
              <a:t>One such </a:t>
            </a:r>
            <a:r>
              <a:rPr lang="en-IN" dirty="0"/>
              <a:t>problem is the farmer being attacked by animals </a:t>
            </a:r>
            <a:r>
              <a:rPr lang="en-IN" dirty="0" smtClean="0"/>
              <a:t>while monitoring </a:t>
            </a:r>
            <a:r>
              <a:rPr lang="en-IN" dirty="0"/>
              <a:t>his yields on the </a:t>
            </a:r>
            <a:r>
              <a:rPr lang="en-IN" dirty="0" smtClean="0"/>
              <a:t>field most probably during night times.</a:t>
            </a:r>
          </a:p>
          <a:p>
            <a:r>
              <a:rPr lang="en-IN" dirty="0"/>
              <a:t>By this the farmer </a:t>
            </a:r>
            <a:r>
              <a:rPr lang="en-IN" dirty="0" smtClean="0"/>
              <a:t>gets injured </a:t>
            </a:r>
            <a:r>
              <a:rPr lang="en-IN" dirty="0"/>
              <a:t>fatally or leading to deaths in some </a:t>
            </a:r>
            <a:r>
              <a:rPr lang="en-IN" dirty="0" smtClean="0"/>
              <a:t>cases.</a:t>
            </a:r>
          </a:p>
          <a:p>
            <a:r>
              <a:rPr lang="en-IN" dirty="0"/>
              <a:t>Thousands were injured due to this problem </a:t>
            </a:r>
            <a:r>
              <a:rPr lang="en-IN" dirty="0" smtClean="0"/>
              <a:t>of animals </a:t>
            </a:r>
            <a:r>
              <a:rPr lang="en-IN" dirty="0"/>
              <a:t>evading </a:t>
            </a:r>
            <a:r>
              <a:rPr lang="en-IN" dirty="0" smtClean="0"/>
              <a:t>the fields.</a:t>
            </a:r>
            <a:endParaRPr lang="en-IN" dirty="0"/>
          </a:p>
        </p:txBody>
      </p:sp>
    </p:spTree>
    <p:extLst>
      <p:ext uri="{BB962C8B-B14F-4D97-AF65-F5344CB8AC3E}">
        <p14:creationId xmlns:p14="http://schemas.microsoft.com/office/powerpoint/2010/main" xmlns="" val="29991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287"/>
            <a:ext cx="10515600" cy="1145877"/>
          </a:xfrm>
        </p:spPr>
        <p:txBody>
          <a:bodyPr/>
          <a:lstStyle/>
          <a:p>
            <a:pPr algn="ctr"/>
            <a:r>
              <a:rPr lang="en-IN" b="1" dirty="0" smtClean="0"/>
              <a:t>FATALITIES AND STATS </a:t>
            </a:r>
            <a:endParaRPr lang="en-IN" b="1" dirty="0"/>
          </a:p>
        </p:txBody>
      </p:sp>
      <p:sp>
        <p:nvSpPr>
          <p:cNvPr id="3" name="Content Placeholder 2"/>
          <p:cNvSpPr>
            <a:spLocks noGrp="1"/>
          </p:cNvSpPr>
          <p:nvPr>
            <p:ph idx="1"/>
          </p:nvPr>
        </p:nvSpPr>
        <p:spPr>
          <a:xfrm>
            <a:off x="838200" y="1420837"/>
            <a:ext cx="10515600" cy="4756126"/>
          </a:xfrm>
        </p:spPr>
        <p:txBody>
          <a:bodyPr/>
          <a:lstStyle/>
          <a:p>
            <a:r>
              <a:rPr lang="en-IN" dirty="0" smtClean="0"/>
              <a:t>As the population in India steadily grows, there has been a corresponding increase in the loss of lives due to attack by the wild animals. The latest government figures reveal that over the past three years, one person dies on average every day due to tiger and elephant attacks.</a:t>
            </a:r>
          </a:p>
          <a:p>
            <a:endParaRPr lang="en-IN" dirty="0"/>
          </a:p>
        </p:txBody>
      </p:sp>
      <p:pic>
        <p:nvPicPr>
          <p:cNvPr id="4" name="Picture 3" descr="Croc Attacks Graph Gator Attacks.png"/>
          <p:cNvPicPr>
            <a:picLocks noChangeAspect="1"/>
          </p:cNvPicPr>
          <p:nvPr/>
        </p:nvPicPr>
        <p:blipFill>
          <a:blip r:embed="rId2"/>
          <a:stretch>
            <a:fillRect/>
          </a:stretch>
        </p:blipFill>
        <p:spPr>
          <a:xfrm>
            <a:off x="2996418" y="3390315"/>
            <a:ext cx="6006905" cy="2958493"/>
          </a:xfrm>
          <a:prstGeom prst="rect">
            <a:avLst/>
          </a:prstGeom>
        </p:spPr>
      </p:pic>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Components and platforms</a:t>
            </a:r>
            <a:endParaRPr lang="en-IN" b="1" dirty="0"/>
          </a:p>
        </p:txBody>
      </p:sp>
      <p:sp>
        <p:nvSpPr>
          <p:cNvPr id="3" name="Content Placeholder 2"/>
          <p:cNvSpPr>
            <a:spLocks noGrp="1"/>
          </p:cNvSpPr>
          <p:nvPr>
            <p:ph idx="1"/>
          </p:nvPr>
        </p:nvSpPr>
        <p:spPr/>
        <p:txBody>
          <a:bodyPr/>
          <a:lstStyle/>
          <a:p>
            <a:r>
              <a:rPr lang="en-IN" dirty="0" smtClean="0"/>
              <a:t>Arduino</a:t>
            </a:r>
            <a:endParaRPr lang="en-IN" dirty="0"/>
          </a:p>
          <a:p>
            <a:r>
              <a:rPr lang="en-IN" dirty="0" smtClean="0"/>
              <a:t>Ethernet </a:t>
            </a:r>
            <a:r>
              <a:rPr lang="en-IN" dirty="0"/>
              <a:t>Shield</a:t>
            </a:r>
          </a:p>
          <a:p>
            <a:r>
              <a:rPr lang="en-IN" dirty="0" smtClean="0"/>
              <a:t>Jumper </a:t>
            </a:r>
            <a:r>
              <a:rPr lang="en-IN" dirty="0"/>
              <a:t>Wires</a:t>
            </a:r>
          </a:p>
          <a:p>
            <a:r>
              <a:rPr lang="en-IN" dirty="0" smtClean="0"/>
              <a:t>Car </a:t>
            </a:r>
            <a:r>
              <a:rPr lang="en-IN" dirty="0"/>
              <a:t>chassis</a:t>
            </a:r>
          </a:p>
          <a:p>
            <a:r>
              <a:rPr lang="en-IN" dirty="0" smtClean="0"/>
              <a:t>Arduino </a:t>
            </a:r>
            <a:r>
              <a:rPr lang="en-IN" dirty="0"/>
              <a:t>software</a:t>
            </a:r>
          </a:p>
          <a:p>
            <a:r>
              <a:rPr lang="en-IN" dirty="0" smtClean="0"/>
              <a:t>Bread </a:t>
            </a:r>
            <a:r>
              <a:rPr lang="en-IN" dirty="0"/>
              <a:t>board</a:t>
            </a:r>
          </a:p>
          <a:p>
            <a:r>
              <a:rPr lang="en-IN" dirty="0" smtClean="0"/>
              <a:t>Node.js</a:t>
            </a:r>
            <a:endParaRPr lang="en-IN" dirty="0"/>
          </a:p>
        </p:txBody>
      </p:sp>
    </p:spTree>
    <p:extLst>
      <p:ext uri="{BB962C8B-B14F-4D97-AF65-F5344CB8AC3E}">
        <p14:creationId xmlns:p14="http://schemas.microsoft.com/office/powerpoint/2010/main" xmlns="" val="66485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5"/>
            <a:ext cx="10515600" cy="1177636"/>
          </a:xfrm>
        </p:spPr>
        <p:txBody>
          <a:bodyPr/>
          <a:lstStyle/>
          <a:p>
            <a:pPr algn="ctr"/>
            <a:r>
              <a:rPr lang="en-IN" b="1" dirty="0" smtClean="0"/>
              <a:t>ACRONYMS AND KEYTERMS</a:t>
            </a:r>
            <a:endParaRPr lang="en-IN" b="1" dirty="0"/>
          </a:p>
        </p:txBody>
      </p:sp>
      <p:sp>
        <p:nvSpPr>
          <p:cNvPr id="3" name="Content Placeholder 2"/>
          <p:cNvSpPr>
            <a:spLocks noGrp="1"/>
          </p:cNvSpPr>
          <p:nvPr>
            <p:ph idx="1"/>
          </p:nvPr>
        </p:nvSpPr>
        <p:spPr>
          <a:xfrm>
            <a:off x="838200" y="1288473"/>
            <a:ext cx="10515600" cy="4888490"/>
          </a:xfrm>
        </p:spPr>
        <p:txBody>
          <a:bodyPr>
            <a:normAutofit/>
          </a:bodyPr>
          <a:lstStyle/>
          <a:p>
            <a:r>
              <a:rPr lang="en-IN" b="1" dirty="0" smtClean="0"/>
              <a:t>GNU</a:t>
            </a:r>
            <a:r>
              <a:rPr lang="en-IN" dirty="0" smtClean="0"/>
              <a:t>: </a:t>
            </a:r>
            <a:r>
              <a:rPr lang="en-IN" b="1" dirty="0" smtClean="0"/>
              <a:t>G</a:t>
            </a:r>
            <a:r>
              <a:rPr lang="en-IN" dirty="0" smtClean="0"/>
              <a:t>NU’s </a:t>
            </a:r>
            <a:r>
              <a:rPr lang="en-IN" b="1" dirty="0" smtClean="0"/>
              <a:t>N</a:t>
            </a:r>
            <a:r>
              <a:rPr lang="en-IN" dirty="0" smtClean="0"/>
              <a:t>ot </a:t>
            </a:r>
            <a:r>
              <a:rPr lang="en-IN" b="1" dirty="0" smtClean="0"/>
              <a:t>U</a:t>
            </a:r>
            <a:r>
              <a:rPr lang="en-IN" dirty="0" smtClean="0"/>
              <a:t>nix .It is an operating system and an extensive collection of computer software. GNU is composed wholly of free software, most of which is licensed under the GNU Project's own GPL.</a:t>
            </a:r>
          </a:p>
          <a:p>
            <a:r>
              <a:rPr lang="en-IN" b="1" dirty="0" smtClean="0"/>
              <a:t>MQTT:</a:t>
            </a:r>
            <a:r>
              <a:rPr lang="en-IN" dirty="0" smtClean="0"/>
              <a:t> </a:t>
            </a:r>
            <a:r>
              <a:rPr lang="en-IN" b="1" dirty="0" smtClean="0"/>
              <a:t>M</a:t>
            </a:r>
            <a:r>
              <a:rPr lang="en-IN" dirty="0" smtClean="0"/>
              <a:t>essage </a:t>
            </a:r>
            <a:r>
              <a:rPr lang="en-IN" b="1" dirty="0" smtClean="0"/>
              <a:t>Q</a:t>
            </a:r>
            <a:r>
              <a:rPr lang="en-IN" dirty="0" smtClean="0"/>
              <a:t>ueuing </a:t>
            </a:r>
            <a:r>
              <a:rPr lang="en-IN" b="1" dirty="0" smtClean="0"/>
              <a:t>T</a:t>
            </a:r>
            <a:r>
              <a:rPr lang="en-IN" dirty="0" smtClean="0"/>
              <a:t>elemetry </a:t>
            </a:r>
            <a:r>
              <a:rPr lang="en-IN" b="1" dirty="0" smtClean="0"/>
              <a:t>T</a:t>
            </a:r>
            <a:r>
              <a:rPr lang="en-IN" dirty="0" smtClean="0"/>
              <a:t>ransport is an ISO standard (ISO/IEC PRF 20922) publish-subscribe-based messaging protocol. It works on top of the </a:t>
            </a:r>
            <a:r>
              <a:rPr lang="en-IN" b="1" dirty="0" smtClean="0"/>
              <a:t>TCP</a:t>
            </a:r>
            <a:r>
              <a:rPr lang="en-IN" dirty="0" smtClean="0"/>
              <a:t>/IP protocol. Devices communicate only when it is required. machine-to-machine (M2M) / </a:t>
            </a:r>
            <a:r>
              <a:rPr lang="en-IN" b="1" dirty="0" err="1" smtClean="0"/>
              <a:t>IoT</a:t>
            </a:r>
            <a:r>
              <a:rPr lang="en-IN" dirty="0" smtClean="0"/>
              <a:t> connectivity protocol.</a:t>
            </a:r>
          </a:p>
          <a:p>
            <a:r>
              <a:rPr lang="en-IN" b="1" dirty="0" smtClean="0"/>
              <a:t>W5100 :</a:t>
            </a:r>
            <a:r>
              <a:rPr lang="en-IN" dirty="0" smtClean="0"/>
              <a:t>The W5100 chip is a Hardwired TCP/IP embedded Ethernet controller . Users can implement the Ethernet application they need by using a simple socket program instead of handling a complex Ethernet Controller</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Arduino</a:t>
            </a:r>
          </a:p>
        </p:txBody>
      </p:sp>
      <p:sp>
        <p:nvSpPr>
          <p:cNvPr id="3" name="Content Placeholder 2"/>
          <p:cNvSpPr>
            <a:spLocks noGrp="1"/>
          </p:cNvSpPr>
          <p:nvPr>
            <p:ph idx="1"/>
          </p:nvPr>
        </p:nvSpPr>
        <p:spPr/>
        <p:txBody>
          <a:bodyPr>
            <a:normAutofit lnSpcReduction="10000"/>
          </a:bodyPr>
          <a:lstStyle/>
          <a:p>
            <a:r>
              <a:rPr lang="en-IN" dirty="0"/>
              <a:t>Arduino is an open source computer hardware and </a:t>
            </a:r>
            <a:r>
              <a:rPr lang="en-IN" dirty="0" smtClean="0"/>
              <a:t>software company</a:t>
            </a:r>
            <a:r>
              <a:rPr lang="en-IN" dirty="0"/>
              <a:t>, </a:t>
            </a:r>
            <a:r>
              <a:rPr lang="en-IN" dirty="0" smtClean="0"/>
              <a:t>project </a:t>
            </a:r>
            <a:r>
              <a:rPr lang="en-IN" dirty="0"/>
              <a:t>and user community that designs </a:t>
            </a:r>
            <a:r>
              <a:rPr lang="en-IN" dirty="0" smtClean="0"/>
              <a:t>and manufactures </a:t>
            </a:r>
            <a:r>
              <a:rPr lang="en-IN" dirty="0"/>
              <a:t>single-board microcontrollers and microcontroller </a:t>
            </a:r>
            <a:r>
              <a:rPr lang="en-IN" dirty="0" smtClean="0"/>
              <a:t>kits for </a:t>
            </a:r>
            <a:r>
              <a:rPr lang="en-IN" dirty="0"/>
              <a:t>building digital devices and interactive objects that can sense </a:t>
            </a:r>
            <a:r>
              <a:rPr lang="en-IN" dirty="0" smtClean="0"/>
              <a:t>and control </a:t>
            </a:r>
            <a:r>
              <a:rPr lang="en-IN" dirty="0"/>
              <a:t>objects in the physical </a:t>
            </a:r>
            <a:r>
              <a:rPr lang="en-IN" dirty="0" smtClean="0"/>
              <a:t>world.</a:t>
            </a:r>
          </a:p>
          <a:p>
            <a:r>
              <a:rPr lang="en-IN" dirty="0"/>
              <a:t>The project's products </a:t>
            </a:r>
            <a:r>
              <a:rPr lang="en-IN" dirty="0" smtClean="0"/>
              <a:t>are distributed </a:t>
            </a:r>
            <a:r>
              <a:rPr lang="en-IN" dirty="0"/>
              <a:t>as open-source hardware and software, which are </a:t>
            </a:r>
            <a:r>
              <a:rPr lang="en-IN" dirty="0" smtClean="0"/>
              <a:t>licensed under </a:t>
            </a:r>
            <a:r>
              <a:rPr lang="en-IN" dirty="0"/>
              <a:t>the GNU Lesser General Public License (LGPL) or the </a:t>
            </a:r>
            <a:r>
              <a:rPr lang="en-IN" dirty="0" smtClean="0"/>
              <a:t>GNU General </a:t>
            </a:r>
            <a:r>
              <a:rPr lang="en-IN" dirty="0"/>
              <a:t>Public License(GPL</a:t>
            </a:r>
            <a:r>
              <a:rPr lang="en-IN" dirty="0" smtClean="0"/>
              <a:t>), </a:t>
            </a:r>
            <a:r>
              <a:rPr lang="en-IN" dirty="0"/>
              <a:t>permitting the manufacture </a:t>
            </a:r>
            <a:r>
              <a:rPr lang="en-IN" dirty="0" smtClean="0"/>
              <a:t>of Arduino </a:t>
            </a:r>
            <a:r>
              <a:rPr lang="en-IN" dirty="0"/>
              <a:t>boards and software distribution by anyone. Arduino </a:t>
            </a:r>
            <a:r>
              <a:rPr lang="en-IN" dirty="0" smtClean="0"/>
              <a:t>boards are </a:t>
            </a:r>
            <a:r>
              <a:rPr lang="en-IN" dirty="0"/>
              <a:t>available commercially in preassembled form, or as </a:t>
            </a:r>
            <a:r>
              <a:rPr lang="en-IN" dirty="0" smtClean="0"/>
              <a:t>do-it yourself (DIY</a:t>
            </a:r>
            <a:r>
              <a:rPr lang="en-IN" dirty="0"/>
              <a:t>) kits.</a:t>
            </a:r>
          </a:p>
        </p:txBody>
      </p:sp>
    </p:spTree>
    <p:extLst>
      <p:ext uri="{BB962C8B-B14F-4D97-AF65-F5344CB8AC3E}">
        <p14:creationId xmlns:p14="http://schemas.microsoft.com/office/powerpoint/2010/main" xmlns="" val="175522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Ethernet board</a:t>
            </a:r>
          </a:p>
        </p:txBody>
      </p:sp>
      <p:sp>
        <p:nvSpPr>
          <p:cNvPr id="3" name="Content Placeholder 2"/>
          <p:cNvSpPr>
            <a:spLocks noGrp="1"/>
          </p:cNvSpPr>
          <p:nvPr>
            <p:ph idx="1"/>
          </p:nvPr>
        </p:nvSpPr>
        <p:spPr/>
        <p:txBody>
          <a:bodyPr/>
          <a:lstStyle/>
          <a:p>
            <a:r>
              <a:rPr lang="en-IN" dirty="0"/>
              <a:t>The Arduino Ethernet Shield allows an Arduino </a:t>
            </a:r>
            <a:r>
              <a:rPr lang="en-IN" dirty="0" smtClean="0"/>
              <a:t>board to </a:t>
            </a:r>
            <a:r>
              <a:rPr lang="en-IN" dirty="0"/>
              <a:t>connect to the internet. </a:t>
            </a:r>
            <a:endParaRPr lang="en-IN" dirty="0" smtClean="0"/>
          </a:p>
          <a:p>
            <a:r>
              <a:rPr lang="en-IN" dirty="0" smtClean="0"/>
              <a:t>It </a:t>
            </a:r>
            <a:r>
              <a:rPr lang="en-IN" dirty="0"/>
              <a:t>is based on the </a:t>
            </a:r>
            <a:r>
              <a:rPr lang="en-IN" dirty="0" err="1" smtClean="0"/>
              <a:t>Wiznet</a:t>
            </a:r>
            <a:r>
              <a:rPr lang="en-IN" dirty="0" smtClean="0"/>
              <a:t> W5100/W5200 </a:t>
            </a:r>
            <a:r>
              <a:rPr lang="en-IN" dirty="0" err="1"/>
              <a:t>ethernet</a:t>
            </a:r>
            <a:r>
              <a:rPr lang="en-IN" dirty="0"/>
              <a:t> chip providing a network (IP) </a:t>
            </a:r>
            <a:r>
              <a:rPr lang="en-IN" dirty="0" smtClean="0"/>
              <a:t>stack capable </a:t>
            </a:r>
            <a:r>
              <a:rPr lang="en-IN" dirty="0"/>
              <a:t>of both TCP and UDP. </a:t>
            </a:r>
            <a:endParaRPr lang="en-IN" dirty="0" smtClean="0"/>
          </a:p>
          <a:p>
            <a:r>
              <a:rPr lang="en-IN" dirty="0" smtClean="0"/>
              <a:t>Use </a:t>
            </a:r>
            <a:r>
              <a:rPr lang="en-IN" dirty="0"/>
              <a:t>the Ethernet library </a:t>
            </a:r>
            <a:r>
              <a:rPr lang="en-IN" dirty="0" smtClean="0"/>
              <a:t>to write </a:t>
            </a:r>
            <a:r>
              <a:rPr lang="en-IN" dirty="0"/>
              <a:t>sketches which connect to the internet via a </a:t>
            </a:r>
            <a:r>
              <a:rPr lang="en-IN" dirty="0" smtClean="0"/>
              <a:t>RJ45 Ethernet </a:t>
            </a:r>
            <a:r>
              <a:rPr lang="en-IN" dirty="0"/>
              <a:t>jack.</a:t>
            </a:r>
          </a:p>
        </p:txBody>
      </p:sp>
    </p:spTree>
    <p:extLst>
      <p:ext uri="{BB962C8B-B14F-4D97-AF65-F5344CB8AC3E}">
        <p14:creationId xmlns:p14="http://schemas.microsoft.com/office/powerpoint/2010/main" xmlns="" val="128507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9"/>
            <a:ext cx="10515600" cy="1191490"/>
          </a:xfrm>
        </p:spPr>
        <p:txBody>
          <a:bodyPr/>
          <a:lstStyle/>
          <a:p>
            <a:r>
              <a:rPr lang="en-IN" b="1" dirty="0" err="1" smtClean="0"/>
              <a:t>Arduino</a:t>
            </a:r>
            <a:r>
              <a:rPr lang="en-IN" b="1" dirty="0" smtClean="0"/>
              <a:t> (UNO) and Ethernet Shield:</a:t>
            </a:r>
            <a:endParaRPr lang="en-IN" b="1" dirty="0"/>
          </a:p>
        </p:txBody>
      </p:sp>
      <p:sp>
        <p:nvSpPr>
          <p:cNvPr id="3" name="Content Placeholder 2"/>
          <p:cNvSpPr>
            <a:spLocks noGrp="1"/>
          </p:cNvSpPr>
          <p:nvPr>
            <p:ph sz="half" idx="1"/>
          </p:nvPr>
        </p:nvSpPr>
        <p:spPr>
          <a:xfrm>
            <a:off x="838200" y="1454727"/>
            <a:ext cx="5181600" cy="4722236"/>
          </a:xfrm>
        </p:spPr>
        <p:txBody>
          <a:bodyPr/>
          <a:lstStyle/>
          <a:p>
            <a:pPr>
              <a:buNone/>
            </a:pPr>
            <a:endParaRPr lang="en-IN" dirty="0" smtClean="0"/>
          </a:p>
          <a:p>
            <a:endParaRPr lang="en-IN" dirty="0"/>
          </a:p>
        </p:txBody>
      </p:sp>
      <p:pic>
        <p:nvPicPr>
          <p:cNvPr id="5" name="Content Placeholder 5" descr="image-3.jpg"/>
          <p:cNvPicPr>
            <a:picLocks noChangeAspect="1"/>
          </p:cNvPicPr>
          <p:nvPr/>
        </p:nvPicPr>
        <p:blipFill>
          <a:blip r:embed="rId2"/>
          <a:stretch>
            <a:fillRect/>
          </a:stretch>
        </p:blipFill>
        <p:spPr>
          <a:xfrm>
            <a:off x="811682" y="2094982"/>
            <a:ext cx="5159627" cy="3696218"/>
          </a:xfrm>
          <a:prstGeom prst="rect">
            <a:avLst/>
          </a:prstGeom>
        </p:spPr>
      </p:pic>
      <p:pic>
        <p:nvPicPr>
          <p:cNvPr id="1026" name="Picture 2" descr="C:\Users\Test\Desktop\500px-IM140725004pic3.jpg"/>
          <p:cNvPicPr>
            <a:picLocks noGrp="1" noChangeAspect="1" noChangeArrowheads="1"/>
          </p:cNvPicPr>
          <p:nvPr>
            <p:ph sz="half" idx="2"/>
          </p:nvPr>
        </p:nvPicPr>
        <p:blipFill>
          <a:blip r:embed="rId3"/>
          <a:srcRect/>
          <a:stretch>
            <a:fillRect/>
          </a:stretch>
        </p:blipFill>
        <p:spPr bwMode="auto">
          <a:xfrm>
            <a:off x="6119245" y="1246910"/>
            <a:ext cx="5837228" cy="49292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p:cTn id="17" dur="500" fill="hold"/>
                                        <p:tgtEl>
                                          <p:spTgt spid="1026"/>
                                        </p:tgtEl>
                                        <p:attrNameLst>
                                          <p:attrName>ppt_w</p:attrName>
                                        </p:attrNameLst>
                                      </p:cBhvr>
                                      <p:tavLst>
                                        <p:tav tm="0">
                                          <p:val>
                                            <p:fltVal val="0"/>
                                          </p:val>
                                        </p:tav>
                                        <p:tav tm="100000">
                                          <p:val>
                                            <p:strVal val="#ppt_w"/>
                                          </p:val>
                                        </p:tav>
                                      </p:tavLst>
                                    </p:anim>
                                    <p:anim calcmode="lin" valueType="num">
                                      <p:cBhvr>
                                        <p:cTn id="18" dur="500" fill="hold"/>
                                        <p:tgtEl>
                                          <p:spTgt spid="1026"/>
                                        </p:tgtEl>
                                        <p:attrNameLst>
                                          <p:attrName>ppt_h</p:attrName>
                                        </p:attrNameLst>
                                      </p:cBhvr>
                                      <p:tavLst>
                                        <p:tav tm="0">
                                          <p:val>
                                            <p:fltVal val="0"/>
                                          </p:val>
                                        </p:tav>
                                        <p:tav tm="100000">
                                          <p:val>
                                            <p:strVal val="#ppt_h"/>
                                          </p:val>
                                        </p:tav>
                                      </p:tavLst>
                                    </p:anim>
                                    <p:animEffect transition="in" filter="fade">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830</Words>
  <Application>Microsoft Office PowerPoint</Application>
  <PresentationFormat>Custom</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Arduino based Arfa Bot for Remote Surveillance</vt:lpstr>
      <vt:lpstr>Remote surveillance</vt:lpstr>
      <vt:lpstr>INTRODUCTION</vt:lpstr>
      <vt:lpstr>FATALITIES AND STATS </vt:lpstr>
      <vt:lpstr>Components and platforms</vt:lpstr>
      <vt:lpstr>ACRONYMS AND KEYTERMS</vt:lpstr>
      <vt:lpstr>Arduino</vt:lpstr>
      <vt:lpstr>Ethernet board</vt:lpstr>
      <vt:lpstr>Arduino (UNO) and Ethernet Shield:</vt:lpstr>
      <vt:lpstr>WORKING METHODOLOGY</vt:lpstr>
      <vt:lpstr>WORKING METHODOLOGY-Node.js</vt:lpstr>
      <vt:lpstr>Slide 12</vt:lpstr>
      <vt:lpstr>FUTURE DEVELOPMENTS</vt:lpstr>
      <vt:lpstr>CONCLUSION</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based Arfa Bot for Remote Surveillance</dc:title>
  <dc:creator>Arun</dc:creator>
  <cp:lastModifiedBy>Test</cp:lastModifiedBy>
  <cp:revision>21</cp:revision>
  <dcterms:created xsi:type="dcterms:W3CDTF">2018-03-04T10:11:13Z</dcterms:created>
  <dcterms:modified xsi:type="dcterms:W3CDTF">2018-03-05T07:04:45Z</dcterms:modified>
</cp:coreProperties>
</file>