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69" r:id="rId4"/>
    <p:sldId id="272" r:id="rId5"/>
    <p:sldId id="271" r:id="rId6"/>
    <p:sldId id="268" r:id="rId7"/>
    <p:sldId id="267" r:id="rId8"/>
    <p:sldId id="266" r:id="rId9"/>
    <p:sldId id="265" r:id="rId10"/>
    <p:sldId id="264" r:id="rId11"/>
    <p:sldId id="263"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21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2382180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049820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1274869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2618713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A331FF-02B4-4650-9111-9A7FCB7E4EC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1705573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BA331FF-02B4-4650-9111-9A7FCB7E4EC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745357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BA331FF-02B4-4650-9111-9A7FCB7E4ECA}"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2034745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BA331FF-02B4-4650-9111-9A7FCB7E4ECA}"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414764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331FF-02B4-4650-9111-9A7FCB7E4ECA}" type="datetimeFigureOut">
              <a:rPr lang="en-IN" smtClean="0"/>
              <a:t>02-04-2024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4009354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A331FF-02B4-4650-9111-9A7FCB7E4EC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283602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A331FF-02B4-4650-9111-9A7FCB7E4EC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960467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A331FF-02B4-4650-9111-9A7FCB7E4ECA}" type="datetimeFigureOut">
              <a:rPr lang="en-IN" smtClean="0"/>
              <a:t>02-04-2024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6F36CD-8EEC-4664-9DAD-991A663CF5A5}" type="slidenum">
              <a:rPr lang="en-IN" smtClean="0"/>
              <a:t>‹#›</a:t>
            </a:fld>
            <a:endParaRPr lang="en-IN"/>
          </a:p>
        </p:txBody>
      </p:sp>
    </p:spTree>
    <p:extLst>
      <p:ext uri="{BB962C8B-B14F-4D97-AF65-F5344CB8AC3E}">
        <p14:creationId xmlns:p14="http://schemas.microsoft.com/office/powerpoint/2010/main" val="1129295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A8A11E26-4C38-41A6-9857-11032CEECD80}"/>
              </a:ext>
            </a:extLst>
          </p:cNvPr>
          <p:cNvSpPr>
            <a:spLocks noGrp="1"/>
          </p:cNvSpPr>
          <p:nvPr>
            <p:ph type="ctrTitle"/>
          </p:nvPr>
        </p:nvSpPr>
        <p:spPr>
          <a:xfrm>
            <a:off x="251520" y="1268760"/>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&amp; SECURITY</a:t>
            </a:r>
          </a:p>
        </p:txBody>
      </p:sp>
      <p:sp>
        <p:nvSpPr>
          <p:cNvPr id="5" name="TextBox 4"/>
          <p:cNvSpPr txBox="1"/>
          <p:nvPr/>
        </p:nvSpPr>
        <p:spPr>
          <a:xfrm>
            <a:off x="-1908720" y="449546"/>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6" name="TextBox 5"/>
          <p:cNvSpPr txBox="1"/>
          <p:nvPr/>
        </p:nvSpPr>
        <p:spPr>
          <a:xfrm>
            <a:off x="323528" y="3289739"/>
            <a:ext cx="8496943" cy="2123658"/>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pPr>
              <a:lnSpc>
                <a:spcPct val="150000"/>
              </a:lnSpc>
            </a:pP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B</a:t>
            </a:r>
            <a:r>
              <a:rPr lang="en-US" sz="2400" b="1" dirty="0" err="1" smtClean="0">
                <a:solidFill>
                  <a:schemeClr val="accent1">
                    <a:lumMod val="75000"/>
                  </a:schemeClr>
                </a:solidFill>
                <a:latin typeface="Times New Roman" panose="02020603050405020304" pitchFamily="18" charset="0"/>
                <a:cs typeface="Times New Roman" panose="02020603050405020304" pitchFamily="18" charset="0"/>
              </a:rPr>
              <a:t>alaji.R</a:t>
            </a:r>
            <a:endParaRPr lang="en-US" sz="2400" b="1" dirty="0" smtClean="0">
              <a:solidFill>
                <a:schemeClr val="accent1">
                  <a:lumMod val="75000"/>
                </a:schemeClr>
              </a:solidFill>
              <a:latin typeface="Times New Roman" panose="02020603050405020304" pitchFamily="18" charset="0"/>
              <a:cs typeface="Times New Roman" panose="02020603050405020304" pitchFamily="18" charset="0"/>
            </a:endParaRPr>
          </a:p>
          <a:p>
            <a:pPr>
              <a:lnSpc>
                <a:spcPct val="150000"/>
              </a:lnSpc>
            </a:pP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J</a:t>
            </a:r>
            <a:r>
              <a:rPr lang="en-US" sz="2400" b="1" dirty="0">
                <a:solidFill>
                  <a:schemeClr val="accent1">
                    <a:lumMod val="75000"/>
                  </a:schemeClr>
                </a:solidFill>
                <a:latin typeface="Times New Roman" panose="02020603050405020304" pitchFamily="18" charset="0"/>
                <a:cs typeface="Times New Roman" panose="02020603050405020304" pitchFamily="18" charset="0"/>
              </a:rPr>
              <a:t>. K. K. Nataraja College Of Engineering And Technology</a:t>
            </a:r>
          </a:p>
          <a:p>
            <a:pPr>
              <a:lnSpc>
                <a:spcPct val="150000"/>
              </a:lnSpc>
            </a:pPr>
            <a:r>
              <a:rPr lang="en-US" sz="2400" b="1" dirty="0">
                <a:solidFill>
                  <a:schemeClr val="accent1">
                    <a:lumMod val="75000"/>
                  </a:schemeClr>
                </a:solidFill>
                <a:latin typeface="Times New Roman" panose="02020603050405020304" pitchFamily="18" charset="0"/>
                <a:cs typeface="Times New Roman" panose="02020603050405020304" pitchFamily="18" charset="0"/>
              </a:rPr>
              <a:t>        Computer Science And Engineering</a:t>
            </a:r>
          </a:p>
        </p:txBody>
      </p:sp>
    </p:spTree>
    <p:extLst>
      <p:ext uri="{BB962C8B-B14F-4D97-AF65-F5344CB8AC3E}">
        <p14:creationId xmlns:p14="http://schemas.microsoft.com/office/powerpoint/2010/main" val="3837206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 xmlns:a16="http://schemas.microsoft.com/office/drawing/2014/main" id="{A6638FD1-D00E-E75B-705C-564F06D93D7B}"/>
              </a:ext>
            </a:extLst>
          </p:cNvPr>
          <p:cNvSpPr txBox="1">
            <a:spLocks/>
          </p:cNvSpPr>
          <p:nvPr/>
        </p:nvSpPr>
        <p:spPr>
          <a:xfrm>
            <a:off x="581193" y="1302026"/>
            <a:ext cx="8383296" cy="5439342"/>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sz="2000" b="1" smtClean="0">
              <a:solidFill>
                <a:schemeClr val="tx1"/>
              </a:solidFill>
            </a:endParaRP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Machine Learning-Based Detection:</a:t>
            </a:r>
            <a:r>
              <a:rPr lang="en-US" sz="2000" smtClean="0">
                <a:solidFill>
                  <a:schemeClr val="tx1"/>
                </a:solidFill>
                <a:latin typeface="Times New Roman" panose="02020603050405020304" pitchFamily="18" charset="0"/>
                <a:cs typeface="Times New Roman" panose="02020603050405020304" pitchFamily="18" charset="0"/>
              </a:rPr>
              <a:t> Integration of machine learning algorithms to analyze keystroke patterns and identify anomalous behavior indicative of keylogging activity.</a:t>
            </a: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Cross-Platform Compatibility:</a:t>
            </a:r>
            <a:r>
              <a:rPr lang="en-US" sz="2000" smtClean="0">
                <a:solidFill>
                  <a:schemeClr val="tx1"/>
                </a:solidFill>
                <a:latin typeface="Times New Roman" panose="02020603050405020304" pitchFamily="18" charset="0"/>
                <a:cs typeface="Times New Roman" panose="02020603050405020304" pitchFamily="18" charset="0"/>
              </a:rPr>
              <a:t> Extending the keylogger to support multiple operating systems and devices, ensuring comprehensive protection across diverse environments.</a:t>
            </a: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Advanced Evasion Techniques:</a:t>
            </a:r>
            <a:r>
              <a:rPr lang="en-US" sz="2000" smtClean="0">
                <a:solidFill>
                  <a:schemeClr val="tx1"/>
                </a:solidFill>
                <a:latin typeface="Times New Roman" panose="02020603050405020304" pitchFamily="18" charset="0"/>
                <a:cs typeface="Times New Roman" panose="02020603050405020304" pitchFamily="18" charset="0"/>
              </a:rPr>
              <a:t> Researching and implementing advanced evasion techniques employed by keyloggers to enhance detection and mitigation capabilities.</a:t>
            </a: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User Education and Awareness:</a:t>
            </a:r>
            <a:r>
              <a:rPr lang="en-US" sz="2000" smtClean="0">
                <a:solidFill>
                  <a:schemeClr val="tx1"/>
                </a:solidFill>
                <a:latin typeface="Times New Roman" panose="02020603050405020304" pitchFamily="18" charset="0"/>
                <a:cs typeface="Times New Roman" panose="02020603050405020304" pitchFamily="18" charset="0"/>
              </a:rPr>
              <a:t> Developing educational resources and raising awareness among users about the risks of keyloggers and best practices for mitigating these threats.</a:t>
            </a:r>
          </a:p>
          <a:p>
            <a:pPr marL="457200" indent="-457200" algn="l">
              <a:buFont typeface="Arial" panose="020B0604020202020204" pitchFamily="34" charset="0"/>
              <a:buChar char="•"/>
            </a:pPr>
            <a:endParaRPr lang="en-US" dirty="0"/>
          </a:p>
        </p:txBody>
      </p:sp>
      <p:sp>
        <p:nvSpPr>
          <p:cNvPr id="3" name="Title 4">
            <a:extLst>
              <a:ext uri="{FF2B5EF4-FFF2-40B4-BE49-F238E27FC236}">
                <a16:creationId xmlns="" xmlns:a16="http://schemas.microsoft.com/office/drawing/2014/main" id="{3F968F13-9AC4-7120-7ACD-9F752C767D5D}"/>
              </a:ext>
            </a:extLst>
          </p:cNvPr>
          <p:cNvSpPr txBox="1">
            <a:spLocks/>
          </p:cNvSpPr>
          <p:nvPr/>
        </p:nvSpPr>
        <p:spPr>
          <a:xfrm>
            <a:off x="1043608" y="227441"/>
            <a:ext cx="8383297" cy="617218"/>
          </a:xfrm>
          <a:prstGeom prst="rect">
            <a:avLst/>
          </a:prstGeom>
        </p:spPr>
        <p:txBody>
          <a:bodyPr vert="horz" lIns="91440" tIns="45720" rIns="91440" bIns="45720" rtlCol="0" anchor="b">
            <a:normAutofit fontScale="9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1387989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404664" y="348313"/>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a:ea typeface="+mj-lt"/>
                <a:cs typeface="Arial"/>
              </a:rPr>
              <a:t>References</a:t>
            </a:r>
            <a:endParaRPr lang="en-US" dirty="0"/>
          </a:p>
        </p:txBody>
      </p:sp>
      <p:sp>
        <p:nvSpPr>
          <p:cNvPr id="3" name="Content Placeholder 1">
            <a:extLst>
              <a:ext uri="{FF2B5EF4-FFF2-40B4-BE49-F238E27FC236}">
                <a16:creationId xmlns="" xmlns:a16="http://schemas.microsoft.com/office/drawing/2014/main" id="{357C38BC-22B3-37B2-E0C3-812020A76077}"/>
              </a:ext>
            </a:extLst>
          </p:cNvPr>
          <p:cNvSpPr txBox="1">
            <a:spLocks/>
          </p:cNvSpPr>
          <p:nvPr/>
        </p:nvSpPr>
        <p:spPr>
          <a:xfrm>
            <a:off x="21526" y="1196752"/>
            <a:ext cx="8337602" cy="525641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Zhang, Y., &amp; Lee, W. (2021). A Survey on </a:t>
            </a:r>
            <a:r>
              <a:rPr lang="en-IN" sz="2400" dirty="0" err="1" smtClean="0">
                <a:solidFill>
                  <a:schemeClr val="tx1"/>
                </a:solidFill>
                <a:latin typeface="Times New Roman" panose="02020603050405020304" pitchFamily="18" charset="0"/>
                <a:cs typeface="Times New Roman" panose="02020603050405020304" pitchFamily="18" charset="0"/>
              </a:rPr>
              <a:t>Keylogger</a:t>
            </a:r>
            <a:r>
              <a:rPr lang="en-IN" sz="2400" dirty="0" smtClean="0">
                <a:solidFill>
                  <a:schemeClr val="tx1"/>
                </a:solidFill>
                <a:latin typeface="Times New Roman" panose="02020603050405020304" pitchFamily="18" charset="0"/>
                <a:cs typeface="Times New Roman" panose="02020603050405020304" pitchFamily="18" charset="0"/>
              </a:rPr>
              <a:t> and Its Detection Techniques. Journal of </a:t>
            </a:r>
            <a:r>
              <a:rPr lang="en-IN" sz="2400" dirty="0" err="1" smtClean="0">
                <a:solidFill>
                  <a:schemeClr val="tx1"/>
                </a:solidFill>
                <a:latin typeface="Times New Roman" panose="02020603050405020304" pitchFamily="18" charset="0"/>
                <a:cs typeface="Times New Roman" panose="02020603050405020304" pitchFamily="18" charset="0"/>
              </a:rPr>
              <a:t>Cybersecurity</a:t>
            </a:r>
            <a:r>
              <a:rPr lang="en-IN" sz="2400" dirty="0" smtClean="0">
                <a:solidFill>
                  <a:schemeClr val="tx1"/>
                </a:solidFill>
                <a:latin typeface="Times New Roman" panose="02020603050405020304" pitchFamily="18" charset="0"/>
                <a:cs typeface="Times New Roman" panose="02020603050405020304" pitchFamily="18" charset="0"/>
              </a:rPr>
              <a:t>, 15(2), 123-140.</a:t>
            </a:r>
          </a:p>
          <a:p>
            <a:pPr marL="342900" indent="-342900" algn="l">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Gupta, S., &amp; Sharma, A. (2022). Advanced Techniques for </a:t>
            </a:r>
            <a:r>
              <a:rPr lang="en-IN" sz="2400" dirty="0" err="1" smtClean="0">
                <a:solidFill>
                  <a:schemeClr val="tx1"/>
                </a:solidFill>
                <a:latin typeface="Times New Roman" panose="02020603050405020304" pitchFamily="18" charset="0"/>
                <a:cs typeface="Times New Roman" panose="02020603050405020304" pitchFamily="18" charset="0"/>
              </a:rPr>
              <a:t>Keylogger</a:t>
            </a:r>
            <a:r>
              <a:rPr lang="en-IN" sz="2400" dirty="0" smtClean="0">
                <a:solidFill>
                  <a:schemeClr val="tx1"/>
                </a:solidFill>
                <a:latin typeface="Times New Roman" panose="02020603050405020304" pitchFamily="18" charset="0"/>
                <a:cs typeface="Times New Roman" panose="02020603050405020304" pitchFamily="18" charset="0"/>
              </a:rPr>
              <a:t> Detection and Prevention. International Conference on </a:t>
            </a:r>
            <a:r>
              <a:rPr lang="en-IN" sz="2400" dirty="0" err="1" smtClean="0">
                <a:solidFill>
                  <a:schemeClr val="tx1"/>
                </a:solidFill>
                <a:latin typeface="Times New Roman" panose="02020603050405020304" pitchFamily="18" charset="0"/>
                <a:cs typeface="Times New Roman" panose="02020603050405020304" pitchFamily="18" charset="0"/>
              </a:rPr>
              <a:t>Cybersecurity</a:t>
            </a:r>
            <a:r>
              <a:rPr lang="en-IN" sz="2400" dirty="0" smtClean="0">
                <a:solidFill>
                  <a:schemeClr val="tx1"/>
                </a:solidFill>
                <a:latin typeface="Times New Roman" panose="02020603050405020304" pitchFamily="18" charset="0"/>
                <a:cs typeface="Times New Roman" panose="02020603050405020304" pitchFamily="18" charset="0"/>
              </a:rPr>
              <a:t> Proceedings, 45-58.</a:t>
            </a:r>
          </a:p>
          <a:p>
            <a:pPr marL="342900" indent="-342900" algn="l">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Anderson, M., &amp; Smith, J. (2023). </a:t>
            </a:r>
            <a:r>
              <a:rPr lang="en-IN" sz="2400" dirty="0" err="1" smtClean="0">
                <a:solidFill>
                  <a:schemeClr val="tx1"/>
                </a:solidFill>
                <a:latin typeface="Times New Roman" panose="02020603050405020304" pitchFamily="18" charset="0"/>
                <a:cs typeface="Times New Roman" panose="02020603050405020304" pitchFamily="18" charset="0"/>
              </a:rPr>
              <a:t>Keylogger</a:t>
            </a:r>
            <a:r>
              <a:rPr lang="en-IN" sz="2400" dirty="0" smtClean="0">
                <a:solidFill>
                  <a:schemeClr val="tx1"/>
                </a:solidFill>
                <a:latin typeface="Times New Roman" panose="02020603050405020304" pitchFamily="18" charset="0"/>
                <a:cs typeface="Times New Roman" panose="02020603050405020304" pitchFamily="18" charset="0"/>
              </a:rPr>
              <a:t> Threats and Countermeasures: A Comprehensive Analysis. IEEE Transactions on Information Forensics and Security, 18(3), 210-225.</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8633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BE4CA82-64EC-4D4E-A5E5-3EBB66E7B24C}"/>
              </a:ext>
            </a:extLst>
          </p:cNvPr>
          <p:cNvSpPr txBox="1">
            <a:spLocks/>
          </p:cNvSpPr>
          <p:nvPr/>
        </p:nvSpPr>
        <p:spPr>
          <a:xfrm>
            <a:off x="-3804" y="2492896"/>
            <a:ext cx="9298744"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smtClean="0">
                <a:solidFill>
                  <a:srgbClr val="002060"/>
                </a:solidFill>
                <a:latin typeface="Söhne"/>
                <a:cs typeface="Times New Roman" panose="02020603050405020304" pitchFamily="18" charset="0"/>
              </a:rPr>
              <a:t>THANK YOU</a:t>
            </a:r>
            <a:endParaRPr lang="en-US" sz="3200" b="1" dirty="0">
              <a:solidFill>
                <a:srgbClr val="002060"/>
              </a:solidFill>
              <a:latin typeface="Söhne"/>
              <a:cs typeface="Times New Roman" panose="02020603050405020304" pitchFamily="18" charset="0"/>
            </a:endParaRPr>
          </a:p>
        </p:txBody>
      </p:sp>
    </p:spTree>
    <p:extLst>
      <p:ext uri="{BB962C8B-B14F-4D97-AF65-F5344CB8AC3E}">
        <p14:creationId xmlns:p14="http://schemas.microsoft.com/office/powerpoint/2010/main" val="795184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txBox="1">
            <a:spLocks/>
          </p:cNvSpPr>
          <p:nvPr/>
        </p:nvSpPr>
        <p:spPr>
          <a:xfrm>
            <a:off x="-900608" y="293375"/>
            <a:ext cx="10515600"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rgbClr val="002060"/>
                </a:solidFill>
                <a:latin typeface="Arial" panose="020B0604020202020204" pitchFamily="34" charset="0"/>
                <a:cs typeface="Arial" panose="020B0604020202020204" pitchFamily="34" charset="0"/>
              </a:rPr>
              <a:t>OUTLINE</a:t>
            </a:r>
            <a:endParaRPr lang="en-US" b="1" dirty="0">
              <a:solidFill>
                <a:srgbClr val="00206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B2678641-EEA3-4EC4-BF39-4075B0C120E8}"/>
              </a:ext>
            </a:extLst>
          </p:cNvPr>
          <p:cNvSpPr txBox="1">
            <a:spLocks/>
          </p:cNvSpPr>
          <p:nvPr/>
        </p:nvSpPr>
        <p:spPr>
          <a:xfrm>
            <a:off x="1403648" y="1473277"/>
            <a:ext cx="6373216" cy="5239062"/>
          </a:xfrm>
          <a:prstGeom prst="rect">
            <a:avLst/>
          </a:prstGeom>
        </p:spPr>
        <p:txBody>
          <a:bodyPr vert="horz" lIns="91440" tIns="45720" rIns="91440" bIns="45720" rtlCol="0" anchor="t">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Problem Statement </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Proposed System/Solution</a:t>
            </a:r>
            <a:endParaRPr lang="en-US" dirty="0" smtClean="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System Development Approach</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Types of </a:t>
            </a:r>
            <a:r>
              <a:rPr lang="en-US" sz="2000" b="1" dirty="0" err="1" smtClean="0">
                <a:latin typeface="Times New Roman" panose="02020603050405020304" pitchFamily="18" charset="0"/>
                <a:ea typeface="+mn-lt"/>
                <a:cs typeface="Times New Roman" panose="02020603050405020304" pitchFamily="18" charset="0"/>
              </a:rPr>
              <a:t>Keylogger</a:t>
            </a:r>
            <a:endParaRPr lang="en-US" dirty="0" smtClean="0">
              <a:latin typeface="Times New Roman" panose="02020603050405020304" pitchFamily="18" charset="0"/>
              <a:ea typeface="+mn-lt"/>
              <a:cs typeface="Times New Roman" panose="02020603050405020304" pitchFamily="18" charset="0"/>
            </a:endParaRP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Result (Output Image)</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Conclusion</a:t>
            </a:r>
          </a:p>
          <a:p>
            <a:pPr marL="342900" indent="-342900" algn="l">
              <a:buFont typeface="Wingdings" panose="05000000000000000000" pitchFamily="2" charset="2"/>
              <a:buChar char="q"/>
            </a:pPr>
            <a:r>
              <a:rPr lang="en-US" sz="2000" b="1" dirty="0" smtClean="0">
                <a:latin typeface="Times New Roman" panose="02020603050405020304" pitchFamily="18" charset="0"/>
                <a:cs typeface="Times New Roman" panose="02020603050405020304" pitchFamily="18" charset="0"/>
              </a:rPr>
              <a:t>Security</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Future Scope</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References</a:t>
            </a:r>
            <a:endParaRPr lang="en-US" dirty="0" smtClean="0">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q"/>
            </a:pPr>
            <a:endParaRPr lang="en-US" dirty="0">
              <a:latin typeface="Arial"/>
              <a:cs typeface="Arial"/>
            </a:endParaRPr>
          </a:p>
        </p:txBody>
      </p:sp>
    </p:spTree>
    <p:extLst>
      <p:ext uri="{BB962C8B-B14F-4D97-AF65-F5344CB8AC3E}">
        <p14:creationId xmlns:p14="http://schemas.microsoft.com/office/powerpoint/2010/main" val="1654445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044624" y="446437"/>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panose="020B0604020202020204" pitchFamily="34" charset="0"/>
                <a:cs typeface="Arial" panose="020B0604020202020204" pitchFamily="34" charset="0"/>
              </a:rPr>
              <a:t>Problem Statement</a:t>
            </a:r>
            <a:endParaRPr lang="en-US" dirty="0"/>
          </a:p>
        </p:txBody>
      </p:sp>
      <p:sp>
        <p:nvSpPr>
          <p:cNvPr id="3" name="Content Placeholder 1">
            <a:extLst>
              <a:ext uri="{FF2B5EF4-FFF2-40B4-BE49-F238E27FC236}">
                <a16:creationId xmlns="" xmlns:a16="http://schemas.microsoft.com/office/drawing/2014/main" id="{8FEE4A9C-3F57-7DA7-91FD-715C3FB47F93}"/>
              </a:ext>
            </a:extLst>
          </p:cNvPr>
          <p:cNvSpPr txBox="1">
            <a:spLocks/>
          </p:cNvSpPr>
          <p:nvPr/>
        </p:nvSpPr>
        <p:spPr>
          <a:xfrm>
            <a:off x="365728" y="1313384"/>
            <a:ext cx="8208912" cy="554461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lnSpc>
                <a:spcPct val="150000"/>
              </a:lnSpc>
            </a:pPr>
            <a:r>
              <a:rPr lang="en-US" sz="2400" dirty="0" smtClean="0">
                <a:solidFill>
                  <a:schemeClr val="tx1"/>
                </a:solidFill>
                <a:latin typeface="Times New Roman" panose="02020603050405020304" pitchFamily="18" charset="0"/>
                <a:cs typeface="Times New Roman" panose="02020603050405020304" pitchFamily="18" charset="0"/>
              </a:rPr>
              <a:t>               In today's digital age, where </a:t>
            </a:r>
            <a:r>
              <a:rPr lang="en-US" sz="2400" dirty="0" err="1" smtClean="0">
                <a:solidFill>
                  <a:schemeClr val="tx1"/>
                </a:solidFill>
                <a:latin typeface="Times New Roman" panose="02020603050405020304" pitchFamily="18" charset="0"/>
                <a:cs typeface="Times New Roman" panose="02020603050405020304" pitchFamily="18" charset="0"/>
              </a:rPr>
              <a:t>cybersecurity</a:t>
            </a:r>
            <a:r>
              <a:rPr lang="en-US" sz="2400" dirty="0" smtClean="0">
                <a:solidFill>
                  <a:schemeClr val="tx1"/>
                </a:solidFill>
                <a:latin typeface="Times New Roman" panose="02020603050405020304" pitchFamily="18" charset="0"/>
                <a:cs typeface="Times New Roman" panose="02020603050405020304" pitchFamily="18" charset="0"/>
              </a:rPr>
              <a:t> threats loom large, one of the significant concerns is the proliferation of </a:t>
            </a: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stealthy software tools designed to monitor and record keystrokes on a user's computer without their knowledge. </a:t>
            </a: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1829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116632" y="327332"/>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panose="020B0604020202020204" pitchFamily="34" charset="0"/>
                <a:cs typeface="Arial" panose="020B0604020202020204" pitchFamily="34" charset="0"/>
              </a:rPr>
              <a:t>Proposed Solution</a:t>
            </a:r>
            <a:endParaRPr lang="en-US" dirty="0"/>
          </a:p>
        </p:txBody>
      </p:sp>
      <p:sp>
        <p:nvSpPr>
          <p:cNvPr id="3" name="Content Placeholder 1">
            <a:extLst>
              <a:ext uri="{FF2B5EF4-FFF2-40B4-BE49-F238E27FC236}">
                <a16:creationId xmlns="" xmlns:a16="http://schemas.microsoft.com/office/drawing/2014/main" id="{E041FD9D-DF07-9C37-1E61-1D920E0EF1D4}"/>
              </a:ext>
            </a:extLst>
          </p:cNvPr>
          <p:cNvSpPr txBox="1">
            <a:spLocks/>
          </p:cNvSpPr>
          <p:nvPr/>
        </p:nvSpPr>
        <p:spPr>
          <a:xfrm>
            <a:off x="441671" y="857628"/>
            <a:ext cx="8522817" cy="6000372"/>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smtClean="0">
                <a:solidFill>
                  <a:schemeClr val="tx1"/>
                </a:solidFill>
                <a:latin typeface="Söhne"/>
              </a:rPr>
              <a:t>         </a:t>
            </a:r>
            <a:r>
              <a:rPr lang="en-US" sz="2400" dirty="0" smtClean="0">
                <a:solidFill>
                  <a:schemeClr val="tx1"/>
                </a:solidFill>
                <a:latin typeface="Times New Roman" panose="02020603050405020304" pitchFamily="18" charset="0"/>
                <a:cs typeface="Times New Roman" panose="02020603050405020304" pitchFamily="18" charset="0"/>
              </a:rPr>
              <a:t>The proposed system is a basic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implemented using the </a:t>
            </a:r>
            <a:r>
              <a:rPr lang="en-US" sz="2400" dirty="0" err="1" smtClean="0">
                <a:solidFill>
                  <a:schemeClr val="tx1"/>
                </a:solidFill>
                <a:latin typeface="Times New Roman" panose="02020603050405020304" pitchFamily="18" charset="0"/>
                <a:cs typeface="Times New Roman" panose="02020603050405020304" pitchFamily="18" charset="0"/>
              </a:rPr>
              <a:t>pynput</a:t>
            </a:r>
            <a:r>
              <a:rPr lang="en-US" sz="2400" dirty="0" smtClean="0">
                <a:solidFill>
                  <a:schemeClr val="tx1"/>
                </a:solidFill>
                <a:latin typeface="Times New Roman" panose="02020603050405020304" pitchFamily="18" charset="0"/>
                <a:cs typeface="Times New Roman" panose="02020603050405020304" pitchFamily="18" charset="0"/>
              </a:rPr>
              <a:t> library in Python. To enhance its effectiveness against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threats, the system can be improved with:</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Encryption:</a:t>
            </a:r>
            <a:r>
              <a:rPr lang="en-US" sz="2200" dirty="0" smtClean="0">
                <a:solidFill>
                  <a:schemeClr val="tx1"/>
                </a:solidFill>
                <a:latin typeface="Times New Roman" panose="02020603050405020304" pitchFamily="18" charset="0"/>
                <a:cs typeface="Times New Roman" panose="02020603050405020304" pitchFamily="18" charset="0"/>
              </a:rPr>
              <a:t> Secure logged keystrokes with encryption to safeguard sensitive data from interception.</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Process Monitoring:</a:t>
            </a:r>
            <a:r>
              <a:rPr lang="en-US" sz="2200" dirty="0" smtClean="0">
                <a:solidFill>
                  <a:schemeClr val="tx1"/>
                </a:solidFill>
                <a:latin typeface="Times New Roman" panose="02020603050405020304" pitchFamily="18" charset="0"/>
                <a:cs typeface="Times New Roman" panose="02020603050405020304" pitchFamily="18" charset="0"/>
              </a:rPr>
              <a:t> Extend the </a:t>
            </a:r>
            <a:r>
              <a:rPr lang="en-US" sz="2200" dirty="0" err="1" smtClean="0">
                <a:solidFill>
                  <a:schemeClr val="tx1"/>
                </a:solidFill>
                <a:latin typeface="Times New Roman" panose="02020603050405020304" pitchFamily="18" charset="0"/>
                <a:cs typeface="Times New Roman" panose="02020603050405020304" pitchFamily="18" charset="0"/>
              </a:rPr>
              <a:t>keylogger</a:t>
            </a:r>
            <a:r>
              <a:rPr lang="en-US" sz="2200" dirty="0" smtClean="0">
                <a:solidFill>
                  <a:schemeClr val="tx1"/>
                </a:solidFill>
                <a:latin typeface="Times New Roman" panose="02020603050405020304" pitchFamily="18" charset="0"/>
                <a:cs typeface="Times New Roman" panose="02020603050405020304" pitchFamily="18" charset="0"/>
              </a:rPr>
              <a:t> to monitor running processes, identifying suspicious activities and preventing </a:t>
            </a:r>
            <a:r>
              <a:rPr lang="en-US" sz="2200" dirty="0" err="1" smtClean="0">
                <a:solidFill>
                  <a:schemeClr val="tx1"/>
                </a:solidFill>
                <a:latin typeface="Times New Roman" panose="02020603050405020304" pitchFamily="18" charset="0"/>
                <a:cs typeface="Times New Roman" panose="02020603050405020304" pitchFamily="18" charset="0"/>
              </a:rPr>
              <a:t>keylogger</a:t>
            </a:r>
            <a:r>
              <a:rPr lang="en-US" sz="2200" dirty="0" smtClean="0">
                <a:solidFill>
                  <a:schemeClr val="tx1"/>
                </a:solidFill>
                <a:latin typeface="Times New Roman" panose="02020603050405020304" pitchFamily="18" charset="0"/>
                <a:cs typeface="Times New Roman" panose="02020603050405020304" pitchFamily="18" charset="0"/>
              </a:rPr>
              <a:t> installation and other malware.</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User Notification:</a:t>
            </a:r>
            <a:r>
              <a:rPr lang="en-US" sz="2200" dirty="0" smtClean="0">
                <a:solidFill>
                  <a:schemeClr val="tx1"/>
                </a:solidFill>
                <a:latin typeface="Times New Roman" panose="02020603050405020304" pitchFamily="18" charset="0"/>
                <a:cs typeface="Times New Roman" panose="02020603050405020304" pitchFamily="18" charset="0"/>
              </a:rPr>
              <a:t> Implement real-time alerts to notify users when the </a:t>
            </a:r>
            <a:r>
              <a:rPr lang="en-US" sz="2200" dirty="0" err="1" smtClean="0">
                <a:solidFill>
                  <a:schemeClr val="tx1"/>
                </a:solidFill>
                <a:latin typeface="Times New Roman" panose="02020603050405020304" pitchFamily="18" charset="0"/>
                <a:cs typeface="Times New Roman" panose="02020603050405020304" pitchFamily="18" charset="0"/>
              </a:rPr>
              <a:t>keylogger</a:t>
            </a:r>
            <a:r>
              <a:rPr lang="en-US" sz="2200" dirty="0" smtClean="0">
                <a:solidFill>
                  <a:schemeClr val="tx1"/>
                </a:solidFill>
                <a:latin typeface="Times New Roman" panose="02020603050405020304" pitchFamily="18" charset="0"/>
                <a:cs typeface="Times New Roman" panose="02020603050405020304" pitchFamily="18" charset="0"/>
              </a:rPr>
              <a:t> is active, enabling immediate action to secure their system.</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Remote Reporting:</a:t>
            </a:r>
            <a:r>
              <a:rPr lang="en-US" sz="2200" dirty="0" smtClean="0">
                <a:solidFill>
                  <a:schemeClr val="tx1"/>
                </a:solidFill>
                <a:latin typeface="Times New Roman" panose="02020603050405020304" pitchFamily="18" charset="0"/>
                <a:cs typeface="Times New Roman" panose="02020603050405020304" pitchFamily="18" charset="0"/>
              </a:rPr>
              <a:t> Enable secure transmission of logged data to a designated server for analysis, facilitating proactive threat intelligence and incident response.</a:t>
            </a:r>
          </a:p>
          <a:p>
            <a:endParaRPr lang="en-IN" dirty="0"/>
          </a:p>
        </p:txBody>
      </p:sp>
    </p:spTree>
    <p:extLst>
      <p:ext uri="{BB962C8B-B14F-4D97-AF65-F5344CB8AC3E}">
        <p14:creationId xmlns:p14="http://schemas.microsoft.com/office/powerpoint/2010/main" val="425042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188640" y="221769"/>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a:ea typeface="+mj-lt"/>
                <a:cs typeface="Arial"/>
              </a:rPr>
              <a:t>System</a:t>
            </a:r>
            <a:r>
              <a:rPr lang="en-US" dirty="0" smtClean="0">
                <a:solidFill>
                  <a:schemeClr val="accent1"/>
                </a:solidFill>
                <a:latin typeface="Arial"/>
                <a:ea typeface="+mj-lt"/>
                <a:cs typeface="Arial"/>
              </a:rPr>
              <a:t> </a:t>
            </a:r>
            <a:r>
              <a:rPr lang="en-US" b="1" dirty="0" smtClean="0">
                <a:solidFill>
                  <a:schemeClr val="accent1"/>
                </a:solidFill>
                <a:latin typeface="Arial" panose="020B0604020202020204" pitchFamily="34" charset="0"/>
                <a:cs typeface="Arial" panose="020B0604020202020204" pitchFamily="34" charset="0"/>
              </a:rPr>
              <a:t>development</a:t>
            </a:r>
            <a:r>
              <a:rPr lang="en-US" dirty="0" smtClean="0">
                <a:solidFill>
                  <a:schemeClr val="accent1"/>
                </a:solidFill>
                <a:latin typeface="Arial"/>
                <a:ea typeface="+mj-lt"/>
                <a:cs typeface="Arial"/>
              </a:rPr>
              <a:t> </a:t>
            </a:r>
            <a:r>
              <a:rPr lang="en-US" b="1" dirty="0" smtClean="0">
                <a:solidFill>
                  <a:schemeClr val="accent1"/>
                </a:solidFill>
                <a:latin typeface="Arial"/>
                <a:ea typeface="+mj-lt"/>
                <a:cs typeface="Arial"/>
              </a:rPr>
              <a:t>Approach</a:t>
            </a:r>
            <a:endParaRPr lang="en-US" dirty="0">
              <a:solidFill>
                <a:schemeClr val="accent1"/>
              </a:solidFill>
              <a:latin typeface="Calibri Light"/>
              <a:cs typeface="Calibri Light"/>
            </a:endParaRPr>
          </a:p>
        </p:txBody>
      </p:sp>
      <p:sp>
        <p:nvSpPr>
          <p:cNvPr id="3" name="Content Placeholder 1">
            <a:extLst>
              <a:ext uri="{FF2B5EF4-FFF2-40B4-BE49-F238E27FC236}">
                <a16:creationId xmlns="" xmlns:a16="http://schemas.microsoft.com/office/drawing/2014/main" id="{C4FFAF3C-BA60-9181-132C-C36C403AAEA7}"/>
              </a:ext>
            </a:extLst>
          </p:cNvPr>
          <p:cNvSpPr txBox="1">
            <a:spLocks/>
          </p:cNvSpPr>
          <p:nvPr/>
        </p:nvSpPr>
        <p:spPr>
          <a:xfrm>
            <a:off x="143000" y="1052736"/>
            <a:ext cx="9001000" cy="554461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The system approach is a basic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implemented using the </a:t>
            </a:r>
            <a:r>
              <a:rPr lang="en-US" sz="2400" b="1" dirty="0" err="1" smtClean="0">
                <a:solidFill>
                  <a:schemeClr val="tx1"/>
                </a:solidFill>
                <a:latin typeface="Times New Roman" panose="02020603050405020304" pitchFamily="18" charset="0"/>
                <a:cs typeface="Times New Roman" panose="02020603050405020304" pitchFamily="18" charset="0"/>
              </a:rPr>
              <a:t>pynput</a:t>
            </a:r>
            <a:r>
              <a:rPr lang="en-US" sz="2400" dirty="0" smtClean="0">
                <a:solidFill>
                  <a:schemeClr val="tx1"/>
                </a:solidFill>
                <a:latin typeface="Times New Roman" panose="02020603050405020304" pitchFamily="18" charset="0"/>
                <a:cs typeface="Times New Roman" panose="02020603050405020304" pitchFamily="18" charset="0"/>
              </a:rPr>
              <a:t> library in Python.</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The development approach should include rigorous testing to ensure the reliability and stability of the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Additionally, adherence to best practices for secure coding and data handling is essential to minimize the risk of exploitation by attackers. </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Collaborative development with security experts can provide valuable insights into potential vulnerabilities and effective mitigation strategies.</a:t>
            </a:r>
            <a:endParaRPr lang="en-IN"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42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612576" y="171860"/>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05435" indent="-305435"/>
            <a:r>
              <a:rPr lang="en-US" b="1" smtClean="0">
                <a:solidFill>
                  <a:schemeClr val="accent1"/>
                </a:solidFill>
                <a:latin typeface="Arial"/>
                <a:ea typeface="+mn-lt"/>
                <a:cs typeface="+mn-lt"/>
              </a:rPr>
              <a:t>Types of Keylogger</a:t>
            </a:r>
            <a:endParaRPr lang="en-US" sz="3200" dirty="0">
              <a:solidFill>
                <a:schemeClr val="accent1"/>
              </a:solidFill>
              <a:latin typeface="Arial"/>
              <a:ea typeface="+mn-lt"/>
              <a:cs typeface="+mn-lt"/>
            </a:endParaRPr>
          </a:p>
        </p:txBody>
      </p:sp>
      <p:sp>
        <p:nvSpPr>
          <p:cNvPr id="3" name="Content Placeholder 1">
            <a:extLst>
              <a:ext uri="{FF2B5EF4-FFF2-40B4-BE49-F238E27FC236}">
                <a16:creationId xmlns="" xmlns:a16="http://schemas.microsoft.com/office/drawing/2014/main" id="{F7F0871F-2198-9E37-C96F-3611AA199B60}"/>
              </a:ext>
            </a:extLst>
          </p:cNvPr>
          <p:cNvSpPr txBox="1">
            <a:spLocks/>
          </p:cNvSpPr>
          <p:nvPr/>
        </p:nvSpPr>
        <p:spPr>
          <a:xfrm>
            <a:off x="467543" y="771730"/>
            <a:ext cx="8352929" cy="582562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Arial" panose="020B0604020202020204" pitchFamily="34" charset="0"/>
              <a:buChar char="•"/>
            </a:pPr>
            <a:r>
              <a:rPr lang="en-US" sz="2400" dirty="0" smtClean="0">
                <a:solidFill>
                  <a:schemeClr val="tx1"/>
                </a:solidFill>
                <a:latin typeface="Söhne"/>
              </a:rPr>
              <a:t>  </a:t>
            </a: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can be categorized into hardware-based and software-based variants.</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software-based </a:t>
            </a:r>
            <a:r>
              <a:rPr lang="en-US" sz="2400" b="1" dirty="0" err="1" smtClean="0">
                <a:solidFill>
                  <a:schemeClr val="tx1"/>
                </a:solidFill>
                <a:latin typeface="Times New Roman" panose="02020603050405020304" pitchFamily="18" charset="0"/>
                <a:cs typeface="Times New Roman" panose="02020603050405020304" pitchFamily="18" charset="0"/>
              </a:rPr>
              <a:t>Keylogger</a:t>
            </a:r>
            <a:endParaRPr lang="en-US" sz="2400" b="1" dirty="0" smtClean="0">
              <a:solidFill>
                <a:schemeClr val="tx1"/>
              </a:solidFill>
              <a:latin typeface="Times New Roman" panose="02020603050405020304" pitchFamily="18" charset="0"/>
              <a:cs typeface="Times New Roman" panose="02020603050405020304" pitchFamily="18" charset="0"/>
            </a:endParaRPr>
          </a:p>
          <a:p>
            <a:pPr algn="l">
              <a:lnSpc>
                <a:spcPct val="150000"/>
              </a:lnSpc>
            </a:pPr>
            <a:r>
              <a:rPr lang="en-US" sz="2200" dirty="0" smtClean="0">
                <a:solidFill>
                  <a:schemeClr val="tx1"/>
                </a:solidFill>
                <a:latin typeface="Times New Roman" panose="02020603050405020304" pitchFamily="18" charset="0"/>
                <a:cs typeface="Times New Roman" panose="02020603050405020304" pitchFamily="18" charset="0"/>
              </a:rPr>
              <a:t>           while software </a:t>
            </a:r>
            <a:r>
              <a:rPr lang="en-US" sz="2200" dirty="0" err="1" smtClean="0">
                <a:solidFill>
                  <a:schemeClr val="tx1"/>
                </a:solidFill>
                <a:latin typeface="Times New Roman" panose="02020603050405020304" pitchFamily="18" charset="0"/>
                <a:cs typeface="Times New Roman" panose="02020603050405020304" pitchFamily="18" charset="0"/>
              </a:rPr>
              <a:t>keyloggers</a:t>
            </a:r>
            <a:r>
              <a:rPr lang="en-US" sz="2200" dirty="0" smtClean="0">
                <a:solidFill>
                  <a:schemeClr val="tx1"/>
                </a:solidFill>
                <a:latin typeface="Times New Roman" panose="02020603050405020304" pitchFamily="18" charset="0"/>
                <a:cs typeface="Times New Roman" panose="02020603050405020304" pitchFamily="18" charset="0"/>
              </a:rPr>
              <a:t> are capturing keystrokes directly from the keyboard     input or malicious programs installed on the system.</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hardware-based </a:t>
            </a:r>
            <a:r>
              <a:rPr lang="en-US" sz="2400" b="1" dirty="0" err="1" smtClean="0">
                <a:solidFill>
                  <a:schemeClr val="tx1"/>
                </a:solidFill>
                <a:latin typeface="Times New Roman" panose="02020603050405020304" pitchFamily="18" charset="0"/>
                <a:cs typeface="Times New Roman" panose="02020603050405020304" pitchFamily="18" charset="0"/>
              </a:rPr>
              <a:t>Keylogger</a:t>
            </a:r>
            <a:endParaRPr lang="en-US" sz="2400" b="1" dirty="0" smtClean="0">
              <a:solidFill>
                <a:schemeClr val="tx1"/>
              </a:solidFill>
              <a:latin typeface="Times New Roman" panose="02020603050405020304" pitchFamily="18" charset="0"/>
              <a:cs typeface="Times New Roman" panose="02020603050405020304" pitchFamily="18" charset="0"/>
            </a:endParaRPr>
          </a:p>
          <a:p>
            <a:pPr algn="l">
              <a:lnSpc>
                <a:spcPct val="150000"/>
              </a:lnSpc>
            </a:pPr>
            <a:r>
              <a:rPr lang="en-US" sz="2200" dirty="0" smtClean="0">
                <a:solidFill>
                  <a:schemeClr val="tx1"/>
                </a:solidFill>
                <a:latin typeface="Times New Roman" panose="02020603050405020304" pitchFamily="18" charset="0"/>
                <a:cs typeface="Times New Roman" panose="02020603050405020304" pitchFamily="18" charset="0"/>
              </a:rPr>
              <a:t>          Hardware </a:t>
            </a:r>
            <a:r>
              <a:rPr lang="en-US" sz="2200" dirty="0" err="1" smtClean="0">
                <a:solidFill>
                  <a:schemeClr val="tx1"/>
                </a:solidFill>
                <a:latin typeface="Times New Roman" panose="02020603050405020304" pitchFamily="18" charset="0"/>
                <a:cs typeface="Times New Roman" panose="02020603050405020304" pitchFamily="18" charset="0"/>
              </a:rPr>
              <a:t>keyloggers</a:t>
            </a:r>
            <a:r>
              <a:rPr lang="en-US" sz="2200" dirty="0" smtClean="0">
                <a:solidFill>
                  <a:schemeClr val="tx1"/>
                </a:solidFill>
                <a:latin typeface="Times New Roman" panose="02020603050405020304" pitchFamily="18" charset="0"/>
                <a:cs typeface="Times New Roman" panose="02020603050405020304" pitchFamily="18" charset="0"/>
              </a:rPr>
              <a:t> are physical devices inserted between the keyboard and computer, which may not be detectable by traditional software-based security measures.</a:t>
            </a:r>
          </a:p>
          <a:p>
            <a:pPr algn="l"/>
            <a:endParaRPr lang="en-US" sz="1400" dirty="0">
              <a:solidFill>
                <a:schemeClr val="tx1"/>
              </a:solidFill>
              <a:latin typeface="Söhne"/>
            </a:endParaRPr>
          </a:p>
        </p:txBody>
      </p:sp>
    </p:spTree>
    <p:extLst>
      <p:ext uri="{BB962C8B-B14F-4D97-AF65-F5344CB8AC3E}">
        <p14:creationId xmlns:p14="http://schemas.microsoft.com/office/powerpoint/2010/main" val="4103949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1560" y="404664"/>
            <a:ext cx="3744416" cy="600164"/>
          </a:xfrm>
          <a:prstGeom prst="rect">
            <a:avLst/>
          </a:prstGeom>
        </p:spPr>
        <p:txBody>
          <a:bodyPr wrap="square">
            <a:spAutoFit/>
          </a:bodyPr>
          <a:lstStyle/>
          <a:p>
            <a:r>
              <a:rPr lang="en-US" sz="3300" b="1" dirty="0" smtClean="0">
                <a:solidFill>
                  <a:schemeClr val="accent1"/>
                </a:solidFill>
                <a:latin typeface="Arial"/>
                <a:ea typeface="+mj-lt"/>
                <a:cs typeface="Arial"/>
              </a:rPr>
              <a:t>Result</a:t>
            </a:r>
            <a:endParaRPr lang="en-IN" sz="33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96" y="1722600"/>
            <a:ext cx="3983254" cy="427689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952" y="1700807"/>
            <a:ext cx="5004048" cy="4298687"/>
          </a:xfrm>
          <a:prstGeom prst="rect">
            <a:avLst/>
          </a:prstGeom>
        </p:spPr>
      </p:pic>
    </p:spTree>
    <p:extLst>
      <p:ext uri="{BB962C8B-B14F-4D97-AF65-F5344CB8AC3E}">
        <p14:creationId xmlns:p14="http://schemas.microsoft.com/office/powerpoint/2010/main" val="1149427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404664" y="332656"/>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a:ea typeface="+mj-lt"/>
                <a:cs typeface="Arial"/>
              </a:rPr>
              <a:t>Conclusion</a:t>
            </a:r>
            <a:endParaRPr lang="en-US" dirty="0"/>
          </a:p>
        </p:txBody>
      </p:sp>
      <p:sp>
        <p:nvSpPr>
          <p:cNvPr id="3" name="Content Placeholder 1">
            <a:extLst>
              <a:ext uri="{FF2B5EF4-FFF2-40B4-BE49-F238E27FC236}">
                <a16:creationId xmlns="" xmlns:a16="http://schemas.microsoft.com/office/drawing/2014/main" id="{005E46AB-32C4-4B57-A2B1-50738A64BE1B}"/>
              </a:ext>
            </a:extLst>
          </p:cNvPr>
          <p:cNvSpPr txBox="1">
            <a:spLocks/>
          </p:cNvSpPr>
          <p:nvPr/>
        </p:nvSpPr>
        <p:spPr>
          <a:xfrm>
            <a:off x="179511" y="1404458"/>
            <a:ext cx="8496945" cy="549067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lnSpc>
                <a:spcPct val="200000"/>
              </a:lnSpc>
            </a:pPr>
            <a:r>
              <a:rPr lang="en-US" sz="2000" dirty="0" smtClean="0">
                <a:solidFill>
                  <a:schemeClr val="tx1"/>
                </a:solidFill>
                <a:latin typeface="Times New Roman" panose="02020603050405020304" pitchFamily="18" charset="0"/>
                <a:cs typeface="Times New Roman" panose="02020603050405020304" pitchFamily="18" charset="0"/>
              </a:rPr>
              <a:t>            A basic foundation for implementing a </a:t>
            </a:r>
            <a:r>
              <a:rPr lang="en-US" sz="2000" dirty="0" err="1" smtClean="0">
                <a:solidFill>
                  <a:schemeClr val="tx1"/>
                </a:solidFill>
                <a:latin typeface="Times New Roman" panose="02020603050405020304" pitchFamily="18" charset="0"/>
                <a:cs typeface="Times New Roman" panose="02020603050405020304" pitchFamily="18" charset="0"/>
              </a:rPr>
              <a:t>keylogger</a:t>
            </a:r>
            <a:r>
              <a:rPr lang="en-US" sz="2000" dirty="0" smtClean="0">
                <a:solidFill>
                  <a:schemeClr val="tx1"/>
                </a:solidFill>
                <a:latin typeface="Times New Roman" panose="02020603050405020304" pitchFamily="18" charset="0"/>
                <a:cs typeface="Times New Roman" panose="02020603050405020304" pitchFamily="18" charset="0"/>
              </a:rPr>
              <a:t>, addressing the complex challenges posed by </a:t>
            </a:r>
            <a:r>
              <a:rPr lang="en-US" sz="2000" dirty="0" err="1" smtClean="0">
                <a:solidFill>
                  <a:schemeClr val="tx1"/>
                </a:solidFill>
                <a:latin typeface="Times New Roman" panose="02020603050405020304" pitchFamily="18" charset="0"/>
                <a:cs typeface="Times New Roman" panose="02020603050405020304" pitchFamily="18" charset="0"/>
              </a:rPr>
              <a:t>keylogger</a:t>
            </a:r>
            <a:r>
              <a:rPr lang="en-US" sz="2000" dirty="0" smtClean="0">
                <a:solidFill>
                  <a:schemeClr val="tx1"/>
                </a:solidFill>
                <a:latin typeface="Times New Roman" panose="02020603050405020304" pitchFamily="18" charset="0"/>
                <a:cs typeface="Times New Roman" panose="02020603050405020304" pitchFamily="18" charset="0"/>
              </a:rPr>
              <a:t> threats requires a more comprehensive and proactive approach. By incorporating advanced security features and adhering to secure coding practices, it is possible to develop </a:t>
            </a:r>
            <a:r>
              <a:rPr lang="en-US" sz="2000" dirty="0" err="1" smtClean="0">
                <a:solidFill>
                  <a:schemeClr val="tx1"/>
                </a:solidFill>
                <a:latin typeface="Times New Roman" panose="02020603050405020304" pitchFamily="18" charset="0"/>
                <a:cs typeface="Times New Roman" panose="02020603050405020304" pitchFamily="18" charset="0"/>
              </a:rPr>
              <a:t>keylogger</a:t>
            </a:r>
            <a:r>
              <a:rPr lang="en-US" sz="2000" dirty="0" smtClean="0">
                <a:solidFill>
                  <a:schemeClr val="tx1"/>
                </a:solidFill>
                <a:latin typeface="Times New Roman" panose="02020603050405020304" pitchFamily="18" charset="0"/>
                <a:cs typeface="Times New Roman" panose="02020603050405020304" pitchFamily="18" charset="0"/>
              </a:rPr>
              <a:t> mitigation solutions that effectively protect users and organizations from the risks associated with </a:t>
            </a:r>
            <a:r>
              <a:rPr lang="en-US" sz="2000" dirty="0" err="1" smtClean="0">
                <a:solidFill>
                  <a:schemeClr val="tx1"/>
                </a:solidFill>
                <a:latin typeface="Times New Roman" panose="02020603050405020304" pitchFamily="18" charset="0"/>
                <a:cs typeface="Times New Roman" panose="02020603050405020304" pitchFamily="18" charset="0"/>
              </a:rPr>
              <a:t>keylogging</a:t>
            </a:r>
            <a:r>
              <a:rPr lang="en-US" sz="2000" dirty="0" smtClean="0">
                <a:solidFill>
                  <a:schemeClr val="tx1"/>
                </a:solidFill>
                <a:latin typeface="Times New Roman" panose="02020603050405020304" pitchFamily="18" charset="0"/>
                <a:cs typeface="Times New Roman" panose="02020603050405020304" pitchFamily="18" charset="0"/>
              </a:rPr>
              <a:t> attacks.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2199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260648" y="171860"/>
            <a:ext cx="11029616" cy="53029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smtClean="0">
                <a:solidFill>
                  <a:schemeClr val="accent1"/>
                </a:solidFill>
              </a:rPr>
              <a:t>SECURITY</a:t>
            </a:r>
            <a:endParaRPr lang="en-US" sz="4000" dirty="0">
              <a:solidFill>
                <a:schemeClr val="accent1"/>
              </a:solidFill>
            </a:endParaRPr>
          </a:p>
        </p:txBody>
      </p:sp>
      <p:sp>
        <p:nvSpPr>
          <p:cNvPr id="3" name="Content Placeholder 1">
            <a:extLst>
              <a:ext uri="{FF2B5EF4-FFF2-40B4-BE49-F238E27FC236}">
                <a16:creationId xmlns="" xmlns:a16="http://schemas.microsoft.com/office/drawing/2014/main" id="{D3304455-6802-6CA9-8475-2F6DD1B8D409}"/>
              </a:ext>
            </a:extLst>
          </p:cNvPr>
          <p:cNvSpPr txBox="1">
            <a:spLocks/>
          </p:cNvSpPr>
          <p:nvPr/>
        </p:nvSpPr>
        <p:spPr>
          <a:xfrm>
            <a:off x="179512" y="1036878"/>
            <a:ext cx="8856985" cy="556047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Arial" panose="020B0604020202020204" pitchFamily="34" charset="0"/>
              <a:buChar char="•"/>
            </a:pP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often employ sophisticated techniques to evade detection and circumvent security measures. </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This includes encryption of logged data, obfuscation of code to avoid signature-based detection, and utilizing rootkit capabilities to operate stealthily within the system.</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Implementing robust security measures, such as behavior-based anomaly detection and regular security updates, is essential to combat these threats effectively.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3421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694</Words>
  <Application>Microsoft Office PowerPoint</Application>
  <PresentationFormat>On-screen Show (4:3)</PresentationFormat>
  <Paragraphs>53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KEYLOGGER &amp;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CSE</dc:creator>
  <cp:lastModifiedBy>CSE</cp:lastModifiedBy>
  <cp:revision>6</cp:revision>
  <dcterms:created xsi:type="dcterms:W3CDTF">2024-04-02T08:23:29Z</dcterms:created>
  <dcterms:modified xsi:type="dcterms:W3CDTF">2024-04-02T08:56:38Z</dcterms:modified>
</cp:coreProperties>
</file>