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5778" r:id="rId2"/>
    <p:sldId id="5779" r:id="rId3"/>
    <p:sldId id="5129" r:id="rId4"/>
    <p:sldId id="5502" r:id="rId5"/>
    <p:sldId id="5408" r:id="rId6"/>
    <p:sldId id="5409" r:id="rId7"/>
    <p:sldId id="5781" r:id="rId8"/>
    <p:sldId id="5782" r:id="rId9"/>
    <p:sldId id="5503" r:id="rId10"/>
    <p:sldId id="5410" r:id="rId11"/>
    <p:sldId id="5412" r:id="rId12"/>
    <p:sldId id="5413" r:id="rId13"/>
    <p:sldId id="5411" r:id="rId14"/>
    <p:sldId id="5414" r:id="rId15"/>
    <p:sldId id="5415" r:id="rId16"/>
    <p:sldId id="5416" r:id="rId17"/>
    <p:sldId id="5417" r:id="rId18"/>
    <p:sldId id="5418" r:id="rId19"/>
    <p:sldId id="5419" r:id="rId20"/>
    <p:sldId id="5420" r:id="rId21"/>
    <p:sldId id="5421" r:id="rId22"/>
    <p:sldId id="5422" r:id="rId23"/>
    <p:sldId id="5423" r:id="rId24"/>
    <p:sldId id="5785" r:id="rId25"/>
    <p:sldId id="5786" r:id="rId26"/>
    <p:sldId id="5787" r:id="rId27"/>
    <p:sldId id="5687" r:id="rId28"/>
    <p:sldId id="5688" r:id="rId29"/>
    <p:sldId id="5424" r:id="rId30"/>
    <p:sldId id="5425" r:id="rId31"/>
    <p:sldId id="5426" r:id="rId32"/>
    <p:sldId id="5427" r:id="rId33"/>
    <p:sldId id="5783" r:id="rId34"/>
    <p:sldId id="5784" r:id="rId35"/>
    <p:sldId id="5428" r:id="rId36"/>
    <p:sldId id="5429" r:id="rId37"/>
    <p:sldId id="5780" r:id="rId38"/>
    <p:sldId id="5430" r:id="rId39"/>
    <p:sldId id="5431" r:id="rId40"/>
    <p:sldId id="5432" r:id="rId41"/>
    <p:sldId id="5433" r:id="rId42"/>
    <p:sldId id="5434" r:id="rId43"/>
    <p:sldId id="5435" r:id="rId44"/>
    <p:sldId id="5436" r:id="rId45"/>
    <p:sldId id="5437" r:id="rId46"/>
    <p:sldId id="5438" r:id="rId47"/>
    <p:sldId id="5440" r:id="rId48"/>
    <p:sldId id="5441" r:id="rId49"/>
    <p:sldId id="5442" r:id="rId50"/>
    <p:sldId id="5443" r:id="rId51"/>
    <p:sldId id="5788" r:id="rId52"/>
    <p:sldId id="5445" r:id="rId53"/>
    <p:sldId id="544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24" userDrawn="1">
          <p15:clr>
            <a:srgbClr val="A4A3A4"/>
          </p15:clr>
        </p15:guide>
        <p15:guide id="2" pos="284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BAD"/>
    <a:srgbClr val="1120AF"/>
    <a:srgbClr val="F7FF0D"/>
    <a:srgbClr val="0033CC"/>
    <a:srgbClr val="990099"/>
    <a:srgbClr val="003399"/>
    <a:srgbClr val="EED31E"/>
    <a:srgbClr val="F17C1B"/>
    <a:srgbClr val="FFFF99"/>
    <a:srgbClr val="091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33" autoAdjust="0"/>
    <p:restoredTop sz="93935" autoAdjust="0"/>
  </p:normalViewPr>
  <p:slideViewPr>
    <p:cSldViewPr showGuides="1">
      <p:cViewPr varScale="1">
        <p:scale>
          <a:sx n="83" d="100"/>
          <a:sy n="83" d="100"/>
        </p:scale>
        <p:origin x="-1282" y="-62"/>
      </p:cViewPr>
      <p:guideLst>
        <p:guide orient="horz" pos="2124"/>
        <p:guide pos="28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2C594-2E01-4C71-AF3C-F6D7EAB5C72C}" type="datetimeFigureOut">
              <a:rPr lang="en-US" smtClean="0"/>
              <a:t>3/16/2025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FDB20-6E52-458E-BDBD-909070D2E620}" type="slidenum">
              <a:rPr lang="en-US" smtClean="0"/>
              <a:t>‹#›</a:t>
            </a:fld>
            <a:endParaRPr lang="en-US"/>
          </a:p>
        </p:txBody>
      </p:sp>
    </p:spTree>
    <p:extLst>
      <p:ext uri="{BB962C8B-B14F-4D97-AF65-F5344CB8AC3E}">
        <p14:creationId xmlns:p14="http://schemas.microsoft.com/office/powerpoint/2010/main" val="161620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28600" indent="-228600" algn="l">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sym typeface="+mn-ea"/>
              </a:rPr>
              <a:t>The </a:t>
            </a:r>
            <a:r>
              <a:rPr lang="en-US" b="1" dirty="0">
                <a:solidFill>
                  <a:schemeClr val="accent2"/>
                </a:solidFill>
                <a:latin typeface="Arial" panose="020B0604020202020204" pitchFamily="34" charset="0"/>
                <a:cs typeface="Arial" panose="020B0604020202020204" pitchFamily="34" charset="0"/>
                <a:sym typeface="+mn-ea"/>
              </a:rPr>
              <a:t>accuracy</a:t>
            </a:r>
            <a:r>
              <a:rPr lang="en-US" dirty="0">
                <a:solidFill>
                  <a:schemeClr val="accent2"/>
                </a:solidFill>
                <a:latin typeface="Arial" panose="020B0604020202020204" pitchFamily="34" charset="0"/>
                <a:cs typeface="Arial" panose="020B0604020202020204" pitchFamily="34" charset="0"/>
                <a:sym typeface="+mn-ea"/>
              </a:rPr>
              <a:t> is how close the digital output is to the input signal.</a:t>
            </a:r>
            <a:endParaRPr lang="en-US"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dirty="0">
                <a:solidFill>
                  <a:schemeClr val="accent2"/>
                </a:solidFill>
                <a:latin typeface="Arial" panose="020B0604020202020204" pitchFamily="34" charset="0"/>
                <a:cs typeface="Arial" panose="020B0604020202020204" pitchFamily="34" charset="0"/>
                <a:sym typeface="+mn-ea"/>
              </a:rPr>
              <a:t>By design, an ADC will only ever be able </a:t>
            </a:r>
            <a:br>
              <a:rPr lang="en-US" dirty="0">
                <a:solidFill>
                  <a:schemeClr val="accent2"/>
                </a:solidFill>
                <a:latin typeface="Arial" panose="020B0604020202020204" pitchFamily="34" charset="0"/>
                <a:cs typeface="Arial" panose="020B0604020202020204" pitchFamily="34" charset="0"/>
                <a:sym typeface="+mn-ea"/>
              </a:rPr>
            </a:br>
            <a:r>
              <a:rPr lang="en-US" dirty="0">
                <a:solidFill>
                  <a:schemeClr val="accent2"/>
                </a:solidFill>
                <a:latin typeface="Arial" panose="020B0604020202020204" pitchFamily="34" charset="0"/>
                <a:cs typeface="Arial" panose="020B0604020202020204" pitchFamily="34" charset="0"/>
                <a:sym typeface="+mn-ea"/>
              </a:rPr>
              <a:t>to get within </a:t>
            </a:r>
            <a:r>
              <a:rPr lang="en-US" b="1" dirty="0">
                <a:solidFill>
                  <a:schemeClr val="accent2"/>
                </a:solidFill>
                <a:latin typeface="Arial" panose="020B0604020202020204" pitchFamily="34" charset="0"/>
                <a:cs typeface="Arial" panose="020B0604020202020204" pitchFamily="34" charset="0"/>
                <a:sym typeface="+mn-ea"/>
              </a:rPr>
              <a:t>+/- ½ LSB </a:t>
            </a:r>
            <a:r>
              <a:rPr lang="en-US" dirty="0">
                <a:solidFill>
                  <a:schemeClr val="accent2"/>
                </a:solidFill>
                <a:latin typeface="Arial" panose="020B0604020202020204" pitchFamily="34" charset="0"/>
                <a:cs typeface="Arial" panose="020B0604020202020204" pitchFamily="34" charset="0"/>
                <a:sym typeface="+mn-ea"/>
              </a:rPr>
              <a:t>of the original </a:t>
            </a:r>
            <a:br>
              <a:rPr lang="en-US" dirty="0">
                <a:solidFill>
                  <a:schemeClr val="accent2"/>
                </a:solidFill>
                <a:latin typeface="Arial" panose="020B0604020202020204" pitchFamily="34" charset="0"/>
                <a:cs typeface="Arial" panose="020B0604020202020204" pitchFamily="34" charset="0"/>
                <a:sym typeface="+mn-ea"/>
              </a:rPr>
            </a:br>
            <a:r>
              <a:rPr lang="en-US" dirty="0">
                <a:solidFill>
                  <a:schemeClr val="accent2"/>
                </a:solidFill>
                <a:latin typeface="Arial" panose="020B0604020202020204" pitchFamily="34" charset="0"/>
                <a:cs typeface="Arial" panose="020B0604020202020204" pitchFamily="34" charset="0"/>
                <a:sym typeface="+mn-ea"/>
              </a:rPr>
              <a:t>analog value.</a:t>
            </a:r>
            <a:endParaRPr lang="en-US" dirty="0">
              <a:solidFill>
                <a:schemeClr val="accent2"/>
              </a:solidFill>
              <a:latin typeface="Arial" panose="020B0604020202020204" pitchFamily="34" charset="0"/>
              <a:cs typeface="Arial" panose="020B0604020202020204" pitchFamily="34" charset="0"/>
            </a:endParaRPr>
          </a:p>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EF0AAE-6F28-4872-8C49-9B7F3F383C72}"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A871DA-A98C-42E9-BC24-782769E5D74B}"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48E53-9382-4EFF-B05E-5D037D02DB80}"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457200" y="1600200"/>
            <a:ext cx="8229600" cy="4525963"/>
          </a:xfrm>
        </p:spPr>
        <p:txBody>
          <a:bodyPr/>
          <a:lstStyle/>
          <a:p>
            <a:endParaRPr lang="en-IN"/>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E4AF9CA-342E-4389-8776-228A6BEA8629}"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Date Placeholder 3"/>
          <p:cNvSpPr txBox="1"/>
          <p:nvPr userDrawn="1"/>
        </p:nvSpPr>
        <p:spPr>
          <a:xfrm>
            <a:off x="457200" y="8475134"/>
            <a:ext cx="2133600" cy="486833"/>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8B483D0-4ABB-4579-9C51-A795C4F2C9D1}" type="datetimeFigureOut">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3/16/2025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Slide Number Placeholder 5"/>
          <p:cNvSpPr txBox="1"/>
          <p:nvPr userDrawn="1"/>
        </p:nvSpPr>
        <p:spPr>
          <a:xfrm>
            <a:off x="6553200" y="8475134"/>
            <a:ext cx="2133600" cy="486833"/>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3788ED8B-BB34-4B1F-925E-23A1F58F478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Google Shape;67;p8"/>
          <p:cNvSpPr/>
          <p:nvPr userDrawn="1"/>
        </p:nvSpPr>
        <p:spPr>
          <a:xfrm>
            <a:off x="0" y="-76200"/>
            <a:ext cx="9144000" cy="9144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Rectangle 11"/>
          <p:cNvSpPr/>
          <p:nvPr userDrawn="1"/>
        </p:nvSpPr>
        <p:spPr>
          <a:xfrm>
            <a:off x="8534400" y="-76200"/>
            <a:ext cx="609600" cy="914400"/>
          </a:xfrm>
          <a:prstGeom prst="rect">
            <a:avLst/>
          </a:prstGeom>
          <a:solidFill>
            <a:srgbClr val="EA9314"/>
          </a:solidFill>
          <a:ln>
            <a:solidFill>
              <a:srgbClr val="EA93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Google Shape;18;p3"/>
          <p:cNvSpPr/>
          <p:nvPr userDrawn="1"/>
        </p:nvSpPr>
        <p:spPr>
          <a:xfrm>
            <a:off x="0" y="6655000"/>
            <a:ext cx="7162800" cy="1268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21;p3"/>
          <p:cNvSpPr/>
          <p:nvPr userDrawn="1"/>
        </p:nvSpPr>
        <p:spPr>
          <a:xfrm>
            <a:off x="0" y="6451800"/>
            <a:ext cx="7162800" cy="1268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5" name="Picture 14" descr="FInal Logo Bold.png"/>
          <p:cNvPicPr>
            <a:picLocks noChangeAspect="1"/>
          </p:cNvPicPr>
          <p:nvPr userDrawn="1"/>
        </p:nvPicPr>
        <p:blipFill>
          <a:blip r:embed="rId2" cstate="print"/>
          <a:srcRect l="6667" t="35000" r="44167" b="28333"/>
          <a:stretch>
            <a:fillRect/>
          </a:stretch>
        </p:blipFill>
        <p:spPr>
          <a:xfrm>
            <a:off x="7239000" y="6375400"/>
            <a:ext cx="945572" cy="470115"/>
          </a:xfrm>
          <a:prstGeom prst="rect">
            <a:avLst/>
          </a:prstGeom>
        </p:spPr>
      </p:pic>
      <p:sp>
        <p:nvSpPr>
          <p:cNvPr id="16" name="Google Shape;18;p3"/>
          <p:cNvSpPr/>
          <p:nvPr userDrawn="1"/>
        </p:nvSpPr>
        <p:spPr>
          <a:xfrm>
            <a:off x="8229600" y="6680200"/>
            <a:ext cx="914400" cy="1016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21;p3"/>
          <p:cNvSpPr/>
          <p:nvPr userDrawn="1"/>
        </p:nvSpPr>
        <p:spPr>
          <a:xfrm flipV="1">
            <a:off x="8229600" y="6477000"/>
            <a:ext cx="914400" cy="1016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5177EFC-314E-4B59-96F8-E29B40DA1661}"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8D77B-42C4-4941-87E4-4B84850540D9}"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1531E-EC49-4DD3-AAD0-4E68907C8E9B}"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
        <p:nvSpPr>
          <p:cNvPr id="7" name="Title 1"/>
          <p:cNvSpPr txBox="1"/>
          <p:nvPr userDrawn="1"/>
        </p:nvSpPr>
        <p:spPr>
          <a:xfrm>
            <a:off x="0" y="0"/>
            <a:ext cx="9144000" cy="609600"/>
          </a:xfrm>
          <a:prstGeom prst="rect">
            <a:avLst/>
          </a:prstGeom>
          <a:solidFill>
            <a:srgbClr val="133BAD"/>
          </a:solidFill>
          <a:ln>
            <a:solidFill>
              <a:schemeClr val="accent1"/>
            </a:solidFill>
          </a:ln>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8" name="Rectangle 7"/>
          <p:cNvSpPr/>
          <p:nvPr userDrawn="1"/>
        </p:nvSpPr>
        <p:spPr>
          <a:xfrm>
            <a:off x="8915400" y="0"/>
            <a:ext cx="228600" cy="609600"/>
          </a:xfrm>
          <a:prstGeom prst="rect">
            <a:avLst/>
          </a:prstGeom>
          <a:solidFill>
            <a:srgbClr val="F17C1B"/>
          </a:solidFill>
          <a:ln>
            <a:solidFill>
              <a:srgbClr val="F17C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footer.png"/>
          <p:cNvPicPr>
            <a:picLocks noChangeAspect="1"/>
          </p:cNvPicPr>
          <p:nvPr userDrawn="1"/>
        </p:nvPicPr>
        <p:blipFill>
          <a:blip r:embed="rId2" cstate="print"/>
          <a:stretch>
            <a:fillRect/>
          </a:stretch>
        </p:blipFill>
        <p:spPr>
          <a:xfrm>
            <a:off x="0" y="5038090"/>
            <a:ext cx="9144000" cy="18961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A1A71-613B-48FF-A2AE-FF64B8259F2C}" type="datetime1">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6371F4-85FC-44E1-85C5-93F390AF600E}" type="datetime1">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CDD5B1-DDDE-4FEC-8D01-0E42E381C3AB}" type="datetime1">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63F516-6176-425D-BDB4-44A202283280}" type="datetime1">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58E0A-411B-46D0-9A14-12CD3E25EA97}" type="datetime1">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787E2F-EAF5-4F1A-A3C9-E93A2EF8B711}" type="datetime1">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BA026C-954A-42F8-9CE7-69D7C90B6736}" type="datetime1">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00D8C-5EF8-42DA-9F6F-B2EC340C4FF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8D77B-42C4-4941-87E4-4B84850540D9}" type="datetime1">
              <a:rPr lang="en-US" smtClean="0"/>
              <a:t>3/16/2025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00D8C-5EF8-42DA-9F6F-B2EC340C4FF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2.png"/><Relationship Id="rId7" Type="http://schemas.openxmlformats.org/officeDocument/2006/relationships/image" Target="../media/image37.png"/><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5.png"/><Relationship Id="rId1" Type="http://schemas.openxmlformats.org/officeDocument/2006/relationships/slideLayout" Target="../slideLayouts/slideLayout13.xml"/><Relationship Id="rId5" Type="http://schemas.microsoft.com/office/2007/relationships/hdphoto" Target="../media/hdphoto3.wdp"/><Relationship Id="rId4" Type="http://schemas.openxmlformats.org/officeDocument/2006/relationships/image" Target="../media/image76.png"/></Relationships>
</file>

<file path=ppt/slides/_rels/slide4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3.xml"/><Relationship Id="rId4" Type="http://schemas.openxmlformats.org/officeDocument/2006/relationships/image" Target="../media/image83.png"/></Relationships>
</file>

<file path=ppt/slides/_rels/slide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1600" y="0"/>
            <a:ext cx="152400" cy="1066800"/>
          </a:xfrm>
          <a:prstGeom prst="rect">
            <a:avLst/>
          </a:prstGeom>
          <a:solidFill>
            <a:srgbClr val="EA9314"/>
          </a:solidFill>
          <a:ln>
            <a:solidFill>
              <a:srgbClr val="EA93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nal Logo Bold.png"/>
          <p:cNvPicPr>
            <a:picLocks noChangeAspect="1"/>
          </p:cNvPicPr>
          <p:nvPr/>
        </p:nvPicPr>
        <p:blipFill>
          <a:blip r:embed="rId2" cstate="print"/>
          <a:srcRect t="28333" b="28333"/>
          <a:stretch>
            <a:fillRect/>
          </a:stretch>
        </p:blipFill>
        <p:spPr>
          <a:xfrm>
            <a:off x="0" y="685800"/>
            <a:ext cx="9144000" cy="1981200"/>
          </a:xfrm>
          <a:prstGeom prst="rect">
            <a:avLst/>
          </a:prstGeom>
        </p:spPr>
      </p:pic>
      <p:sp>
        <p:nvSpPr>
          <p:cNvPr id="8" name="Google Shape;18;p3"/>
          <p:cNvSpPr/>
          <p:nvPr/>
        </p:nvSpPr>
        <p:spPr>
          <a:xfrm flipV="1">
            <a:off x="0" y="6553200"/>
            <a:ext cx="9144000" cy="76200"/>
          </a:xfrm>
          <a:prstGeom prst="rect">
            <a:avLst/>
          </a:prstGeom>
          <a:solidFill>
            <a:srgbClr val="EA93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p3"/>
          <p:cNvSpPr/>
          <p:nvPr/>
        </p:nvSpPr>
        <p:spPr>
          <a:xfrm>
            <a:off x="0" y="6477000"/>
            <a:ext cx="9144000" cy="76200"/>
          </a:xfrm>
          <a:prstGeom prst="rect">
            <a:avLst/>
          </a:prstGeom>
          <a:solidFill>
            <a:srgbClr val="1E2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202295" y="3352800"/>
            <a:ext cx="8773363" cy="2185214"/>
          </a:xfrm>
          <a:prstGeom prst="rect">
            <a:avLst/>
          </a:prstGeom>
          <a:solidFill>
            <a:srgbClr val="FFFF99"/>
          </a:solidFill>
        </p:spPr>
        <p:txBody>
          <a:bodyPr wrap="square" rtlCol="0">
            <a:spAutoFit/>
          </a:bodyPr>
          <a:lstStyle/>
          <a:p>
            <a:pPr algn="ctr"/>
            <a:r>
              <a:rPr lang="en-US" sz="4800" b="1" dirty="0">
                <a:solidFill>
                  <a:srgbClr val="FF0000"/>
                </a:solidFill>
              </a:rPr>
              <a:t>EC22401</a:t>
            </a:r>
            <a:r>
              <a:rPr lang="en-US" sz="4800" b="1" dirty="0">
                <a:solidFill>
                  <a:srgbClr val="003399"/>
                </a:solidFill>
              </a:rPr>
              <a:t> </a:t>
            </a:r>
          </a:p>
          <a:p>
            <a:pPr algn="ctr"/>
            <a:r>
              <a:rPr lang="en-IN" sz="4400" b="1" dirty="0"/>
              <a:t>ANALOG INTEGRATED CIRCUITS AND ITS APPLICATIONS</a:t>
            </a:r>
            <a:r>
              <a:rPr lang="en-IN" sz="4400" dirty="0"/>
              <a:t> </a:t>
            </a:r>
            <a:endParaRPr lang="en-US" sz="4400" dirty="0">
              <a:solidFill>
                <a:srgbClr val="99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2400" y="990600"/>
            <a:ext cx="4455160" cy="2461260"/>
          </a:xfrm>
          <a:prstGeom prst="rect">
            <a:avLst/>
          </a:prstGeom>
          <a:noFill/>
        </p:spPr>
        <p:txBody>
          <a:bodyPr wrap="square" rtlCol="0" anchor="t">
            <a:spAutoFit/>
          </a:bodyPr>
          <a:lstStyle/>
          <a:p>
            <a:r>
              <a:rPr lang="en-GB" altLang="en-US" sz="2800" b="1" u="sng">
                <a:highlight>
                  <a:srgbClr val="FFFF00"/>
                </a:highlight>
              </a:rPr>
              <a:t>IC’s</a:t>
            </a:r>
          </a:p>
          <a:p>
            <a:r>
              <a:rPr lang="en-GB" altLang="en-US"/>
              <a:t>Specially designed sample and hold ICs of make Harris semiconductor HA2420, National semiconductor such as LF198, LF398 are</a:t>
            </a:r>
          </a:p>
          <a:p>
            <a:r>
              <a:rPr lang="en-GB" altLang="en-US"/>
              <a:t>also available. </a:t>
            </a:r>
          </a:p>
          <a:p>
            <a:r>
              <a:rPr lang="en-GB" altLang="en-US"/>
              <a:t>A typical connection diagram of the LF398 is shown in Fig. It may be noted that the storage capacitor C is connected externally.</a:t>
            </a:r>
          </a:p>
        </p:txBody>
      </p:sp>
      <p:pic>
        <p:nvPicPr>
          <p:cNvPr id="6" name="Picture 5"/>
          <p:cNvPicPr>
            <a:picLocks noChangeAspect="1"/>
          </p:cNvPicPr>
          <p:nvPr/>
        </p:nvPicPr>
        <p:blipFill>
          <a:blip r:embed="rId2">
            <a:lum bright="-30000" contrast="54000"/>
          </a:blip>
          <a:stretch>
            <a:fillRect/>
          </a:stretch>
        </p:blipFill>
        <p:spPr>
          <a:xfrm>
            <a:off x="4780280" y="1066800"/>
            <a:ext cx="3992245" cy="2468880"/>
          </a:xfrm>
          <a:prstGeom prst="rect">
            <a:avLst/>
          </a:prstGeom>
        </p:spPr>
      </p:pic>
      <p:sp>
        <p:nvSpPr>
          <p:cNvPr id="7" name="Rectangle 6">
            <a:extLst>
              <a:ext uri="{FF2B5EF4-FFF2-40B4-BE49-F238E27FC236}">
                <a16:creationId xmlns:a16="http://schemas.microsoft.com/office/drawing/2014/main" xmlns="" id="{8D9A16E2-9D93-534E-8263-E2195205E320}"/>
              </a:ext>
            </a:extLst>
          </p:cNvPr>
          <p:cNvSpPr/>
          <p:nvPr/>
        </p:nvSpPr>
        <p:spPr>
          <a:xfrm>
            <a:off x="1905000" y="152400"/>
            <a:ext cx="5296515" cy="646331"/>
          </a:xfrm>
          <a:prstGeom prst="rect">
            <a:avLst/>
          </a:prstGeom>
        </p:spPr>
        <p:txBody>
          <a:bodyPr wrap="none">
            <a:spAutoFit/>
          </a:bodyPr>
          <a:lstStyle/>
          <a:p>
            <a:r>
              <a:rPr lang="en-IN" sz="3600" b="1" dirty="0">
                <a:solidFill>
                  <a:srgbClr val="FFFF00"/>
                </a:solidFill>
                <a:sym typeface="+mn-ea"/>
              </a:rPr>
              <a:t>Sample and Hold circuit IC </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400" y="116840"/>
            <a:ext cx="8442960" cy="645160"/>
          </a:xfrm>
          <a:prstGeom prst="rect">
            <a:avLst/>
          </a:prstGeom>
          <a:noFill/>
        </p:spPr>
        <p:txBody>
          <a:bodyPr wrap="none" rtlCol="0" anchor="t">
            <a:spAutoFit/>
          </a:bodyPr>
          <a:lstStyle/>
          <a:p>
            <a:pPr algn="l"/>
            <a:r>
              <a:rPr lang="en-IN" sz="3600" b="1" u="sng" dirty="0">
                <a:solidFill>
                  <a:srgbClr val="FFFF00"/>
                </a:solidFill>
                <a:sym typeface="+mn-ea"/>
              </a:rPr>
              <a:t> ANALOG </a:t>
            </a:r>
            <a:r>
              <a:rPr lang="en-GB" altLang="en-IN" sz="3600" b="1" u="sng" dirty="0">
                <a:solidFill>
                  <a:srgbClr val="FFFF00"/>
                </a:solidFill>
                <a:sym typeface="+mn-ea"/>
              </a:rPr>
              <a:t>AND </a:t>
            </a:r>
            <a:r>
              <a:rPr lang="en-IN" sz="3600" b="1" u="sng" dirty="0">
                <a:solidFill>
                  <a:srgbClr val="FFFF00"/>
                </a:solidFill>
                <a:sym typeface="+mn-ea"/>
              </a:rPr>
              <a:t>DIGITAL</a:t>
            </a:r>
            <a:r>
              <a:rPr lang="en-GB" altLang="en-IN" sz="3600" b="1" u="sng" dirty="0">
                <a:solidFill>
                  <a:srgbClr val="FFFF00"/>
                </a:solidFill>
                <a:sym typeface="+mn-ea"/>
              </a:rPr>
              <a:t> DATA </a:t>
            </a:r>
            <a:r>
              <a:rPr lang="en-IN" sz="3600" b="1" u="sng" dirty="0">
                <a:solidFill>
                  <a:srgbClr val="FFFF00"/>
                </a:solidFill>
                <a:sym typeface="+mn-ea"/>
              </a:rPr>
              <a:t>CONVERT</a:t>
            </a:r>
            <a:r>
              <a:rPr lang="en-GB" altLang="en-IN" sz="3600" b="1" u="sng" dirty="0">
                <a:solidFill>
                  <a:srgbClr val="FFFF00"/>
                </a:solidFill>
                <a:sym typeface="+mn-ea"/>
              </a:rPr>
              <a:t>IONS</a:t>
            </a:r>
          </a:p>
        </p:txBody>
      </p:sp>
      <p:sp>
        <p:nvSpPr>
          <p:cNvPr id="3" name="Text Box 2"/>
          <p:cNvSpPr txBox="1"/>
          <p:nvPr/>
        </p:nvSpPr>
        <p:spPr>
          <a:xfrm>
            <a:off x="170180" y="923925"/>
            <a:ext cx="8944610" cy="3692525"/>
          </a:xfrm>
          <a:prstGeom prst="rect">
            <a:avLst/>
          </a:prstGeom>
          <a:noFill/>
        </p:spPr>
        <p:txBody>
          <a:bodyPr wrap="square" rtlCol="0" anchor="t">
            <a:spAutoFit/>
          </a:bodyPr>
          <a:lstStyle/>
          <a:p>
            <a:pPr algn="just"/>
            <a:r>
              <a:rPr lang="en-GB" altLang="en-US" dirty="0"/>
              <a:t>Real world processes produce </a:t>
            </a:r>
            <a:r>
              <a:rPr lang="en-GB" altLang="en-US" dirty="0" err="1"/>
              <a:t>analog</a:t>
            </a:r>
            <a:r>
              <a:rPr lang="en-GB" altLang="en-US" dirty="0"/>
              <a:t> signals which carry information pertaining to process variables such as voltage, current, charge, temperature and pressure. The rate of flow of such information may be very slow or very fast. It is difficult to store, manipulate, compare, calculate and retrieve such data with good accuracy using purely </a:t>
            </a:r>
            <a:r>
              <a:rPr lang="en-GB" altLang="en-US" dirty="0" err="1"/>
              <a:t>analog</a:t>
            </a:r>
            <a:r>
              <a:rPr lang="en-GB" altLang="en-US" dirty="0"/>
              <a:t> technology. But, computers can perform these operations quickly and efficiently using digital techniques. Therefore, it is necessary to convert the </a:t>
            </a:r>
            <a:r>
              <a:rPr lang="en-GB" altLang="en-US" dirty="0" err="1"/>
              <a:t>analog</a:t>
            </a:r>
            <a:r>
              <a:rPr lang="en-GB" altLang="en-US" dirty="0"/>
              <a:t> signals from various transducers into its equivalent digital data, which in turn act as the input for digital systems.</a:t>
            </a:r>
          </a:p>
          <a:p>
            <a:pPr algn="just"/>
            <a:endParaRPr lang="en-GB" altLang="en-US" dirty="0"/>
          </a:p>
          <a:p>
            <a:pPr algn="just"/>
            <a:r>
              <a:rPr lang="en-GB" altLang="en-US" dirty="0"/>
              <a:t>In the application of signal processing, the measurement and analysis of signals are very important to discover their characteristics. If the signal is unknown, the process of analysis begins with the acquisition of the signal. The most common technique of acquiring signals is by sampling. “</a:t>
            </a:r>
            <a:r>
              <a:rPr lang="en-GB" altLang="en-US" b="1" i="1" dirty="0"/>
              <a:t>Sampling a signal is the process of acquiring its values only at discrete points in time”.</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48000"/>
                    </a14:imgEffect>
                    <a14:imgEffect>
                      <a14:brightnessContrast bright="63000" contrast="-56000"/>
                    </a14:imgEffect>
                  </a14:imgLayer>
                </a14:imgProps>
              </a:ext>
            </a:extLst>
          </a:blip>
          <a:stretch>
            <a:fillRect/>
          </a:stretch>
        </p:blipFill>
        <p:spPr>
          <a:xfrm>
            <a:off x="1120140" y="4376420"/>
            <a:ext cx="7347585" cy="19881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020" y="838200"/>
            <a:ext cx="8915400" cy="4247317"/>
          </a:xfrm>
          <a:prstGeom prst="rect">
            <a:avLst/>
          </a:prstGeom>
          <a:noFill/>
        </p:spPr>
        <p:txBody>
          <a:bodyPr wrap="square" rtlCol="0" anchor="t">
            <a:spAutoFit/>
          </a:bodyPr>
          <a:lstStyle/>
          <a:p>
            <a:pPr algn="just"/>
            <a:r>
              <a:rPr lang="en-GB" altLang="en-US" u="sng" dirty="0"/>
              <a:t> </a:t>
            </a:r>
            <a:r>
              <a:rPr lang="en-GB" altLang="en-US" b="1" u="sng" dirty="0"/>
              <a:t>Process of sampling and the subsequent </a:t>
            </a:r>
            <a:r>
              <a:rPr lang="en-GB" altLang="en-US" b="1" u="sng" dirty="0" err="1"/>
              <a:t>analog</a:t>
            </a:r>
            <a:r>
              <a:rPr lang="en-GB" altLang="en-US" b="1" u="sng" dirty="0"/>
              <a:t> and digital conversion processes are:</a:t>
            </a:r>
          </a:p>
          <a:p>
            <a:pPr algn="just"/>
            <a:endParaRPr lang="en-GB" altLang="en-US" dirty="0"/>
          </a:p>
          <a:p>
            <a:pPr algn="just"/>
            <a:r>
              <a:rPr lang="en-GB" altLang="en-US" dirty="0"/>
              <a:t>(</a:t>
            </a:r>
            <a:r>
              <a:rPr lang="en-GB" altLang="en-US" dirty="0" err="1"/>
              <a:t>i</a:t>
            </a:r>
            <a:r>
              <a:rPr lang="en-GB" altLang="en-US" dirty="0"/>
              <a:t>) An </a:t>
            </a:r>
            <a:r>
              <a:rPr lang="en-GB" altLang="en-US" dirty="0" err="1"/>
              <a:t>analog</a:t>
            </a:r>
            <a:r>
              <a:rPr lang="en-GB" altLang="en-US" dirty="0"/>
              <a:t> signal is a signal that is defined over a continuous period of time in which the </a:t>
            </a:r>
          </a:p>
          <a:p>
            <a:pPr algn="just"/>
            <a:r>
              <a:rPr lang="en-GB" altLang="en-US" dirty="0"/>
              <a:t>amplitude may assume a continuous range of values. </a:t>
            </a:r>
          </a:p>
          <a:p>
            <a:pPr algn="just"/>
            <a:r>
              <a:rPr lang="en-GB" altLang="en-US" dirty="0"/>
              <a:t> (ii) the term quantisation refers to the process of representing a variable by a finite set of discrete values. </a:t>
            </a:r>
          </a:p>
          <a:p>
            <a:pPr algn="just"/>
            <a:r>
              <a:rPr lang="en-GB" altLang="en-US" dirty="0"/>
              <a:t> (iii) a quantised variable is the signal variable that can assume only finite distinct values.</a:t>
            </a:r>
          </a:p>
          <a:p>
            <a:pPr algn="just"/>
            <a:r>
              <a:rPr lang="en-GB" altLang="en-US" dirty="0"/>
              <a:t> (iv) a discrete time signal is the one that is defined at particular points of time only. Therefore, the independent time variable is quantised. When the amplitude of a discrete-time signal is allowed to assume a continuous range of values, the function is called a sampled-data signal. A sampled data signal could result from sampling an </a:t>
            </a:r>
            <a:r>
              <a:rPr lang="en-GB" altLang="en-US" dirty="0" err="1"/>
              <a:t>analog</a:t>
            </a:r>
            <a:r>
              <a:rPr lang="en-GB" altLang="en-US" dirty="0"/>
              <a:t> signal at discrete points of time.</a:t>
            </a:r>
          </a:p>
          <a:p>
            <a:pPr algn="just"/>
            <a:r>
              <a:rPr lang="en-GB" altLang="en-US" dirty="0"/>
              <a:t> (v) a digital signal is a function, in which the time and amplitude are quantised. A digital signal is always represented by a sequence of words, where each word can contain a finite number of bits (binary digits).</a:t>
            </a:r>
          </a:p>
        </p:txBody>
      </p:sp>
      <p:pic>
        <p:nvPicPr>
          <p:cNvPr id="3" name="Picture 2"/>
          <p:cNvPicPr>
            <a:picLocks noChangeAspect="1"/>
          </p:cNvPicPr>
          <p:nvPr/>
        </p:nvPicPr>
        <p:blipFill>
          <a:blip r:embed="rId2">
            <a:lum bright="-30000" contrast="54000"/>
          </a:blip>
          <a:stretch>
            <a:fillRect/>
          </a:stretch>
        </p:blipFill>
        <p:spPr>
          <a:xfrm>
            <a:off x="3505200" y="4867910"/>
            <a:ext cx="4714875" cy="1913890"/>
          </a:xfrm>
          <a:prstGeom prst="rect">
            <a:avLst/>
          </a:prstGeom>
        </p:spPr>
      </p:pic>
      <p:sp>
        <p:nvSpPr>
          <p:cNvPr id="4" name="Text Box 1"/>
          <p:cNvSpPr txBox="1"/>
          <p:nvPr/>
        </p:nvSpPr>
        <p:spPr>
          <a:xfrm>
            <a:off x="152400" y="116840"/>
            <a:ext cx="8442960" cy="645160"/>
          </a:xfrm>
          <a:prstGeom prst="rect">
            <a:avLst/>
          </a:prstGeom>
          <a:noFill/>
        </p:spPr>
        <p:txBody>
          <a:bodyPr wrap="none" rtlCol="0" anchor="t">
            <a:spAutoFit/>
          </a:bodyPr>
          <a:lstStyle/>
          <a:p>
            <a:pPr algn="l"/>
            <a:r>
              <a:rPr lang="en-IN" sz="3600" b="1" u="sng" dirty="0">
                <a:solidFill>
                  <a:srgbClr val="FFFF00"/>
                </a:solidFill>
                <a:sym typeface="+mn-ea"/>
              </a:rPr>
              <a:t> ANALOG </a:t>
            </a:r>
            <a:r>
              <a:rPr lang="en-GB" altLang="en-IN" sz="3600" b="1" u="sng" dirty="0">
                <a:solidFill>
                  <a:srgbClr val="FFFF00"/>
                </a:solidFill>
                <a:sym typeface="+mn-ea"/>
              </a:rPr>
              <a:t>AND </a:t>
            </a:r>
            <a:r>
              <a:rPr lang="en-IN" sz="3600" b="1" u="sng" dirty="0">
                <a:solidFill>
                  <a:srgbClr val="FFFF00"/>
                </a:solidFill>
                <a:sym typeface="+mn-ea"/>
              </a:rPr>
              <a:t>DIGITAL</a:t>
            </a:r>
            <a:r>
              <a:rPr lang="en-GB" altLang="en-IN" sz="3600" b="1" u="sng" dirty="0">
                <a:solidFill>
                  <a:srgbClr val="FFFF00"/>
                </a:solidFill>
                <a:sym typeface="+mn-ea"/>
              </a:rPr>
              <a:t> DATA </a:t>
            </a:r>
            <a:r>
              <a:rPr lang="en-IN" sz="3600" b="1" u="sng" dirty="0">
                <a:solidFill>
                  <a:srgbClr val="FFFF00"/>
                </a:solidFill>
                <a:sym typeface="+mn-ea"/>
              </a:rPr>
              <a:t>CONVERT</a:t>
            </a:r>
            <a:r>
              <a:rPr lang="en-GB" altLang="en-IN" sz="3600" b="1" u="sng" dirty="0">
                <a:solidFill>
                  <a:srgbClr val="FFFF00"/>
                </a:solidFill>
                <a:sym typeface="+mn-ea"/>
              </a:rPr>
              <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3" name="Text Box 2"/>
          <p:cNvSpPr txBox="1"/>
          <p:nvPr/>
        </p:nvSpPr>
        <p:spPr>
          <a:xfrm>
            <a:off x="60325" y="914400"/>
            <a:ext cx="9015095" cy="1938020"/>
          </a:xfrm>
          <a:prstGeom prst="rect">
            <a:avLst/>
          </a:prstGeom>
          <a:noFill/>
        </p:spPr>
        <p:txBody>
          <a:bodyPr wrap="square" rtlCol="0" anchor="t">
            <a:spAutoFit/>
          </a:bodyPr>
          <a:lstStyle/>
          <a:p>
            <a:r>
              <a:rPr lang="en-GB" altLang="en-US" sz="2000"/>
              <a:t> The digital signal is converted into analog signal by D/A converter (DAC) for use in analog form. </a:t>
            </a:r>
          </a:p>
          <a:p>
            <a:r>
              <a:rPr lang="en-GB" altLang="en-US" sz="2000"/>
              <a:t>The D/A converter is usually operated at the same frequency fs as that of A/D converter. </a:t>
            </a:r>
          </a:p>
          <a:p>
            <a:r>
              <a:rPr lang="en-GB" altLang="en-US" sz="2000"/>
              <a:t>The output of D/A converter is commonly a staircase signal, which is passed through a smoothing filter to eliminate the quantisation noise effects.</a:t>
            </a:r>
          </a:p>
        </p:txBody>
      </p:sp>
      <p:sp>
        <p:nvSpPr>
          <p:cNvPr id="4" name="Text Box 3"/>
          <p:cNvSpPr txBox="1"/>
          <p:nvPr/>
        </p:nvSpPr>
        <p:spPr>
          <a:xfrm>
            <a:off x="152400" y="3198495"/>
            <a:ext cx="4373880" cy="460375"/>
          </a:xfrm>
          <a:prstGeom prst="rect">
            <a:avLst/>
          </a:prstGeom>
          <a:noFill/>
        </p:spPr>
        <p:txBody>
          <a:bodyPr wrap="square" rtlCol="0" anchor="t">
            <a:spAutoFit/>
          </a:bodyPr>
          <a:lstStyle/>
          <a:p>
            <a:r>
              <a:rPr lang="en-GB" altLang="en-US" sz="2400" b="1" u="sng"/>
              <a:t>Specifications of DAC / ADC</a:t>
            </a:r>
          </a:p>
        </p:txBody>
      </p:sp>
      <p:sp>
        <p:nvSpPr>
          <p:cNvPr id="5" name="Text Box 4"/>
          <p:cNvSpPr txBox="1"/>
          <p:nvPr/>
        </p:nvSpPr>
        <p:spPr>
          <a:xfrm>
            <a:off x="266700" y="3886200"/>
            <a:ext cx="2833370" cy="1938020"/>
          </a:xfrm>
          <a:prstGeom prst="rect">
            <a:avLst/>
          </a:prstGeom>
          <a:noFill/>
        </p:spPr>
        <p:txBody>
          <a:bodyPr wrap="square" rtlCol="0" anchor="t">
            <a:spAutoFit/>
          </a:bodyPr>
          <a:lstStyle/>
          <a:p>
            <a:pPr marL="285750" indent="-285750">
              <a:buFont typeface="Wingdings" panose="05000000000000000000" charset="0"/>
              <a:buChar char="Ø"/>
            </a:pPr>
            <a:r>
              <a:rPr lang="en-GB" altLang="en-US" sz="2000" dirty="0"/>
              <a:t> Accuracy, </a:t>
            </a:r>
          </a:p>
          <a:p>
            <a:pPr marL="285750" indent="-285750">
              <a:buFont typeface="Wingdings" panose="05000000000000000000" charset="0"/>
              <a:buChar char="Ø"/>
            </a:pPr>
            <a:r>
              <a:rPr lang="en-GB" altLang="en-US" sz="2000" dirty="0"/>
              <a:t>Offset voltage, </a:t>
            </a:r>
          </a:p>
          <a:p>
            <a:pPr marL="285750" indent="-285750">
              <a:buFont typeface="Wingdings" panose="05000000000000000000" charset="0"/>
              <a:buChar char="Ø"/>
            </a:pPr>
            <a:r>
              <a:rPr lang="en-GB" altLang="en-US" sz="2000" dirty="0"/>
              <a:t>Linearity,</a:t>
            </a:r>
          </a:p>
          <a:p>
            <a:pPr marL="285750" indent="-285750">
              <a:buFont typeface="Wingdings" panose="05000000000000000000" charset="0"/>
              <a:buChar char="Ø"/>
            </a:pPr>
            <a:r>
              <a:rPr lang="en-GB" altLang="en-US" sz="2000" dirty="0"/>
              <a:t>Monotonicity, </a:t>
            </a:r>
          </a:p>
          <a:p>
            <a:pPr marL="285750" indent="-285750">
              <a:buFont typeface="Wingdings" panose="05000000000000000000" charset="0"/>
              <a:buChar char="Ø"/>
            </a:pPr>
            <a:r>
              <a:rPr lang="en-GB" altLang="en-US" sz="2000" dirty="0"/>
              <a:t>Resolution and </a:t>
            </a:r>
          </a:p>
          <a:p>
            <a:pPr marL="285750" indent="-285750">
              <a:buFont typeface="Wingdings" panose="05000000000000000000" charset="0"/>
              <a:buChar char="Ø"/>
            </a:pPr>
            <a:r>
              <a:rPr lang="en-GB" altLang="en-US" sz="2000" dirty="0"/>
              <a:t>Settling time</a:t>
            </a:r>
          </a:p>
        </p:txBody>
      </p:sp>
      <p:sp>
        <p:nvSpPr>
          <p:cNvPr id="6" name="Text Box 5"/>
          <p:cNvSpPr txBox="1"/>
          <p:nvPr/>
        </p:nvSpPr>
        <p:spPr>
          <a:xfrm>
            <a:off x="4038600" y="2971800"/>
            <a:ext cx="4695825" cy="1476375"/>
          </a:xfrm>
          <a:prstGeom prst="rect">
            <a:avLst/>
          </a:prstGeom>
          <a:noFill/>
        </p:spPr>
        <p:txBody>
          <a:bodyPr wrap="square" rtlCol="0" anchor="t">
            <a:spAutoFit/>
          </a:bodyPr>
          <a:lstStyle/>
          <a:p>
            <a:pPr marL="228600" indent="-22860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sym typeface="+mn-ea"/>
              </a:rPr>
              <a:t>The </a:t>
            </a:r>
            <a:r>
              <a:rPr lang="en-US" b="1" dirty="0">
                <a:solidFill>
                  <a:schemeClr val="tx1"/>
                </a:solidFill>
                <a:latin typeface="Arial" panose="020B0604020202020204" pitchFamily="34" charset="0"/>
                <a:cs typeface="Arial" panose="020B0604020202020204" pitchFamily="34" charset="0"/>
                <a:sym typeface="+mn-ea"/>
              </a:rPr>
              <a:t>precision</a:t>
            </a:r>
            <a:r>
              <a:rPr lang="en-US" dirty="0">
                <a:solidFill>
                  <a:schemeClr val="tx1"/>
                </a:solidFill>
                <a:latin typeface="Arial" panose="020B0604020202020204" pitchFamily="34" charset="0"/>
                <a:cs typeface="Arial" panose="020B0604020202020204" pitchFamily="34" charset="0"/>
                <a:sym typeface="+mn-ea"/>
              </a:rPr>
              <a:t> of an ADC is the smallest voltage that the LSB of the digital output can represent</a:t>
            </a:r>
            <a:r>
              <a:rPr lang="en-US" b="1" dirty="0">
                <a:solidFill>
                  <a:schemeClr val="tx1"/>
                </a:solidFill>
                <a:latin typeface="Arial" panose="020B0604020202020204" pitchFamily="34" charset="0"/>
                <a:cs typeface="Arial" panose="020B0604020202020204" pitchFamily="34" charset="0"/>
                <a:sym typeface="+mn-ea"/>
              </a:rPr>
              <a:t>.</a:t>
            </a:r>
            <a:endParaRPr lang="en-US" b="1" dirty="0">
              <a:solidFill>
                <a:schemeClr val="tx1"/>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sym typeface="+mn-ea"/>
              </a:rPr>
              <a:t>This is found by dividing the input voltage </a:t>
            </a:r>
            <a:br>
              <a:rPr lang="en-US" dirty="0">
                <a:solidFill>
                  <a:schemeClr val="tx1"/>
                </a:solidFill>
                <a:latin typeface="Arial" panose="020B0604020202020204" pitchFamily="34" charset="0"/>
                <a:cs typeface="Arial" panose="020B0604020202020204" pitchFamily="34" charset="0"/>
                <a:sym typeface="+mn-ea"/>
              </a:rPr>
            </a:br>
            <a:r>
              <a:rPr lang="en-US" dirty="0">
                <a:solidFill>
                  <a:schemeClr val="tx1"/>
                </a:solidFill>
                <a:latin typeface="Arial" panose="020B0604020202020204" pitchFamily="34" charset="0"/>
                <a:cs typeface="Arial" panose="020B0604020202020204" pitchFamily="34" charset="0"/>
                <a:sym typeface="+mn-ea"/>
              </a:rPr>
              <a:t>range by the number of discrete zones.</a:t>
            </a:r>
            <a:endParaRPr lang="en-US" altLang="en-US" dirty="0">
              <a:solidFill>
                <a:schemeClr val="tx1"/>
              </a:solidFill>
              <a:latin typeface="Arial" panose="020B0604020202020204" pitchFamily="34" charset="0"/>
              <a:cs typeface="Arial" panose="020B0604020202020204" pitchFamily="34" charset="0"/>
              <a:sym typeface="+mn-ea"/>
            </a:endParaRPr>
          </a:p>
        </p:txBody>
      </p:sp>
      <p:pic>
        <p:nvPicPr>
          <p:cNvPr id="7" name="Picture 6"/>
          <p:cNvPicPr>
            <a:picLocks noChangeAspect="1"/>
          </p:cNvPicPr>
          <p:nvPr/>
        </p:nvPicPr>
        <p:blipFill rotWithShape="1">
          <a:blip r:embed="rId2"/>
          <a:srcRect t="10185" b="-1"/>
          <a:stretch>
            <a:fillRect/>
          </a:stretch>
        </p:blipFill>
        <p:spPr>
          <a:xfrm>
            <a:off x="5714776" y="4617593"/>
            <a:ext cx="2095724" cy="522198"/>
          </a:xfrm>
          <a:prstGeom prst="rect">
            <a:avLst/>
          </a:prstGeom>
          <a:ln w="38100">
            <a:solidFill>
              <a:schemeClr val="accent2">
                <a:lumMod val="75000"/>
              </a:schemeClr>
            </a:solidFill>
          </a:ln>
        </p:spPr>
      </p:pic>
      <p:pic>
        <p:nvPicPr>
          <p:cNvPr id="61" name="Picture 60" descr="A screenshot of a cell phon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t="64180"/>
          <a:stretch>
            <a:fillRect/>
          </a:stretch>
        </p:blipFill>
        <p:spPr>
          <a:xfrm>
            <a:off x="2743470" y="5258066"/>
            <a:ext cx="6096000" cy="11352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 y="762000"/>
            <a:ext cx="8572500" cy="2061210"/>
          </a:xfrm>
          <a:prstGeom prst="rect">
            <a:avLst/>
          </a:prstGeom>
          <a:noFill/>
        </p:spPr>
        <p:txBody>
          <a:bodyPr wrap="square" rtlCol="0" anchor="t">
            <a:spAutoFit/>
          </a:bodyPr>
          <a:lstStyle/>
          <a:p>
            <a:r>
              <a:rPr lang="en-GB" altLang="en-US" sz="2000" b="1" u="sng" dirty="0">
                <a:sym typeface="+mn-ea"/>
              </a:rPr>
              <a:t>Accuracy: </a:t>
            </a:r>
          </a:p>
          <a:p>
            <a:r>
              <a:rPr lang="en-GB" altLang="en-US" dirty="0"/>
              <a:t> The components in D/A converter circuits are prone to mismatches, drift, ageing, noise and other sources of errors. These factors lead to degradation in conversion performance.</a:t>
            </a:r>
          </a:p>
          <a:p>
            <a:r>
              <a:rPr lang="en-GB" altLang="en-US" i="1" dirty="0">
                <a:solidFill>
                  <a:srgbClr val="C00000"/>
                </a:solidFill>
              </a:rPr>
              <a:t>Absolute accuracy defines the maximum deviation of the output from the ideal value </a:t>
            </a:r>
            <a:r>
              <a:rPr lang="en-GB" altLang="en-US" dirty="0"/>
              <a:t>and it is expressed in </a:t>
            </a:r>
            <a:r>
              <a:rPr lang="en-GB" altLang="en-US" b="1" dirty="0"/>
              <a:t>fractions of 1 LSB</a:t>
            </a:r>
            <a:r>
              <a:rPr lang="en-GB" altLang="en-US" dirty="0"/>
              <a:t>. The D/A converter manufacturers follow different ways of specifying accuracy. </a:t>
            </a:r>
          </a:p>
          <a:p>
            <a:r>
              <a:rPr lang="en-GB" altLang="en-US" dirty="0"/>
              <a:t>The D/A converter errors are classified as static and dynamic errors.</a:t>
            </a:r>
          </a:p>
        </p:txBody>
      </p:sp>
      <p:sp>
        <p:nvSpPr>
          <p:cNvPr id="3" name="Text Box 2"/>
          <p:cNvSpPr txBox="1"/>
          <p:nvPr/>
        </p:nvSpPr>
        <p:spPr>
          <a:xfrm>
            <a:off x="76200" y="2895600"/>
            <a:ext cx="8778875" cy="2061210"/>
          </a:xfrm>
          <a:prstGeom prst="rect">
            <a:avLst/>
          </a:prstGeom>
          <a:noFill/>
        </p:spPr>
        <p:txBody>
          <a:bodyPr wrap="square" rtlCol="0" anchor="t">
            <a:spAutoFit/>
          </a:bodyPr>
          <a:lstStyle/>
          <a:p>
            <a:pPr algn="l"/>
            <a:r>
              <a:rPr lang="en-GB" altLang="en-US" sz="2000" b="1" u="sng" dirty="0">
                <a:sym typeface="+mn-ea"/>
              </a:rPr>
              <a:t>Offset</a:t>
            </a:r>
            <a:r>
              <a:rPr lang="en-GB" altLang="en-US" dirty="0">
                <a:sym typeface="+mn-ea"/>
              </a:rPr>
              <a:t> </a:t>
            </a:r>
            <a:r>
              <a:rPr lang="en-GB" altLang="en-US" sz="2000" b="1" u="sng" dirty="0">
                <a:sym typeface="+mn-ea"/>
              </a:rPr>
              <a:t>voltage:</a:t>
            </a:r>
          </a:p>
          <a:p>
            <a:pPr algn="l"/>
            <a:r>
              <a:rPr lang="en-GB" altLang="en-US" dirty="0"/>
              <a:t>The simplest kind of </a:t>
            </a:r>
            <a:r>
              <a:rPr lang="en-GB" altLang="en-US" b="1" dirty="0"/>
              <a:t>static errors </a:t>
            </a:r>
            <a:r>
              <a:rPr lang="en-GB" altLang="en-US" dirty="0"/>
              <a:t>are offset error and gain error. Ideally, the output </a:t>
            </a:r>
          </a:p>
          <a:p>
            <a:pPr algn="l"/>
            <a:r>
              <a:rPr lang="en-GB" altLang="en-US" dirty="0"/>
              <a:t>of a D/A converter is 0V when all the bits of binary input word are 0s. In practice, however, there is a very small output voltage called offset voltage or offset error as depicted in Fig.(a). The offset error is nullified by translating the actual A/D converter characteristics up or down so that it goes through the origin as shown in Fig.(b). The gain error shown in Fig.(b) is compensated by adjusting the scale factor K.</a:t>
            </a:r>
          </a:p>
        </p:txBody>
      </p:sp>
      <p:pic>
        <p:nvPicPr>
          <p:cNvPr id="4" name="Picture 3"/>
          <p:cNvPicPr>
            <a:picLocks noChangeAspect="1"/>
          </p:cNvPicPr>
          <p:nvPr/>
        </p:nvPicPr>
        <p:blipFill>
          <a:blip r:embed="rId3">
            <a:lum bright="-30000" contrast="54000"/>
          </a:blip>
          <a:stretch>
            <a:fillRect/>
          </a:stretch>
        </p:blipFill>
        <p:spPr>
          <a:xfrm>
            <a:off x="990600" y="4906010"/>
            <a:ext cx="1959610" cy="1894840"/>
          </a:xfrm>
          <a:prstGeom prst="rect">
            <a:avLst/>
          </a:prstGeom>
        </p:spPr>
      </p:pic>
      <p:pic>
        <p:nvPicPr>
          <p:cNvPr id="6" name="Picture 5"/>
          <p:cNvPicPr>
            <a:picLocks noChangeAspect="1"/>
          </p:cNvPicPr>
          <p:nvPr/>
        </p:nvPicPr>
        <p:blipFill>
          <a:blip r:embed="rId4">
            <a:lum bright="-30000" contrast="54000"/>
          </a:blip>
          <a:stretch>
            <a:fillRect/>
          </a:stretch>
        </p:blipFill>
        <p:spPr>
          <a:xfrm>
            <a:off x="4724400" y="4724400"/>
            <a:ext cx="2009775" cy="2026920"/>
          </a:xfrm>
          <a:prstGeom prst="rect">
            <a:avLst/>
          </a:prstGeom>
        </p:spPr>
      </p:pic>
      <p:sp>
        <p:nvSpPr>
          <p:cNvPr id="8" name="Text Box 7"/>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pic>
        <p:nvPicPr>
          <p:cNvPr id="5" name="Picture 4"/>
          <p:cNvPicPr>
            <a:picLocks noChangeAspect="1"/>
          </p:cNvPicPr>
          <p:nvPr/>
        </p:nvPicPr>
        <p:blipFill>
          <a:blip r:embed="rId5"/>
          <a:stretch>
            <a:fillRect/>
          </a:stretch>
        </p:blipFill>
        <p:spPr>
          <a:xfrm>
            <a:off x="6020031" y="2743430"/>
            <a:ext cx="2484523" cy="308054"/>
          </a:xfrm>
          <a:prstGeom prst="rect">
            <a:avLst/>
          </a:prstGeom>
          <a:ln w="31750">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7160" y="945515"/>
            <a:ext cx="8935085" cy="1753235"/>
          </a:xfrm>
          <a:prstGeom prst="rect">
            <a:avLst/>
          </a:prstGeom>
          <a:noFill/>
        </p:spPr>
        <p:txBody>
          <a:bodyPr wrap="square" rtlCol="0" anchor="t">
            <a:spAutoFit/>
          </a:bodyPr>
          <a:lstStyle/>
          <a:p>
            <a:r>
              <a:rPr lang="en-GB" altLang="en-US" b="1" u="sng" dirty="0">
                <a:sym typeface="+mn-ea"/>
              </a:rPr>
              <a:t>Linearity: </a:t>
            </a:r>
          </a:p>
          <a:p>
            <a:r>
              <a:rPr lang="en-GB" altLang="en-US" dirty="0"/>
              <a:t>The most common </a:t>
            </a:r>
            <a:r>
              <a:rPr lang="en-GB" altLang="en-US" b="1" dirty="0"/>
              <a:t>dynamic errors </a:t>
            </a:r>
            <a:r>
              <a:rPr lang="en-GB" altLang="en-US" dirty="0"/>
              <a:t>are full-scale error and linearity error. Full-scale error</a:t>
            </a:r>
          </a:p>
          <a:p>
            <a:r>
              <a:rPr lang="en-GB" altLang="en-US" dirty="0"/>
              <a:t>is the maximum deviation of the output value from its expected or ideal value, expressed in percentage of full-scale. Linearity error is the maximum deviation in step size from the ideal step size. More expensive D/A converters have full-scale and linearity errors as low as 0.001% of full-scale. General purpose D/A converters have accuracies in the range of 0.01 to 0.1%.</a:t>
            </a:r>
          </a:p>
        </p:txBody>
      </p:sp>
      <p:pic>
        <p:nvPicPr>
          <p:cNvPr id="3" name="Picture 2"/>
          <p:cNvPicPr>
            <a:picLocks noChangeAspect="1"/>
          </p:cNvPicPr>
          <p:nvPr/>
        </p:nvPicPr>
        <p:blipFill>
          <a:blip r:embed="rId2">
            <a:lum bright="-30000" contrast="54000"/>
          </a:blip>
          <a:stretch>
            <a:fillRect/>
          </a:stretch>
        </p:blipFill>
        <p:spPr>
          <a:xfrm>
            <a:off x="5334000" y="2895600"/>
            <a:ext cx="3543300" cy="2438400"/>
          </a:xfrm>
          <a:prstGeom prst="rect">
            <a:avLst/>
          </a:prstGeom>
        </p:spPr>
      </p:pic>
      <p:sp>
        <p:nvSpPr>
          <p:cNvPr id="5" name="Text Box 4"/>
          <p:cNvSpPr txBox="1"/>
          <p:nvPr/>
        </p:nvSpPr>
        <p:spPr>
          <a:xfrm>
            <a:off x="228600" y="2819400"/>
            <a:ext cx="5042535" cy="2861310"/>
          </a:xfrm>
          <a:prstGeom prst="rect">
            <a:avLst/>
          </a:prstGeom>
          <a:noFill/>
        </p:spPr>
        <p:txBody>
          <a:bodyPr wrap="square" rtlCol="0" anchor="t">
            <a:spAutoFit/>
          </a:bodyPr>
          <a:lstStyle/>
          <a:p>
            <a:pPr algn="just"/>
            <a:r>
              <a:rPr lang="en-GB" altLang="en-US" b="1" i="1" dirty="0"/>
              <a:t>“The linearity of a D/A converter is defined as the precision with which the digital input is converted into </a:t>
            </a:r>
            <a:r>
              <a:rPr lang="en-GB" altLang="en-US" b="1" i="1" dirty="0" err="1"/>
              <a:t>analog</a:t>
            </a:r>
            <a:r>
              <a:rPr lang="en-GB" altLang="en-US" b="1" i="1" dirty="0"/>
              <a:t> output.” </a:t>
            </a:r>
            <a:r>
              <a:rPr lang="en-GB" altLang="en-US" dirty="0"/>
              <a:t>An ideal D/A converter produces equal increments in </a:t>
            </a:r>
            <a:r>
              <a:rPr lang="en-GB" altLang="en-US" dirty="0" err="1"/>
              <a:t>analog</a:t>
            </a:r>
            <a:r>
              <a:rPr lang="en-GB" altLang="en-US" dirty="0"/>
              <a:t> output for equal increments in digital input as shown in dotted line curve of the transfer characteristics of Fig </a:t>
            </a:r>
            <a:r>
              <a:rPr lang="en-GB" altLang="en-US" dirty="0">
                <a:sym typeface="Wingdings" panose="05000000000000000000" pitchFamily="2" charset="2"/>
              </a:rPr>
              <a:t></a:t>
            </a:r>
            <a:r>
              <a:rPr lang="en-GB" altLang="en-US" dirty="0"/>
              <a:t>. However, in an actual D/A converter, the gain and offset </a:t>
            </a:r>
            <a:r>
              <a:rPr lang="en-GB" altLang="en-US" dirty="0">
                <a:solidFill>
                  <a:srgbClr val="C00000"/>
                </a:solidFill>
              </a:rPr>
              <a:t>errors due to resistors introduce non-linearity </a:t>
            </a:r>
            <a:r>
              <a:rPr lang="en-GB" altLang="en-US" dirty="0"/>
              <a:t>as shown by the solid line of the transfer characteristics of Fig.</a:t>
            </a:r>
            <a:r>
              <a:rPr lang="en-GB" altLang="en-US" dirty="0">
                <a:sym typeface="Wingdings" panose="05000000000000000000" pitchFamily="2" charset="2"/>
              </a:rPr>
              <a:t></a:t>
            </a:r>
            <a:endParaRPr lang="en-GB" altLang="en-US" dirty="0"/>
          </a:p>
        </p:txBody>
      </p:sp>
      <p:sp>
        <p:nvSpPr>
          <p:cNvPr id="6" name="Text Box 5"/>
          <p:cNvSpPr txBox="1"/>
          <p:nvPr/>
        </p:nvSpPr>
        <p:spPr>
          <a:xfrm>
            <a:off x="152400" y="5781040"/>
            <a:ext cx="8434070" cy="368300"/>
          </a:xfrm>
          <a:prstGeom prst="rect">
            <a:avLst/>
          </a:prstGeom>
          <a:noFill/>
        </p:spPr>
        <p:txBody>
          <a:bodyPr wrap="square" rtlCol="0" anchor="t">
            <a:spAutoFit/>
          </a:bodyPr>
          <a:lstStyle/>
          <a:p>
            <a:r>
              <a:rPr lang="en-GB" altLang="en-US" dirty="0"/>
              <a:t> Commonly, the linearity of D/A converter is specified as </a:t>
            </a:r>
            <a:r>
              <a:rPr lang="en-GB" altLang="en-US" b="1" dirty="0">
                <a:solidFill>
                  <a:srgbClr val="C00000"/>
                </a:solidFill>
              </a:rPr>
              <a:t>less than ± 1/2 (LSB)</a:t>
            </a:r>
          </a:p>
        </p:txBody>
      </p:sp>
      <p:sp>
        <p:nvSpPr>
          <p:cNvPr id="7" name="Text Box 6"/>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400" y="990600"/>
            <a:ext cx="8582660" cy="3139321"/>
          </a:xfrm>
          <a:prstGeom prst="rect">
            <a:avLst/>
          </a:prstGeom>
          <a:noFill/>
        </p:spPr>
        <p:txBody>
          <a:bodyPr wrap="square" rtlCol="0" anchor="t">
            <a:spAutoFit/>
          </a:bodyPr>
          <a:lstStyle/>
          <a:p>
            <a:pPr algn="just"/>
            <a:r>
              <a:rPr lang="en-GB" altLang="en-US" b="1" u="sng" dirty="0">
                <a:sym typeface="+mn-ea"/>
              </a:rPr>
              <a:t>Monotonicity:</a:t>
            </a:r>
          </a:p>
          <a:p>
            <a:pPr algn="just"/>
            <a:r>
              <a:rPr lang="en-GB" altLang="en-US" dirty="0"/>
              <a:t>A D/A converter is monotonic if its </a:t>
            </a:r>
            <a:r>
              <a:rPr lang="en-GB" altLang="en-US" i="1" dirty="0">
                <a:solidFill>
                  <a:srgbClr val="C00000"/>
                </a:solidFill>
              </a:rPr>
              <a:t>output value increases as the binary inputs are incremented</a:t>
            </a:r>
            <a:r>
              <a:rPr lang="en-GB" altLang="en-US" dirty="0"/>
              <a:t> from one value to the next. That is, the </a:t>
            </a:r>
            <a:r>
              <a:rPr lang="en-GB" altLang="en-US" dirty="0">
                <a:solidFill>
                  <a:srgbClr val="C00000"/>
                </a:solidFill>
              </a:rPr>
              <a:t>staircase output can have no downward step as the binary input is incremented</a:t>
            </a:r>
            <a:r>
              <a:rPr lang="en-GB" altLang="en-US" dirty="0"/>
              <a:t>. Figure in </a:t>
            </a:r>
            <a:r>
              <a:rPr lang="en-GB" altLang="en-US" dirty="0" err="1"/>
              <a:t>prev</a:t>
            </a:r>
            <a:r>
              <a:rPr lang="en-GB" altLang="en-US" dirty="0"/>
              <a:t> slide shows the transfer curve for a non-monotonic D/A converter. </a:t>
            </a:r>
          </a:p>
          <a:p>
            <a:pPr algn="just"/>
            <a:r>
              <a:rPr lang="en-GB" altLang="en-US" dirty="0"/>
              <a:t>The output decreases when the input word changes from 011 to 100. </a:t>
            </a:r>
          </a:p>
          <a:p>
            <a:pPr algn="just"/>
            <a:r>
              <a:rPr lang="en-GB" altLang="en-US" dirty="0"/>
              <a:t>The monotonic characteristic is important in control applications, without which, oscillations will result. If a D/A converter is identified to be monotonic, the error must be less than ± 1/2 LSB at each output level.</a:t>
            </a:r>
          </a:p>
          <a:p>
            <a:pPr algn="just"/>
            <a:r>
              <a:rPr lang="en-GB" altLang="en-US" dirty="0"/>
              <a:t> Hence, all the D/A converter ICs are designed to have linearity error of less than ± 1/2 </a:t>
            </a:r>
            <a:r>
              <a:rPr lang="en-GB" altLang="en-US" dirty="0">
                <a:sym typeface="+mn-ea"/>
              </a:rPr>
              <a:t> LSB</a:t>
            </a:r>
            <a:endParaRPr lang="en-GB" altLang="en-US" dirty="0"/>
          </a:p>
        </p:txBody>
      </p:sp>
      <p:sp>
        <p:nvSpPr>
          <p:cNvPr id="3" name="Text Box 2"/>
          <p:cNvSpPr txBox="1"/>
          <p:nvPr/>
        </p:nvSpPr>
        <p:spPr>
          <a:xfrm>
            <a:off x="162560" y="4114800"/>
            <a:ext cx="8691880" cy="2306955"/>
          </a:xfrm>
          <a:prstGeom prst="rect">
            <a:avLst/>
          </a:prstGeom>
          <a:noFill/>
        </p:spPr>
        <p:txBody>
          <a:bodyPr wrap="square" rtlCol="0" anchor="t">
            <a:spAutoFit/>
          </a:bodyPr>
          <a:lstStyle/>
          <a:p>
            <a:pPr algn="just"/>
            <a:r>
              <a:rPr lang="en-GB" altLang="en-US" b="1" u="sng" dirty="0">
                <a:sym typeface="+mn-ea"/>
              </a:rPr>
              <a:t>Resolution ( Step size):</a:t>
            </a:r>
            <a:endParaRPr lang="en-GB" altLang="en-US" b="1" u="sng" dirty="0">
              <a:highlight>
                <a:srgbClr val="FFFF00"/>
              </a:highlight>
              <a:sym typeface="+mn-ea"/>
            </a:endParaRPr>
          </a:p>
          <a:p>
            <a:pPr algn="just"/>
            <a:r>
              <a:rPr lang="en-GB" altLang="en-US" dirty="0">
                <a:highlight>
                  <a:srgbClr val="FFFF00"/>
                </a:highlight>
              </a:rPr>
              <a:t>“</a:t>
            </a:r>
            <a:r>
              <a:rPr lang="en-GB" altLang="en-US" i="1" dirty="0">
                <a:highlight>
                  <a:srgbClr val="FFFF00"/>
                </a:highlight>
              </a:rPr>
              <a:t>Resolution of D/A converter is defined as the smallest change that can occur in the </a:t>
            </a:r>
            <a:r>
              <a:rPr lang="en-GB" altLang="en-US" i="1" dirty="0" err="1">
                <a:highlight>
                  <a:srgbClr val="FFFF00"/>
                </a:highlight>
              </a:rPr>
              <a:t>analog</a:t>
            </a:r>
            <a:r>
              <a:rPr lang="en-GB" altLang="en-US" i="1" dirty="0">
                <a:highlight>
                  <a:srgbClr val="FFFF00"/>
                </a:highlight>
              </a:rPr>
              <a:t> output as a result of a change in the digital input</a:t>
            </a:r>
            <a:r>
              <a:rPr lang="en-GB" altLang="en-US" dirty="0">
                <a:highlight>
                  <a:srgbClr val="FFFF00"/>
                </a:highlight>
              </a:rPr>
              <a:t>”</a:t>
            </a:r>
            <a:r>
              <a:rPr lang="en-GB" altLang="en-US" dirty="0"/>
              <a:t>. The resolution is always equal to the weight of the LSB and is also known as the step size, since it is the amount of </a:t>
            </a:r>
            <a:r>
              <a:rPr lang="en-GB" altLang="en-US" b="1" i="1" dirty="0"/>
              <a:t>Vo </a:t>
            </a:r>
            <a:r>
              <a:rPr lang="en-GB" altLang="en-US" dirty="0"/>
              <a:t>that will change when the digital input data goes from one step to the next.</a:t>
            </a:r>
          </a:p>
          <a:p>
            <a:pPr algn="just"/>
            <a:r>
              <a:rPr lang="en-GB" altLang="en-US" dirty="0"/>
              <a:t>Although resolution can be expressed as the amount of voltage or current per step, it is more useful to express it as a percentage of the full-scale output. </a:t>
            </a:r>
          </a:p>
          <a:p>
            <a:pPr algn="just"/>
            <a:r>
              <a:rPr lang="en-GB" altLang="en-US" dirty="0"/>
              <a:t>The percentage resolution is given by</a:t>
            </a:r>
          </a:p>
        </p:txBody>
      </p:sp>
      <p:sp>
        <p:nvSpPr>
          <p:cNvPr id="4" name="Right Arrow 3"/>
          <p:cNvSpPr/>
          <p:nvPr/>
        </p:nvSpPr>
        <p:spPr>
          <a:xfrm>
            <a:off x="3810000" y="6096000"/>
            <a:ext cx="1981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p:pic>
        <p:nvPicPr>
          <p:cNvPr id="5" name="Picture 4"/>
          <p:cNvPicPr>
            <a:picLocks noChangeAspect="1"/>
          </p:cNvPicPr>
          <p:nvPr/>
        </p:nvPicPr>
        <p:blipFill>
          <a:blip r:embed="rId2">
            <a:lum bright="-30000" contrast="54000"/>
          </a:blip>
          <a:stretch>
            <a:fillRect/>
          </a:stretch>
        </p:blipFill>
        <p:spPr>
          <a:xfrm>
            <a:off x="6352540" y="5793105"/>
            <a:ext cx="2533650" cy="600075"/>
          </a:xfrm>
          <a:prstGeom prst="rect">
            <a:avLst/>
          </a:prstGeom>
          <a:ln>
            <a:solidFill>
              <a:srgbClr val="FF0000"/>
            </a:solidFill>
          </a:ln>
        </p:spPr>
      </p:pic>
      <p:sp>
        <p:nvSpPr>
          <p:cNvPr id="7" name="Text Box 6"/>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2438400" y="1143000"/>
            <a:ext cx="5739765" cy="1788795"/>
          </a:xfrm>
          <a:prstGeom prst="rect">
            <a:avLst/>
          </a:prstGeom>
        </p:spPr>
      </p:pic>
      <p:sp>
        <p:nvSpPr>
          <p:cNvPr id="4" name="Text Box 3"/>
          <p:cNvSpPr txBox="1"/>
          <p:nvPr/>
        </p:nvSpPr>
        <p:spPr>
          <a:xfrm>
            <a:off x="152400" y="850900"/>
            <a:ext cx="2326640" cy="368300"/>
          </a:xfrm>
          <a:prstGeom prst="rect">
            <a:avLst/>
          </a:prstGeom>
          <a:noFill/>
        </p:spPr>
        <p:txBody>
          <a:bodyPr wrap="none" rtlCol="0" anchor="t">
            <a:spAutoFit/>
          </a:bodyPr>
          <a:lstStyle/>
          <a:p>
            <a:pPr algn="just"/>
            <a:r>
              <a:rPr lang="en-GB" altLang="en-US" b="1" u="sng">
                <a:sym typeface="+mn-ea"/>
              </a:rPr>
              <a:t>Resolution ( Step size):</a:t>
            </a:r>
            <a:endParaRPr lang="en-GB" altLang="en-US"/>
          </a:p>
        </p:txBody>
      </p:sp>
      <p:sp>
        <p:nvSpPr>
          <p:cNvPr id="5" name="Text Box 4"/>
          <p:cNvSpPr txBox="1"/>
          <p:nvPr/>
        </p:nvSpPr>
        <p:spPr>
          <a:xfrm>
            <a:off x="152400" y="2895600"/>
            <a:ext cx="8839200" cy="1754326"/>
          </a:xfrm>
          <a:prstGeom prst="rect">
            <a:avLst/>
          </a:prstGeom>
          <a:noFill/>
        </p:spPr>
        <p:txBody>
          <a:bodyPr wrap="square" rtlCol="0" anchor="t">
            <a:spAutoFit/>
          </a:bodyPr>
          <a:lstStyle/>
          <a:p>
            <a:pPr algn="just"/>
            <a:r>
              <a:rPr lang="en-GB" altLang="en-US" b="1" u="sng" dirty="0">
                <a:sym typeface="+mn-ea"/>
              </a:rPr>
              <a:t>Settling time</a:t>
            </a:r>
            <a:r>
              <a:rPr lang="en-GB" altLang="en-US" b="1" u="sng" dirty="0"/>
              <a:t>:</a:t>
            </a:r>
          </a:p>
          <a:p>
            <a:pPr algn="just"/>
            <a:r>
              <a:rPr lang="en-GB" altLang="en-US" dirty="0"/>
              <a:t>The time required for the output of a D/A converter to settle down to within ±(1/2) LSB of the final value for a given digital input is known as settling time. </a:t>
            </a:r>
            <a:r>
              <a:rPr lang="en-GB" altLang="en-US" i="1" dirty="0">
                <a:solidFill>
                  <a:srgbClr val="C00000"/>
                </a:solidFill>
              </a:rPr>
              <a:t>It depends on the switching time of the logic circuits</a:t>
            </a:r>
            <a:r>
              <a:rPr lang="en-GB" altLang="en-US" dirty="0"/>
              <a:t>, which in turn depends on the inevitable </a:t>
            </a:r>
            <a:r>
              <a:rPr lang="en-GB" altLang="en-US" dirty="0">
                <a:solidFill>
                  <a:srgbClr val="C00000"/>
                </a:solidFill>
              </a:rPr>
              <a:t>stray capacitances </a:t>
            </a:r>
            <a:r>
              <a:rPr lang="en-GB" altLang="en-US" dirty="0"/>
              <a:t>and </a:t>
            </a:r>
            <a:r>
              <a:rPr lang="en-GB" altLang="en-US" dirty="0">
                <a:solidFill>
                  <a:srgbClr val="C00000"/>
                </a:solidFill>
              </a:rPr>
              <a:t>inductances</a:t>
            </a:r>
            <a:r>
              <a:rPr lang="en-GB" altLang="en-US" dirty="0"/>
              <a:t> present in the converter circuit. The settling time normally ranges from             </a:t>
            </a:r>
            <a:r>
              <a:rPr lang="en-GB" altLang="en-US" b="1" i="1" dirty="0">
                <a:highlight>
                  <a:srgbClr val="FFFF00"/>
                </a:highlight>
              </a:rPr>
              <a:t>100 ns to 10 </a:t>
            </a:r>
            <a:r>
              <a:rPr lang="en-GB" altLang="en-US" b="1" i="1" dirty="0" err="1">
                <a:highlight>
                  <a:srgbClr val="FFFF00"/>
                </a:highlight>
              </a:rPr>
              <a:t>ms</a:t>
            </a:r>
            <a:r>
              <a:rPr lang="en-GB" altLang="en-US" b="1" i="1" dirty="0"/>
              <a:t> </a:t>
            </a:r>
            <a:r>
              <a:rPr lang="en-GB" altLang="en-US" dirty="0"/>
              <a:t>based on the word length and the conversion technique employed.</a:t>
            </a:r>
          </a:p>
        </p:txBody>
      </p:sp>
      <p:sp>
        <p:nvSpPr>
          <p:cNvPr id="6" name="Text Box 5"/>
          <p:cNvSpPr txBox="1"/>
          <p:nvPr/>
        </p:nvSpPr>
        <p:spPr>
          <a:xfrm>
            <a:off x="152400" y="4876800"/>
            <a:ext cx="8676640" cy="1476375"/>
          </a:xfrm>
          <a:prstGeom prst="rect">
            <a:avLst/>
          </a:prstGeom>
          <a:noFill/>
        </p:spPr>
        <p:txBody>
          <a:bodyPr wrap="square" rtlCol="0" anchor="t">
            <a:spAutoFit/>
          </a:bodyPr>
          <a:lstStyle/>
          <a:p>
            <a:pPr algn="just"/>
            <a:r>
              <a:rPr lang="en-GB" altLang="en-US" b="1" u="sng" dirty="0">
                <a:sym typeface="+mn-ea"/>
              </a:rPr>
              <a:t>Temperature Sensitivity:</a:t>
            </a:r>
          </a:p>
          <a:p>
            <a:pPr algn="just"/>
            <a:r>
              <a:rPr lang="en-GB" altLang="en-US" dirty="0"/>
              <a:t>For a fixed digital input, the </a:t>
            </a:r>
            <a:r>
              <a:rPr lang="en-GB" altLang="en-US" dirty="0" err="1"/>
              <a:t>analog</a:t>
            </a:r>
            <a:r>
              <a:rPr lang="en-GB" altLang="en-US" dirty="0"/>
              <a:t> input varies with temperature, normally from ±50 ppm/</a:t>
            </a:r>
            <a:r>
              <a:rPr lang="en-GB" altLang="en-US" baseline="30000" dirty="0" err="1"/>
              <a:t>o</a:t>
            </a:r>
            <a:r>
              <a:rPr lang="en-GB" altLang="en-US" dirty="0" err="1"/>
              <a:t>C</a:t>
            </a:r>
            <a:r>
              <a:rPr lang="en-GB" altLang="en-US" dirty="0"/>
              <a:t> to ±1.5 ppm/</a:t>
            </a:r>
            <a:r>
              <a:rPr lang="en-GB" altLang="en-US" baseline="30000" dirty="0" err="1"/>
              <a:t>o</a:t>
            </a:r>
            <a:r>
              <a:rPr lang="en-GB" altLang="en-US" dirty="0" err="1"/>
              <a:t>C.</a:t>
            </a:r>
            <a:r>
              <a:rPr lang="en-GB" altLang="en-US" dirty="0"/>
              <a:t> This is introduced due to the temperature sensitivity of the reference voltages, the resistors used in the converters, the op-amp and its offset voltage. Therefore, this factor determines the stability of D/A converter.</a:t>
            </a:r>
          </a:p>
        </p:txBody>
      </p:sp>
      <p:sp>
        <p:nvSpPr>
          <p:cNvPr id="7" name="Text Box 6"/>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8200" y="762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3" name="Text Box 2"/>
          <p:cNvSpPr txBox="1"/>
          <p:nvPr/>
        </p:nvSpPr>
        <p:spPr>
          <a:xfrm>
            <a:off x="109220" y="900430"/>
            <a:ext cx="8872220" cy="1783715"/>
          </a:xfrm>
          <a:prstGeom prst="rect">
            <a:avLst/>
          </a:prstGeom>
          <a:noFill/>
        </p:spPr>
        <p:txBody>
          <a:bodyPr wrap="square" rtlCol="0" anchor="t">
            <a:spAutoFit/>
          </a:bodyPr>
          <a:lstStyle/>
          <a:p>
            <a:r>
              <a:rPr lang="en-GB" altLang="en-US" sz="2000" b="1" u="sng" dirty="0"/>
              <a:t>Various types of D/A converters, </a:t>
            </a:r>
          </a:p>
          <a:p>
            <a:endParaRPr lang="en-GB" altLang="en-US" dirty="0"/>
          </a:p>
          <a:p>
            <a:r>
              <a:rPr lang="en-GB" altLang="en-US" dirty="0"/>
              <a:t> (</a:t>
            </a:r>
            <a:r>
              <a:rPr lang="en-GB" altLang="en-US" dirty="0" err="1"/>
              <a:t>i</a:t>
            </a:r>
            <a:r>
              <a:rPr lang="en-GB" altLang="en-US" dirty="0"/>
              <a:t>) </a:t>
            </a:r>
            <a:r>
              <a:rPr lang="en-GB" altLang="en-US" b="1" i="1" dirty="0"/>
              <a:t>Weighted resistor type, </a:t>
            </a:r>
            <a:endParaRPr lang="en-GB" altLang="en-US" dirty="0"/>
          </a:p>
          <a:p>
            <a:r>
              <a:rPr lang="en-GB" altLang="en-US" dirty="0"/>
              <a:t>(ii) </a:t>
            </a:r>
            <a:r>
              <a:rPr lang="en-GB" altLang="en-US" b="1" i="1" dirty="0"/>
              <a:t>R-2R ladder type, </a:t>
            </a:r>
          </a:p>
          <a:p>
            <a:r>
              <a:rPr lang="en-GB" altLang="en-US" dirty="0"/>
              <a:t>(iii) Voltage mode R-2R ladder type and </a:t>
            </a:r>
          </a:p>
          <a:p>
            <a:r>
              <a:rPr lang="en-GB" altLang="en-US" dirty="0"/>
              <a:t>(iv) Inverted or current mode R-2R ladder type.</a:t>
            </a:r>
          </a:p>
        </p:txBody>
      </p:sp>
      <p:sp>
        <p:nvSpPr>
          <p:cNvPr id="4" name="Text Box 3"/>
          <p:cNvSpPr txBox="1"/>
          <p:nvPr/>
        </p:nvSpPr>
        <p:spPr>
          <a:xfrm>
            <a:off x="2667000" y="2819400"/>
            <a:ext cx="3742690" cy="398780"/>
          </a:xfrm>
          <a:prstGeom prst="rect">
            <a:avLst/>
          </a:prstGeom>
          <a:noFill/>
        </p:spPr>
        <p:txBody>
          <a:bodyPr wrap="square" rtlCol="0" anchor="t">
            <a:spAutoFit/>
          </a:bodyPr>
          <a:lstStyle/>
          <a:p>
            <a:r>
              <a:rPr lang="en-GB" altLang="en-US" sz="2000" b="1" u="sng">
                <a:solidFill>
                  <a:srgbClr val="FF0000"/>
                </a:solidFill>
                <a:highlight>
                  <a:srgbClr val="FFFF00"/>
                </a:highlight>
              </a:rPr>
              <a:t>Basic </a:t>
            </a:r>
            <a:r>
              <a:rPr lang="en-GB" altLang="en-US" sz="2000" b="1" u="sng">
                <a:solidFill>
                  <a:schemeClr val="tx1"/>
                </a:solidFill>
                <a:highlight>
                  <a:srgbClr val="FFFF00"/>
                </a:highlight>
              </a:rPr>
              <a:t>D/A</a:t>
            </a:r>
            <a:r>
              <a:rPr lang="en-GB" altLang="en-US" sz="2000" b="1" u="sng">
                <a:solidFill>
                  <a:srgbClr val="FF0000"/>
                </a:solidFill>
                <a:highlight>
                  <a:srgbClr val="FFFF00"/>
                </a:highlight>
              </a:rPr>
              <a:t> Conversion techniques</a:t>
            </a:r>
          </a:p>
        </p:txBody>
      </p:sp>
      <p:sp>
        <p:nvSpPr>
          <p:cNvPr id="5" name="Text Box 4"/>
          <p:cNvSpPr txBox="1"/>
          <p:nvPr/>
        </p:nvSpPr>
        <p:spPr>
          <a:xfrm>
            <a:off x="228600" y="3124200"/>
            <a:ext cx="8752840" cy="2339102"/>
          </a:xfrm>
          <a:prstGeom prst="rect">
            <a:avLst/>
          </a:prstGeom>
          <a:noFill/>
        </p:spPr>
        <p:txBody>
          <a:bodyPr wrap="square" rtlCol="0" anchor="t">
            <a:spAutoFit/>
          </a:bodyPr>
          <a:lstStyle/>
          <a:p>
            <a:r>
              <a:rPr lang="en-GB" altLang="en-US" dirty="0"/>
              <a:t> The input digital data for a D/A converter is an n-bit binary word D. The bit </a:t>
            </a:r>
            <a:r>
              <a:rPr lang="en-GB" altLang="en-US" b="1" dirty="0"/>
              <a:t>b1</a:t>
            </a:r>
            <a:r>
              <a:rPr lang="en-GB" altLang="en-US" dirty="0"/>
              <a:t> is called the most significant bit (</a:t>
            </a:r>
            <a:r>
              <a:rPr lang="en-GB" altLang="en-US" b="1" dirty="0"/>
              <a:t>MSB</a:t>
            </a:r>
            <a:r>
              <a:rPr lang="en-GB" altLang="en-US" dirty="0"/>
              <a:t>) and bit </a:t>
            </a:r>
            <a:r>
              <a:rPr lang="en-GB" altLang="en-US" b="1" dirty="0"/>
              <a:t>bn</a:t>
            </a:r>
            <a:r>
              <a:rPr lang="en-GB" altLang="en-US" dirty="0"/>
              <a:t> the least significant bit (</a:t>
            </a:r>
            <a:r>
              <a:rPr lang="en-GB" altLang="en-US" b="1" dirty="0"/>
              <a:t>LSB</a:t>
            </a:r>
            <a:r>
              <a:rPr lang="en-GB" altLang="en-US" dirty="0"/>
              <a:t>). </a:t>
            </a:r>
          </a:p>
          <a:p>
            <a:r>
              <a:rPr lang="en-GB" altLang="en-US" dirty="0"/>
              <a:t>Then, the quantity D can be represented by </a:t>
            </a:r>
            <a:r>
              <a:rPr lang="en-GB" altLang="en-US" dirty="0">
                <a:highlight>
                  <a:srgbClr val="C0C0C0"/>
                </a:highlight>
              </a:rPr>
              <a:t>D = b</a:t>
            </a:r>
            <a:r>
              <a:rPr lang="en-GB" altLang="en-US" baseline="-25000" dirty="0">
                <a:highlight>
                  <a:srgbClr val="C0C0C0"/>
                </a:highlight>
              </a:rPr>
              <a:t>1</a:t>
            </a:r>
            <a:r>
              <a:rPr lang="en-GB" altLang="en-US" dirty="0">
                <a:highlight>
                  <a:srgbClr val="C0C0C0"/>
                </a:highlight>
              </a:rPr>
              <a:t>2</a:t>
            </a:r>
            <a:r>
              <a:rPr lang="en-GB" altLang="en-US" baseline="30000" dirty="0">
                <a:highlight>
                  <a:srgbClr val="C0C0C0"/>
                </a:highlight>
              </a:rPr>
              <a:t>–1</a:t>
            </a:r>
            <a:r>
              <a:rPr lang="en-GB" altLang="en-US" dirty="0">
                <a:highlight>
                  <a:srgbClr val="C0C0C0"/>
                </a:highlight>
              </a:rPr>
              <a:t> + b</a:t>
            </a:r>
            <a:r>
              <a:rPr lang="en-GB" altLang="en-US" baseline="-25000" dirty="0">
                <a:highlight>
                  <a:srgbClr val="C0C0C0"/>
                </a:highlight>
              </a:rPr>
              <a:t>2</a:t>
            </a:r>
            <a:r>
              <a:rPr lang="en-GB" altLang="en-US" dirty="0">
                <a:highlight>
                  <a:srgbClr val="C0C0C0"/>
                </a:highlight>
              </a:rPr>
              <a:t>2</a:t>
            </a:r>
            <a:r>
              <a:rPr lang="en-GB" altLang="en-US" baseline="30000" dirty="0">
                <a:highlight>
                  <a:srgbClr val="C0C0C0"/>
                </a:highlight>
              </a:rPr>
              <a:t>–2</a:t>
            </a:r>
            <a:r>
              <a:rPr lang="en-GB" altLang="en-US" dirty="0">
                <a:highlight>
                  <a:srgbClr val="C0C0C0"/>
                </a:highlight>
              </a:rPr>
              <a:t>+ b</a:t>
            </a:r>
            <a:r>
              <a:rPr lang="en-GB" altLang="en-US" baseline="-25000" dirty="0">
                <a:highlight>
                  <a:srgbClr val="C0C0C0"/>
                </a:highlight>
              </a:rPr>
              <a:t>3</a:t>
            </a:r>
            <a:r>
              <a:rPr lang="en-GB" altLang="en-US" dirty="0">
                <a:highlight>
                  <a:srgbClr val="C0C0C0"/>
                </a:highlight>
              </a:rPr>
              <a:t>2</a:t>
            </a:r>
            <a:r>
              <a:rPr lang="en-GB" altLang="en-US" baseline="30000" dirty="0">
                <a:highlight>
                  <a:srgbClr val="C0C0C0"/>
                </a:highlight>
              </a:rPr>
              <a:t>–3</a:t>
            </a:r>
            <a:r>
              <a:rPr lang="en-GB" altLang="en-US" dirty="0">
                <a:highlight>
                  <a:srgbClr val="C0C0C0"/>
                </a:highlight>
              </a:rPr>
              <a:t> + .... + b</a:t>
            </a:r>
            <a:r>
              <a:rPr lang="en-GB" altLang="en-US" baseline="-25000" dirty="0">
                <a:highlight>
                  <a:srgbClr val="C0C0C0"/>
                </a:highlight>
              </a:rPr>
              <a:t>n</a:t>
            </a:r>
            <a:r>
              <a:rPr lang="en-GB" altLang="en-US" dirty="0">
                <a:highlight>
                  <a:srgbClr val="C0C0C0"/>
                </a:highlight>
              </a:rPr>
              <a:t>2</a:t>
            </a:r>
            <a:r>
              <a:rPr lang="en-GB" altLang="en-US" baseline="30000" dirty="0">
                <a:highlight>
                  <a:srgbClr val="C0C0C0"/>
                </a:highlight>
              </a:rPr>
              <a:t>–n</a:t>
            </a:r>
            <a:endParaRPr lang="en-GB" altLang="en-US" dirty="0">
              <a:highlight>
                <a:srgbClr val="C0C0C0"/>
              </a:highlight>
            </a:endParaRPr>
          </a:p>
          <a:p>
            <a:endParaRPr lang="en-GB" altLang="en-US" dirty="0"/>
          </a:p>
          <a:p>
            <a:r>
              <a:rPr lang="en-GB" altLang="en-US" dirty="0"/>
              <a:t>The D/A converter accepts the binary input D and produces an </a:t>
            </a:r>
            <a:r>
              <a:rPr lang="en-GB" altLang="en-US" dirty="0" err="1"/>
              <a:t>analog</a:t>
            </a:r>
            <a:r>
              <a:rPr lang="en-GB" altLang="en-US" dirty="0"/>
              <a:t> output, </a:t>
            </a:r>
          </a:p>
          <a:p>
            <a:r>
              <a:rPr lang="en-GB" altLang="en-US" dirty="0"/>
              <a:t>which is proportional to D using a reference voltage </a:t>
            </a:r>
            <a:r>
              <a:rPr lang="en-GB" altLang="en-US" sz="2000" b="1" dirty="0"/>
              <a:t>V</a:t>
            </a:r>
            <a:r>
              <a:rPr lang="en-GB" altLang="en-US" sz="2000" b="1" baseline="-25000" dirty="0"/>
              <a:t>R</a:t>
            </a:r>
            <a:r>
              <a:rPr lang="en-GB" altLang="en-US" dirty="0"/>
              <a:t>. The converted </a:t>
            </a:r>
            <a:r>
              <a:rPr lang="en-GB" altLang="en-US" dirty="0" err="1"/>
              <a:t>analog</a:t>
            </a:r>
            <a:r>
              <a:rPr lang="en-GB" altLang="en-US" dirty="0"/>
              <a:t> value is either in voltage or current form. For a voltage output D/A converter, the conversion characteristic may be expressed as</a:t>
            </a:r>
          </a:p>
        </p:txBody>
      </p:sp>
      <p:pic>
        <p:nvPicPr>
          <p:cNvPr id="6" name="Picture 5"/>
          <p:cNvPicPr>
            <a:picLocks noChangeAspect="1"/>
          </p:cNvPicPr>
          <p:nvPr/>
        </p:nvPicPr>
        <p:blipFill>
          <a:blip r:embed="rId2">
            <a:lum bright="-30000" contrast="54000"/>
          </a:blip>
          <a:stretch>
            <a:fillRect/>
          </a:stretch>
        </p:blipFill>
        <p:spPr>
          <a:xfrm>
            <a:off x="533400" y="5562600"/>
            <a:ext cx="4450080" cy="433705"/>
          </a:xfrm>
          <a:prstGeom prst="rect">
            <a:avLst/>
          </a:prstGeom>
        </p:spPr>
      </p:pic>
      <p:pic>
        <p:nvPicPr>
          <p:cNvPr id="8" name="Picture 7"/>
          <p:cNvPicPr>
            <a:picLocks noChangeAspect="1"/>
          </p:cNvPicPr>
          <p:nvPr/>
        </p:nvPicPr>
        <p:blipFill>
          <a:blip r:embed="rId3">
            <a:lum bright="-30000" contrast="54000"/>
          </a:blip>
          <a:stretch>
            <a:fillRect/>
          </a:stretch>
        </p:blipFill>
        <p:spPr>
          <a:xfrm>
            <a:off x="5181601" y="5113804"/>
            <a:ext cx="3200400" cy="1353671"/>
          </a:xfrm>
          <a:prstGeom prst="rect">
            <a:avLst/>
          </a:prstGeom>
        </p:spPr>
      </p:pic>
      <p:pic>
        <p:nvPicPr>
          <p:cNvPr id="12" name="Picture 11"/>
          <p:cNvPicPr>
            <a:picLocks noChangeAspect="1"/>
          </p:cNvPicPr>
          <p:nvPr/>
        </p:nvPicPr>
        <p:blipFill>
          <a:blip r:embed="rId4">
            <a:lum bright="-30000" contrast="54000"/>
          </a:blip>
          <a:stretch>
            <a:fillRect/>
          </a:stretch>
        </p:blipFill>
        <p:spPr>
          <a:xfrm>
            <a:off x="5715000" y="963295"/>
            <a:ext cx="3333750" cy="18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3" name="Text Box 2"/>
          <p:cNvSpPr txBox="1"/>
          <p:nvPr/>
        </p:nvSpPr>
        <p:spPr>
          <a:xfrm>
            <a:off x="152400" y="457200"/>
            <a:ext cx="4059253" cy="461665"/>
          </a:xfrm>
          <a:prstGeom prst="rect">
            <a:avLst/>
          </a:prstGeom>
          <a:noFill/>
        </p:spPr>
        <p:txBody>
          <a:bodyPr wrap="none" rtlCol="0" anchor="t">
            <a:spAutoFit/>
          </a:bodyPr>
          <a:lstStyle/>
          <a:p>
            <a:r>
              <a:rPr lang="en-GB" altLang="en-US" sz="2400" b="1" i="1" u="sng" dirty="0">
                <a:highlight>
                  <a:srgbClr val="FFFF00"/>
                </a:highlight>
                <a:sym typeface="+mn-ea"/>
              </a:rPr>
              <a:t>Binary-Weighted resistor type </a:t>
            </a:r>
          </a:p>
        </p:txBody>
      </p:sp>
      <p:sp>
        <p:nvSpPr>
          <p:cNvPr id="4" name="Text Box 3"/>
          <p:cNvSpPr txBox="1"/>
          <p:nvPr/>
        </p:nvSpPr>
        <p:spPr>
          <a:xfrm>
            <a:off x="140970" y="1007745"/>
            <a:ext cx="8902700" cy="3784600"/>
          </a:xfrm>
          <a:prstGeom prst="rect">
            <a:avLst/>
          </a:prstGeom>
          <a:noFill/>
        </p:spPr>
        <p:txBody>
          <a:bodyPr wrap="square" rtlCol="0" anchor="t">
            <a:spAutoFit/>
          </a:bodyPr>
          <a:lstStyle/>
          <a:p>
            <a:pPr algn="just"/>
            <a:r>
              <a:rPr lang="en-GB" altLang="en-US" sz="2000" dirty="0"/>
              <a:t>In the weighted resistor type D/A converter, each digital level is converted into an equivalent </a:t>
            </a:r>
            <a:r>
              <a:rPr lang="en-GB" altLang="en-US" sz="2000" dirty="0" err="1"/>
              <a:t>analog</a:t>
            </a:r>
            <a:r>
              <a:rPr lang="en-GB" altLang="en-US" sz="2000" dirty="0"/>
              <a:t> voltage or current. In a 4-bit D/A converter which accepts data from 0000 to 1111, there are 15 discrete levels of input above the zero level, and hence it is convenient to divide the output </a:t>
            </a:r>
            <a:r>
              <a:rPr lang="en-GB" altLang="en-US" sz="2000" dirty="0" err="1"/>
              <a:t>analog</a:t>
            </a:r>
            <a:r>
              <a:rPr lang="en-GB" altLang="en-US" sz="2000" dirty="0"/>
              <a:t> signal into 15 levels above zero. The LSB of the digital data causes a change in the </a:t>
            </a:r>
            <a:r>
              <a:rPr lang="en-GB" altLang="en-US" sz="2000" dirty="0" err="1"/>
              <a:t>analog</a:t>
            </a:r>
            <a:r>
              <a:rPr lang="en-GB" altLang="en-US" sz="2000" dirty="0"/>
              <a:t> output that is equal to 1/15th of the full-scale </a:t>
            </a:r>
            <a:r>
              <a:rPr lang="en-GB" altLang="en-US" sz="2000" dirty="0" err="1"/>
              <a:t>analog</a:t>
            </a:r>
            <a:r>
              <a:rPr lang="en-GB" altLang="en-US" sz="2000" dirty="0"/>
              <a:t> output voltage (</a:t>
            </a:r>
            <a:r>
              <a:rPr lang="en-GB" altLang="en-US" sz="2000" b="1" i="1" dirty="0">
                <a:sym typeface="+mn-ea"/>
              </a:rPr>
              <a:t>V</a:t>
            </a:r>
            <a:r>
              <a:rPr lang="en-GB" altLang="en-US" sz="2000" b="1" i="1" baseline="-25000" dirty="0">
                <a:sym typeface="+mn-ea"/>
              </a:rPr>
              <a:t>R</a:t>
            </a:r>
            <a:r>
              <a:rPr lang="en-GB" altLang="en-US" sz="2000" dirty="0"/>
              <a:t>). Therefore, the weighted resistor network is designed in such a way that a 1 in LSB (2</a:t>
            </a:r>
            <a:r>
              <a:rPr lang="en-GB" altLang="en-US" sz="2000" baseline="30000" dirty="0"/>
              <a:t>0</a:t>
            </a:r>
            <a:r>
              <a:rPr lang="en-GB" altLang="en-US" sz="2000" dirty="0"/>
              <a:t>) position results in </a:t>
            </a:r>
            <a:r>
              <a:rPr lang="en-GB" altLang="en-US" sz="2000" b="1" i="1" dirty="0"/>
              <a:t>V</a:t>
            </a:r>
            <a:r>
              <a:rPr lang="en-GB" altLang="en-US" sz="2000" b="1" i="1" baseline="-25000" dirty="0"/>
              <a:t>R</a:t>
            </a:r>
            <a:r>
              <a:rPr lang="en-GB" altLang="en-US" sz="2000" dirty="0"/>
              <a:t> x 1/15 at the output. </a:t>
            </a:r>
          </a:p>
          <a:p>
            <a:pPr algn="just"/>
            <a:r>
              <a:rPr lang="en-GB" altLang="en-US" sz="2000" dirty="0"/>
              <a:t>A 1 in the 2</a:t>
            </a:r>
            <a:r>
              <a:rPr lang="en-GB" altLang="en-US" sz="2000" baseline="30000" dirty="0"/>
              <a:t>1</a:t>
            </a:r>
            <a:r>
              <a:rPr lang="en-GB" altLang="en-US" sz="2000" dirty="0"/>
              <a:t> bit position must cause a change in the </a:t>
            </a:r>
            <a:r>
              <a:rPr lang="en-GB" altLang="en-US" sz="2000" dirty="0" err="1"/>
              <a:t>analog</a:t>
            </a:r>
            <a:r>
              <a:rPr lang="en-GB" altLang="en-US" sz="2000" dirty="0"/>
              <a:t> output voltage that is equal to 2/15th of </a:t>
            </a:r>
            <a:r>
              <a:rPr lang="en-GB" altLang="en-US" sz="2000" b="1" i="1" dirty="0"/>
              <a:t>V</a:t>
            </a:r>
            <a:r>
              <a:rPr lang="en-GB" altLang="en-US" sz="2000" b="1" i="1" baseline="-25000" dirty="0"/>
              <a:t>R</a:t>
            </a:r>
            <a:r>
              <a:rPr lang="en-GB" altLang="en-US" sz="2000" dirty="0"/>
              <a:t> (i.e. twice the size of the LSB). </a:t>
            </a:r>
          </a:p>
          <a:p>
            <a:pPr algn="just"/>
            <a:r>
              <a:rPr lang="en-GB" altLang="en-US" sz="2000" dirty="0"/>
              <a:t>Similarly, a 1 in 2</a:t>
            </a:r>
            <a:r>
              <a:rPr lang="en-GB" altLang="en-US" sz="2000" baseline="30000" dirty="0"/>
              <a:t>2</a:t>
            </a:r>
            <a:r>
              <a:rPr lang="en-GB" altLang="en-US" sz="2000" dirty="0"/>
              <a:t> and 2</a:t>
            </a:r>
            <a:r>
              <a:rPr lang="en-GB" altLang="en-US" sz="2000" baseline="30000" dirty="0"/>
              <a:t>3</a:t>
            </a:r>
            <a:r>
              <a:rPr lang="en-GB" altLang="en-US" sz="2000" dirty="0"/>
              <a:t> bit positions must cause a change of </a:t>
            </a:r>
            <a:r>
              <a:rPr lang="en-GB" altLang="en-US" sz="2000" b="1" i="1" dirty="0">
                <a:highlight>
                  <a:srgbClr val="00FFFF"/>
                </a:highlight>
                <a:sym typeface="+mn-ea"/>
              </a:rPr>
              <a:t>V</a:t>
            </a:r>
            <a:r>
              <a:rPr lang="en-GB" altLang="en-US" sz="2000" b="1" i="1" baseline="-25000" dirty="0">
                <a:highlight>
                  <a:srgbClr val="00FFFF"/>
                </a:highlight>
                <a:sym typeface="+mn-ea"/>
              </a:rPr>
              <a:t>R</a:t>
            </a:r>
            <a:r>
              <a:rPr lang="en-GB" altLang="en-US" sz="2000" dirty="0">
                <a:highlight>
                  <a:srgbClr val="00FFFF"/>
                </a:highlight>
                <a:sym typeface="+mn-ea"/>
              </a:rPr>
              <a:t> x</a:t>
            </a:r>
            <a:r>
              <a:rPr lang="en-GB" altLang="en-US" sz="2000" dirty="0">
                <a:highlight>
                  <a:srgbClr val="00FFFF"/>
                </a:highlight>
              </a:rPr>
              <a:t> 4/15V</a:t>
            </a:r>
            <a:r>
              <a:rPr lang="en-GB" altLang="en-US" sz="2000" dirty="0"/>
              <a:t> and          </a:t>
            </a:r>
            <a:r>
              <a:rPr lang="en-GB" altLang="en-US" sz="2000" b="1" i="1" dirty="0">
                <a:highlight>
                  <a:srgbClr val="C0C0C0"/>
                </a:highlight>
                <a:sym typeface="+mn-ea"/>
              </a:rPr>
              <a:t>V</a:t>
            </a:r>
            <a:r>
              <a:rPr lang="en-GB" altLang="en-US" sz="2000" b="1" i="1" baseline="-25000" dirty="0">
                <a:highlight>
                  <a:srgbClr val="C0C0C0"/>
                </a:highlight>
                <a:sym typeface="+mn-ea"/>
              </a:rPr>
              <a:t>R</a:t>
            </a:r>
            <a:r>
              <a:rPr lang="en-GB" altLang="en-US" sz="2000" dirty="0">
                <a:highlight>
                  <a:srgbClr val="C0C0C0"/>
                </a:highlight>
                <a:sym typeface="+mn-ea"/>
              </a:rPr>
              <a:t> x</a:t>
            </a:r>
            <a:r>
              <a:rPr lang="en-GB" altLang="en-US" sz="2000" dirty="0">
                <a:highlight>
                  <a:srgbClr val="C0C0C0"/>
                </a:highlight>
              </a:rPr>
              <a:t> 8/15V</a:t>
            </a:r>
            <a:r>
              <a:rPr lang="en-GB" altLang="en-US" sz="2000" dirty="0"/>
              <a:t> respectively as the </a:t>
            </a:r>
            <a:r>
              <a:rPr lang="en-GB" altLang="en-US" sz="2000" dirty="0" err="1"/>
              <a:t>analog</a:t>
            </a:r>
            <a:r>
              <a:rPr lang="en-GB" altLang="en-US" sz="2000" dirty="0"/>
              <a:t> output.</a:t>
            </a:r>
          </a:p>
        </p:txBody>
      </p:sp>
      <p:sp>
        <p:nvSpPr>
          <p:cNvPr id="5" name="Text Box 4"/>
          <p:cNvSpPr txBox="1"/>
          <p:nvPr/>
        </p:nvSpPr>
        <p:spPr>
          <a:xfrm>
            <a:off x="140970" y="4876800"/>
            <a:ext cx="8809355" cy="1630045"/>
          </a:xfrm>
          <a:prstGeom prst="rect">
            <a:avLst/>
          </a:prstGeom>
          <a:noFill/>
        </p:spPr>
        <p:txBody>
          <a:bodyPr wrap="square" rtlCol="0" anchor="t">
            <a:spAutoFit/>
          </a:bodyPr>
          <a:lstStyle/>
          <a:p>
            <a:r>
              <a:rPr lang="en-GB" altLang="en-US" sz="2000" dirty="0"/>
              <a:t> It is important to note that the sum of the weights assigned to various bit positions </a:t>
            </a:r>
          </a:p>
          <a:p>
            <a:r>
              <a:rPr lang="en-GB" altLang="en-US" sz="2000" dirty="0"/>
              <a:t>of a 4-bit D/A converter must be </a:t>
            </a:r>
            <a:r>
              <a:rPr lang="en-GB" altLang="en-US" sz="2000" b="1" dirty="0">
                <a:solidFill>
                  <a:srgbClr val="FF0000"/>
                </a:solidFill>
              </a:rPr>
              <a:t>equal to 1, </a:t>
            </a:r>
          </a:p>
          <a:p>
            <a:r>
              <a:rPr lang="en-GB" altLang="en-US" sz="2000" dirty="0"/>
              <a:t>i.e. (1/15 + 2/15 + 4/15 + 8/15 = 15/15) </a:t>
            </a:r>
            <a:r>
              <a:rPr lang="en-GB" altLang="en-US" sz="2000" b="1" i="1" dirty="0">
                <a:sym typeface="+mn-ea"/>
              </a:rPr>
              <a:t>V</a:t>
            </a:r>
            <a:r>
              <a:rPr lang="en-GB" altLang="en-US" sz="2000" b="1" i="1" baseline="-25000" dirty="0">
                <a:sym typeface="+mn-ea"/>
              </a:rPr>
              <a:t>R</a:t>
            </a:r>
            <a:r>
              <a:rPr lang="en-GB" altLang="en-US" sz="2000" dirty="0"/>
              <a:t> = </a:t>
            </a:r>
            <a:r>
              <a:rPr lang="en-GB" altLang="en-US" sz="2000" b="1" i="1" dirty="0">
                <a:sym typeface="+mn-ea"/>
              </a:rPr>
              <a:t>V</a:t>
            </a:r>
            <a:r>
              <a:rPr lang="en-GB" altLang="en-US" sz="2000" b="1" i="1" baseline="-25000" dirty="0">
                <a:sym typeface="+mn-ea"/>
              </a:rPr>
              <a:t>FS</a:t>
            </a:r>
            <a:r>
              <a:rPr lang="en-GB" altLang="en-US" sz="2000" dirty="0"/>
              <a:t>.</a:t>
            </a:r>
          </a:p>
          <a:p>
            <a:r>
              <a:rPr lang="en-GB" altLang="en-US" sz="2000" dirty="0"/>
              <a:t> In general, the weight assigned to the LSB is 1/(2</a:t>
            </a:r>
            <a:r>
              <a:rPr lang="en-GB" altLang="en-US" sz="2000" baseline="30000" dirty="0"/>
              <a:t>n</a:t>
            </a:r>
            <a:r>
              <a:rPr lang="en-GB" altLang="en-US" sz="2000" dirty="0"/>
              <a:t> – 1), where n is the number of bits in the digital input.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6600" y="304800"/>
            <a:ext cx="2209800" cy="646331"/>
          </a:xfrm>
          <a:prstGeom prst="rect">
            <a:avLst/>
          </a:prstGeom>
          <a:noFill/>
        </p:spPr>
        <p:txBody>
          <a:bodyPr wrap="square" rtlCol="0">
            <a:spAutoFit/>
          </a:bodyPr>
          <a:lstStyle/>
          <a:p>
            <a:r>
              <a:rPr lang="en-US" sz="3600" b="1" dirty="0">
                <a:solidFill>
                  <a:srgbClr val="FF0000"/>
                </a:solidFill>
                <a:highlight>
                  <a:srgbClr val="FFFF00"/>
                </a:highlight>
              </a:rPr>
              <a:t>SYLLABUS</a:t>
            </a:r>
          </a:p>
        </p:txBody>
      </p:sp>
      <p:sp>
        <p:nvSpPr>
          <p:cNvPr id="8" name="TextBox 7"/>
          <p:cNvSpPr txBox="1"/>
          <p:nvPr/>
        </p:nvSpPr>
        <p:spPr>
          <a:xfrm>
            <a:off x="-40834" y="-64532"/>
            <a:ext cx="8727634" cy="492443"/>
          </a:xfrm>
          <a:prstGeom prst="rect">
            <a:avLst/>
          </a:prstGeom>
          <a:noFill/>
        </p:spPr>
        <p:txBody>
          <a:bodyPr wrap="square" rtlCol="0">
            <a:spAutoFit/>
          </a:bodyPr>
          <a:lstStyle/>
          <a:p>
            <a:r>
              <a:rPr lang="en-IN" sz="2500" b="1" dirty="0">
                <a:highlight>
                  <a:srgbClr val="FFFF99"/>
                </a:highlight>
              </a:rPr>
              <a:t>EC22401- ANALOG INTEGRATED CIRCUITS AND ITS APPLICATIONS</a:t>
            </a:r>
            <a:r>
              <a:rPr lang="en-IN" sz="2500" dirty="0">
                <a:highlight>
                  <a:srgbClr val="FFFF99"/>
                </a:highlight>
              </a:rPr>
              <a:t> </a:t>
            </a:r>
          </a:p>
        </p:txBody>
      </p:sp>
      <p:pic>
        <p:nvPicPr>
          <p:cNvPr id="2" name="Picture 1"/>
          <p:cNvPicPr>
            <a:picLocks noChangeAspect="1"/>
          </p:cNvPicPr>
          <p:nvPr/>
        </p:nvPicPr>
        <p:blipFill>
          <a:blip r:embed="rId2"/>
          <a:stretch>
            <a:fillRect/>
          </a:stretch>
        </p:blipFill>
        <p:spPr>
          <a:xfrm>
            <a:off x="76200" y="914400"/>
            <a:ext cx="8915399" cy="5943600"/>
          </a:xfrm>
          <a:prstGeom prst="rect">
            <a:avLst/>
          </a:prstGeom>
        </p:spPr>
      </p:pic>
      <p:sp>
        <p:nvSpPr>
          <p:cNvPr id="3" name="Rounded Rectangle 2"/>
          <p:cNvSpPr/>
          <p:nvPr/>
        </p:nvSpPr>
        <p:spPr>
          <a:xfrm>
            <a:off x="120650" y="4082415"/>
            <a:ext cx="8788400" cy="946785"/>
          </a:xfrm>
          <a:prstGeom prst="roundRect">
            <a:avLst/>
          </a:prstGeom>
          <a:noFill/>
          <a:ln w="57150">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48000"/>
          </a:blip>
          <a:stretch>
            <a:fillRect/>
          </a:stretch>
        </p:blipFill>
        <p:spPr>
          <a:xfrm>
            <a:off x="4643120" y="990600"/>
            <a:ext cx="4500880" cy="2157095"/>
          </a:xfrm>
          <a:prstGeom prst="rect">
            <a:avLst/>
          </a:prstGeom>
        </p:spPr>
      </p:pic>
      <p:sp>
        <p:nvSpPr>
          <p:cNvPr id="4" name="Text Box 3"/>
          <p:cNvSpPr txBox="1"/>
          <p:nvPr/>
        </p:nvSpPr>
        <p:spPr>
          <a:xfrm>
            <a:off x="99060" y="914400"/>
            <a:ext cx="4138930" cy="922020"/>
          </a:xfrm>
          <a:prstGeom prst="rect">
            <a:avLst/>
          </a:prstGeom>
          <a:noFill/>
        </p:spPr>
        <p:txBody>
          <a:bodyPr wrap="square" rtlCol="0" anchor="t">
            <a:spAutoFit/>
          </a:bodyPr>
          <a:lstStyle/>
          <a:p>
            <a:r>
              <a:rPr lang="en-GB" altLang="en-US" i="1" u="sng"/>
              <a:t>Thus, the 4-bit weighted resistor network shown in Fig --&gt; performs the following D/A conversion:</a:t>
            </a:r>
          </a:p>
        </p:txBody>
      </p:sp>
      <p:sp>
        <p:nvSpPr>
          <p:cNvPr id="5" name="Text Box 4"/>
          <p:cNvSpPr txBox="1"/>
          <p:nvPr/>
        </p:nvSpPr>
        <p:spPr>
          <a:xfrm>
            <a:off x="304800" y="1836420"/>
            <a:ext cx="4237990" cy="922020"/>
          </a:xfrm>
          <a:prstGeom prst="rect">
            <a:avLst/>
          </a:prstGeom>
          <a:noFill/>
        </p:spPr>
        <p:txBody>
          <a:bodyPr wrap="square" rtlCol="0" anchor="t">
            <a:spAutoFit/>
          </a:bodyPr>
          <a:lstStyle/>
          <a:p>
            <a:pPr marL="285750" indent="-285750">
              <a:buFont typeface="Wingdings" panose="05000000000000000000" pitchFamily="2" charset="2"/>
              <a:buChar char="Ø"/>
            </a:pPr>
            <a:r>
              <a:rPr lang="en-GB" altLang="en-US" b="1" dirty="0"/>
              <a:t>The 2</a:t>
            </a:r>
            <a:r>
              <a:rPr lang="en-GB" altLang="en-US" b="1" baseline="30000" dirty="0"/>
              <a:t>0</a:t>
            </a:r>
            <a:r>
              <a:rPr lang="en-GB" altLang="en-US" b="1" dirty="0"/>
              <a:t> bit is changed to 1/15th of V</a:t>
            </a:r>
            <a:r>
              <a:rPr lang="en-GB" altLang="en-US" b="1" baseline="-25000" dirty="0"/>
              <a:t>R</a:t>
            </a:r>
            <a:r>
              <a:rPr lang="en-GB" altLang="en-US" b="1" dirty="0"/>
              <a:t>,   2</a:t>
            </a:r>
            <a:r>
              <a:rPr lang="en-GB" altLang="en-US" b="1" baseline="30000" dirty="0"/>
              <a:t>1 </a:t>
            </a:r>
            <a:r>
              <a:rPr lang="en-GB" altLang="en-US" b="1" dirty="0"/>
              <a:t>bit to 2/15th of V</a:t>
            </a:r>
            <a:r>
              <a:rPr lang="en-GB" altLang="en-US" b="1" baseline="-25000" dirty="0"/>
              <a:t>R</a:t>
            </a:r>
            <a:r>
              <a:rPr lang="en-GB" altLang="en-US" b="1" dirty="0"/>
              <a:t>,  2</a:t>
            </a:r>
            <a:r>
              <a:rPr lang="en-GB" altLang="en-US" b="1" baseline="30000" dirty="0"/>
              <a:t>2 </a:t>
            </a:r>
            <a:r>
              <a:rPr lang="en-GB" altLang="en-US" b="1" dirty="0"/>
              <a:t>bit to 4/15th of V</a:t>
            </a:r>
            <a:r>
              <a:rPr lang="en-GB" altLang="en-US" b="1" baseline="-25000" dirty="0"/>
              <a:t>R</a:t>
            </a:r>
            <a:r>
              <a:rPr lang="en-GB" altLang="en-US" b="1" dirty="0"/>
              <a:t> and 2</a:t>
            </a:r>
            <a:r>
              <a:rPr lang="en-GB" altLang="en-US" b="1" baseline="30000" dirty="0"/>
              <a:t>3 </a:t>
            </a:r>
            <a:r>
              <a:rPr lang="en-GB" altLang="en-US" b="1" dirty="0"/>
              <a:t>bit to 8/15th of V</a:t>
            </a:r>
            <a:r>
              <a:rPr lang="en-GB" altLang="en-US" b="1" baseline="-25000" dirty="0"/>
              <a:t>R</a:t>
            </a:r>
            <a:r>
              <a:rPr lang="en-GB" altLang="en-US" b="1" dirty="0"/>
              <a:t>.</a:t>
            </a:r>
          </a:p>
        </p:txBody>
      </p:sp>
      <p:sp>
        <p:nvSpPr>
          <p:cNvPr id="6" name="Text Box 5"/>
          <p:cNvSpPr txBox="1"/>
          <p:nvPr/>
        </p:nvSpPr>
        <p:spPr>
          <a:xfrm>
            <a:off x="304800" y="2743200"/>
            <a:ext cx="5943600" cy="646331"/>
          </a:xfrm>
          <a:prstGeom prst="rect">
            <a:avLst/>
          </a:prstGeom>
          <a:noFill/>
        </p:spPr>
        <p:txBody>
          <a:bodyPr wrap="square" rtlCol="0" anchor="t">
            <a:spAutoFit/>
          </a:bodyPr>
          <a:lstStyle/>
          <a:p>
            <a:pPr marL="285750" indent="-285750">
              <a:buFont typeface="Wingdings" panose="05000000000000000000" pitchFamily="2" charset="2"/>
              <a:buChar char="Ø"/>
            </a:pPr>
            <a:r>
              <a:rPr lang="en-GB" altLang="en-US" b="1" dirty="0">
                <a:sym typeface="+mn-ea"/>
              </a:rPr>
              <a:t> These four voltages are added together to form the </a:t>
            </a:r>
            <a:r>
              <a:rPr lang="en-GB" altLang="en-US" b="1" dirty="0" err="1">
                <a:sym typeface="+mn-ea"/>
              </a:rPr>
              <a:t>analog</a:t>
            </a:r>
            <a:r>
              <a:rPr lang="en-GB" altLang="en-US" b="1" dirty="0">
                <a:sym typeface="+mn-ea"/>
              </a:rPr>
              <a:t> output voltage using an </a:t>
            </a:r>
            <a:r>
              <a:rPr lang="en-GB" altLang="en-US" b="1" dirty="0">
                <a:solidFill>
                  <a:srgbClr val="C00000"/>
                </a:solidFill>
                <a:sym typeface="+mn-ea"/>
              </a:rPr>
              <a:t>op-amp summer circuit</a:t>
            </a:r>
            <a:r>
              <a:rPr lang="en-GB" altLang="en-US" b="1" dirty="0">
                <a:sym typeface="+mn-ea"/>
              </a:rPr>
              <a:t>.</a:t>
            </a:r>
            <a:endParaRPr lang="en-GB" altLang="en-US" b="1" dirty="0"/>
          </a:p>
        </p:txBody>
      </p:sp>
      <p:sp>
        <p:nvSpPr>
          <p:cNvPr id="7" name="Text Box 6"/>
          <p:cNvSpPr txBox="1"/>
          <p:nvPr/>
        </p:nvSpPr>
        <p:spPr>
          <a:xfrm>
            <a:off x="304800" y="3581400"/>
            <a:ext cx="8628380" cy="922020"/>
          </a:xfrm>
          <a:prstGeom prst="rect">
            <a:avLst/>
          </a:prstGeom>
          <a:noFill/>
        </p:spPr>
        <p:txBody>
          <a:bodyPr wrap="square" rtlCol="0" anchor="t">
            <a:spAutoFit/>
          </a:bodyPr>
          <a:lstStyle/>
          <a:p>
            <a:r>
              <a:rPr lang="en-GB" altLang="en-US" dirty="0"/>
              <a:t>The resistor </a:t>
            </a:r>
            <a:r>
              <a:rPr lang="en-GB" altLang="en-US" b="1" dirty="0"/>
              <a:t>R</a:t>
            </a:r>
            <a:r>
              <a:rPr lang="en-GB" altLang="en-US" b="1" baseline="-25000" dirty="0"/>
              <a:t>0</a:t>
            </a:r>
            <a:r>
              <a:rPr lang="en-GB" altLang="en-US" b="1" dirty="0"/>
              <a:t>, R</a:t>
            </a:r>
            <a:r>
              <a:rPr lang="en-GB" altLang="en-US" b="1" baseline="-25000" dirty="0"/>
              <a:t>1</a:t>
            </a:r>
            <a:r>
              <a:rPr lang="en-GB" altLang="en-US" b="1" dirty="0"/>
              <a:t>, R</a:t>
            </a:r>
            <a:r>
              <a:rPr lang="en-GB" altLang="en-US" b="1" baseline="-25000" dirty="0"/>
              <a:t>2</a:t>
            </a:r>
            <a:r>
              <a:rPr lang="en-GB" altLang="en-US" b="1" dirty="0"/>
              <a:t> and R</a:t>
            </a:r>
            <a:r>
              <a:rPr lang="en-GB" altLang="en-US" b="1" baseline="-25000" dirty="0"/>
              <a:t>3</a:t>
            </a:r>
            <a:r>
              <a:rPr lang="en-GB" altLang="en-US" dirty="0"/>
              <a:t> form the voltage divider network connected with the op-amp and </a:t>
            </a:r>
            <a:r>
              <a:rPr lang="en-GB" altLang="en-US" b="1" dirty="0"/>
              <a:t>R</a:t>
            </a:r>
            <a:r>
              <a:rPr lang="en-GB" altLang="en-US" b="1" baseline="-25000" dirty="0"/>
              <a:t>L</a:t>
            </a:r>
            <a:r>
              <a:rPr lang="en-GB" altLang="en-US" b="1" dirty="0"/>
              <a:t> </a:t>
            </a:r>
            <a:r>
              <a:rPr lang="en-GB" altLang="en-US" dirty="0"/>
              <a:t>is the load resistor which should be large enough so as not to load the divider network.</a:t>
            </a:r>
          </a:p>
        </p:txBody>
      </p:sp>
      <p:sp>
        <p:nvSpPr>
          <p:cNvPr id="8" name="Text Box 7"/>
          <p:cNvSpPr txBox="1"/>
          <p:nvPr/>
        </p:nvSpPr>
        <p:spPr>
          <a:xfrm>
            <a:off x="228600" y="4606290"/>
            <a:ext cx="8704580" cy="1753235"/>
          </a:xfrm>
          <a:prstGeom prst="rect">
            <a:avLst/>
          </a:prstGeom>
          <a:noFill/>
        </p:spPr>
        <p:txBody>
          <a:bodyPr wrap="square" rtlCol="0" anchor="t">
            <a:spAutoFit/>
          </a:bodyPr>
          <a:lstStyle/>
          <a:p>
            <a:pPr algn="just"/>
            <a:r>
              <a:rPr lang="en-GB" altLang="en-US" dirty="0"/>
              <a:t>The </a:t>
            </a:r>
            <a:r>
              <a:rPr lang="en-GB" altLang="en-US" dirty="0">
                <a:solidFill>
                  <a:srgbClr val="C00000"/>
                </a:solidFill>
              </a:rPr>
              <a:t>LSB should be connected with the highest input resistance R0 </a:t>
            </a:r>
            <a:r>
              <a:rPr lang="en-GB" altLang="en-US" dirty="0"/>
              <a:t>while the 2</a:t>
            </a:r>
            <a:r>
              <a:rPr lang="en-GB" altLang="en-US" baseline="30000" dirty="0"/>
              <a:t>1</a:t>
            </a:r>
            <a:r>
              <a:rPr lang="en-GB" altLang="en-US" dirty="0"/>
              <a:t> bit is connected with a resistance of half the value of LSB resistor, i.e. R0/2. Therefore, its current contribution at the summing junction of op-amp will be twice that of LSB. The 2</a:t>
            </a:r>
            <a:r>
              <a:rPr lang="en-GB" altLang="en-US" baseline="30000" dirty="0"/>
              <a:t>2</a:t>
            </a:r>
            <a:r>
              <a:rPr lang="en-GB" altLang="en-US" dirty="0"/>
              <a:t> bit is connected with a 1/4th of LSB resistance, i.e. R0 /4. Similarly, the MSB is connected with 1/8th of the LSB resistance, i.e. R0 /8. The output is the sum of these four attenuated voltages.</a:t>
            </a:r>
          </a:p>
        </p:txBody>
      </p:sp>
      <p:sp>
        <p:nvSpPr>
          <p:cNvPr id="9"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0" name="Text Box 2"/>
          <p:cNvSpPr txBox="1"/>
          <p:nvPr/>
        </p:nvSpPr>
        <p:spPr>
          <a:xfrm>
            <a:off x="152400" y="457200"/>
            <a:ext cx="4059253" cy="461665"/>
          </a:xfrm>
          <a:prstGeom prst="rect">
            <a:avLst/>
          </a:prstGeom>
          <a:noFill/>
        </p:spPr>
        <p:txBody>
          <a:bodyPr wrap="none" rtlCol="0" anchor="t">
            <a:spAutoFit/>
          </a:bodyPr>
          <a:lstStyle/>
          <a:p>
            <a:r>
              <a:rPr lang="en-GB" altLang="en-US" sz="2400" b="1" i="1" u="sng" dirty="0">
                <a:highlight>
                  <a:srgbClr val="FFFF00"/>
                </a:highlight>
                <a:sym typeface="+mn-ea"/>
              </a:rPr>
              <a:t>Binary-Weighted resistor type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9225" y="939165"/>
            <a:ext cx="3599815" cy="398780"/>
          </a:xfrm>
          <a:prstGeom prst="rect">
            <a:avLst/>
          </a:prstGeom>
          <a:noFill/>
        </p:spPr>
        <p:txBody>
          <a:bodyPr wrap="none" rtlCol="0">
            <a:spAutoFit/>
          </a:bodyPr>
          <a:lstStyle/>
          <a:p>
            <a:pPr algn="l"/>
            <a:r>
              <a:rPr lang="en-GB" altLang="en-US" sz="2000" b="1" u="sng"/>
              <a:t>Operating principle of the circuit</a:t>
            </a:r>
          </a:p>
        </p:txBody>
      </p:sp>
      <p:sp>
        <p:nvSpPr>
          <p:cNvPr id="3" name="Text Box 2"/>
          <p:cNvSpPr txBox="1"/>
          <p:nvPr/>
        </p:nvSpPr>
        <p:spPr>
          <a:xfrm>
            <a:off x="241935" y="1371600"/>
            <a:ext cx="8539480" cy="1476375"/>
          </a:xfrm>
          <a:prstGeom prst="rect">
            <a:avLst/>
          </a:prstGeom>
          <a:noFill/>
        </p:spPr>
        <p:txBody>
          <a:bodyPr wrap="square" rtlCol="0" anchor="t">
            <a:spAutoFit/>
          </a:bodyPr>
          <a:lstStyle/>
          <a:p>
            <a:pPr algn="just"/>
            <a:r>
              <a:rPr lang="en-GB" altLang="en-US" dirty="0"/>
              <a:t>The equivalent circuit of Fig.( in </a:t>
            </a:r>
            <a:r>
              <a:rPr lang="en-GB" altLang="en-US" dirty="0" err="1"/>
              <a:t>prev</a:t>
            </a:r>
            <a:r>
              <a:rPr lang="en-GB" altLang="en-US" dirty="0"/>
              <a:t> slide), when applied with the digital data of</a:t>
            </a:r>
            <a:r>
              <a:rPr lang="en-GB" altLang="en-US" b="1" dirty="0"/>
              <a:t> </a:t>
            </a:r>
            <a:r>
              <a:rPr lang="en-GB" altLang="en-US" b="1" dirty="0">
                <a:highlight>
                  <a:srgbClr val="FFFF00"/>
                </a:highlight>
              </a:rPr>
              <a:t>0001</a:t>
            </a:r>
            <a:r>
              <a:rPr lang="en-GB" altLang="en-US" dirty="0">
                <a:highlight>
                  <a:srgbClr val="FFFF00"/>
                </a:highlight>
              </a:rPr>
              <a:t>,</a:t>
            </a:r>
            <a:r>
              <a:rPr lang="en-GB" altLang="en-US" dirty="0"/>
              <a:t> is shown in Fig.(b). The </a:t>
            </a:r>
            <a:r>
              <a:rPr lang="en-GB" altLang="en-US" dirty="0" err="1"/>
              <a:t>analog</a:t>
            </a:r>
            <a:r>
              <a:rPr lang="en-GB" altLang="en-US" dirty="0"/>
              <a:t> output voltage Vo can be calculated using </a:t>
            </a:r>
            <a:r>
              <a:rPr lang="en-GB" altLang="en-US" dirty="0" err="1"/>
              <a:t>Millman’s</a:t>
            </a:r>
            <a:r>
              <a:rPr lang="en-GB" altLang="en-US" dirty="0"/>
              <a:t> theorem, which states that the voltage at any node in a resistive network is equal to the sum of the currents entering the node divided by the sum of the conductance connected at the node. Then the output voltage is expressed as</a:t>
            </a:r>
          </a:p>
        </p:txBody>
      </p:sp>
      <p:pic>
        <p:nvPicPr>
          <p:cNvPr id="6" name="Picture 5"/>
          <p:cNvPicPr>
            <a:picLocks noChangeAspect="1"/>
          </p:cNvPicPr>
          <p:nvPr/>
        </p:nvPicPr>
        <p:blipFill>
          <a:blip r:embed="rId2">
            <a:lum bright="-30000" contrast="54000"/>
          </a:blip>
          <a:stretch>
            <a:fillRect/>
          </a:stretch>
        </p:blipFill>
        <p:spPr>
          <a:xfrm>
            <a:off x="306070" y="2882265"/>
            <a:ext cx="5720715" cy="1701165"/>
          </a:xfrm>
          <a:prstGeom prst="rect">
            <a:avLst/>
          </a:prstGeom>
        </p:spPr>
      </p:pic>
      <p:pic>
        <p:nvPicPr>
          <p:cNvPr id="4" name="Picture 3"/>
          <p:cNvPicPr>
            <a:picLocks noChangeAspect="1"/>
          </p:cNvPicPr>
          <p:nvPr/>
        </p:nvPicPr>
        <p:blipFill>
          <a:blip r:embed="rId3">
            <a:lum bright="-30000" contrast="54000"/>
          </a:blip>
          <a:stretch>
            <a:fillRect/>
          </a:stretch>
        </p:blipFill>
        <p:spPr>
          <a:xfrm>
            <a:off x="5410200" y="2667000"/>
            <a:ext cx="2966085" cy="1090930"/>
          </a:xfrm>
          <a:prstGeom prst="rect">
            <a:avLst/>
          </a:prstGeom>
        </p:spPr>
      </p:pic>
      <p:sp>
        <p:nvSpPr>
          <p:cNvPr id="8" name="Text Box 7"/>
          <p:cNvSpPr txBox="1"/>
          <p:nvPr/>
        </p:nvSpPr>
        <p:spPr>
          <a:xfrm>
            <a:off x="228600" y="4648200"/>
            <a:ext cx="8321040" cy="645160"/>
          </a:xfrm>
          <a:prstGeom prst="rect">
            <a:avLst/>
          </a:prstGeom>
          <a:noFill/>
        </p:spPr>
        <p:txBody>
          <a:bodyPr wrap="square" rtlCol="0" anchor="t">
            <a:spAutoFit/>
          </a:bodyPr>
          <a:lstStyle/>
          <a:p>
            <a:r>
              <a:rPr lang="en-GB" altLang="en-US"/>
              <a:t>For the weighted resistor network, assuming R1 = R, R2 = R/2, R3 = R/4 and R4 = R/8, and applying the Millman’s theorem to the circuit of Fig.(b), we get</a:t>
            </a:r>
          </a:p>
        </p:txBody>
      </p:sp>
      <p:pic>
        <p:nvPicPr>
          <p:cNvPr id="9" name="Picture 8"/>
          <p:cNvPicPr>
            <a:picLocks noChangeAspect="1"/>
          </p:cNvPicPr>
          <p:nvPr/>
        </p:nvPicPr>
        <p:blipFill>
          <a:blip r:embed="rId4">
            <a:lum bright="-30000" contrast="54000"/>
          </a:blip>
          <a:stretch>
            <a:fillRect/>
          </a:stretch>
        </p:blipFill>
        <p:spPr>
          <a:xfrm>
            <a:off x="2971800" y="5334000"/>
            <a:ext cx="2760980" cy="1132205"/>
          </a:xfrm>
          <a:prstGeom prst="rect">
            <a:avLst/>
          </a:prstGeom>
        </p:spPr>
      </p:pic>
      <p:sp>
        <p:nvSpPr>
          <p:cNvPr id="10"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1" name="Text Box 2"/>
          <p:cNvSpPr txBox="1"/>
          <p:nvPr/>
        </p:nvSpPr>
        <p:spPr>
          <a:xfrm>
            <a:off x="152400" y="457200"/>
            <a:ext cx="4059253" cy="461665"/>
          </a:xfrm>
          <a:prstGeom prst="rect">
            <a:avLst/>
          </a:prstGeom>
          <a:noFill/>
        </p:spPr>
        <p:txBody>
          <a:bodyPr wrap="none" rtlCol="0" anchor="t">
            <a:spAutoFit/>
          </a:bodyPr>
          <a:lstStyle/>
          <a:p>
            <a:r>
              <a:rPr lang="en-GB" altLang="en-US" sz="2400" b="1" i="1" u="sng" dirty="0">
                <a:highlight>
                  <a:srgbClr val="FFFF00"/>
                </a:highlight>
                <a:sym typeface="+mn-ea"/>
              </a:rPr>
              <a:t>Binary-Weighted resistor type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1140" y="1215390"/>
            <a:ext cx="8627110" cy="2061210"/>
          </a:xfrm>
          <a:prstGeom prst="rect">
            <a:avLst/>
          </a:prstGeom>
          <a:noFill/>
        </p:spPr>
        <p:txBody>
          <a:bodyPr wrap="square" rtlCol="0" anchor="t">
            <a:spAutoFit/>
          </a:bodyPr>
          <a:lstStyle/>
          <a:p>
            <a:pPr algn="just"/>
            <a:r>
              <a:rPr lang="en-GB" altLang="en-US" dirty="0"/>
              <a:t>Figure(</a:t>
            </a:r>
            <a:r>
              <a:rPr lang="en-GB" altLang="en-US" sz="2000" b="1" dirty="0">
                <a:highlight>
                  <a:srgbClr val="FFFF00"/>
                </a:highlight>
              </a:rPr>
              <a:t>c</a:t>
            </a:r>
            <a:r>
              <a:rPr lang="en-GB" altLang="en-US" dirty="0"/>
              <a:t>) shows the circuit of an n-bit D/A converter using op-amp as a summing amplifier. It employs a binary-weighted resistor network to generate the terms </a:t>
            </a:r>
            <a:r>
              <a:rPr lang="en-GB" altLang="en-US" b="1" dirty="0">
                <a:highlight>
                  <a:srgbClr val="FFFF00"/>
                </a:highlight>
              </a:rPr>
              <a:t>b</a:t>
            </a:r>
            <a:r>
              <a:rPr lang="en-GB" altLang="en-US" b="1" baseline="-25000" dirty="0">
                <a:highlight>
                  <a:srgbClr val="FFFF00"/>
                </a:highlight>
              </a:rPr>
              <a:t>i</a:t>
            </a:r>
            <a:r>
              <a:rPr lang="en-GB" altLang="en-US" b="1" dirty="0">
                <a:highlight>
                  <a:srgbClr val="FFFF00"/>
                </a:highlight>
              </a:rPr>
              <a:t>2</a:t>
            </a:r>
            <a:r>
              <a:rPr lang="en-GB" altLang="en-US" b="1" baseline="30000" dirty="0">
                <a:highlight>
                  <a:srgbClr val="FFFF00"/>
                </a:highlight>
              </a:rPr>
              <a:t>–</a:t>
            </a:r>
            <a:r>
              <a:rPr lang="en-GB" altLang="en-US" b="1" baseline="30000" dirty="0" err="1">
                <a:highlight>
                  <a:srgbClr val="FFFF00"/>
                </a:highlight>
              </a:rPr>
              <a:t>i</a:t>
            </a:r>
            <a:endParaRPr lang="en-GB" altLang="en-US" b="1" dirty="0">
              <a:highlight>
                <a:srgbClr val="FFFF00"/>
              </a:highlight>
            </a:endParaRPr>
          </a:p>
          <a:p>
            <a:pPr algn="just"/>
            <a:r>
              <a:rPr lang="en-GB" altLang="en-US" dirty="0"/>
              <a:t> where </a:t>
            </a:r>
            <a:r>
              <a:rPr lang="en-GB" altLang="en-US" dirty="0" err="1"/>
              <a:t>i</a:t>
            </a:r>
            <a:r>
              <a:rPr lang="en-GB" altLang="en-US" dirty="0"/>
              <a:t> = 1, 2, … n. The circuit also uses n-electronic switches controlled by the binary input word b1, b2, ... bn and a reference voltage </a:t>
            </a:r>
            <a:r>
              <a:rPr lang="en-GB" altLang="en-US" b="1" dirty="0"/>
              <a:t>–V</a:t>
            </a:r>
            <a:r>
              <a:rPr lang="en-GB" altLang="en-US" b="1" baseline="-25000" dirty="0"/>
              <a:t>R</a:t>
            </a:r>
            <a:r>
              <a:rPr lang="en-GB" altLang="en-US" dirty="0"/>
              <a:t>. The switches are of single pole double throw (SPDT) type. If the binary input to a switch is 1, then the switch connects the resistance to the reference voltage –VR. When the input bit to the switch is 0, it connects the resistor to ground.</a:t>
            </a:r>
          </a:p>
        </p:txBody>
      </p:sp>
      <p:grpSp>
        <p:nvGrpSpPr>
          <p:cNvPr id="7" name="Group 6"/>
          <p:cNvGrpSpPr/>
          <p:nvPr/>
        </p:nvGrpSpPr>
        <p:grpSpPr>
          <a:xfrm>
            <a:off x="457200" y="3200400"/>
            <a:ext cx="5365750" cy="3199765"/>
            <a:chOff x="7320" y="4320"/>
            <a:chExt cx="7214" cy="4006"/>
          </a:xfrm>
        </p:grpSpPr>
        <p:pic>
          <p:nvPicPr>
            <p:cNvPr id="3" name="Picture 2"/>
            <p:cNvPicPr>
              <a:picLocks noChangeAspect="1"/>
            </p:cNvPicPr>
            <p:nvPr/>
          </p:nvPicPr>
          <p:blipFill>
            <a:blip r:embed="rId2">
              <a:lum bright="-30000" contrast="54000"/>
            </a:blip>
            <a:stretch>
              <a:fillRect/>
            </a:stretch>
          </p:blipFill>
          <p:spPr>
            <a:xfrm>
              <a:off x="7320" y="4320"/>
              <a:ext cx="7200" cy="4007"/>
            </a:xfrm>
            <a:prstGeom prst="rect">
              <a:avLst/>
            </a:prstGeom>
          </p:spPr>
        </p:pic>
        <p:pic>
          <p:nvPicPr>
            <p:cNvPr id="5" name="Picture 4"/>
            <p:cNvPicPr>
              <a:picLocks noChangeAspect="1"/>
            </p:cNvPicPr>
            <p:nvPr/>
          </p:nvPicPr>
          <p:blipFill>
            <a:blip r:embed="rId3">
              <a:lum bright="-30000" contrast="54000"/>
            </a:blip>
            <a:stretch>
              <a:fillRect/>
            </a:stretch>
          </p:blipFill>
          <p:spPr>
            <a:xfrm>
              <a:off x="10560" y="7440"/>
              <a:ext cx="3975" cy="330"/>
            </a:xfrm>
            <a:prstGeom prst="rect">
              <a:avLst/>
            </a:prstGeom>
          </p:spPr>
        </p:pic>
      </p:grpSp>
      <p:sp>
        <p:nvSpPr>
          <p:cNvPr id="8" name="Text Box 7"/>
          <p:cNvSpPr txBox="1"/>
          <p:nvPr/>
        </p:nvSpPr>
        <p:spPr>
          <a:xfrm>
            <a:off x="152400" y="838200"/>
            <a:ext cx="4452620" cy="368300"/>
          </a:xfrm>
          <a:prstGeom prst="rect">
            <a:avLst/>
          </a:prstGeom>
          <a:noFill/>
        </p:spPr>
        <p:txBody>
          <a:bodyPr wrap="square" rtlCol="0" anchor="t">
            <a:spAutoFit/>
          </a:bodyPr>
          <a:lstStyle/>
          <a:p>
            <a:r>
              <a:rPr lang="en-GB" altLang="en-US" b="1" u="sng"/>
              <a:t>n-bit D/A converter using op-amp</a:t>
            </a:r>
          </a:p>
        </p:txBody>
      </p:sp>
      <p:grpSp>
        <p:nvGrpSpPr>
          <p:cNvPr id="12" name="Group 11"/>
          <p:cNvGrpSpPr/>
          <p:nvPr/>
        </p:nvGrpSpPr>
        <p:grpSpPr>
          <a:xfrm>
            <a:off x="6002655" y="3276600"/>
            <a:ext cx="3140710" cy="3100705"/>
            <a:chOff x="9453" y="5160"/>
            <a:chExt cx="4946" cy="4883"/>
          </a:xfrm>
        </p:grpSpPr>
        <p:pic>
          <p:nvPicPr>
            <p:cNvPr id="9" name="Picture 8"/>
            <p:cNvPicPr>
              <a:picLocks noChangeAspect="1"/>
            </p:cNvPicPr>
            <p:nvPr/>
          </p:nvPicPr>
          <p:blipFill>
            <a:blip r:embed="rId4">
              <a:lum bright="-30000" contrast="54000"/>
            </a:blip>
            <a:stretch>
              <a:fillRect/>
            </a:stretch>
          </p:blipFill>
          <p:spPr>
            <a:xfrm>
              <a:off x="9453" y="5160"/>
              <a:ext cx="4947" cy="4303"/>
            </a:xfrm>
            <a:prstGeom prst="rect">
              <a:avLst/>
            </a:prstGeom>
          </p:spPr>
        </p:pic>
        <p:sp>
          <p:nvSpPr>
            <p:cNvPr id="11" name="Text Box 10"/>
            <p:cNvSpPr txBox="1"/>
            <p:nvPr/>
          </p:nvSpPr>
          <p:spPr>
            <a:xfrm>
              <a:off x="10464" y="9513"/>
              <a:ext cx="3486" cy="531"/>
            </a:xfrm>
            <a:prstGeom prst="rect">
              <a:avLst/>
            </a:prstGeom>
          </p:spPr>
          <p:txBody>
            <a:bodyPr wrap="square" rtlCol="0">
              <a:spAutoFit/>
            </a:bodyPr>
            <a:lstStyle/>
            <a:p>
              <a:r>
                <a:rPr lang="en-GB" altLang="en-US" sz="1600" b="1" i="1"/>
                <a:t>Transfer Characteristics</a:t>
              </a:r>
            </a:p>
          </p:txBody>
        </p:sp>
      </p:grpSp>
      <p:sp>
        <p:nvSpPr>
          <p:cNvPr id="13" name="Text Box 12"/>
          <p:cNvSpPr txBox="1"/>
          <p:nvPr/>
        </p:nvSpPr>
        <p:spPr>
          <a:xfrm>
            <a:off x="364490" y="6096000"/>
            <a:ext cx="6036310" cy="368300"/>
          </a:xfrm>
          <a:prstGeom prst="rect">
            <a:avLst/>
          </a:prstGeom>
          <a:noFill/>
        </p:spPr>
        <p:txBody>
          <a:bodyPr wrap="square" rtlCol="0" anchor="t">
            <a:spAutoFit/>
          </a:bodyPr>
          <a:lstStyle/>
          <a:p>
            <a:r>
              <a:rPr lang="en-GB" altLang="en-US" i="1" dirty="0"/>
              <a:t>(The op-amp is operated as a current-to-voltage converter)</a:t>
            </a:r>
          </a:p>
        </p:txBody>
      </p:sp>
      <p:sp>
        <p:nvSpPr>
          <p:cNvPr id="14"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5" name="Text Box 2"/>
          <p:cNvSpPr txBox="1"/>
          <p:nvPr/>
        </p:nvSpPr>
        <p:spPr>
          <a:xfrm>
            <a:off x="152400" y="457200"/>
            <a:ext cx="4059253" cy="461665"/>
          </a:xfrm>
          <a:prstGeom prst="rect">
            <a:avLst/>
          </a:prstGeom>
          <a:noFill/>
        </p:spPr>
        <p:txBody>
          <a:bodyPr wrap="none" rtlCol="0" anchor="t">
            <a:spAutoFit/>
          </a:bodyPr>
          <a:lstStyle/>
          <a:p>
            <a:r>
              <a:rPr lang="en-GB" altLang="en-US" sz="2400" b="1" i="1" u="sng" dirty="0">
                <a:highlight>
                  <a:srgbClr val="FFFF00"/>
                </a:highlight>
                <a:sym typeface="+mn-ea"/>
              </a:rPr>
              <a:t>Binary-Weighted resistor type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760085" y="948690"/>
            <a:ext cx="3200400" cy="2480310"/>
            <a:chOff x="7320" y="4320"/>
            <a:chExt cx="7214" cy="4006"/>
          </a:xfrm>
        </p:grpSpPr>
        <p:pic>
          <p:nvPicPr>
            <p:cNvPr id="13" name="Picture 12"/>
            <p:cNvPicPr>
              <a:picLocks noChangeAspect="1"/>
            </p:cNvPicPr>
            <p:nvPr/>
          </p:nvPicPr>
          <p:blipFill>
            <a:blip r:embed="rId2">
              <a:lum bright="-30000" contrast="54000"/>
            </a:blip>
            <a:stretch>
              <a:fillRect/>
            </a:stretch>
          </p:blipFill>
          <p:spPr>
            <a:xfrm>
              <a:off x="7320" y="4320"/>
              <a:ext cx="7200" cy="4007"/>
            </a:xfrm>
            <a:prstGeom prst="rect">
              <a:avLst/>
            </a:prstGeom>
          </p:spPr>
        </p:pic>
        <p:pic>
          <p:nvPicPr>
            <p:cNvPr id="14" name="Picture 13"/>
            <p:cNvPicPr>
              <a:picLocks noChangeAspect="1"/>
            </p:cNvPicPr>
            <p:nvPr/>
          </p:nvPicPr>
          <p:blipFill>
            <a:blip r:embed="rId3">
              <a:lum bright="-30000" contrast="54000"/>
            </a:blip>
            <a:stretch>
              <a:fillRect/>
            </a:stretch>
          </p:blipFill>
          <p:spPr>
            <a:xfrm>
              <a:off x="10560" y="7440"/>
              <a:ext cx="3975" cy="330"/>
            </a:xfrm>
            <a:prstGeom prst="rect">
              <a:avLst/>
            </a:prstGeom>
          </p:spPr>
        </p:pic>
      </p:grpSp>
      <p:sp>
        <p:nvSpPr>
          <p:cNvPr id="2" name="Text Box 1"/>
          <p:cNvSpPr txBox="1"/>
          <p:nvPr/>
        </p:nvSpPr>
        <p:spPr>
          <a:xfrm>
            <a:off x="381000" y="821055"/>
            <a:ext cx="8582660" cy="368300"/>
          </a:xfrm>
          <a:prstGeom prst="rect">
            <a:avLst/>
          </a:prstGeom>
          <a:noFill/>
        </p:spPr>
        <p:txBody>
          <a:bodyPr wrap="square" rtlCol="0" anchor="t">
            <a:spAutoFit/>
          </a:bodyPr>
          <a:lstStyle/>
          <a:p>
            <a:r>
              <a:rPr lang="en-GB" altLang="en-US"/>
              <a:t>Considering an ideal op-amp A, the output current </a:t>
            </a:r>
            <a:r>
              <a:rPr lang="en-GB" altLang="en-US"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a:t>
            </a:r>
            <a:r>
              <a:rPr lang="en-GB" altLang="en-US"/>
              <a:t> is given by</a:t>
            </a:r>
          </a:p>
        </p:txBody>
      </p:sp>
      <p:pic>
        <p:nvPicPr>
          <p:cNvPr id="3" name="Content Placeholder 2"/>
          <p:cNvPicPr>
            <a:picLocks noGrp="1" noChangeAspect="1"/>
          </p:cNvPicPr>
          <p:nvPr>
            <p:ph sz="half" idx="4294967295"/>
          </p:nvPr>
        </p:nvPicPr>
        <p:blipFill>
          <a:blip r:embed="rId4">
            <a:lum bright="-30000" contrast="54000"/>
          </a:blip>
          <a:stretch>
            <a:fillRect/>
          </a:stretch>
        </p:blipFill>
        <p:spPr>
          <a:xfrm>
            <a:off x="2362200" y="1174115"/>
            <a:ext cx="1993265" cy="377190"/>
          </a:xfrm>
          <a:prstGeom prst="rect">
            <a:avLst/>
          </a:prstGeom>
        </p:spPr>
      </p:pic>
      <p:pic>
        <p:nvPicPr>
          <p:cNvPr id="5" name="Content Placeholder 4"/>
          <p:cNvPicPr>
            <a:picLocks noGrp="1" noChangeAspect="1"/>
          </p:cNvPicPr>
          <p:nvPr>
            <p:ph sz="quarter" idx="4294967295"/>
          </p:nvPr>
        </p:nvPicPr>
        <p:blipFill>
          <a:blip r:embed="rId5">
            <a:lum bright="-30000" contrast="54000"/>
          </a:blip>
          <a:stretch>
            <a:fillRect/>
          </a:stretch>
        </p:blipFill>
        <p:spPr>
          <a:xfrm>
            <a:off x="2525395" y="1656715"/>
            <a:ext cx="3113405" cy="1240155"/>
          </a:xfrm>
          <a:prstGeom prst="rect">
            <a:avLst/>
          </a:prstGeom>
        </p:spPr>
      </p:pic>
      <p:pic>
        <p:nvPicPr>
          <p:cNvPr id="7" name="Content Placeholder 6"/>
          <p:cNvPicPr>
            <a:picLocks noGrp="1" noChangeAspect="1"/>
          </p:cNvPicPr>
          <p:nvPr>
            <p:ph sz="quarter" idx="4294967295"/>
          </p:nvPr>
        </p:nvPicPr>
        <p:blipFill>
          <a:blip r:embed="rId6">
            <a:lum bright="-30000" contrast="54000"/>
          </a:blip>
          <a:stretch>
            <a:fillRect/>
          </a:stretch>
        </p:blipFill>
        <p:spPr>
          <a:xfrm>
            <a:off x="0" y="2819400"/>
            <a:ext cx="6435090" cy="557530"/>
          </a:xfrm>
          <a:prstGeom prst="rect">
            <a:avLst/>
          </a:prstGeom>
        </p:spPr>
      </p:pic>
      <p:sp>
        <p:nvSpPr>
          <p:cNvPr id="9" name="Text Box 8"/>
          <p:cNvSpPr txBox="1"/>
          <p:nvPr/>
        </p:nvSpPr>
        <p:spPr>
          <a:xfrm>
            <a:off x="0" y="3352800"/>
            <a:ext cx="8963025" cy="1198880"/>
          </a:xfrm>
          <a:prstGeom prst="rect">
            <a:avLst/>
          </a:prstGeom>
          <a:noFill/>
        </p:spPr>
        <p:txBody>
          <a:bodyPr wrap="square" rtlCol="0" anchor="t">
            <a:spAutoFit/>
          </a:bodyPr>
          <a:lstStyle/>
          <a:p>
            <a:pPr algn="just"/>
            <a:r>
              <a:rPr lang="en-GB" altLang="en-US" dirty="0"/>
              <a:t>The n-bit D/A converter circuit shown in Fig.(a) uses a negative reference voltage, thus producing a positive staircase voltage. The </a:t>
            </a:r>
            <a:r>
              <a:rPr lang="en-GB" altLang="en-US" dirty="0" err="1"/>
              <a:t>analog</a:t>
            </a:r>
            <a:r>
              <a:rPr lang="en-GB" altLang="en-US" dirty="0"/>
              <a:t> output voltage waveform for 3-bit weighted resistor D/A converter is shown in the transfer characteristics of Fig.(b) for an input binary word 000, 001, … 111.</a:t>
            </a:r>
          </a:p>
        </p:txBody>
      </p:sp>
      <p:sp>
        <p:nvSpPr>
          <p:cNvPr id="10" name="Text Box 9"/>
          <p:cNvSpPr txBox="1"/>
          <p:nvPr/>
        </p:nvSpPr>
        <p:spPr>
          <a:xfrm>
            <a:off x="76200" y="4495800"/>
            <a:ext cx="8964295" cy="2030095"/>
          </a:xfrm>
          <a:prstGeom prst="rect">
            <a:avLst/>
          </a:prstGeom>
          <a:noFill/>
        </p:spPr>
        <p:txBody>
          <a:bodyPr wrap="square" rtlCol="0" anchor="t">
            <a:spAutoFit/>
          </a:bodyPr>
          <a:lstStyle/>
          <a:p>
            <a:pPr algn="just"/>
            <a:r>
              <a:rPr lang="en-GB" altLang="en-US" b="1" i="1" u="sng" dirty="0">
                <a:highlight>
                  <a:srgbClr val="00FFFF"/>
                </a:highlight>
              </a:rPr>
              <a:t>Disadvantage of binary weighted D/A converter </a:t>
            </a:r>
            <a:r>
              <a:rPr lang="en-GB" altLang="en-US" b="1" i="1" u="sng" dirty="0"/>
              <a:t>:</a:t>
            </a:r>
          </a:p>
          <a:p>
            <a:pPr algn="just"/>
            <a:r>
              <a:rPr lang="en-GB" altLang="en-US" dirty="0"/>
              <a:t> Requirement of wide range of resistor values. As the length of the binary word is increased, the range of resistor values needed also increases. For an 8-bit D/A converter, the resistor values to be connected with the bits are 2</a:t>
            </a:r>
            <a:r>
              <a:rPr lang="en-GB" altLang="en-US" baseline="30000" dirty="0"/>
              <a:t>0</a:t>
            </a:r>
            <a:r>
              <a:rPr lang="en-GB" altLang="en-US" dirty="0"/>
              <a:t>R + 2</a:t>
            </a:r>
            <a:r>
              <a:rPr lang="en-GB" altLang="en-US" baseline="30000" dirty="0"/>
              <a:t>1</a:t>
            </a:r>
            <a:r>
              <a:rPr lang="en-GB" altLang="en-US" dirty="0"/>
              <a:t>R + ... + 2</a:t>
            </a:r>
            <a:r>
              <a:rPr lang="en-GB" altLang="en-US" baseline="30000" dirty="0"/>
              <a:t>7</a:t>
            </a:r>
            <a:r>
              <a:rPr lang="en-GB" altLang="en-US" dirty="0"/>
              <a:t>R. Therefore, the largest resistor corresponding to</a:t>
            </a:r>
            <a:r>
              <a:rPr lang="en-GB" altLang="en-US" b="1" i="1" dirty="0"/>
              <a:t> bit b</a:t>
            </a:r>
            <a:r>
              <a:rPr lang="en-GB" altLang="en-US" b="1" i="1" baseline="-25000" dirty="0"/>
              <a:t>8</a:t>
            </a:r>
            <a:r>
              <a:rPr lang="en-GB" altLang="en-US" b="1" i="1" dirty="0"/>
              <a:t> is 128 times the value of the smallest resistor corresponding to bit b</a:t>
            </a:r>
            <a:r>
              <a:rPr lang="en-GB" altLang="en-US" b="1" i="1" baseline="-25000" dirty="0"/>
              <a:t>1</a:t>
            </a:r>
            <a:r>
              <a:rPr lang="en-GB" altLang="en-US" dirty="0"/>
              <a:t>. The fabrication of such large value of resistors of the order of MW is not practically possible in </a:t>
            </a:r>
          </a:p>
          <a:p>
            <a:pPr algn="just"/>
            <a:r>
              <a:rPr lang="en-GB" altLang="en-US" dirty="0"/>
              <a:t>monolithic circuit fabrication.</a:t>
            </a:r>
          </a:p>
        </p:txBody>
      </p:sp>
      <p:sp>
        <p:nvSpPr>
          <p:cNvPr id="8"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1" name="Text Box 2"/>
          <p:cNvSpPr txBox="1"/>
          <p:nvPr/>
        </p:nvSpPr>
        <p:spPr>
          <a:xfrm>
            <a:off x="152400" y="457200"/>
            <a:ext cx="4059253" cy="461665"/>
          </a:xfrm>
          <a:prstGeom prst="rect">
            <a:avLst/>
          </a:prstGeom>
          <a:noFill/>
        </p:spPr>
        <p:txBody>
          <a:bodyPr wrap="none" rtlCol="0" anchor="t">
            <a:spAutoFit/>
          </a:bodyPr>
          <a:lstStyle/>
          <a:p>
            <a:r>
              <a:rPr lang="en-GB" altLang="en-US" sz="2400" b="1" i="1" u="sng" dirty="0">
                <a:highlight>
                  <a:srgbClr val="FFFF00"/>
                </a:highlight>
                <a:sym typeface="+mn-ea"/>
              </a:rPr>
              <a:t>Binary-Weighted resistor type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569075"/>
            <a:ext cx="2133600" cy="365125"/>
          </a:xfrm>
        </p:spPr>
        <p:txBody>
          <a:bodyPr/>
          <a:lstStyle/>
          <a:p>
            <a:fld id="{D8300D8C-5EF8-42DA-9F6F-B2EC340C4FFE}" type="slidenum">
              <a:rPr lang="en-US" smtClean="0"/>
              <a:t>24</a:t>
            </a:fld>
            <a:endParaRPr lang="en-US"/>
          </a:p>
        </p:txBody>
      </p:sp>
      <p:pic>
        <p:nvPicPr>
          <p:cNvPr id="7" name="Picture 6"/>
          <p:cNvPicPr>
            <a:picLocks noChangeAspect="1"/>
          </p:cNvPicPr>
          <p:nvPr/>
        </p:nvPicPr>
        <p:blipFill>
          <a:blip r:embed="rId2"/>
          <a:stretch>
            <a:fillRect/>
          </a:stretch>
        </p:blipFill>
        <p:spPr>
          <a:xfrm>
            <a:off x="152400" y="1143000"/>
            <a:ext cx="9144000" cy="327923"/>
          </a:xfrm>
          <a:prstGeom prst="rect">
            <a:avLst/>
          </a:prstGeom>
        </p:spPr>
      </p:pic>
      <p:pic>
        <p:nvPicPr>
          <p:cNvPr id="8" name="Picture 7"/>
          <p:cNvPicPr>
            <a:picLocks noChangeAspect="1"/>
          </p:cNvPicPr>
          <p:nvPr/>
        </p:nvPicPr>
        <p:blipFill>
          <a:blip r:embed="rId3"/>
          <a:stretch>
            <a:fillRect/>
          </a:stretch>
        </p:blipFill>
        <p:spPr>
          <a:xfrm>
            <a:off x="138260" y="3581400"/>
            <a:ext cx="9144000" cy="596348"/>
          </a:xfrm>
          <a:prstGeom prst="rect">
            <a:avLst/>
          </a:prstGeom>
        </p:spPr>
      </p:pic>
      <p:pic>
        <p:nvPicPr>
          <p:cNvPr id="9" name="Picture 8"/>
          <p:cNvPicPr>
            <a:picLocks noChangeAspect="1"/>
          </p:cNvPicPr>
          <p:nvPr/>
        </p:nvPicPr>
        <p:blipFill>
          <a:blip r:embed="rId4"/>
          <a:stretch>
            <a:fillRect/>
          </a:stretch>
        </p:blipFill>
        <p:spPr>
          <a:xfrm>
            <a:off x="2578100" y="5216525"/>
            <a:ext cx="3987800" cy="558800"/>
          </a:xfrm>
          <a:prstGeom prst="rect">
            <a:avLst/>
          </a:prstGeom>
        </p:spPr>
      </p:pic>
      <p:pic>
        <p:nvPicPr>
          <p:cNvPr id="10" name="Picture 9"/>
          <p:cNvPicPr>
            <a:picLocks noChangeAspect="1"/>
          </p:cNvPicPr>
          <p:nvPr/>
        </p:nvPicPr>
        <p:blipFill>
          <a:blip r:embed="rId5"/>
          <a:stretch>
            <a:fillRect/>
          </a:stretch>
        </p:blipFill>
        <p:spPr>
          <a:xfrm>
            <a:off x="1447800" y="5927725"/>
            <a:ext cx="6248400" cy="381000"/>
          </a:xfrm>
          <a:prstGeom prst="rect">
            <a:avLst/>
          </a:prstGeom>
        </p:spPr>
      </p:pic>
      <p:sp>
        <p:nvSpPr>
          <p:cNvPr id="11"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2" name="Text Box 2"/>
          <p:cNvSpPr txBox="1"/>
          <p:nvPr/>
        </p:nvSpPr>
        <p:spPr>
          <a:xfrm>
            <a:off x="152400" y="457200"/>
            <a:ext cx="5711948" cy="461665"/>
          </a:xfrm>
          <a:prstGeom prst="rect">
            <a:avLst/>
          </a:prstGeom>
          <a:noFill/>
        </p:spPr>
        <p:txBody>
          <a:bodyPr wrap="none" rtlCol="0" anchor="t">
            <a:spAutoFit/>
          </a:bodyPr>
          <a:lstStyle/>
          <a:p>
            <a:r>
              <a:rPr lang="en-GB" altLang="en-US" sz="2400" b="1" i="1" u="sng" dirty="0">
                <a:highlight>
                  <a:srgbClr val="FFFF00"/>
                </a:highlight>
                <a:sym typeface="+mn-ea"/>
              </a:rPr>
              <a:t>Problems on Binary-Weighted resistor type </a:t>
            </a:r>
          </a:p>
        </p:txBody>
      </p:sp>
      <p:cxnSp>
        <p:nvCxnSpPr>
          <p:cNvPr id="13" name="Straight Connector 12"/>
          <p:cNvCxnSpPr/>
          <p:nvPr/>
        </p:nvCxnSpPr>
        <p:spPr>
          <a:xfrm>
            <a:off x="-76200" y="1676400"/>
            <a:ext cx="9072000" cy="0"/>
          </a:xfrm>
          <a:prstGeom prst="lin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79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96" y="1143000"/>
            <a:ext cx="8972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40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553200" cy="360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41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010400" y="6569075"/>
            <a:ext cx="2133600" cy="365125"/>
          </a:xfrm>
        </p:spPr>
        <p:txBody>
          <a:bodyPr/>
          <a:lstStyle/>
          <a:p>
            <a:fld id="{D8300D8C-5EF8-42DA-9F6F-B2EC340C4FFE}" type="slidenum">
              <a:rPr lang="en-US" smtClean="0"/>
              <a:t>27</a:t>
            </a:fld>
            <a:endParaRPr lang="en-US"/>
          </a:p>
        </p:txBody>
      </p:sp>
      <p:pic>
        <p:nvPicPr>
          <p:cNvPr id="4" name="Picture 3"/>
          <p:cNvPicPr>
            <a:picLocks noChangeAspect="1"/>
          </p:cNvPicPr>
          <p:nvPr/>
        </p:nvPicPr>
        <p:blipFill>
          <a:blip r:embed="rId2"/>
          <a:stretch>
            <a:fillRect/>
          </a:stretch>
        </p:blipFill>
        <p:spPr>
          <a:xfrm>
            <a:off x="0" y="1127125"/>
            <a:ext cx="9144000" cy="593124"/>
          </a:xfrm>
          <a:prstGeom prst="rect">
            <a:avLst/>
          </a:prstGeom>
        </p:spPr>
      </p:pic>
      <p:pic>
        <p:nvPicPr>
          <p:cNvPr id="5" name="Picture 4"/>
          <p:cNvPicPr>
            <a:picLocks noChangeAspect="1"/>
          </p:cNvPicPr>
          <p:nvPr/>
        </p:nvPicPr>
        <p:blipFill>
          <a:blip r:embed="rId3"/>
          <a:stretch>
            <a:fillRect/>
          </a:stretch>
        </p:blipFill>
        <p:spPr>
          <a:xfrm>
            <a:off x="0" y="1812925"/>
            <a:ext cx="9144000" cy="945502"/>
          </a:xfrm>
          <a:prstGeom prst="rect">
            <a:avLst/>
          </a:prstGeom>
        </p:spPr>
      </p:pic>
      <p:pic>
        <p:nvPicPr>
          <p:cNvPr id="6" name="Picture 5"/>
          <p:cNvPicPr>
            <a:picLocks noChangeAspect="1"/>
          </p:cNvPicPr>
          <p:nvPr/>
        </p:nvPicPr>
        <p:blipFill>
          <a:blip r:embed="rId4"/>
          <a:stretch>
            <a:fillRect/>
          </a:stretch>
        </p:blipFill>
        <p:spPr>
          <a:xfrm>
            <a:off x="0" y="2879725"/>
            <a:ext cx="9144000" cy="1026999"/>
          </a:xfrm>
          <a:prstGeom prst="rect">
            <a:avLst/>
          </a:prstGeom>
        </p:spPr>
      </p:pic>
      <p:pic>
        <p:nvPicPr>
          <p:cNvPr id="7" name="Picture 6"/>
          <p:cNvPicPr>
            <a:picLocks noChangeAspect="1"/>
          </p:cNvPicPr>
          <p:nvPr/>
        </p:nvPicPr>
        <p:blipFill>
          <a:blip r:embed="rId5"/>
          <a:stretch>
            <a:fillRect/>
          </a:stretch>
        </p:blipFill>
        <p:spPr>
          <a:xfrm>
            <a:off x="0" y="4152002"/>
            <a:ext cx="9144000" cy="327923"/>
          </a:xfrm>
          <a:prstGeom prst="rect">
            <a:avLst/>
          </a:prstGeom>
        </p:spPr>
      </p:pic>
      <p:pic>
        <p:nvPicPr>
          <p:cNvPr id="8" name="Picture 7"/>
          <p:cNvPicPr>
            <a:picLocks noChangeAspect="1"/>
          </p:cNvPicPr>
          <p:nvPr/>
        </p:nvPicPr>
        <p:blipFill>
          <a:blip r:embed="rId6"/>
          <a:stretch>
            <a:fillRect/>
          </a:stretch>
        </p:blipFill>
        <p:spPr>
          <a:xfrm>
            <a:off x="0" y="4556125"/>
            <a:ext cx="9144000" cy="596348"/>
          </a:xfrm>
          <a:prstGeom prst="rect">
            <a:avLst/>
          </a:prstGeom>
        </p:spPr>
      </p:pic>
      <p:pic>
        <p:nvPicPr>
          <p:cNvPr id="9" name="Picture 8"/>
          <p:cNvPicPr>
            <a:picLocks noChangeAspect="1"/>
          </p:cNvPicPr>
          <p:nvPr/>
        </p:nvPicPr>
        <p:blipFill>
          <a:blip r:embed="rId7"/>
          <a:stretch>
            <a:fillRect/>
          </a:stretch>
        </p:blipFill>
        <p:spPr>
          <a:xfrm>
            <a:off x="2578100" y="5216525"/>
            <a:ext cx="3987800" cy="558800"/>
          </a:xfrm>
          <a:prstGeom prst="rect">
            <a:avLst/>
          </a:prstGeom>
        </p:spPr>
      </p:pic>
      <p:pic>
        <p:nvPicPr>
          <p:cNvPr id="10" name="Picture 9"/>
          <p:cNvPicPr>
            <a:picLocks noChangeAspect="1"/>
          </p:cNvPicPr>
          <p:nvPr/>
        </p:nvPicPr>
        <p:blipFill>
          <a:blip r:embed="rId8"/>
          <a:stretch>
            <a:fillRect/>
          </a:stretch>
        </p:blipFill>
        <p:spPr>
          <a:xfrm>
            <a:off x="1447800" y="5927725"/>
            <a:ext cx="6248400" cy="381000"/>
          </a:xfrm>
          <a:prstGeom prst="rect">
            <a:avLst/>
          </a:prstGeom>
        </p:spPr>
      </p:pic>
      <p:sp>
        <p:nvSpPr>
          <p:cNvPr id="11"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2" name="Text Box 2"/>
          <p:cNvSpPr txBox="1"/>
          <p:nvPr/>
        </p:nvSpPr>
        <p:spPr>
          <a:xfrm>
            <a:off x="152400" y="457200"/>
            <a:ext cx="5711948" cy="461665"/>
          </a:xfrm>
          <a:prstGeom prst="rect">
            <a:avLst/>
          </a:prstGeom>
          <a:noFill/>
        </p:spPr>
        <p:txBody>
          <a:bodyPr wrap="none" rtlCol="0" anchor="t">
            <a:spAutoFit/>
          </a:bodyPr>
          <a:lstStyle/>
          <a:p>
            <a:r>
              <a:rPr lang="en-GB" altLang="en-US" sz="2400" b="1" i="1" u="sng" dirty="0">
                <a:highlight>
                  <a:srgbClr val="FFFF00"/>
                </a:highlight>
                <a:sym typeface="+mn-ea"/>
              </a:rPr>
              <a:t>Problems on Binary-Weighted resistor type </a:t>
            </a:r>
          </a:p>
        </p:txBody>
      </p:sp>
      <p:cxnSp>
        <p:nvCxnSpPr>
          <p:cNvPr id="13" name="Straight Connector 12"/>
          <p:cNvCxnSpPr/>
          <p:nvPr/>
        </p:nvCxnSpPr>
        <p:spPr>
          <a:xfrm>
            <a:off x="0" y="4479925"/>
            <a:ext cx="9072000" cy="0"/>
          </a:xfrm>
          <a:prstGeom prst="lin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1447800"/>
            <a:ext cx="9072000" cy="0"/>
          </a:xfrm>
          <a:prstGeom prst="lin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000" y="1676400"/>
            <a:ext cx="6444000" cy="0"/>
          </a:xfrm>
          <a:prstGeom prst="lin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F9945324-A863-A84C-917F-2ADF2253AC76}"/>
              </a:ext>
            </a:extLst>
          </p:cNvPr>
          <p:cNvSpPr txBox="1"/>
          <p:nvPr/>
        </p:nvSpPr>
        <p:spPr>
          <a:xfrm>
            <a:off x="152400" y="3897868"/>
            <a:ext cx="301686" cy="369332"/>
          </a:xfrm>
          <a:prstGeom prst="rect">
            <a:avLst/>
          </a:prstGeom>
          <a:noFill/>
          <a:ln>
            <a:solidFill>
              <a:schemeClr val="accent1"/>
            </a:solidFill>
          </a:ln>
        </p:spPr>
        <p:txBody>
          <a:bodyPr wrap="none" rtlCol="0">
            <a:spAutoFit/>
          </a:bodyPr>
          <a:lstStyle/>
          <a:p>
            <a:r>
              <a:rPr lang="en-US" b="1" dirty="0">
                <a:solidFill>
                  <a:srgbClr val="133BAD"/>
                </a:solidFill>
                <a:highlight>
                  <a:srgbClr val="FFFF00"/>
                </a:highlight>
              </a:rPr>
              <a:t>2</a:t>
            </a:r>
          </a:p>
        </p:txBody>
      </p:sp>
      <p:sp>
        <p:nvSpPr>
          <p:cNvPr id="16" name="TextBox 15">
            <a:extLst>
              <a:ext uri="{FF2B5EF4-FFF2-40B4-BE49-F238E27FC236}">
                <a16:creationId xmlns:a16="http://schemas.microsoft.com/office/drawing/2014/main" xmlns="" id="{4522F70D-BE80-344E-8E0F-D96BC86280F0}"/>
              </a:ext>
            </a:extLst>
          </p:cNvPr>
          <p:cNvSpPr txBox="1"/>
          <p:nvPr/>
        </p:nvSpPr>
        <p:spPr>
          <a:xfrm>
            <a:off x="76200" y="838200"/>
            <a:ext cx="301686" cy="369332"/>
          </a:xfrm>
          <a:prstGeom prst="rect">
            <a:avLst/>
          </a:prstGeom>
          <a:noFill/>
          <a:ln>
            <a:solidFill>
              <a:schemeClr val="accent1"/>
            </a:solidFill>
          </a:ln>
        </p:spPr>
        <p:txBody>
          <a:bodyPr wrap="none" rtlCol="0">
            <a:spAutoFit/>
          </a:bodyPr>
          <a:lstStyle/>
          <a:p>
            <a:r>
              <a:rPr lang="en-US" b="1" dirty="0">
                <a:solidFill>
                  <a:srgbClr val="133BAD"/>
                </a:solidFill>
                <a:highlight>
                  <a:srgbClr val="FFFF00"/>
                </a:highlight>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1975" y="1828800"/>
            <a:ext cx="9067800" cy="584200"/>
          </a:xfrm>
          <a:prstGeom prst="rect">
            <a:avLst/>
          </a:prstGeom>
        </p:spPr>
      </p:pic>
      <p:pic>
        <p:nvPicPr>
          <p:cNvPr id="9" name="Picture 8"/>
          <p:cNvPicPr>
            <a:picLocks noChangeAspect="1"/>
          </p:cNvPicPr>
          <p:nvPr/>
        </p:nvPicPr>
        <p:blipFill>
          <a:blip r:embed="rId3"/>
          <a:stretch>
            <a:fillRect/>
          </a:stretch>
        </p:blipFill>
        <p:spPr>
          <a:xfrm>
            <a:off x="526522" y="3200400"/>
            <a:ext cx="7086600" cy="1155700"/>
          </a:xfrm>
          <a:prstGeom prst="rect">
            <a:avLst/>
          </a:prstGeom>
        </p:spPr>
      </p:pic>
      <p:pic>
        <p:nvPicPr>
          <p:cNvPr id="10" name="Picture 9"/>
          <p:cNvPicPr>
            <a:picLocks noChangeAspect="1"/>
          </p:cNvPicPr>
          <p:nvPr/>
        </p:nvPicPr>
        <p:blipFill>
          <a:blip r:embed="rId4"/>
          <a:stretch>
            <a:fillRect/>
          </a:stretch>
        </p:blipFill>
        <p:spPr>
          <a:xfrm>
            <a:off x="935263" y="5029200"/>
            <a:ext cx="4559300" cy="876300"/>
          </a:xfrm>
          <a:prstGeom prst="rect">
            <a:avLst/>
          </a:prstGeom>
        </p:spPr>
      </p:pic>
      <p:sp>
        <p:nvSpPr>
          <p:cNvPr id="11" name="Text Box 1"/>
          <p:cNvSpPr txBox="1"/>
          <p:nvPr/>
        </p:nvSpPr>
        <p:spPr>
          <a:xfrm>
            <a:off x="990600" y="-152400"/>
            <a:ext cx="6650355" cy="645160"/>
          </a:xfrm>
          <a:prstGeom prst="rect">
            <a:avLst/>
          </a:prstGeom>
          <a:noFill/>
        </p:spPr>
        <p:txBody>
          <a:bodyPr wrap="none" rtlCol="0" anchor="t">
            <a:spAutoFit/>
          </a:bodyPr>
          <a:lstStyle/>
          <a:p>
            <a:pPr algn="l"/>
            <a:r>
              <a:rPr lang="en-IN" sz="3600" b="1" u="sng" dirty="0">
                <a:solidFill>
                  <a:srgbClr val="FFFF00"/>
                </a:solidFill>
                <a:sym typeface="+mn-ea"/>
              </a:rPr>
              <a:t>DIGITAL TO ANALOG CONVERTERS</a:t>
            </a:r>
            <a:endParaRPr lang="en-IN" altLang="en-US" sz="3600" b="1" dirty="0">
              <a:solidFill>
                <a:srgbClr val="FFFF00"/>
              </a:solidFill>
              <a:sym typeface="+mn-ea"/>
            </a:endParaRPr>
          </a:p>
        </p:txBody>
      </p:sp>
      <p:sp>
        <p:nvSpPr>
          <p:cNvPr id="13" name="Text Box 2"/>
          <p:cNvSpPr txBox="1"/>
          <p:nvPr/>
        </p:nvSpPr>
        <p:spPr>
          <a:xfrm>
            <a:off x="152400" y="457200"/>
            <a:ext cx="5711948" cy="461665"/>
          </a:xfrm>
          <a:prstGeom prst="rect">
            <a:avLst/>
          </a:prstGeom>
          <a:noFill/>
        </p:spPr>
        <p:txBody>
          <a:bodyPr wrap="none" rtlCol="0" anchor="t">
            <a:spAutoFit/>
          </a:bodyPr>
          <a:lstStyle/>
          <a:p>
            <a:r>
              <a:rPr lang="en-GB" altLang="en-US" sz="2400" b="1" i="1" u="sng" dirty="0">
                <a:highlight>
                  <a:srgbClr val="FFFF00"/>
                </a:highlight>
                <a:sym typeface="+mn-ea"/>
              </a:rPr>
              <a:t>Problems on Binary-Weighted resistor type </a:t>
            </a:r>
          </a:p>
        </p:txBody>
      </p:sp>
      <p:cxnSp>
        <p:nvCxnSpPr>
          <p:cNvPr id="12" name="Straight Connector 11"/>
          <p:cNvCxnSpPr/>
          <p:nvPr/>
        </p:nvCxnSpPr>
        <p:spPr>
          <a:xfrm>
            <a:off x="72000" y="2819400"/>
            <a:ext cx="9072000" cy="0"/>
          </a:xfrm>
          <a:prstGeom prst="lin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D261227B-2F87-0148-8CA6-40F23848BC9F}"/>
              </a:ext>
            </a:extLst>
          </p:cNvPr>
          <p:cNvGrpSpPr/>
          <p:nvPr/>
        </p:nvGrpSpPr>
        <p:grpSpPr>
          <a:xfrm>
            <a:off x="4876800" y="4362908"/>
            <a:ext cx="3048978" cy="399412"/>
            <a:chOff x="4572000" y="5634120"/>
            <a:chExt cx="3048978" cy="399412"/>
          </a:xfrm>
        </p:grpSpPr>
        <p:grpSp>
          <p:nvGrpSpPr>
            <p:cNvPr id="22" name="Group 21">
              <a:extLst>
                <a:ext uri="{FF2B5EF4-FFF2-40B4-BE49-F238E27FC236}">
                  <a16:creationId xmlns:a16="http://schemas.microsoft.com/office/drawing/2014/main" xmlns="" id="{61C184AE-5EB1-5846-9DF7-8F3926A23440}"/>
                </a:ext>
              </a:extLst>
            </p:cNvPr>
            <p:cNvGrpSpPr/>
            <p:nvPr/>
          </p:nvGrpSpPr>
          <p:grpSpPr>
            <a:xfrm>
              <a:off x="4572000" y="5634120"/>
              <a:ext cx="2324100" cy="385680"/>
              <a:chOff x="4572000" y="5634120"/>
              <a:chExt cx="2324100" cy="385680"/>
            </a:xfrm>
          </p:grpSpPr>
          <p:pic>
            <p:nvPicPr>
              <p:cNvPr id="7" name="Picture 6">
                <a:extLst>
                  <a:ext uri="{FF2B5EF4-FFF2-40B4-BE49-F238E27FC236}">
                    <a16:creationId xmlns:a16="http://schemas.microsoft.com/office/drawing/2014/main" xmlns="" id="{89596587-541A-5147-844D-5DB3C472D372}"/>
                  </a:ext>
                </a:extLst>
              </p:cNvPr>
              <p:cNvPicPr>
                <a:picLocks noChangeAspect="1"/>
              </p:cNvPicPr>
              <p:nvPr/>
            </p:nvPicPr>
            <p:blipFill>
              <a:blip r:embed="rId5"/>
              <a:stretch>
                <a:fillRect/>
              </a:stretch>
            </p:blipFill>
            <p:spPr>
              <a:xfrm>
                <a:off x="4572000" y="5664200"/>
                <a:ext cx="2324100" cy="355600"/>
              </a:xfrm>
              <a:prstGeom prst="rect">
                <a:avLst/>
              </a:prstGeom>
            </p:spPr>
          </p:pic>
          <p:pic>
            <p:nvPicPr>
              <p:cNvPr id="20" name="Picture 19">
                <a:extLst>
                  <a:ext uri="{FF2B5EF4-FFF2-40B4-BE49-F238E27FC236}">
                    <a16:creationId xmlns:a16="http://schemas.microsoft.com/office/drawing/2014/main" xmlns="" id="{F7C22440-D667-2747-8ED7-931615BD757B}"/>
                  </a:ext>
                </a:extLst>
              </p:cNvPr>
              <p:cNvPicPr>
                <a:picLocks noChangeAspect="1"/>
              </p:cNvPicPr>
              <p:nvPr/>
            </p:nvPicPr>
            <p:blipFill>
              <a:blip r:embed="rId6"/>
              <a:stretch>
                <a:fillRect/>
              </a:stretch>
            </p:blipFill>
            <p:spPr>
              <a:xfrm>
                <a:off x="5029200" y="5634120"/>
                <a:ext cx="342965" cy="322179"/>
              </a:xfrm>
              <a:prstGeom prst="rect">
                <a:avLst/>
              </a:prstGeom>
            </p:spPr>
          </p:pic>
        </p:grpSp>
        <p:sp>
          <p:nvSpPr>
            <p:cNvPr id="21" name="TextBox 20">
              <a:extLst>
                <a:ext uri="{FF2B5EF4-FFF2-40B4-BE49-F238E27FC236}">
                  <a16:creationId xmlns:a16="http://schemas.microsoft.com/office/drawing/2014/main" xmlns="" id="{66A269DA-A2E4-2C46-A8B8-206CB9DE4DC0}"/>
                </a:ext>
              </a:extLst>
            </p:cNvPr>
            <p:cNvSpPr txBox="1"/>
            <p:nvPr/>
          </p:nvSpPr>
          <p:spPr>
            <a:xfrm>
              <a:off x="6896100" y="5664200"/>
              <a:ext cx="724878" cy="369332"/>
            </a:xfrm>
            <a:prstGeom prst="rect">
              <a:avLst/>
            </a:prstGeom>
            <a:noFill/>
          </p:spPr>
          <p:txBody>
            <a:bodyPr wrap="none" rtlCol="0">
              <a:spAutoFit/>
            </a:bodyPr>
            <a:lstStyle/>
            <a:p>
              <a:r>
                <a:rPr lang="en-US" dirty="0"/>
                <a:t>1.38V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400" y="990600"/>
            <a:ext cx="8157845" cy="645160"/>
          </a:xfrm>
          <a:prstGeom prst="rect">
            <a:avLst/>
          </a:prstGeom>
          <a:noFill/>
        </p:spPr>
        <p:txBody>
          <a:bodyPr wrap="square" rtlCol="0" anchor="t">
            <a:spAutoFit/>
          </a:bodyPr>
          <a:lstStyle/>
          <a:p>
            <a:r>
              <a:rPr lang="en-GB" altLang="en-US" dirty="0"/>
              <a:t>The R-2R ladder type D/A converter is a better choice for practical applications and it overcomes  drawbacks of previous Binary Weighted type</a:t>
            </a:r>
          </a:p>
        </p:txBody>
      </p:sp>
      <p:sp>
        <p:nvSpPr>
          <p:cNvPr id="3"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sp>
        <p:nvSpPr>
          <p:cNvPr id="4" name="Text Box 2"/>
          <p:cNvSpPr txBox="1"/>
          <p:nvPr/>
        </p:nvSpPr>
        <p:spPr>
          <a:xfrm>
            <a:off x="152400" y="609600"/>
            <a:ext cx="2372765" cy="461665"/>
          </a:xfrm>
          <a:prstGeom prst="rect">
            <a:avLst/>
          </a:prstGeom>
          <a:noFill/>
        </p:spPr>
        <p:txBody>
          <a:bodyPr wrap="non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pic>
        <p:nvPicPr>
          <p:cNvPr id="5" name="Picture 4"/>
          <p:cNvPicPr>
            <a:picLocks noChangeAspect="1"/>
          </p:cNvPicPr>
          <p:nvPr/>
        </p:nvPicPr>
        <p:blipFill>
          <a:blip r:embed="rId2">
            <a:lum bright="-30000" contrast="54000"/>
          </a:blip>
          <a:stretch>
            <a:fillRect/>
          </a:stretch>
        </p:blipFill>
        <p:spPr>
          <a:xfrm>
            <a:off x="4440555" y="1600200"/>
            <a:ext cx="4627245" cy="2037080"/>
          </a:xfrm>
          <a:prstGeom prst="rect">
            <a:avLst/>
          </a:prstGeom>
        </p:spPr>
      </p:pic>
      <p:pic>
        <p:nvPicPr>
          <p:cNvPr id="7" name="Picture 6"/>
          <p:cNvPicPr>
            <a:picLocks noChangeAspect="1"/>
          </p:cNvPicPr>
          <p:nvPr/>
        </p:nvPicPr>
        <p:blipFill>
          <a:blip r:embed="rId3">
            <a:lum bright="-30000" contrast="54000"/>
          </a:blip>
          <a:stretch>
            <a:fillRect/>
          </a:stretch>
        </p:blipFill>
        <p:spPr>
          <a:xfrm>
            <a:off x="4834890" y="3940810"/>
            <a:ext cx="4261485" cy="2317115"/>
          </a:xfrm>
          <a:prstGeom prst="rect">
            <a:avLst/>
          </a:prstGeom>
        </p:spPr>
      </p:pic>
      <p:sp>
        <p:nvSpPr>
          <p:cNvPr id="9" name="Text Box 8"/>
          <p:cNvSpPr txBox="1"/>
          <p:nvPr/>
        </p:nvSpPr>
        <p:spPr>
          <a:xfrm>
            <a:off x="152400" y="1676400"/>
            <a:ext cx="4347210" cy="1506855"/>
          </a:xfrm>
          <a:prstGeom prst="rect">
            <a:avLst/>
          </a:prstGeom>
          <a:noFill/>
        </p:spPr>
        <p:txBody>
          <a:bodyPr wrap="square" rtlCol="0" anchor="t">
            <a:spAutoFit/>
          </a:bodyPr>
          <a:lstStyle/>
          <a:p>
            <a:pPr algn="just"/>
            <a:r>
              <a:rPr lang="en-GB" altLang="en-US" dirty="0"/>
              <a:t>In R-2R ladder D/A converter, resistors of </a:t>
            </a:r>
            <a:r>
              <a:rPr lang="en-GB" altLang="en-US" i="1" dirty="0"/>
              <a:t>only two values</a:t>
            </a:r>
            <a:r>
              <a:rPr lang="en-GB" altLang="en-US" dirty="0"/>
              <a:t>, i.e. </a:t>
            </a:r>
            <a:r>
              <a:rPr lang="en-GB" altLang="en-US" sz="2000" b="1" i="1" dirty="0"/>
              <a:t>R</a:t>
            </a:r>
            <a:r>
              <a:rPr lang="en-GB" altLang="en-US" dirty="0"/>
              <a:t> and </a:t>
            </a:r>
            <a:r>
              <a:rPr lang="en-GB" altLang="en-US" sz="2000" b="1" i="1" dirty="0"/>
              <a:t>2R</a:t>
            </a:r>
            <a:r>
              <a:rPr lang="en-GB" altLang="en-US" dirty="0"/>
              <a:t> are used. Hence, it is suitable for integrated circuit fabrication. The typical values of R used vary from 2.5 kW to 10 kW.</a:t>
            </a:r>
          </a:p>
        </p:txBody>
      </p:sp>
      <p:sp>
        <p:nvSpPr>
          <p:cNvPr id="10" name="Text Box 9"/>
          <p:cNvSpPr txBox="1"/>
          <p:nvPr/>
        </p:nvSpPr>
        <p:spPr>
          <a:xfrm>
            <a:off x="152400" y="3193415"/>
            <a:ext cx="4532630" cy="3199765"/>
          </a:xfrm>
          <a:prstGeom prst="rect">
            <a:avLst/>
          </a:prstGeom>
          <a:noFill/>
        </p:spPr>
        <p:txBody>
          <a:bodyPr wrap="square" rtlCol="0" anchor="t">
            <a:spAutoFit/>
          </a:bodyPr>
          <a:lstStyle/>
          <a:p>
            <a:r>
              <a:rPr lang="en-GB" altLang="en-US" b="1" u="sng" dirty="0"/>
              <a:t>4-Bit R-2R ladder type DAC:</a:t>
            </a:r>
          </a:p>
          <a:p>
            <a:r>
              <a:rPr lang="en-GB" altLang="en-US" dirty="0"/>
              <a:t>Binary input, </a:t>
            </a:r>
            <a:r>
              <a:rPr lang="en-GB" altLang="en-US" b="1" i="1" dirty="0"/>
              <a:t>b1 b2 b3 b4</a:t>
            </a:r>
            <a:r>
              <a:rPr lang="en-GB" altLang="en-US" i="1" dirty="0"/>
              <a:t>,</a:t>
            </a:r>
            <a:r>
              <a:rPr lang="en-GB" altLang="en-US" dirty="0"/>
              <a:t> </a:t>
            </a:r>
          </a:p>
          <a:p>
            <a:r>
              <a:rPr lang="en-GB" altLang="en-US" dirty="0"/>
              <a:t>Analog output </a:t>
            </a:r>
            <a:r>
              <a:rPr lang="en-GB" altLang="en-US" b="1" i="1" dirty="0"/>
              <a:t>Vo</a:t>
            </a:r>
            <a:r>
              <a:rPr lang="en-GB" altLang="en-US" dirty="0"/>
              <a:t> and </a:t>
            </a:r>
          </a:p>
          <a:p>
            <a:r>
              <a:rPr lang="en-GB" altLang="en-US" dirty="0"/>
              <a:t>one terminating resistor </a:t>
            </a:r>
            <a:r>
              <a:rPr lang="en-GB" altLang="en-US" b="1" i="1" dirty="0"/>
              <a:t>2R</a:t>
            </a:r>
            <a:r>
              <a:rPr lang="en-GB" altLang="en-US" dirty="0"/>
              <a:t>.</a:t>
            </a:r>
          </a:p>
          <a:p>
            <a:r>
              <a:rPr lang="en-GB" altLang="en-US" dirty="0"/>
              <a:t> “ </a:t>
            </a:r>
            <a:r>
              <a:rPr lang="en-GB" altLang="en-US" sz="2000" b="1" i="1" dirty="0">
                <a:solidFill>
                  <a:srgbClr val="1120AF"/>
                </a:solidFill>
              </a:rPr>
              <a:t>The output voltage is a weighted sum of digital inputs</a:t>
            </a:r>
            <a:r>
              <a:rPr lang="en-GB" altLang="en-US" dirty="0"/>
              <a:t>”. </a:t>
            </a:r>
          </a:p>
          <a:p>
            <a:r>
              <a:rPr lang="en-GB" altLang="en-US" u="sng" dirty="0"/>
              <a:t>For example</a:t>
            </a:r>
            <a:r>
              <a:rPr lang="en-GB" altLang="en-US" dirty="0"/>
              <a:t>,</a:t>
            </a:r>
          </a:p>
          <a:p>
            <a:r>
              <a:rPr lang="en-GB" altLang="en-US" dirty="0"/>
              <a:t> if the 4-bit binary input, b1 b2 b3 b4 is </a:t>
            </a:r>
            <a:r>
              <a:rPr lang="en-GB" altLang="en-US" dirty="0">
                <a:highlight>
                  <a:srgbClr val="FFFF00"/>
                </a:highlight>
              </a:rPr>
              <a:t>1000, </a:t>
            </a:r>
            <a:r>
              <a:rPr lang="en-GB" altLang="en-US" dirty="0"/>
              <a:t>i.e. if MSB is 1, while the other three inputs are 0, the circuit shown in Fig.(a) can be modified as shown in Fig.(b).</a:t>
            </a:r>
          </a:p>
        </p:txBody>
      </p:sp>
      <p:sp>
        <p:nvSpPr>
          <p:cNvPr id="11" name="Text Box 10"/>
          <p:cNvSpPr txBox="1"/>
          <p:nvPr/>
        </p:nvSpPr>
        <p:spPr>
          <a:xfrm>
            <a:off x="5393055" y="3352800"/>
            <a:ext cx="3529330" cy="368300"/>
          </a:xfrm>
          <a:prstGeom prst="rect">
            <a:avLst/>
          </a:prstGeom>
          <a:noFill/>
        </p:spPr>
        <p:txBody>
          <a:bodyPr wrap="square" rtlCol="0" anchor="t">
            <a:spAutoFit/>
          </a:bodyPr>
          <a:lstStyle/>
          <a:p>
            <a:r>
              <a:rPr lang="en-GB" altLang="en-US" i="1" u="sng">
                <a:gradFill>
                  <a:gsLst>
                    <a:gs pos="0">
                      <a:srgbClr val="E30000"/>
                    </a:gs>
                    <a:gs pos="100000">
                      <a:srgbClr val="760303"/>
                    </a:gs>
                  </a:gsLst>
                  <a:lin scaled="0"/>
                </a:gradFill>
              </a:rPr>
              <a:t>fig (a)  </a:t>
            </a:r>
            <a:r>
              <a:rPr lang="en-GB" altLang="en-US" b="1" i="1" u="sng">
                <a:gradFill>
                  <a:gsLst>
                    <a:gs pos="0">
                      <a:srgbClr val="E30000"/>
                    </a:gs>
                    <a:gs pos="100000">
                      <a:srgbClr val="760303"/>
                    </a:gs>
                  </a:gsLst>
                  <a:lin scaled="0"/>
                </a:gradFill>
              </a:rPr>
              <a:t>4-bit R-2R ladder type DAC</a:t>
            </a:r>
            <a:r>
              <a:rPr lang="en-GB" altLang="en-US" u="sng"/>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4800" y="944245"/>
            <a:ext cx="8646795" cy="5339715"/>
          </a:xfrm>
          <a:prstGeom prst="rect">
            <a:avLst/>
          </a:prstGeom>
          <a:noFill/>
          <a:ln w="9525">
            <a:noFill/>
            <a:miter lim="800000"/>
          </a:ln>
          <a:effectLst/>
        </p:spPr>
        <p:txBody>
          <a:bodyPr vert="horz" wrap="square" lIns="91440" tIns="45720" rIns="91440" bIns="45720" numCol="1" anchor="ctr" anchorCtr="0" compatLnSpc="1">
            <a:noAutofit/>
          </a:bodyPr>
          <a:lstStyle/>
          <a:p>
            <a:pPr marL="457200" indent="-457200" fontAlgn="auto">
              <a:spcBef>
                <a:spcPts val="600"/>
              </a:spcBef>
              <a:buFont typeface="Wingdings" panose="05000000000000000000" pitchFamily="2" charset="2"/>
              <a:buChar char="Ø"/>
            </a:pPr>
            <a:r>
              <a:rPr lang="en-IN" sz="2800" b="1" dirty="0"/>
              <a:t>Sample and hold circuit </a:t>
            </a:r>
          </a:p>
          <a:p>
            <a:pPr marL="457200" indent="-457200" fontAlgn="auto">
              <a:spcBef>
                <a:spcPts val="600"/>
              </a:spcBef>
              <a:buFont typeface="Wingdings" panose="05000000000000000000" pitchFamily="2" charset="2"/>
              <a:buChar char="Ø"/>
            </a:pPr>
            <a:r>
              <a:rPr lang="en-IN" sz="2800" b="1" dirty="0"/>
              <a:t>Types of D/A converter</a:t>
            </a:r>
          </a:p>
          <a:p>
            <a:pPr marL="914400" lvl="1" indent="-457200" fontAlgn="auto">
              <a:spcBef>
                <a:spcPts val="600"/>
              </a:spcBef>
              <a:buFont typeface="Wingdings" panose="05000000000000000000" pitchFamily="2" charset="2"/>
              <a:buChar char="Ø"/>
            </a:pPr>
            <a:r>
              <a:rPr lang="en-IN" sz="2800" b="1" dirty="0"/>
              <a:t>Weighted Resistor,</a:t>
            </a:r>
          </a:p>
          <a:p>
            <a:pPr marL="914400" lvl="1" indent="-457200" fontAlgn="auto">
              <a:spcBef>
                <a:spcPts val="600"/>
              </a:spcBef>
              <a:buFont typeface="Wingdings" panose="05000000000000000000" pitchFamily="2" charset="2"/>
              <a:buChar char="Ø"/>
            </a:pPr>
            <a:r>
              <a:rPr lang="en-IN" sz="2800" b="1" dirty="0"/>
              <a:t>R-2R Current driven DAC, </a:t>
            </a:r>
          </a:p>
          <a:p>
            <a:pPr marL="285750" indent="-285750" fontAlgn="auto">
              <a:spcBef>
                <a:spcPts val="600"/>
              </a:spcBef>
              <a:buFont typeface="Wingdings" panose="05000000000000000000" pitchFamily="2" charset="2"/>
              <a:buChar char="Ø"/>
            </a:pPr>
            <a:r>
              <a:rPr lang="en-IN" sz="2800" b="1" dirty="0"/>
              <a:t>A/D converter </a:t>
            </a:r>
          </a:p>
          <a:p>
            <a:pPr marL="742950" lvl="1" indent="-285750" fontAlgn="auto">
              <a:spcBef>
                <a:spcPts val="600"/>
              </a:spcBef>
              <a:buFont typeface="Wingdings" panose="05000000000000000000" pitchFamily="2" charset="2"/>
              <a:buChar char="Ø"/>
            </a:pPr>
            <a:r>
              <a:rPr lang="en-IN" sz="2800" b="1" dirty="0"/>
              <a:t>Flash, </a:t>
            </a:r>
          </a:p>
          <a:p>
            <a:pPr marL="742950" lvl="1" indent="-285750" fontAlgn="auto">
              <a:spcBef>
                <a:spcPts val="600"/>
              </a:spcBef>
              <a:buFont typeface="Wingdings" panose="05000000000000000000" pitchFamily="2" charset="2"/>
              <a:buChar char="Ø"/>
            </a:pPr>
            <a:r>
              <a:rPr lang="en-IN" sz="2800" b="1" dirty="0"/>
              <a:t>Single slope, </a:t>
            </a:r>
          </a:p>
          <a:p>
            <a:pPr marL="742950" lvl="1" indent="-285750" fontAlgn="auto">
              <a:spcBef>
                <a:spcPts val="600"/>
              </a:spcBef>
              <a:buFont typeface="Wingdings" panose="05000000000000000000" pitchFamily="2" charset="2"/>
              <a:buChar char="Ø"/>
            </a:pPr>
            <a:r>
              <a:rPr lang="en-IN" sz="2800" b="1" dirty="0"/>
              <a:t>Dual slope, </a:t>
            </a:r>
          </a:p>
          <a:p>
            <a:pPr marL="742950" lvl="1" indent="-285750" fontAlgn="auto">
              <a:spcBef>
                <a:spcPts val="600"/>
              </a:spcBef>
              <a:buFont typeface="Wingdings" panose="05000000000000000000" pitchFamily="2" charset="2"/>
              <a:buChar char="Ø"/>
            </a:pPr>
            <a:r>
              <a:rPr lang="en-IN" sz="2800" b="1" dirty="0"/>
              <a:t>Successive approximation</a:t>
            </a:r>
          </a:p>
          <a:p>
            <a:pPr lvl="1" indent="0">
              <a:buFont typeface="Wingdings" panose="05000000000000000000" pitchFamily="2" charset="2"/>
              <a:buNone/>
            </a:pPr>
            <a:endParaRPr lang="en-IN" sz="2800" b="1" dirty="0"/>
          </a:p>
        </p:txBody>
      </p:sp>
      <p:sp>
        <p:nvSpPr>
          <p:cNvPr id="4" name="Title 1"/>
          <p:cNvSpPr txBox="1"/>
          <p:nvPr/>
        </p:nvSpPr>
        <p:spPr>
          <a:xfrm>
            <a:off x="76200" y="-152400"/>
            <a:ext cx="8686800" cy="929851"/>
          </a:xfrm>
          <a:prstGeom prst="rect">
            <a:avLst/>
          </a:prstGeom>
        </p:spPr>
        <p:txBody>
          <a:bodyPr>
            <a:scene3d>
              <a:camera prst="orthographicFront"/>
              <a:lightRig rig="threePt" dir="t"/>
            </a:scene3d>
          </a:bodyPr>
          <a:lstStyle/>
          <a:p>
            <a:r>
              <a:rPr lang="en-US" sz="3600" b="1" dirty="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UNIT III  - </a:t>
            </a:r>
            <a:r>
              <a:rPr lang="en-GB" altLang="en-US" sz="3600" b="1" dirty="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IN" sz="3000" b="1" dirty="0">
                <a:solidFill>
                  <a:srgbClr val="FFFF00"/>
                </a:solidFill>
              </a:rPr>
              <a:t>ANALOG TO DIGITAL AND </a:t>
            </a:r>
          </a:p>
          <a:p>
            <a:r>
              <a:rPr lang="en-IN" sz="3000" b="1" dirty="0">
                <a:solidFill>
                  <a:srgbClr val="FFFF00"/>
                </a:solidFill>
              </a:rPr>
              <a:t>                            DIGITAL TO ANALOG CONVERTERS </a:t>
            </a:r>
            <a:endParaRPr kumimoji="0" lang="en-IN" sz="3000" b="1" i="0" strike="noStrike" kern="1200" cap="none" spc="0" normalizeH="0" baseline="0" noProof="0" dirty="0">
              <a:solidFill>
                <a:srgbClr val="FFFF00"/>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8">
                                            <p:txEl>
                                              <p:pRg st="3" end="3"/>
                                            </p:txEl>
                                          </p:spTgt>
                                        </p:tgtEl>
                                        <p:attrNameLst>
                                          <p:attrName>style.visibility</p:attrName>
                                        </p:attrNameLst>
                                      </p:cBhvr>
                                      <p:to>
                                        <p:strVal val="visible"/>
                                      </p:to>
                                    </p:set>
                                    <p:anim calcmode="lin" valueType="num">
                                      <p:cBhvr additive="base">
                                        <p:cTn id="25" dur="5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38">
                                            <p:txEl>
                                              <p:pRg st="4" end="4"/>
                                            </p:txEl>
                                          </p:spTgt>
                                        </p:tgtEl>
                                        <p:attrNameLst>
                                          <p:attrName>style.visibility</p:attrName>
                                        </p:attrNameLst>
                                      </p:cBhvr>
                                      <p:to>
                                        <p:strVal val="visible"/>
                                      </p:to>
                                    </p:set>
                                    <p:anim calcmode="lin" valueType="num">
                                      <p:cBhvr additive="base">
                                        <p:cTn id="31" dur="5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938">
                                            <p:txEl>
                                              <p:pRg st="5" end="5"/>
                                            </p:txEl>
                                          </p:spTgt>
                                        </p:tgtEl>
                                        <p:attrNameLst>
                                          <p:attrName>style.visibility</p:attrName>
                                        </p:attrNameLst>
                                      </p:cBhvr>
                                      <p:to>
                                        <p:strVal val="visible"/>
                                      </p:to>
                                    </p:set>
                                    <p:anim calcmode="lin" valueType="num">
                                      <p:cBhvr additive="base">
                                        <p:cTn id="37" dur="500" fill="hold"/>
                                        <p:tgtEl>
                                          <p:spTgt spid="3993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938">
                                            <p:txEl>
                                              <p:pRg st="6" end="6"/>
                                            </p:txEl>
                                          </p:spTgt>
                                        </p:tgtEl>
                                        <p:attrNameLst>
                                          <p:attrName>style.visibility</p:attrName>
                                        </p:attrNameLst>
                                      </p:cBhvr>
                                      <p:to>
                                        <p:strVal val="visible"/>
                                      </p:to>
                                    </p:set>
                                    <p:anim calcmode="lin" valueType="num">
                                      <p:cBhvr additive="base">
                                        <p:cTn id="43" dur="500" fill="hold"/>
                                        <p:tgtEl>
                                          <p:spTgt spid="3993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3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938">
                                            <p:txEl>
                                              <p:pRg st="7" end="7"/>
                                            </p:txEl>
                                          </p:spTgt>
                                        </p:tgtEl>
                                        <p:attrNameLst>
                                          <p:attrName>style.visibility</p:attrName>
                                        </p:attrNameLst>
                                      </p:cBhvr>
                                      <p:to>
                                        <p:strVal val="visible"/>
                                      </p:to>
                                    </p:set>
                                    <p:anim calcmode="lin" valueType="num">
                                      <p:cBhvr additive="base">
                                        <p:cTn id="49" dur="500" fill="hold"/>
                                        <p:tgtEl>
                                          <p:spTgt spid="3993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9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9938">
                                            <p:txEl>
                                              <p:pRg st="8" end="8"/>
                                            </p:txEl>
                                          </p:spTgt>
                                        </p:tgtEl>
                                        <p:attrNameLst>
                                          <p:attrName>style.visibility</p:attrName>
                                        </p:attrNameLst>
                                      </p:cBhvr>
                                      <p:to>
                                        <p:strVal val="visible"/>
                                      </p:to>
                                    </p:set>
                                    <p:anim calcmode="lin" valueType="num">
                                      <p:cBhvr additive="base">
                                        <p:cTn id="55" dur="500" fill="hold"/>
                                        <p:tgtEl>
                                          <p:spTgt spid="3993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228600" y="838200"/>
            <a:ext cx="4476750" cy="2293620"/>
          </a:xfrm>
          <a:prstGeom prst="rect">
            <a:avLst/>
          </a:prstGeom>
        </p:spPr>
      </p:pic>
      <p:pic>
        <p:nvPicPr>
          <p:cNvPr id="4" name="Picture 3"/>
          <p:cNvPicPr>
            <a:picLocks noChangeAspect="1"/>
          </p:cNvPicPr>
          <p:nvPr/>
        </p:nvPicPr>
        <p:blipFill>
          <a:blip r:embed="rId3">
            <a:lum bright="-30000" contrast="54000"/>
          </a:blip>
          <a:stretch>
            <a:fillRect/>
          </a:stretch>
        </p:blipFill>
        <p:spPr>
          <a:xfrm>
            <a:off x="5181600" y="990600"/>
            <a:ext cx="3616960" cy="2270125"/>
          </a:xfrm>
          <a:prstGeom prst="rect">
            <a:avLst/>
          </a:prstGeom>
        </p:spPr>
      </p:pic>
      <p:pic>
        <p:nvPicPr>
          <p:cNvPr id="6" name="Picture 5"/>
          <p:cNvPicPr>
            <a:picLocks noChangeAspect="1"/>
          </p:cNvPicPr>
          <p:nvPr/>
        </p:nvPicPr>
        <p:blipFill>
          <a:blip r:embed="rId4">
            <a:lum bright="-30000" contrast="54000"/>
          </a:blip>
          <a:stretch>
            <a:fillRect/>
          </a:stretch>
        </p:blipFill>
        <p:spPr>
          <a:xfrm>
            <a:off x="5679440" y="3260725"/>
            <a:ext cx="3464560" cy="2322830"/>
          </a:xfrm>
          <a:prstGeom prst="rect">
            <a:avLst/>
          </a:prstGeom>
        </p:spPr>
      </p:pic>
      <p:sp>
        <p:nvSpPr>
          <p:cNvPr id="8" name="Text Box 7"/>
          <p:cNvSpPr txBox="1"/>
          <p:nvPr/>
        </p:nvSpPr>
        <p:spPr>
          <a:xfrm>
            <a:off x="152400" y="3276600"/>
            <a:ext cx="6806565" cy="922020"/>
          </a:xfrm>
          <a:prstGeom prst="rect">
            <a:avLst/>
          </a:prstGeom>
          <a:noFill/>
        </p:spPr>
        <p:txBody>
          <a:bodyPr wrap="square" rtlCol="0" anchor="t">
            <a:spAutoFit/>
          </a:bodyPr>
          <a:lstStyle/>
          <a:p>
            <a:r>
              <a:rPr lang="en-GB" altLang="en-US"/>
              <a:t>Here, the terminating resistor (2R) and the resistor connected to b4 input (2R) are combined at node N1 to form an equivalent resistor (R) as shown in the equivalent circuit of </a:t>
            </a:r>
            <a:r>
              <a:rPr lang="en-GB" altLang="en-US">
                <a:highlight>
                  <a:srgbClr val="FFFF00"/>
                </a:highlight>
              </a:rPr>
              <a:t>1st stage in Fig.(c)</a:t>
            </a:r>
            <a:r>
              <a:rPr lang="en-GB" altLang="en-US"/>
              <a:t>.</a:t>
            </a:r>
          </a:p>
        </p:txBody>
      </p:sp>
      <p:sp>
        <p:nvSpPr>
          <p:cNvPr id="9" name="Text Box 8"/>
          <p:cNvSpPr txBox="1"/>
          <p:nvPr/>
        </p:nvSpPr>
        <p:spPr>
          <a:xfrm>
            <a:off x="228600" y="4267200"/>
            <a:ext cx="5647690" cy="922020"/>
          </a:xfrm>
          <a:prstGeom prst="rect">
            <a:avLst/>
          </a:prstGeom>
          <a:noFill/>
        </p:spPr>
        <p:txBody>
          <a:bodyPr wrap="square" rtlCol="0" anchor="t">
            <a:spAutoFit/>
          </a:bodyPr>
          <a:lstStyle/>
          <a:p>
            <a:r>
              <a:rPr lang="en-GB" altLang="en-US"/>
              <a:t>Then, at node N2, the resistor connected with b3 input (2R) can be combined with the resistor (R + R = 2R) to form the </a:t>
            </a:r>
            <a:r>
              <a:rPr lang="en-GB" altLang="en-US">
                <a:highlight>
                  <a:srgbClr val="FFFF00"/>
                </a:highlight>
              </a:rPr>
              <a:t>2nd stage</a:t>
            </a:r>
            <a:r>
              <a:rPr lang="en-GB" altLang="en-US"/>
              <a:t> of equivalent circuit as shown in </a:t>
            </a:r>
            <a:r>
              <a:rPr lang="en-GB" altLang="en-US">
                <a:highlight>
                  <a:srgbClr val="FFFF00"/>
                </a:highlight>
              </a:rPr>
              <a:t>Fig.(d).</a:t>
            </a:r>
          </a:p>
        </p:txBody>
      </p:sp>
      <p:sp>
        <p:nvSpPr>
          <p:cNvPr id="10" name="Text Box 9"/>
          <p:cNvSpPr txBox="1"/>
          <p:nvPr/>
        </p:nvSpPr>
        <p:spPr>
          <a:xfrm>
            <a:off x="228600" y="5417820"/>
            <a:ext cx="5324475" cy="922020"/>
          </a:xfrm>
          <a:prstGeom prst="rect">
            <a:avLst/>
          </a:prstGeom>
          <a:noFill/>
        </p:spPr>
        <p:txBody>
          <a:bodyPr wrap="square" rtlCol="0" anchor="t">
            <a:spAutoFit/>
          </a:bodyPr>
          <a:lstStyle/>
          <a:p>
            <a:r>
              <a:rPr lang="en-GB" altLang="en-US"/>
              <a:t>Similarly, at Node N3, the equivalent resistor is R as shown in the equivalent circuit of</a:t>
            </a:r>
            <a:r>
              <a:rPr lang="en-GB" altLang="en-US">
                <a:highlight>
                  <a:srgbClr val="FFFF00"/>
                </a:highlight>
              </a:rPr>
              <a:t> stage 3 in Fig.(e). </a:t>
            </a:r>
            <a:r>
              <a:rPr lang="en-GB" altLang="en-US"/>
              <a:t>Then, the analog output voltage Vo is given by</a:t>
            </a:r>
          </a:p>
        </p:txBody>
      </p:sp>
      <p:pic>
        <p:nvPicPr>
          <p:cNvPr id="11" name="Picture 10"/>
          <p:cNvPicPr>
            <a:picLocks noChangeAspect="1"/>
          </p:cNvPicPr>
          <p:nvPr/>
        </p:nvPicPr>
        <p:blipFill>
          <a:blip r:embed="rId5">
            <a:lum bright="-30000" contrast="54000"/>
          </a:blip>
          <a:stretch>
            <a:fillRect/>
          </a:stretch>
        </p:blipFill>
        <p:spPr>
          <a:xfrm>
            <a:off x="5257800" y="5715000"/>
            <a:ext cx="2366010" cy="678180"/>
          </a:xfrm>
          <a:prstGeom prst="rect">
            <a:avLst/>
          </a:prstGeom>
          <a:ln>
            <a:solidFill>
              <a:schemeClr val="accent1"/>
            </a:solidFill>
          </a:ln>
        </p:spPr>
      </p:pic>
      <p:sp>
        <p:nvSpPr>
          <p:cNvPr id="5" name="Text Box 2"/>
          <p:cNvSpPr txBox="1"/>
          <p:nvPr/>
        </p:nvSpPr>
        <p:spPr>
          <a:xfrm>
            <a:off x="152400" y="457200"/>
            <a:ext cx="2372765" cy="461665"/>
          </a:xfrm>
          <a:prstGeom prst="rect">
            <a:avLst/>
          </a:prstGeom>
          <a:noFill/>
        </p:spPr>
        <p:txBody>
          <a:bodyPr wrap="non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sp>
        <p:nvSpPr>
          <p:cNvPr id="7"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 y="990600"/>
            <a:ext cx="8871585" cy="2861310"/>
          </a:xfrm>
          <a:prstGeom prst="rect">
            <a:avLst/>
          </a:prstGeom>
          <a:noFill/>
        </p:spPr>
        <p:txBody>
          <a:bodyPr wrap="square" rtlCol="0" anchor="t">
            <a:spAutoFit/>
          </a:bodyPr>
          <a:lstStyle/>
          <a:p>
            <a:r>
              <a:rPr lang="en-GB" altLang="en-US" sz="2000" dirty="0"/>
              <a:t>Thus, for digital input b1 b2 b3 b4 = </a:t>
            </a:r>
            <a:r>
              <a:rPr lang="en-GB" altLang="en-US" sz="2000" b="1" dirty="0"/>
              <a:t>1000</a:t>
            </a:r>
            <a:r>
              <a:rPr lang="en-GB" altLang="en-US" sz="2000" dirty="0"/>
              <a:t>, i.e. when MSB = 1, the output is </a:t>
            </a:r>
            <a:r>
              <a:rPr lang="en-GB" altLang="en-US" sz="2000" b="1" dirty="0"/>
              <a:t>V</a:t>
            </a:r>
            <a:r>
              <a:rPr lang="en-GB" altLang="en-US" sz="2000" b="1" baseline="-25000" dirty="0"/>
              <a:t>R </a:t>
            </a:r>
            <a:r>
              <a:rPr lang="en-GB" altLang="en-US" sz="2000" b="1" dirty="0"/>
              <a:t>/2</a:t>
            </a:r>
            <a:r>
              <a:rPr lang="en-GB" altLang="en-US" sz="2000" dirty="0"/>
              <a:t>. </a:t>
            </a:r>
          </a:p>
          <a:p>
            <a:r>
              <a:rPr lang="en-GB" altLang="en-US" sz="2000" dirty="0"/>
              <a:t>Similarly, it can be found that for digital input b1 b2 b3 b4 = </a:t>
            </a:r>
            <a:r>
              <a:rPr lang="en-GB" altLang="en-US" sz="2000" b="1" dirty="0"/>
              <a:t>0100</a:t>
            </a:r>
            <a:r>
              <a:rPr lang="en-GB" altLang="en-US" sz="2000" dirty="0"/>
              <a:t>, i.e. when second MSB = 1, the output is </a:t>
            </a:r>
            <a:r>
              <a:rPr lang="en-GB" altLang="en-US" sz="2000" b="1" dirty="0">
                <a:sym typeface="+mn-ea"/>
              </a:rPr>
              <a:t>V</a:t>
            </a:r>
            <a:r>
              <a:rPr lang="en-GB" altLang="en-US" sz="2000" b="1" baseline="-25000" dirty="0">
                <a:sym typeface="+mn-ea"/>
              </a:rPr>
              <a:t>R </a:t>
            </a:r>
            <a:r>
              <a:rPr lang="en-GB" altLang="en-US" sz="2000" b="1" dirty="0">
                <a:sym typeface="+mn-ea"/>
              </a:rPr>
              <a:t>/4</a:t>
            </a:r>
            <a:r>
              <a:rPr lang="en-GB" altLang="en-US" sz="2000" dirty="0"/>
              <a:t>; </a:t>
            </a:r>
          </a:p>
          <a:p>
            <a:r>
              <a:rPr lang="en-GB" altLang="en-US" sz="2000" dirty="0"/>
              <a:t>for b1 b2 b3 b4 = </a:t>
            </a:r>
            <a:r>
              <a:rPr lang="en-GB" altLang="en-US" sz="2000" b="1" dirty="0"/>
              <a:t>0010</a:t>
            </a:r>
            <a:r>
              <a:rPr lang="en-GB" altLang="en-US" sz="2000" dirty="0"/>
              <a:t>, the output is </a:t>
            </a:r>
            <a:r>
              <a:rPr lang="en-GB" altLang="en-US" sz="2000" b="1" dirty="0">
                <a:sym typeface="+mn-ea"/>
              </a:rPr>
              <a:t>V</a:t>
            </a:r>
            <a:r>
              <a:rPr lang="en-GB" altLang="en-US" sz="2000" b="1" baseline="-25000" dirty="0">
                <a:sym typeface="+mn-ea"/>
              </a:rPr>
              <a:t>R </a:t>
            </a:r>
            <a:r>
              <a:rPr lang="en-GB" altLang="en-US" sz="2000" b="1" dirty="0">
                <a:sym typeface="+mn-ea"/>
              </a:rPr>
              <a:t>/8</a:t>
            </a:r>
            <a:r>
              <a:rPr lang="en-GB" altLang="en-US" sz="2000" dirty="0"/>
              <a:t> and</a:t>
            </a:r>
          </a:p>
          <a:p>
            <a:r>
              <a:rPr lang="en-GB" altLang="en-US" sz="2000" dirty="0"/>
              <a:t>for b1 b2 b3 b4 = </a:t>
            </a:r>
            <a:r>
              <a:rPr lang="en-GB" altLang="en-US" sz="2000" b="1" dirty="0"/>
              <a:t>0001</a:t>
            </a:r>
            <a:r>
              <a:rPr lang="en-GB" altLang="en-US" sz="2000" dirty="0"/>
              <a:t>, i.e., when LSB = 1, the output becomes </a:t>
            </a:r>
            <a:r>
              <a:rPr lang="en-GB" altLang="en-US" sz="2000" b="1" dirty="0">
                <a:sym typeface="+mn-ea"/>
              </a:rPr>
              <a:t>V</a:t>
            </a:r>
            <a:r>
              <a:rPr lang="en-GB" altLang="en-US" sz="2000" b="1" baseline="-25000" dirty="0">
                <a:sym typeface="+mn-ea"/>
              </a:rPr>
              <a:t>R </a:t>
            </a:r>
            <a:r>
              <a:rPr lang="en-GB" altLang="en-US" sz="2000" b="1" dirty="0">
                <a:sym typeface="+mn-ea"/>
              </a:rPr>
              <a:t>/16</a:t>
            </a:r>
            <a:r>
              <a:rPr lang="en-GB" altLang="en-US" sz="2000" dirty="0"/>
              <a:t>.</a:t>
            </a:r>
          </a:p>
          <a:p>
            <a:r>
              <a:rPr lang="en-GB" altLang="en-US" sz="2000" dirty="0"/>
              <a:t>Since the resistive ladder is a linear network, the principle of superposition can be used to find the total </a:t>
            </a:r>
            <a:r>
              <a:rPr lang="en-GB" altLang="en-US" sz="2000" dirty="0" err="1"/>
              <a:t>analog</a:t>
            </a:r>
            <a:r>
              <a:rPr lang="en-GB" altLang="en-US" sz="2000" dirty="0"/>
              <a:t> output voltage for a particular digital input by adding the output voltages caused by the individual digital inputs. This can be represented for an n-bit D/A converter as follows:</a:t>
            </a:r>
          </a:p>
        </p:txBody>
      </p:sp>
      <p:pic>
        <p:nvPicPr>
          <p:cNvPr id="3" name="Picture 2"/>
          <p:cNvPicPr>
            <a:picLocks noChangeAspect="1"/>
          </p:cNvPicPr>
          <p:nvPr/>
        </p:nvPicPr>
        <p:blipFill>
          <a:blip r:embed="rId2">
            <a:lum bright="-30000" contrast="54000"/>
          </a:blip>
          <a:stretch>
            <a:fillRect/>
          </a:stretch>
        </p:blipFill>
        <p:spPr>
          <a:xfrm>
            <a:off x="1600200" y="4191000"/>
            <a:ext cx="2964180" cy="659130"/>
          </a:xfrm>
          <a:prstGeom prst="rect">
            <a:avLst/>
          </a:prstGeom>
          <a:ln>
            <a:solidFill>
              <a:schemeClr val="accent1"/>
            </a:solidFill>
          </a:ln>
        </p:spPr>
      </p:pic>
      <p:sp>
        <p:nvSpPr>
          <p:cNvPr id="6" name="Text Box 5"/>
          <p:cNvSpPr txBox="1"/>
          <p:nvPr/>
        </p:nvSpPr>
        <p:spPr>
          <a:xfrm>
            <a:off x="3276600" y="5257800"/>
            <a:ext cx="3406140" cy="645160"/>
          </a:xfrm>
          <a:prstGeom prst="rect">
            <a:avLst/>
          </a:prstGeom>
          <a:noFill/>
        </p:spPr>
        <p:txBody>
          <a:bodyPr wrap="square" rtlCol="0" anchor="t">
            <a:spAutoFit/>
          </a:bodyPr>
          <a:lstStyle/>
          <a:p>
            <a:r>
              <a:rPr lang="en-GB" altLang="en-US" i="1"/>
              <a:t>where n is the total number of bits at the input.</a:t>
            </a:r>
          </a:p>
        </p:txBody>
      </p:sp>
      <p:sp>
        <p:nvSpPr>
          <p:cNvPr id="5" name="Text Box 4"/>
          <p:cNvSpPr txBox="1"/>
          <p:nvPr/>
        </p:nvSpPr>
        <p:spPr>
          <a:xfrm>
            <a:off x="4800600" y="4336415"/>
            <a:ext cx="2983230" cy="368300"/>
          </a:xfrm>
          <a:prstGeom prst="rect">
            <a:avLst/>
          </a:prstGeom>
          <a:noFill/>
        </p:spPr>
        <p:txBody>
          <a:bodyPr wrap="square" rtlCol="0">
            <a:spAutoFit/>
          </a:bodyPr>
          <a:lstStyle/>
          <a:p>
            <a:r>
              <a:rPr lang="en-GB" altLang="en-US" dirty="0"/>
              <a:t>---------------------[1]</a:t>
            </a:r>
          </a:p>
        </p:txBody>
      </p:sp>
      <p:sp>
        <p:nvSpPr>
          <p:cNvPr id="9" name="Text Box 2"/>
          <p:cNvSpPr txBox="1"/>
          <p:nvPr/>
        </p:nvSpPr>
        <p:spPr>
          <a:xfrm>
            <a:off x="152400" y="457200"/>
            <a:ext cx="2372765" cy="461665"/>
          </a:xfrm>
          <a:prstGeom prst="rect">
            <a:avLst/>
          </a:prstGeom>
          <a:noFill/>
        </p:spPr>
        <p:txBody>
          <a:bodyPr wrap="non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sp>
        <p:nvSpPr>
          <p:cNvPr id="11"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7975" y="5029200"/>
            <a:ext cx="4264025" cy="645160"/>
          </a:xfrm>
          <a:prstGeom prst="rect">
            <a:avLst/>
          </a:prstGeom>
          <a:noFill/>
        </p:spPr>
        <p:txBody>
          <a:bodyPr wrap="square" rtlCol="0" anchor="t">
            <a:spAutoFit/>
          </a:bodyPr>
          <a:lstStyle/>
          <a:p>
            <a:r>
              <a:rPr lang="en-GB" altLang="en-US"/>
              <a:t>The resolution of the R/2R ladder type D/A converter with current output is given by</a:t>
            </a:r>
          </a:p>
        </p:txBody>
      </p:sp>
      <p:sp>
        <p:nvSpPr>
          <p:cNvPr id="5" name="Text Box 4"/>
          <p:cNvSpPr txBox="1"/>
          <p:nvPr/>
        </p:nvSpPr>
        <p:spPr>
          <a:xfrm>
            <a:off x="4953000" y="4800600"/>
            <a:ext cx="4265295" cy="645160"/>
          </a:xfrm>
          <a:prstGeom prst="rect">
            <a:avLst/>
          </a:prstGeom>
          <a:noFill/>
        </p:spPr>
        <p:txBody>
          <a:bodyPr wrap="square" rtlCol="0" anchor="t">
            <a:spAutoFit/>
          </a:bodyPr>
          <a:lstStyle/>
          <a:p>
            <a:r>
              <a:rPr lang="en-GB" altLang="en-US"/>
              <a:t>The resolution of the R/2R ladder type D/A converter with voltage output is given by</a:t>
            </a:r>
          </a:p>
        </p:txBody>
      </p:sp>
      <p:sp>
        <p:nvSpPr>
          <p:cNvPr id="6" name="Text Box 5"/>
          <p:cNvSpPr txBox="1"/>
          <p:nvPr/>
        </p:nvSpPr>
        <p:spPr>
          <a:xfrm>
            <a:off x="4705350" y="6062246"/>
            <a:ext cx="4438650" cy="338554"/>
          </a:xfrm>
          <a:prstGeom prst="rect">
            <a:avLst/>
          </a:prstGeom>
          <a:noFill/>
        </p:spPr>
        <p:txBody>
          <a:bodyPr wrap="square" rtlCol="0" anchor="t">
            <a:spAutoFit/>
          </a:bodyPr>
          <a:lstStyle/>
          <a:p>
            <a:r>
              <a:rPr lang="en-GB" altLang="en-US" sz="1600" i="1" dirty="0"/>
              <a:t>where Rf is the feedback resistance of the op-amp</a:t>
            </a:r>
          </a:p>
        </p:txBody>
      </p:sp>
      <p:pic>
        <p:nvPicPr>
          <p:cNvPr id="7" name="Picture 6"/>
          <p:cNvPicPr>
            <a:picLocks noChangeAspect="1"/>
          </p:cNvPicPr>
          <p:nvPr/>
        </p:nvPicPr>
        <p:blipFill>
          <a:blip r:embed="rId2">
            <a:lum bright="-30000" contrast="54000"/>
          </a:blip>
          <a:stretch>
            <a:fillRect/>
          </a:stretch>
        </p:blipFill>
        <p:spPr>
          <a:xfrm>
            <a:off x="1667810" y="329683"/>
            <a:ext cx="7323789" cy="4470917"/>
          </a:xfrm>
          <a:prstGeom prst="rect">
            <a:avLst/>
          </a:prstGeom>
          <a:ln>
            <a:noFill/>
          </a:ln>
        </p:spPr>
      </p:pic>
      <p:pic>
        <p:nvPicPr>
          <p:cNvPr id="9" name="Picture 8"/>
          <p:cNvPicPr>
            <a:picLocks noChangeAspect="1"/>
          </p:cNvPicPr>
          <p:nvPr/>
        </p:nvPicPr>
        <p:blipFill>
          <a:blip r:embed="rId3">
            <a:lum bright="-30000" contrast="54000"/>
          </a:blip>
          <a:stretch>
            <a:fillRect/>
          </a:stretch>
        </p:blipFill>
        <p:spPr>
          <a:xfrm>
            <a:off x="381000" y="4419600"/>
            <a:ext cx="3468370" cy="575945"/>
          </a:xfrm>
          <a:prstGeom prst="rect">
            <a:avLst/>
          </a:prstGeom>
          <a:ln>
            <a:noFill/>
          </a:ln>
        </p:spPr>
      </p:pic>
      <p:pic>
        <p:nvPicPr>
          <p:cNvPr id="12" name="Picture 11"/>
          <p:cNvPicPr>
            <a:picLocks noChangeAspect="1"/>
          </p:cNvPicPr>
          <p:nvPr/>
        </p:nvPicPr>
        <p:blipFill>
          <a:blip r:embed="rId4">
            <a:lum bright="-30000" contrast="54000"/>
          </a:blip>
          <a:stretch>
            <a:fillRect/>
          </a:stretch>
        </p:blipFill>
        <p:spPr>
          <a:xfrm>
            <a:off x="829310" y="5708015"/>
            <a:ext cx="2571750" cy="600710"/>
          </a:xfrm>
          <a:prstGeom prst="rect">
            <a:avLst/>
          </a:prstGeom>
          <a:ln>
            <a:solidFill>
              <a:schemeClr val="accent1"/>
            </a:solidFill>
          </a:ln>
        </p:spPr>
      </p:pic>
      <p:pic>
        <p:nvPicPr>
          <p:cNvPr id="14" name="Picture 13"/>
          <p:cNvPicPr>
            <a:picLocks noChangeAspect="1"/>
          </p:cNvPicPr>
          <p:nvPr/>
        </p:nvPicPr>
        <p:blipFill>
          <a:blip r:embed="rId5">
            <a:lum bright="-30000" contrast="54000"/>
          </a:blip>
          <a:stretch>
            <a:fillRect/>
          </a:stretch>
        </p:blipFill>
        <p:spPr>
          <a:xfrm>
            <a:off x="5105400" y="5486400"/>
            <a:ext cx="2905760" cy="567055"/>
          </a:xfrm>
          <a:prstGeom prst="rect">
            <a:avLst/>
          </a:prstGeom>
          <a:ln>
            <a:solidFill>
              <a:schemeClr val="accent1"/>
            </a:solidFill>
          </a:ln>
        </p:spPr>
      </p:pic>
      <p:sp>
        <p:nvSpPr>
          <p:cNvPr id="17" name="Text Box 2"/>
          <p:cNvSpPr txBox="1"/>
          <p:nvPr/>
        </p:nvSpPr>
        <p:spPr>
          <a:xfrm>
            <a:off x="0" y="457201"/>
            <a:ext cx="2115185" cy="830997"/>
          </a:xfrm>
          <a:prstGeom prst="rect">
            <a:avLst/>
          </a:prstGeom>
          <a:noFill/>
        </p:spPr>
        <p:txBody>
          <a:bodyPr wrap="squar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sp>
        <p:nvSpPr>
          <p:cNvPr id="18"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sp>
        <p:nvSpPr>
          <p:cNvPr id="15" name="Text Box 4"/>
          <p:cNvSpPr txBox="1"/>
          <p:nvPr/>
        </p:nvSpPr>
        <p:spPr>
          <a:xfrm>
            <a:off x="3886200" y="4508500"/>
            <a:ext cx="2983230" cy="368300"/>
          </a:xfrm>
          <a:prstGeom prst="rect">
            <a:avLst/>
          </a:prstGeom>
          <a:noFill/>
        </p:spPr>
        <p:txBody>
          <a:bodyPr wrap="square" rtlCol="0">
            <a:spAutoFit/>
          </a:bodyPr>
          <a:lstStyle/>
          <a:p>
            <a:r>
              <a:rPr lang="en-GB" altLang="en-US" dirty="0"/>
              <a:t>---------------------[2.1]</a:t>
            </a:r>
          </a:p>
        </p:txBody>
      </p:sp>
      <p:sp>
        <p:nvSpPr>
          <p:cNvPr id="16" name="Text Box 4"/>
          <p:cNvSpPr txBox="1"/>
          <p:nvPr/>
        </p:nvSpPr>
        <p:spPr>
          <a:xfrm>
            <a:off x="3505200" y="5727700"/>
            <a:ext cx="1066800" cy="368300"/>
          </a:xfrm>
          <a:prstGeom prst="rect">
            <a:avLst/>
          </a:prstGeom>
          <a:noFill/>
        </p:spPr>
        <p:txBody>
          <a:bodyPr wrap="square" rtlCol="0">
            <a:spAutoFit/>
          </a:bodyPr>
          <a:lstStyle/>
          <a:p>
            <a:r>
              <a:rPr lang="en-GB" altLang="en-US" dirty="0"/>
              <a:t>-------[3]</a:t>
            </a:r>
          </a:p>
        </p:txBody>
      </p:sp>
      <p:sp>
        <p:nvSpPr>
          <p:cNvPr id="19" name="Text Box 4"/>
          <p:cNvSpPr txBox="1"/>
          <p:nvPr/>
        </p:nvSpPr>
        <p:spPr>
          <a:xfrm>
            <a:off x="8151495" y="5585777"/>
            <a:ext cx="1066800" cy="368300"/>
          </a:xfrm>
          <a:prstGeom prst="rect">
            <a:avLst/>
          </a:prstGeom>
          <a:noFill/>
        </p:spPr>
        <p:txBody>
          <a:bodyPr wrap="square" rtlCol="0">
            <a:spAutoFit/>
          </a:bodyPr>
          <a:lstStyle/>
          <a:p>
            <a:r>
              <a:rPr lang="en-GB" altLang="en-US" dirty="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2865" y="838200"/>
            <a:ext cx="4163060" cy="1753235"/>
          </a:xfrm>
          <a:prstGeom prst="rect">
            <a:avLst/>
          </a:prstGeom>
          <a:noFill/>
        </p:spPr>
        <p:txBody>
          <a:bodyPr wrap="square" rtlCol="0" anchor="t">
            <a:spAutoFit/>
          </a:bodyPr>
          <a:lstStyle/>
          <a:p>
            <a:r>
              <a:rPr lang="en-GB" altLang="en-US" dirty="0"/>
              <a:t>Figure --&gt; shows a practical circuit arrangement of a 4-bit D/A </a:t>
            </a:r>
            <a:r>
              <a:rPr lang="en-GB" altLang="en-US" dirty="0" smtClean="0"/>
              <a:t>converter </a:t>
            </a:r>
            <a:r>
              <a:rPr lang="en-GB" altLang="en-US" dirty="0"/>
              <a:t>using an op-amp. The inverting input terminal of the op-amp acts as summing junction for the ladder inputs. Using Eq.[1] </a:t>
            </a:r>
          </a:p>
          <a:p>
            <a:r>
              <a:rPr lang="en-GB" altLang="en-US" dirty="0"/>
              <a:t>the output voltage Vo is expressed by</a:t>
            </a:r>
          </a:p>
        </p:txBody>
      </p:sp>
      <p:sp>
        <p:nvSpPr>
          <p:cNvPr id="3" name="Text Box 2"/>
          <p:cNvSpPr txBox="1"/>
          <p:nvPr/>
        </p:nvSpPr>
        <p:spPr>
          <a:xfrm>
            <a:off x="62865" y="3975100"/>
            <a:ext cx="5883910" cy="368300"/>
          </a:xfrm>
          <a:prstGeom prst="rect">
            <a:avLst/>
          </a:prstGeom>
          <a:noFill/>
        </p:spPr>
        <p:txBody>
          <a:bodyPr wrap="square" rtlCol="0" anchor="t">
            <a:spAutoFit/>
          </a:bodyPr>
          <a:lstStyle/>
          <a:p>
            <a:r>
              <a:rPr lang="en-GB" altLang="en-US" dirty="0"/>
              <a:t>Or, more generally for an </a:t>
            </a:r>
            <a:r>
              <a:rPr lang="en-GB" altLang="en-US" dirty="0">
                <a:highlight>
                  <a:srgbClr val="FFFF00"/>
                </a:highlight>
              </a:rPr>
              <a:t>n-bit </a:t>
            </a:r>
            <a:r>
              <a:rPr lang="en-GB" altLang="en-US" dirty="0"/>
              <a:t>input signal, assuming </a:t>
            </a:r>
            <a:r>
              <a:rPr lang="en-GB" altLang="en-US" dirty="0">
                <a:highlight>
                  <a:srgbClr val="FFFF00"/>
                </a:highlight>
              </a:rPr>
              <a:t>R</a:t>
            </a:r>
            <a:r>
              <a:rPr lang="en-GB" altLang="en-US" baseline="-25000" dirty="0">
                <a:highlight>
                  <a:srgbClr val="FFFF00"/>
                </a:highlight>
              </a:rPr>
              <a:t>f</a:t>
            </a:r>
            <a:r>
              <a:rPr lang="en-GB" altLang="en-US" dirty="0">
                <a:highlight>
                  <a:srgbClr val="FFFF00"/>
                </a:highlight>
              </a:rPr>
              <a:t> = R</a:t>
            </a:r>
          </a:p>
        </p:txBody>
      </p:sp>
      <p:sp>
        <p:nvSpPr>
          <p:cNvPr id="4" name="Text Box 3"/>
          <p:cNvSpPr txBox="1"/>
          <p:nvPr/>
        </p:nvSpPr>
        <p:spPr>
          <a:xfrm>
            <a:off x="307975" y="5029200"/>
            <a:ext cx="4264025" cy="645160"/>
          </a:xfrm>
          <a:prstGeom prst="rect">
            <a:avLst/>
          </a:prstGeom>
          <a:noFill/>
        </p:spPr>
        <p:txBody>
          <a:bodyPr wrap="square" rtlCol="0" anchor="t">
            <a:spAutoFit/>
          </a:bodyPr>
          <a:lstStyle/>
          <a:p>
            <a:r>
              <a:rPr lang="en-GB" altLang="en-US"/>
              <a:t>The resolution of the R/2R ladder type D/A converter with current output is given by</a:t>
            </a:r>
          </a:p>
        </p:txBody>
      </p:sp>
      <p:sp>
        <p:nvSpPr>
          <p:cNvPr id="5" name="Text Box 4"/>
          <p:cNvSpPr txBox="1"/>
          <p:nvPr/>
        </p:nvSpPr>
        <p:spPr>
          <a:xfrm>
            <a:off x="4953000" y="4800600"/>
            <a:ext cx="4265295" cy="645160"/>
          </a:xfrm>
          <a:prstGeom prst="rect">
            <a:avLst/>
          </a:prstGeom>
          <a:noFill/>
        </p:spPr>
        <p:txBody>
          <a:bodyPr wrap="square" rtlCol="0" anchor="t">
            <a:spAutoFit/>
          </a:bodyPr>
          <a:lstStyle/>
          <a:p>
            <a:r>
              <a:rPr lang="en-GB" altLang="en-US"/>
              <a:t>The resolution of the R/2R ladder type D/A converter with voltage output is given by</a:t>
            </a:r>
          </a:p>
        </p:txBody>
      </p:sp>
      <p:sp>
        <p:nvSpPr>
          <p:cNvPr id="6" name="Text Box 5"/>
          <p:cNvSpPr txBox="1"/>
          <p:nvPr/>
        </p:nvSpPr>
        <p:spPr>
          <a:xfrm>
            <a:off x="4705350" y="6062246"/>
            <a:ext cx="4438650" cy="338554"/>
          </a:xfrm>
          <a:prstGeom prst="rect">
            <a:avLst/>
          </a:prstGeom>
          <a:noFill/>
        </p:spPr>
        <p:txBody>
          <a:bodyPr wrap="square" rtlCol="0" anchor="t">
            <a:spAutoFit/>
          </a:bodyPr>
          <a:lstStyle/>
          <a:p>
            <a:r>
              <a:rPr lang="en-GB" altLang="en-US" sz="1600" i="1" dirty="0"/>
              <a:t>where Rf is the feedback resistance of the op-amp</a:t>
            </a:r>
          </a:p>
        </p:txBody>
      </p:sp>
      <p:pic>
        <p:nvPicPr>
          <p:cNvPr id="7" name="Picture 6"/>
          <p:cNvPicPr>
            <a:picLocks noChangeAspect="1"/>
          </p:cNvPicPr>
          <p:nvPr/>
        </p:nvPicPr>
        <p:blipFill>
          <a:blip r:embed="rId2">
            <a:lum bright="-30000" contrast="54000"/>
          </a:blip>
          <a:stretch>
            <a:fillRect/>
          </a:stretch>
        </p:blipFill>
        <p:spPr>
          <a:xfrm>
            <a:off x="4267200" y="914400"/>
            <a:ext cx="4914900" cy="3000375"/>
          </a:xfrm>
          <a:prstGeom prst="rect">
            <a:avLst/>
          </a:prstGeom>
          <a:ln>
            <a:noFill/>
          </a:ln>
        </p:spPr>
      </p:pic>
      <p:pic>
        <p:nvPicPr>
          <p:cNvPr id="10" name="Picture 9"/>
          <p:cNvPicPr>
            <a:picLocks noChangeAspect="1"/>
          </p:cNvPicPr>
          <p:nvPr/>
        </p:nvPicPr>
        <p:blipFill>
          <a:blip r:embed="rId3">
            <a:lum bright="-30000" contrast="54000"/>
          </a:blip>
          <a:stretch>
            <a:fillRect/>
          </a:stretch>
        </p:blipFill>
        <p:spPr>
          <a:xfrm>
            <a:off x="304800" y="2529840"/>
            <a:ext cx="3460115" cy="1252855"/>
          </a:xfrm>
          <a:prstGeom prst="rect">
            <a:avLst/>
          </a:prstGeom>
          <a:ln>
            <a:solidFill>
              <a:schemeClr val="accent1"/>
            </a:solidFill>
          </a:ln>
        </p:spPr>
      </p:pic>
      <p:pic>
        <p:nvPicPr>
          <p:cNvPr id="9" name="Picture 8"/>
          <p:cNvPicPr>
            <a:picLocks noChangeAspect="1"/>
          </p:cNvPicPr>
          <p:nvPr/>
        </p:nvPicPr>
        <p:blipFill>
          <a:blip r:embed="rId4">
            <a:lum bright="-30000" contrast="54000"/>
          </a:blip>
          <a:stretch>
            <a:fillRect/>
          </a:stretch>
        </p:blipFill>
        <p:spPr>
          <a:xfrm>
            <a:off x="381000" y="4419600"/>
            <a:ext cx="3468370" cy="575945"/>
          </a:xfrm>
          <a:prstGeom prst="rect">
            <a:avLst/>
          </a:prstGeom>
          <a:ln>
            <a:noFill/>
          </a:ln>
        </p:spPr>
      </p:pic>
      <p:pic>
        <p:nvPicPr>
          <p:cNvPr id="12" name="Picture 11"/>
          <p:cNvPicPr>
            <a:picLocks noChangeAspect="1"/>
          </p:cNvPicPr>
          <p:nvPr/>
        </p:nvPicPr>
        <p:blipFill>
          <a:blip r:embed="rId5">
            <a:lum bright="-30000" contrast="54000"/>
          </a:blip>
          <a:stretch>
            <a:fillRect/>
          </a:stretch>
        </p:blipFill>
        <p:spPr>
          <a:xfrm>
            <a:off x="829310" y="5708015"/>
            <a:ext cx="2571750" cy="600710"/>
          </a:xfrm>
          <a:prstGeom prst="rect">
            <a:avLst/>
          </a:prstGeom>
          <a:ln>
            <a:solidFill>
              <a:schemeClr val="accent1"/>
            </a:solidFill>
          </a:ln>
        </p:spPr>
      </p:pic>
      <p:pic>
        <p:nvPicPr>
          <p:cNvPr id="14" name="Picture 13"/>
          <p:cNvPicPr>
            <a:picLocks noChangeAspect="1"/>
          </p:cNvPicPr>
          <p:nvPr/>
        </p:nvPicPr>
        <p:blipFill>
          <a:blip r:embed="rId6">
            <a:lum bright="-30000" contrast="54000"/>
          </a:blip>
          <a:stretch>
            <a:fillRect/>
          </a:stretch>
        </p:blipFill>
        <p:spPr>
          <a:xfrm>
            <a:off x="5105400" y="5486400"/>
            <a:ext cx="2905760" cy="567055"/>
          </a:xfrm>
          <a:prstGeom prst="rect">
            <a:avLst/>
          </a:prstGeom>
          <a:ln>
            <a:solidFill>
              <a:schemeClr val="accent1"/>
            </a:solidFill>
          </a:ln>
        </p:spPr>
      </p:pic>
      <p:sp>
        <p:nvSpPr>
          <p:cNvPr id="17" name="Text Box 2"/>
          <p:cNvSpPr txBox="1"/>
          <p:nvPr/>
        </p:nvSpPr>
        <p:spPr>
          <a:xfrm>
            <a:off x="152400" y="457200"/>
            <a:ext cx="2372765" cy="461665"/>
          </a:xfrm>
          <a:prstGeom prst="rect">
            <a:avLst/>
          </a:prstGeom>
          <a:noFill/>
        </p:spPr>
        <p:txBody>
          <a:bodyPr wrap="non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sp>
        <p:nvSpPr>
          <p:cNvPr id="18"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sp>
        <p:nvSpPr>
          <p:cNvPr id="15" name="Text Box 4"/>
          <p:cNvSpPr txBox="1"/>
          <p:nvPr/>
        </p:nvSpPr>
        <p:spPr>
          <a:xfrm>
            <a:off x="3886200" y="4508500"/>
            <a:ext cx="2983230" cy="368300"/>
          </a:xfrm>
          <a:prstGeom prst="rect">
            <a:avLst/>
          </a:prstGeom>
          <a:noFill/>
        </p:spPr>
        <p:txBody>
          <a:bodyPr wrap="square" rtlCol="0">
            <a:spAutoFit/>
          </a:bodyPr>
          <a:lstStyle/>
          <a:p>
            <a:r>
              <a:rPr lang="en-GB" altLang="en-US" dirty="0"/>
              <a:t>---------------------[2.1]</a:t>
            </a:r>
          </a:p>
        </p:txBody>
      </p:sp>
      <p:sp>
        <p:nvSpPr>
          <p:cNvPr id="16" name="Text Box 4"/>
          <p:cNvSpPr txBox="1"/>
          <p:nvPr/>
        </p:nvSpPr>
        <p:spPr>
          <a:xfrm>
            <a:off x="3505200" y="5727700"/>
            <a:ext cx="1066800" cy="368300"/>
          </a:xfrm>
          <a:prstGeom prst="rect">
            <a:avLst/>
          </a:prstGeom>
          <a:noFill/>
        </p:spPr>
        <p:txBody>
          <a:bodyPr wrap="square" rtlCol="0">
            <a:spAutoFit/>
          </a:bodyPr>
          <a:lstStyle/>
          <a:p>
            <a:r>
              <a:rPr lang="en-GB" altLang="en-US" dirty="0"/>
              <a:t>-------[3]</a:t>
            </a:r>
          </a:p>
        </p:txBody>
      </p:sp>
      <p:sp>
        <p:nvSpPr>
          <p:cNvPr id="19" name="Text Box 4"/>
          <p:cNvSpPr txBox="1"/>
          <p:nvPr/>
        </p:nvSpPr>
        <p:spPr>
          <a:xfrm>
            <a:off x="8151495" y="5585777"/>
            <a:ext cx="1066800" cy="368300"/>
          </a:xfrm>
          <a:prstGeom prst="rect">
            <a:avLst/>
          </a:prstGeom>
          <a:noFill/>
        </p:spPr>
        <p:txBody>
          <a:bodyPr wrap="square" rtlCol="0">
            <a:spAutoFit/>
          </a:bodyPr>
          <a:lstStyle/>
          <a:p>
            <a:r>
              <a:rPr lang="en-GB" altLang="en-US" dirty="0"/>
              <a:t>-------[4]</a:t>
            </a:r>
          </a:p>
        </p:txBody>
      </p:sp>
      <p:sp>
        <p:nvSpPr>
          <p:cNvPr id="20" name="Text Box 4"/>
          <p:cNvSpPr txBox="1"/>
          <p:nvPr/>
        </p:nvSpPr>
        <p:spPr>
          <a:xfrm>
            <a:off x="3810000" y="3429000"/>
            <a:ext cx="2983230" cy="368300"/>
          </a:xfrm>
          <a:prstGeom prst="rect">
            <a:avLst/>
          </a:prstGeom>
          <a:noFill/>
        </p:spPr>
        <p:txBody>
          <a:bodyPr wrap="square" rtlCol="0">
            <a:spAutoFit/>
          </a:bodyPr>
          <a:lstStyle/>
          <a:p>
            <a:r>
              <a:rPr lang="en-GB" altLang="en-US" dirty="0"/>
              <a:t>-----------[2]</a:t>
            </a:r>
          </a:p>
        </p:txBody>
      </p:sp>
    </p:spTree>
    <p:extLst>
      <p:ext uri="{BB962C8B-B14F-4D97-AF65-F5344CB8AC3E}">
        <p14:creationId xmlns:p14="http://schemas.microsoft.com/office/powerpoint/2010/main" val="33630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89" y="1295401"/>
            <a:ext cx="825207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061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0" y="886460"/>
            <a:ext cx="9083675" cy="2237740"/>
          </a:xfrm>
          <a:prstGeom prst="rect">
            <a:avLst/>
          </a:prstGeom>
          <a:ln>
            <a:noFill/>
          </a:ln>
        </p:spPr>
      </p:pic>
      <p:pic>
        <p:nvPicPr>
          <p:cNvPr id="4" name="Picture 3"/>
          <p:cNvPicPr>
            <a:picLocks noChangeAspect="1"/>
          </p:cNvPicPr>
          <p:nvPr/>
        </p:nvPicPr>
        <p:blipFill>
          <a:blip r:embed="rId3">
            <a:lum bright="-30000" contrast="54000"/>
          </a:blip>
          <a:stretch>
            <a:fillRect/>
          </a:stretch>
        </p:blipFill>
        <p:spPr>
          <a:xfrm>
            <a:off x="101600" y="3275330"/>
            <a:ext cx="8982075" cy="1673860"/>
          </a:xfrm>
          <a:prstGeom prst="rect">
            <a:avLst/>
          </a:prstGeom>
          <a:ln>
            <a:noFill/>
          </a:ln>
        </p:spPr>
      </p:pic>
      <p:pic>
        <p:nvPicPr>
          <p:cNvPr id="8" name="Picture 7"/>
          <p:cNvPicPr>
            <a:picLocks noChangeAspect="1"/>
          </p:cNvPicPr>
          <p:nvPr/>
        </p:nvPicPr>
        <p:blipFill>
          <a:blip r:embed="rId4">
            <a:lum bright="-30000" contrast="54000"/>
          </a:blip>
          <a:stretch>
            <a:fillRect/>
          </a:stretch>
        </p:blipFill>
        <p:spPr>
          <a:xfrm>
            <a:off x="304800" y="5105400"/>
            <a:ext cx="8879205" cy="1212215"/>
          </a:xfrm>
          <a:prstGeom prst="rect">
            <a:avLst/>
          </a:prstGeom>
          <a:ln>
            <a:noFill/>
          </a:ln>
        </p:spPr>
      </p:pic>
      <p:sp>
        <p:nvSpPr>
          <p:cNvPr id="11" name="Text Box 2"/>
          <p:cNvSpPr txBox="1"/>
          <p:nvPr/>
        </p:nvSpPr>
        <p:spPr>
          <a:xfrm>
            <a:off x="152400" y="457200"/>
            <a:ext cx="3994785" cy="460375"/>
          </a:xfrm>
          <a:prstGeom prst="rect">
            <a:avLst/>
          </a:prstGeom>
          <a:noFill/>
        </p:spPr>
        <p:txBody>
          <a:bodyPr wrap="none" rtlCol="0" anchor="t">
            <a:spAutoFit/>
          </a:bodyPr>
          <a:lstStyle/>
          <a:p>
            <a:r>
              <a:rPr lang="en-GB" altLang="en-US" sz="2400" b="1" i="1" u="sng" dirty="0">
                <a:highlight>
                  <a:srgbClr val="FFFF00"/>
                </a:highlight>
              </a:rPr>
              <a:t>Problems on R-2R ladder </a:t>
            </a:r>
            <a:r>
              <a:rPr lang="en-GB" altLang="en-US" sz="2400" b="1" i="1" u="sng" dirty="0">
                <a:highlight>
                  <a:srgbClr val="FFFF00"/>
                </a:highlight>
                <a:sym typeface="+mn-ea"/>
              </a:rPr>
              <a:t>type </a:t>
            </a:r>
          </a:p>
        </p:txBody>
      </p:sp>
      <p:sp>
        <p:nvSpPr>
          <p:cNvPr id="12"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pic>
        <p:nvPicPr>
          <p:cNvPr id="7" name="Picture 6"/>
          <p:cNvPicPr>
            <a:picLocks noChangeAspect="1"/>
          </p:cNvPicPr>
          <p:nvPr/>
        </p:nvPicPr>
        <p:blipFill>
          <a:blip r:embed="rId5">
            <a:lum bright="-30000" contrast="54000"/>
          </a:blip>
          <a:stretch>
            <a:fillRect/>
          </a:stretch>
        </p:blipFill>
        <p:spPr>
          <a:xfrm>
            <a:off x="5334000" y="1524000"/>
            <a:ext cx="3429000" cy="2093285"/>
          </a:xfrm>
          <a:prstGeom prst="rect">
            <a:avLst/>
          </a:prstGeom>
          <a:ln>
            <a:noFill/>
          </a:ln>
        </p:spPr>
      </p:pic>
      <p:sp>
        <p:nvSpPr>
          <p:cNvPr id="3" name="TextBox 2"/>
          <p:cNvSpPr txBox="1"/>
          <p:nvPr/>
        </p:nvSpPr>
        <p:spPr>
          <a:xfrm>
            <a:off x="3750122" y="849214"/>
            <a:ext cx="637598" cy="307776"/>
          </a:xfrm>
          <a:prstGeom prst="rect">
            <a:avLst/>
          </a:prstGeom>
          <a:solidFill>
            <a:schemeClr val="bg1"/>
          </a:solidFill>
        </p:spPr>
        <p:txBody>
          <a:bodyPr wrap="square" rtlCol="0">
            <a:spAutoFit/>
          </a:bodyPr>
          <a:lstStyle/>
          <a:p>
            <a:r>
              <a:rPr lang="en-US" sz="1400" b="1" i="1" dirty="0"/>
              <a:t>below</a:t>
            </a:r>
          </a:p>
        </p:txBody>
      </p:sp>
      <p:cxnSp>
        <p:nvCxnSpPr>
          <p:cNvPr id="6" name="Straight Connector 5"/>
          <p:cNvCxnSpPr/>
          <p:nvPr/>
        </p:nvCxnSpPr>
        <p:spPr>
          <a:xfrm>
            <a:off x="4724400" y="1219200"/>
            <a:ext cx="410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76200" y="1447800"/>
            <a:ext cx="1080000" cy="0"/>
          </a:xfrm>
          <a:prstGeom prst="line">
            <a:avLst/>
          </a:prstGeom>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5334000" y="3610779"/>
            <a:ext cx="713798" cy="338554"/>
          </a:xfrm>
          <a:prstGeom prst="rect">
            <a:avLst/>
          </a:prstGeom>
          <a:solidFill>
            <a:schemeClr val="bg1"/>
          </a:solidFill>
        </p:spPr>
        <p:txBody>
          <a:bodyPr wrap="square" rtlCol="0">
            <a:spAutoFit/>
          </a:bodyPr>
          <a:lstStyle/>
          <a:p>
            <a:r>
              <a:rPr lang="en-US" sz="1600" b="1" i="1" dirty="0"/>
              <a:t>[4]</a:t>
            </a:r>
          </a:p>
        </p:txBody>
      </p:sp>
      <p:pic>
        <p:nvPicPr>
          <p:cNvPr id="16" name="Picture 15"/>
          <p:cNvPicPr>
            <a:picLocks noChangeAspect="1"/>
          </p:cNvPicPr>
          <p:nvPr/>
        </p:nvPicPr>
        <p:blipFill>
          <a:blip r:embed="rId6">
            <a:lum bright="-30000" contrast="54000"/>
          </a:blip>
          <a:stretch>
            <a:fillRect/>
          </a:stretch>
        </p:blipFill>
        <p:spPr>
          <a:xfrm>
            <a:off x="6781800" y="3988361"/>
            <a:ext cx="2209800" cy="431239"/>
          </a:xfrm>
          <a:prstGeom prst="rect">
            <a:avLst/>
          </a:prstGeom>
          <a:ln>
            <a:solidFill>
              <a:schemeClr val="accent1"/>
            </a:solidFill>
          </a:ln>
        </p:spPr>
      </p:pic>
      <p:sp>
        <p:nvSpPr>
          <p:cNvPr id="17" name="TextBox 16"/>
          <p:cNvSpPr txBox="1"/>
          <p:nvPr/>
        </p:nvSpPr>
        <p:spPr>
          <a:xfrm>
            <a:off x="4086802" y="5147846"/>
            <a:ext cx="713798" cy="338554"/>
          </a:xfrm>
          <a:prstGeom prst="rect">
            <a:avLst/>
          </a:prstGeom>
          <a:solidFill>
            <a:schemeClr val="bg1"/>
          </a:solidFill>
        </p:spPr>
        <p:txBody>
          <a:bodyPr wrap="square" rtlCol="0">
            <a:spAutoFit/>
          </a:bodyPr>
          <a:lstStyle/>
          <a:p>
            <a:r>
              <a:rPr lang="en-US" sz="1600" b="1" i="1" dirty="0"/>
              <a:t>[2]</a:t>
            </a:r>
          </a:p>
        </p:txBody>
      </p:sp>
      <p:pic>
        <p:nvPicPr>
          <p:cNvPr id="9" name="Picture 8"/>
          <p:cNvPicPr>
            <a:picLocks noChangeAspect="1"/>
          </p:cNvPicPr>
          <p:nvPr/>
        </p:nvPicPr>
        <p:blipFill>
          <a:blip r:embed="rId7"/>
          <a:stretch>
            <a:fillRect/>
          </a:stretch>
        </p:blipFill>
        <p:spPr>
          <a:xfrm>
            <a:off x="7086600" y="5701009"/>
            <a:ext cx="2059074" cy="504570"/>
          </a:xfrm>
          <a:prstGeom prst="rect">
            <a:avLst/>
          </a:prstGeom>
          <a:ln>
            <a:solidFill>
              <a:srgbClr val="FF0000"/>
            </a:solidFill>
          </a:ln>
        </p:spPr>
      </p:pic>
      <p:sp>
        <p:nvSpPr>
          <p:cNvPr id="5" name="Rounded Rectangle 4">
            <a:extLst>
              <a:ext uri="{FF2B5EF4-FFF2-40B4-BE49-F238E27FC236}">
                <a16:creationId xmlns:a16="http://schemas.microsoft.com/office/drawing/2014/main" xmlns="" id="{3DC40398-709C-0948-BB02-98EAAFF3069E}"/>
              </a:ext>
            </a:extLst>
          </p:cNvPr>
          <p:cNvSpPr/>
          <p:nvPr/>
        </p:nvSpPr>
        <p:spPr>
          <a:xfrm>
            <a:off x="7467599" y="849213"/>
            <a:ext cx="277307" cy="446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xmlns="" id="{4A55B2E0-1534-CC42-BA8B-7330A7DF5A89}"/>
              </a:ext>
            </a:extLst>
          </p:cNvPr>
          <p:cNvSpPr/>
          <p:nvPr/>
        </p:nvSpPr>
        <p:spPr>
          <a:xfrm>
            <a:off x="6553200" y="1077831"/>
            <a:ext cx="277307" cy="446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30000" contrast="54000"/>
          </a:blip>
          <a:stretch>
            <a:fillRect/>
          </a:stretch>
        </p:blipFill>
        <p:spPr>
          <a:xfrm>
            <a:off x="484291" y="3495930"/>
            <a:ext cx="7301230" cy="1257300"/>
          </a:xfrm>
          <a:prstGeom prst="rect">
            <a:avLst/>
          </a:prstGeom>
          <a:ln>
            <a:noFill/>
          </a:ln>
        </p:spPr>
      </p:pic>
      <p:pic>
        <p:nvPicPr>
          <p:cNvPr id="6" name="Picture 5"/>
          <p:cNvPicPr>
            <a:picLocks noChangeAspect="1"/>
          </p:cNvPicPr>
          <p:nvPr/>
        </p:nvPicPr>
        <p:blipFill>
          <a:blip r:embed="rId3">
            <a:lum bright="-30000" contrast="54000"/>
          </a:blip>
          <a:stretch>
            <a:fillRect/>
          </a:stretch>
        </p:blipFill>
        <p:spPr>
          <a:xfrm>
            <a:off x="408091" y="1895730"/>
            <a:ext cx="5899150" cy="1258570"/>
          </a:xfrm>
          <a:prstGeom prst="rect">
            <a:avLst/>
          </a:prstGeom>
          <a:ln>
            <a:noFill/>
          </a:ln>
        </p:spPr>
      </p:pic>
      <p:sp>
        <p:nvSpPr>
          <p:cNvPr id="9" name="Text Box 2"/>
          <p:cNvSpPr txBox="1"/>
          <p:nvPr/>
        </p:nvSpPr>
        <p:spPr>
          <a:xfrm>
            <a:off x="152400" y="457200"/>
            <a:ext cx="2372765" cy="461665"/>
          </a:xfrm>
          <a:prstGeom prst="rect">
            <a:avLst/>
          </a:prstGeom>
          <a:noFill/>
        </p:spPr>
        <p:txBody>
          <a:bodyPr wrap="none" rtlCol="0" anchor="t">
            <a:spAutoFit/>
          </a:bodyPr>
          <a:lstStyle/>
          <a:p>
            <a:r>
              <a:rPr lang="en-GB" altLang="en-US" sz="2400" b="1" i="1" u="sng" dirty="0">
                <a:highlight>
                  <a:srgbClr val="FFFF00"/>
                </a:highlight>
              </a:rPr>
              <a:t>R-2R ladder </a:t>
            </a:r>
            <a:r>
              <a:rPr lang="en-GB" altLang="en-US" sz="2400" b="1" i="1" u="sng" dirty="0">
                <a:highlight>
                  <a:srgbClr val="FFFF00"/>
                </a:highlight>
                <a:sym typeface="+mn-ea"/>
              </a:rPr>
              <a:t>type </a:t>
            </a:r>
          </a:p>
        </p:txBody>
      </p:sp>
      <p:sp>
        <p:nvSpPr>
          <p:cNvPr id="12" name="Text Box 1"/>
          <p:cNvSpPr txBox="1"/>
          <p:nvPr/>
        </p:nvSpPr>
        <p:spPr>
          <a:xfrm>
            <a:off x="990600" y="-152400"/>
            <a:ext cx="6857365" cy="645160"/>
          </a:xfrm>
          <a:prstGeom prst="rect">
            <a:avLst/>
          </a:prstGeom>
          <a:noFill/>
        </p:spPr>
        <p:txBody>
          <a:bodyPr wrap="none" rtlCol="0" anchor="t">
            <a:spAutoFit/>
          </a:bodyPr>
          <a:lstStyle/>
          <a:p>
            <a:pPr algn="l"/>
            <a:r>
              <a:rPr lang="en-IN" sz="3600" b="1" u="sng" dirty="0">
                <a:solidFill>
                  <a:srgbClr val="FFFF00"/>
                </a:solidFill>
                <a:sym typeface="+mn-ea"/>
              </a:rPr>
              <a:t> DIGITAL</a:t>
            </a:r>
            <a:r>
              <a:rPr lang="en-GB" altLang="en-IN" sz="3600" b="1" u="sng" dirty="0">
                <a:solidFill>
                  <a:srgbClr val="FFFF00"/>
                </a:solidFill>
                <a:sym typeface="+mn-ea"/>
              </a:rPr>
              <a:t> TO</a:t>
            </a:r>
            <a:r>
              <a:rPr lang="en-IN" sz="3600" b="1" u="sng" dirty="0">
                <a:solidFill>
                  <a:srgbClr val="FFFF00"/>
                </a:solidFill>
                <a:sym typeface="+mn-ea"/>
              </a:rPr>
              <a:t>  ANALOG CONVERTERS</a:t>
            </a:r>
            <a:endParaRPr lang="en-IN" altLang="en-US" sz="3600" b="1" dirty="0">
              <a:solidFill>
                <a:srgbClr val="FFFF00"/>
              </a:solidFill>
              <a:sym typeface="+mn-ea"/>
            </a:endParaRPr>
          </a:p>
        </p:txBody>
      </p:sp>
      <p:pic>
        <p:nvPicPr>
          <p:cNvPr id="2" name="Picture 1"/>
          <p:cNvPicPr>
            <a:picLocks noChangeAspect="1"/>
          </p:cNvPicPr>
          <p:nvPr/>
        </p:nvPicPr>
        <p:blipFill>
          <a:blip r:embed="rId4">
            <a:lum bright="-30000" contrast="54000"/>
          </a:blip>
          <a:stretch>
            <a:fillRect/>
          </a:stretch>
        </p:blipFill>
        <p:spPr>
          <a:xfrm>
            <a:off x="1398691" y="4943730"/>
            <a:ext cx="4191000" cy="609600"/>
          </a:xfrm>
          <a:prstGeom prst="rect">
            <a:avLst/>
          </a:prstGeom>
          <a:ln>
            <a:noFill/>
          </a:ln>
        </p:spPr>
      </p:pic>
      <p:pic>
        <p:nvPicPr>
          <p:cNvPr id="7" name="Picture 6"/>
          <p:cNvPicPr>
            <a:picLocks noChangeAspect="1"/>
          </p:cNvPicPr>
          <p:nvPr/>
        </p:nvPicPr>
        <p:blipFill>
          <a:blip r:embed="rId5"/>
          <a:stretch>
            <a:fillRect/>
          </a:stretch>
        </p:blipFill>
        <p:spPr>
          <a:xfrm>
            <a:off x="5410200" y="963878"/>
            <a:ext cx="3619056" cy="886839"/>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04800" y="944245"/>
            <a:ext cx="8646795" cy="5339715"/>
          </a:xfrm>
          <a:prstGeom prst="rect">
            <a:avLst/>
          </a:prstGeom>
          <a:noFill/>
          <a:ln w="9525">
            <a:noFill/>
            <a:miter lim="800000"/>
          </a:ln>
          <a:effectLst/>
        </p:spPr>
        <p:txBody>
          <a:bodyPr vert="horz" wrap="square" lIns="91440" tIns="45720" rIns="91440" bIns="45720" numCol="1" anchor="ctr" anchorCtr="0" compatLnSpc="1">
            <a:noAutofit/>
          </a:bodyPr>
          <a:lstStyle/>
          <a:p>
            <a:pPr marL="457200" indent="-457200" fontAlgn="auto">
              <a:spcBef>
                <a:spcPts val="600"/>
              </a:spcBef>
              <a:buFont typeface="Wingdings" panose="05000000000000000000" pitchFamily="2" charset="2"/>
              <a:buChar char="Ø"/>
            </a:pPr>
            <a:r>
              <a:rPr lang="en-IN" sz="2800" b="1" dirty="0">
                <a:solidFill>
                  <a:schemeClr val="bg1">
                    <a:lumMod val="75000"/>
                  </a:schemeClr>
                </a:solidFill>
              </a:rPr>
              <a:t>Sample and hold circuit </a:t>
            </a:r>
          </a:p>
          <a:p>
            <a:pPr marL="457200" indent="-457200" fontAlgn="auto">
              <a:spcBef>
                <a:spcPts val="600"/>
              </a:spcBef>
              <a:buFont typeface="Wingdings" panose="05000000000000000000" pitchFamily="2" charset="2"/>
              <a:buChar char="Ø"/>
            </a:pPr>
            <a:r>
              <a:rPr lang="en-IN" sz="2800" b="1" dirty="0">
                <a:solidFill>
                  <a:schemeClr val="bg1">
                    <a:lumMod val="75000"/>
                  </a:schemeClr>
                </a:solidFill>
              </a:rPr>
              <a:t>Types of D/A converter</a:t>
            </a:r>
          </a:p>
          <a:p>
            <a:pPr marL="914400" lvl="1" indent="-457200" fontAlgn="auto">
              <a:spcBef>
                <a:spcPts val="600"/>
              </a:spcBef>
              <a:buFont typeface="Wingdings" panose="05000000000000000000" pitchFamily="2" charset="2"/>
              <a:buChar char="Ø"/>
            </a:pPr>
            <a:r>
              <a:rPr lang="en-IN" sz="2800" b="1" dirty="0">
                <a:solidFill>
                  <a:schemeClr val="bg1">
                    <a:lumMod val="75000"/>
                  </a:schemeClr>
                </a:solidFill>
              </a:rPr>
              <a:t>Weighted Resistor,</a:t>
            </a:r>
          </a:p>
          <a:p>
            <a:pPr marL="914400" lvl="1" indent="-457200" fontAlgn="auto">
              <a:spcBef>
                <a:spcPts val="600"/>
              </a:spcBef>
              <a:buFont typeface="Wingdings" panose="05000000000000000000" pitchFamily="2" charset="2"/>
              <a:buChar char="Ø"/>
            </a:pPr>
            <a:r>
              <a:rPr lang="en-IN" sz="2800" b="1" dirty="0">
                <a:solidFill>
                  <a:schemeClr val="bg1">
                    <a:lumMod val="75000"/>
                  </a:schemeClr>
                </a:solidFill>
              </a:rPr>
              <a:t>R-2R Current driven DAC, </a:t>
            </a:r>
          </a:p>
          <a:p>
            <a:pPr marL="285750" indent="-285750" fontAlgn="auto">
              <a:spcBef>
                <a:spcPts val="600"/>
              </a:spcBef>
              <a:buFont typeface="Wingdings" panose="05000000000000000000" pitchFamily="2" charset="2"/>
              <a:buChar char="Ø"/>
            </a:pPr>
            <a:r>
              <a:rPr lang="en-IN" sz="2800" b="1" dirty="0"/>
              <a:t>A/D converter </a:t>
            </a:r>
          </a:p>
          <a:p>
            <a:pPr marL="742950" lvl="1" indent="-285750" fontAlgn="auto">
              <a:spcBef>
                <a:spcPts val="600"/>
              </a:spcBef>
              <a:buFont typeface="Wingdings" panose="05000000000000000000" pitchFamily="2" charset="2"/>
              <a:buChar char="Ø"/>
            </a:pPr>
            <a:r>
              <a:rPr lang="en-IN" sz="2800" b="1" dirty="0"/>
              <a:t>Flash, </a:t>
            </a:r>
          </a:p>
          <a:p>
            <a:pPr marL="742950" lvl="1" indent="-285750" fontAlgn="auto">
              <a:spcBef>
                <a:spcPts val="600"/>
              </a:spcBef>
              <a:buFont typeface="Wingdings" panose="05000000000000000000" pitchFamily="2" charset="2"/>
              <a:buChar char="Ø"/>
            </a:pPr>
            <a:r>
              <a:rPr lang="en-IN" sz="2800" b="1" dirty="0"/>
              <a:t>Single slope, </a:t>
            </a:r>
          </a:p>
          <a:p>
            <a:pPr marL="742950" lvl="1" indent="-285750" fontAlgn="auto">
              <a:spcBef>
                <a:spcPts val="600"/>
              </a:spcBef>
              <a:buFont typeface="Wingdings" panose="05000000000000000000" pitchFamily="2" charset="2"/>
              <a:buChar char="Ø"/>
            </a:pPr>
            <a:r>
              <a:rPr lang="en-IN" sz="2800" b="1" dirty="0"/>
              <a:t>Dual slope, </a:t>
            </a:r>
          </a:p>
          <a:p>
            <a:pPr marL="742950" lvl="1" indent="-285750" fontAlgn="auto">
              <a:spcBef>
                <a:spcPts val="600"/>
              </a:spcBef>
              <a:buFont typeface="Wingdings" panose="05000000000000000000" pitchFamily="2" charset="2"/>
              <a:buChar char="Ø"/>
            </a:pPr>
            <a:r>
              <a:rPr lang="en-IN" sz="2800" b="1" dirty="0"/>
              <a:t>Successive approximation</a:t>
            </a:r>
          </a:p>
          <a:p>
            <a:pPr lvl="1" indent="0">
              <a:buFont typeface="Wingdings" panose="05000000000000000000" pitchFamily="2" charset="2"/>
              <a:buNone/>
            </a:pPr>
            <a:endParaRPr lang="en-IN" sz="2800" b="1" dirty="0"/>
          </a:p>
        </p:txBody>
      </p:sp>
      <p:sp>
        <p:nvSpPr>
          <p:cNvPr id="4" name="Title 1"/>
          <p:cNvSpPr txBox="1"/>
          <p:nvPr/>
        </p:nvSpPr>
        <p:spPr>
          <a:xfrm>
            <a:off x="76200" y="-152400"/>
            <a:ext cx="8686800" cy="929851"/>
          </a:xfrm>
          <a:prstGeom prst="rect">
            <a:avLst/>
          </a:prstGeom>
        </p:spPr>
        <p:txBody>
          <a:bodyPr>
            <a:scene3d>
              <a:camera prst="orthographicFront"/>
              <a:lightRig rig="threePt" dir="t"/>
            </a:scene3d>
          </a:bodyPr>
          <a:lstStyle/>
          <a:p>
            <a:r>
              <a:rPr lang="en-US" sz="3600" b="1" dirty="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UNIT III  - </a:t>
            </a:r>
            <a:r>
              <a:rPr lang="en-GB" altLang="en-US" sz="3600" b="1" dirty="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IN" sz="3000" b="1" dirty="0">
                <a:solidFill>
                  <a:srgbClr val="FFFF00"/>
                </a:solidFill>
              </a:rPr>
              <a:t>ANALOG TO DIGITAL AND </a:t>
            </a:r>
          </a:p>
          <a:p>
            <a:r>
              <a:rPr lang="en-IN" sz="3000" b="1" dirty="0">
                <a:solidFill>
                  <a:srgbClr val="FFFF00"/>
                </a:solidFill>
              </a:rPr>
              <a:t>                            DIGITAL TO ANALOG CONVERTERS </a:t>
            </a:r>
            <a:endParaRPr kumimoji="0" lang="en-IN" sz="3000" b="1" i="0" strike="noStrike" kern="1200" cap="none" spc="0" normalizeH="0" baseline="0" noProof="0" dirty="0">
              <a:solidFill>
                <a:srgbClr val="FFFF00"/>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sym typeface="+mn-ea"/>
            </a:endParaRPr>
          </a:p>
        </p:txBody>
      </p:sp>
    </p:spTree>
    <p:extLst>
      <p:ext uri="{BB962C8B-B14F-4D97-AF65-F5344CB8AC3E}">
        <p14:creationId xmlns:p14="http://schemas.microsoft.com/office/powerpoint/2010/main" val="366784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8">
                                            <p:txEl>
                                              <p:pRg st="3" end="3"/>
                                            </p:txEl>
                                          </p:spTgt>
                                        </p:tgtEl>
                                        <p:attrNameLst>
                                          <p:attrName>style.visibility</p:attrName>
                                        </p:attrNameLst>
                                      </p:cBhvr>
                                      <p:to>
                                        <p:strVal val="visible"/>
                                      </p:to>
                                    </p:set>
                                    <p:anim calcmode="lin" valueType="num">
                                      <p:cBhvr additive="base">
                                        <p:cTn id="25" dur="5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38">
                                            <p:txEl>
                                              <p:pRg st="4" end="4"/>
                                            </p:txEl>
                                          </p:spTgt>
                                        </p:tgtEl>
                                        <p:attrNameLst>
                                          <p:attrName>style.visibility</p:attrName>
                                        </p:attrNameLst>
                                      </p:cBhvr>
                                      <p:to>
                                        <p:strVal val="visible"/>
                                      </p:to>
                                    </p:set>
                                    <p:anim calcmode="lin" valueType="num">
                                      <p:cBhvr additive="base">
                                        <p:cTn id="31" dur="5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9938">
                                            <p:txEl>
                                              <p:pRg st="5" end="5"/>
                                            </p:txEl>
                                          </p:spTgt>
                                        </p:tgtEl>
                                        <p:attrNameLst>
                                          <p:attrName>style.visibility</p:attrName>
                                        </p:attrNameLst>
                                      </p:cBhvr>
                                      <p:to>
                                        <p:strVal val="visible"/>
                                      </p:to>
                                    </p:set>
                                    <p:anim calcmode="lin" valueType="num">
                                      <p:cBhvr additive="base">
                                        <p:cTn id="37" dur="500" fill="hold"/>
                                        <p:tgtEl>
                                          <p:spTgt spid="3993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938">
                                            <p:txEl>
                                              <p:pRg st="6" end="6"/>
                                            </p:txEl>
                                          </p:spTgt>
                                        </p:tgtEl>
                                        <p:attrNameLst>
                                          <p:attrName>style.visibility</p:attrName>
                                        </p:attrNameLst>
                                      </p:cBhvr>
                                      <p:to>
                                        <p:strVal val="visible"/>
                                      </p:to>
                                    </p:set>
                                    <p:anim calcmode="lin" valueType="num">
                                      <p:cBhvr additive="base">
                                        <p:cTn id="43" dur="500" fill="hold"/>
                                        <p:tgtEl>
                                          <p:spTgt spid="3993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93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938">
                                            <p:txEl>
                                              <p:pRg st="7" end="7"/>
                                            </p:txEl>
                                          </p:spTgt>
                                        </p:tgtEl>
                                        <p:attrNameLst>
                                          <p:attrName>style.visibility</p:attrName>
                                        </p:attrNameLst>
                                      </p:cBhvr>
                                      <p:to>
                                        <p:strVal val="visible"/>
                                      </p:to>
                                    </p:set>
                                    <p:anim calcmode="lin" valueType="num">
                                      <p:cBhvr additive="base">
                                        <p:cTn id="49" dur="500" fill="hold"/>
                                        <p:tgtEl>
                                          <p:spTgt spid="3993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9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9938">
                                            <p:txEl>
                                              <p:pRg st="8" end="8"/>
                                            </p:txEl>
                                          </p:spTgt>
                                        </p:tgtEl>
                                        <p:attrNameLst>
                                          <p:attrName>style.visibility</p:attrName>
                                        </p:attrNameLst>
                                      </p:cBhvr>
                                      <p:to>
                                        <p:strVal val="visible"/>
                                      </p:to>
                                    </p:set>
                                    <p:anim calcmode="lin" valueType="num">
                                      <p:cBhvr additive="base">
                                        <p:cTn id="55" dur="500" fill="hold"/>
                                        <p:tgtEl>
                                          <p:spTgt spid="3993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
        <p:nvSpPr>
          <p:cNvPr id="3" name="Text Box 2"/>
          <p:cNvSpPr txBox="1"/>
          <p:nvPr/>
        </p:nvSpPr>
        <p:spPr>
          <a:xfrm>
            <a:off x="241935" y="952500"/>
            <a:ext cx="6224905" cy="1753235"/>
          </a:xfrm>
          <a:prstGeom prst="rect">
            <a:avLst/>
          </a:prstGeom>
          <a:noFill/>
        </p:spPr>
        <p:txBody>
          <a:bodyPr wrap="square" rtlCol="0" anchor="t">
            <a:spAutoFit/>
          </a:bodyPr>
          <a:lstStyle/>
          <a:p>
            <a:pPr algn="just"/>
            <a:r>
              <a:rPr lang="en-GB" altLang="en-US"/>
              <a:t>An A/D converter does the inverse function of a D/A converter. It converts an analog signal into its equivalent n-bit binary coded digital output signal. The analog input is sampled at a frequency much higher than the maximum frequency component of the input signal. The digital output from an A/D converter can be in </a:t>
            </a:r>
            <a:r>
              <a:rPr lang="en-GB" altLang="en-US" b="1" i="1"/>
              <a:t>serial or parallel form</a:t>
            </a:r>
            <a:r>
              <a:rPr lang="en-GB" altLang="en-US"/>
              <a:t>.</a:t>
            </a:r>
          </a:p>
        </p:txBody>
      </p:sp>
      <p:sp>
        <p:nvSpPr>
          <p:cNvPr id="4" name="Text Box 3"/>
          <p:cNvSpPr txBox="1"/>
          <p:nvPr/>
        </p:nvSpPr>
        <p:spPr>
          <a:xfrm>
            <a:off x="304800" y="2819400"/>
            <a:ext cx="5813425" cy="1106805"/>
          </a:xfrm>
          <a:prstGeom prst="rect">
            <a:avLst/>
          </a:prstGeom>
          <a:noFill/>
        </p:spPr>
        <p:txBody>
          <a:bodyPr wrap="square" rtlCol="0" anchor="t">
            <a:spAutoFit/>
          </a:bodyPr>
          <a:lstStyle/>
          <a:p>
            <a:r>
              <a:rPr lang="en-GB" altLang="en-US"/>
              <a:t>The A/D converter accepts an analog input</a:t>
            </a:r>
            <a:r>
              <a:rPr lang="en-GB" altLang="en-US" sz="2000" b="1" i="1"/>
              <a:t> </a:t>
            </a:r>
            <a:r>
              <a:rPr lang="en-GB" altLang="en-US" sz="2400" b="1" i="1"/>
              <a:t>V</a:t>
            </a:r>
            <a:r>
              <a:rPr lang="en-GB" altLang="en-US" sz="2400" b="1" i="1" baseline="-25000"/>
              <a:t>i</a:t>
            </a:r>
            <a:r>
              <a:rPr lang="en-GB" altLang="en-US" sz="2000" b="1" i="1" baseline="-25000"/>
              <a:t> </a:t>
            </a:r>
            <a:r>
              <a:rPr lang="en-GB" altLang="en-US"/>
              <a:t> and produces an output binary word </a:t>
            </a:r>
            <a:r>
              <a:rPr lang="en-GB" altLang="en-US" b="1" i="1"/>
              <a:t>b1, b2 ... bn</a:t>
            </a:r>
            <a:r>
              <a:rPr lang="en-GB" altLang="en-US"/>
              <a:t> of fractional value        </a:t>
            </a:r>
          </a:p>
          <a:p>
            <a:r>
              <a:rPr lang="en-GB" altLang="en-US" sz="2400" b="1" i="1"/>
              <a:t>D</a:t>
            </a:r>
            <a:r>
              <a:rPr lang="en-GB" altLang="en-US"/>
              <a:t> such that</a:t>
            </a:r>
          </a:p>
        </p:txBody>
      </p:sp>
      <p:pic>
        <p:nvPicPr>
          <p:cNvPr id="6" name="Picture 5"/>
          <p:cNvPicPr>
            <a:picLocks noChangeAspect="1"/>
          </p:cNvPicPr>
          <p:nvPr/>
        </p:nvPicPr>
        <p:blipFill>
          <a:blip r:embed="rId2">
            <a:lum bright="-30000" contrast="54000"/>
          </a:blip>
          <a:stretch>
            <a:fillRect/>
          </a:stretch>
        </p:blipFill>
        <p:spPr>
          <a:xfrm>
            <a:off x="1336675" y="3810000"/>
            <a:ext cx="3636010" cy="611505"/>
          </a:xfrm>
          <a:prstGeom prst="rect">
            <a:avLst/>
          </a:prstGeom>
          <a:ln>
            <a:noFill/>
          </a:ln>
        </p:spPr>
      </p:pic>
      <p:sp>
        <p:nvSpPr>
          <p:cNvPr id="9" name="Text Box 8"/>
          <p:cNvSpPr txBox="1"/>
          <p:nvPr/>
        </p:nvSpPr>
        <p:spPr>
          <a:xfrm>
            <a:off x="285115" y="4343400"/>
            <a:ext cx="6007100" cy="2030095"/>
          </a:xfrm>
          <a:prstGeom prst="rect">
            <a:avLst/>
          </a:prstGeom>
          <a:noFill/>
        </p:spPr>
        <p:txBody>
          <a:bodyPr wrap="square" rtlCol="0" anchor="t">
            <a:spAutoFit/>
          </a:bodyPr>
          <a:lstStyle/>
          <a:p>
            <a:pPr algn="just"/>
            <a:r>
              <a:rPr lang="en-GB" altLang="en-US"/>
              <a:t>where </a:t>
            </a:r>
            <a:r>
              <a:rPr lang="en-GB" altLang="en-US" b="1" i="1"/>
              <a:t>b</a:t>
            </a:r>
            <a:r>
              <a:rPr lang="en-GB" altLang="en-US" b="1" i="1" baseline="-25000"/>
              <a:t>1</a:t>
            </a:r>
            <a:r>
              <a:rPr lang="en-GB" altLang="en-US"/>
              <a:t> is the </a:t>
            </a:r>
            <a:r>
              <a:rPr lang="en-GB" altLang="en-US" b="1" i="1"/>
              <a:t>MSB</a:t>
            </a:r>
            <a:r>
              <a:rPr lang="en-GB" altLang="en-US"/>
              <a:t> and </a:t>
            </a:r>
            <a:r>
              <a:rPr lang="en-GB" altLang="en-US" b="1" i="1"/>
              <a:t>b</a:t>
            </a:r>
            <a:r>
              <a:rPr lang="en-GB" altLang="en-US" b="1" i="1" baseline="-25000"/>
              <a:t>n</a:t>
            </a:r>
            <a:r>
              <a:rPr lang="en-GB" altLang="en-US"/>
              <a:t> is the </a:t>
            </a:r>
            <a:r>
              <a:rPr lang="en-GB" altLang="en-US" b="1" i="1"/>
              <a:t>LSB</a:t>
            </a:r>
            <a:r>
              <a:rPr lang="en-GB" altLang="en-US"/>
              <a:t>. The symbolic representation of an n-bit A/D converter is shown in Fig.(a). Two additional control pins </a:t>
            </a:r>
            <a:r>
              <a:rPr lang="en-GB" altLang="en-US" b="1" i="1"/>
              <a:t>START</a:t>
            </a:r>
            <a:r>
              <a:rPr lang="en-GB" altLang="en-US"/>
              <a:t> input and End of Conversion </a:t>
            </a:r>
            <a:r>
              <a:rPr lang="en-GB" altLang="en-US" b="1" i="1"/>
              <a:t>(EOC)</a:t>
            </a:r>
            <a:r>
              <a:rPr lang="en-GB" altLang="en-US"/>
              <a:t> output are provided with A/D converters. The START input initiates the conversion and the EOC announces when the conversion is complete. The output can be of parallel or serial form.</a:t>
            </a:r>
          </a:p>
        </p:txBody>
      </p:sp>
      <p:pic>
        <p:nvPicPr>
          <p:cNvPr id="11" name="Picture 10"/>
          <p:cNvPicPr>
            <a:picLocks noChangeAspect="1"/>
          </p:cNvPicPr>
          <p:nvPr/>
        </p:nvPicPr>
        <p:blipFill>
          <a:blip r:embed="rId3">
            <a:lum bright="-30000" contrast="54000"/>
          </a:blip>
          <a:stretch>
            <a:fillRect/>
          </a:stretch>
        </p:blipFill>
        <p:spPr>
          <a:xfrm>
            <a:off x="6462395" y="899160"/>
            <a:ext cx="2590800" cy="2193925"/>
          </a:xfrm>
          <a:prstGeom prst="rect">
            <a:avLst/>
          </a:prstGeom>
          <a:ln>
            <a:noFill/>
          </a:ln>
        </p:spPr>
      </p:pic>
      <p:pic>
        <p:nvPicPr>
          <p:cNvPr id="13" name="Picture 12"/>
          <p:cNvPicPr>
            <a:picLocks noChangeAspect="1"/>
          </p:cNvPicPr>
          <p:nvPr/>
        </p:nvPicPr>
        <p:blipFill>
          <a:blip r:embed="rId4">
            <a:lum bright="-30000" contrast="54000"/>
          </a:blip>
          <a:stretch>
            <a:fillRect/>
          </a:stretch>
        </p:blipFill>
        <p:spPr>
          <a:xfrm>
            <a:off x="6553200" y="2819400"/>
            <a:ext cx="2686050" cy="3629025"/>
          </a:xfrm>
          <a:prstGeom prst="rect">
            <a:avLst/>
          </a:prstGeom>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38400" y="3276600"/>
            <a:ext cx="6656705" cy="1768475"/>
          </a:xfrm>
          <a:prstGeom prst="rect">
            <a:avLst/>
          </a:prstGeom>
        </p:spPr>
      </p:pic>
      <p:sp>
        <p:nvSpPr>
          <p:cNvPr id="4" name="Text Box 3"/>
          <p:cNvSpPr txBox="1"/>
          <p:nvPr/>
        </p:nvSpPr>
        <p:spPr>
          <a:xfrm>
            <a:off x="-228600" y="4433570"/>
            <a:ext cx="5016400" cy="1814830"/>
          </a:xfrm>
          <a:prstGeom prst="rect">
            <a:avLst/>
          </a:prstGeom>
          <a:noFill/>
        </p:spPr>
        <p:txBody>
          <a:bodyPr wrap="square" rtlCol="0" anchor="t">
            <a:spAutoFit/>
          </a:bodyPr>
          <a:lstStyle/>
          <a:p>
            <a:pPr marL="742950" lvl="1" indent="-285750">
              <a:buFont typeface="Wingdings" panose="05000000000000000000" pitchFamily="2" charset="2"/>
              <a:buChar char="Ø"/>
            </a:pPr>
            <a:r>
              <a:rPr lang="en-IN" sz="2800" dirty="0">
                <a:sym typeface="+mn-ea"/>
              </a:rPr>
              <a:t>Flash, </a:t>
            </a:r>
            <a:endParaRPr lang="en-IN" sz="2800" dirty="0"/>
          </a:p>
          <a:p>
            <a:pPr marL="742950" lvl="1" indent="-285750">
              <a:buFont typeface="Wingdings" panose="05000000000000000000" pitchFamily="2" charset="2"/>
              <a:buChar char="Ø"/>
            </a:pPr>
            <a:r>
              <a:rPr lang="en-IN" sz="2800" dirty="0">
                <a:sym typeface="+mn-ea"/>
              </a:rPr>
              <a:t>Single slope, </a:t>
            </a:r>
            <a:endParaRPr lang="en-IN" sz="2800" dirty="0"/>
          </a:p>
          <a:p>
            <a:pPr marL="742950" lvl="1" indent="-285750">
              <a:buFont typeface="Wingdings" panose="05000000000000000000" pitchFamily="2" charset="2"/>
              <a:buChar char="Ø"/>
            </a:pPr>
            <a:r>
              <a:rPr lang="en-IN" sz="2800" dirty="0">
                <a:sym typeface="+mn-ea"/>
              </a:rPr>
              <a:t>Dual slope, </a:t>
            </a:r>
            <a:endParaRPr lang="en-IN" sz="2800" dirty="0"/>
          </a:p>
          <a:p>
            <a:pPr marL="742950" lvl="1" indent="-285750">
              <a:buFont typeface="Wingdings" panose="05000000000000000000" pitchFamily="2" charset="2"/>
              <a:buChar char="Ø"/>
            </a:pPr>
            <a:r>
              <a:rPr lang="en-IN" sz="2800" dirty="0">
                <a:sym typeface="+mn-ea"/>
              </a:rPr>
              <a:t>Successive approximation,</a:t>
            </a:r>
            <a:endParaRPr lang="en-GB" altLang="en-US" sz="2800" dirty="0"/>
          </a:p>
        </p:txBody>
      </p:sp>
      <p:sp>
        <p:nvSpPr>
          <p:cNvPr id="10" name="Text Box 9"/>
          <p:cNvSpPr txBox="1"/>
          <p:nvPr/>
        </p:nvSpPr>
        <p:spPr>
          <a:xfrm>
            <a:off x="48895" y="3708718"/>
            <a:ext cx="2007870" cy="583565"/>
          </a:xfrm>
          <a:prstGeom prst="rect">
            <a:avLst/>
          </a:prstGeom>
          <a:noFill/>
        </p:spPr>
        <p:txBody>
          <a:bodyPr wrap="none" rtlCol="0">
            <a:spAutoFit/>
          </a:bodyPr>
          <a:lstStyle/>
          <a:p>
            <a:r>
              <a:rPr lang="en-GB" altLang="en-US" sz="3200" b="1" u="sng" dirty="0"/>
              <a:t>ADC TYPES</a:t>
            </a:r>
          </a:p>
        </p:txBody>
      </p:sp>
      <p:sp>
        <p:nvSpPr>
          <p:cNvPr id="5" name="Text Box 4"/>
          <p:cNvSpPr txBox="1"/>
          <p:nvPr/>
        </p:nvSpPr>
        <p:spPr>
          <a:xfrm>
            <a:off x="152400" y="914400"/>
            <a:ext cx="8743950" cy="2306955"/>
          </a:xfrm>
          <a:prstGeom prst="rect">
            <a:avLst/>
          </a:prstGeom>
          <a:noFill/>
        </p:spPr>
        <p:txBody>
          <a:bodyPr wrap="square" rtlCol="0" anchor="t">
            <a:spAutoFit/>
          </a:bodyPr>
          <a:lstStyle/>
          <a:p>
            <a:pPr marL="285750" indent="-285750">
              <a:buFont typeface="Wingdings" panose="05000000000000000000" charset="0"/>
              <a:buChar char="§"/>
            </a:pPr>
            <a:r>
              <a:rPr lang="en-GB" altLang="en-US"/>
              <a:t>The prefilter avoids the aliasing of high frequency signals. </a:t>
            </a:r>
          </a:p>
          <a:p>
            <a:pPr marL="285750" indent="-285750">
              <a:buFont typeface="Wingdings" panose="05000000000000000000" charset="0"/>
              <a:buChar char="§"/>
            </a:pPr>
            <a:r>
              <a:rPr lang="en-GB" altLang="en-US"/>
              <a:t>The Sample-and-Hold circuit holds the input analog signal into the A/D converter at a constant value during the conversion time. </a:t>
            </a:r>
          </a:p>
          <a:p>
            <a:pPr marL="285750" indent="-285750">
              <a:buFont typeface="Wingdings" panose="05000000000000000000" charset="0"/>
              <a:buChar char="§"/>
            </a:pPr>
            <a:r>
              <a:rPr lang="en-GB" altLang="en-US"/>
              <a:t>The quantiser segments the reference voltage signal into subranges. Typically, for an n-bit digital output code, there are 2n subranges. </a:t>
            </a:r>
          </a:p>
          <a:p>
            <a:pPr marL="285750" indent="-285750">
              <a:buFont typeface="Wingdings" panose="05000000000000000000" charset="0"/>
              <a:buChar char="§"/>
            </a:pPr>
            <a:r>
              <a:rPr lang="en-GB" altLang="en-US"/>
              <a:t>The digital processor forms the encoder circuit which encodes the subrange into the corresponding digital bits. Therefore, the analog input signal is converted into an equivalent digital output code within the conversion time.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266" y="2646225"/>
            <a:ext cx="5600700" cy="3086100"/>
          </a:xfrm>
          <a:prstGeom prst="rect">
            <a:avLst/>
          </a:prstGeom>
        </p:spPr>
      </p:pic>
      <p:sp>
        <p:nvSpPr>
          <p:cNvPr id="3" name="Rectangle 2"/>
          <p:cNvSpPr/>
          <p:nvPr/>
        </p:nvSpPr>
        <p:spPr>
          <a:xfrm>
            <a:off x="1905000" y="152400"/>
            <a:ext cx="4825232" cy="646331"/>
          </a:xfrm>
          <a:prstGeom prst="rect">
            <a:avLst/>
          </a:prstGeom>
        </p:spPr>
        <p:txBody>
          <a:bodyPr wrap="none">
            <a:spAutoFit/>
          </a:bodyPr>
          <a:lstStyle/>
          <a:p>
            <a:r>
              <a:rPr lang="en-IN" sz="3600" b="1" dirty="0">
                <a:solidFill>
                  <a:srgbClr val="FFFF00"/>
                </a:solidFill>
                <a:sym typeface="+mn-ea"/>
              </a:rPr>
              <a:t>Sample and Hold circuit </a:t>
            </a:r>
            <a:endParaRPr lang="en-US" sz="3600" dirty="0"/>
          </a:p>
        </p:txBody>
      </p:sp>
      <p:sp>
        <p:nvSpPr>
          <p:cNvPr id="4" name="Rectangle 3"/>
          <p:cNvSpPr/>
          <p:nvPr/>
        </p:nvSpPr>
        <p:spPr>
          <a:xfrm>
            <a:off x="228600" y="914400"/>
            <a:ext cx="8534400" cy="1754326"/>
          </a:xfrm>
          <a:prstGeom prst="rect">
            <a:avLst/>
          </a:prstGeom>
        </p:spPr>
        <p:txBody>
          <a:bodyPr wrap="square">
            <a:spAutoFit/>
          </a:bodyPr>
          <a:lstStyle/>
          <a:p>
            <a:r>
              <a:rPr lang="en-IN" dirty="0">
                <a:solidFill>
                  <a:srgbClr val="222222"/>
                </a:solidFill>
                <a:latin typeface="Arial" panose="020B0604020202020204" pitchFamily="34" charset="0"/>
              </a:rPr>
              <a:t>The </a:t>
            </a:r>
            <a:r>
              <a:rPr lang="en-IN" b="1" dirty="0">
                <a:solidFill>
                  <a:srgbClr val="222222"/>
                </a:solidFill>
                <a:latin typeface="Arial" panose="020B0604020202020204" pitchFamily="34" charset="0"/>
              </a:rPr>
              <a:t>Sample and Hold circui</a:t>
            </a:r>
            <a:r>
              <a:rPr lang="en-IN" dirty="0">
                <a:solidFill>
                  <a:srgbClr val="222222"/>
                </a:solidFill>
                <a:latin typeface="Arial" panose="020B0604020202020204" pitchFamily="34" charset="0"/>
              </a:rPr>
              <a:t>t is an electronic circuit which creates the samples of voltage given to it as input, and after that, it holds these samples for the definite time. The time during which sample and hold circuit generates the sample of the input signal is called </a:t>
            </a:r>
            <a:r>
              <a:rPr lang="en-IN" b="1" dirty="0">
                <a:solidFill>
                  <a:srgbClr val="222222"/>
                </a:solidFill>
                <a:latin typeface="Arial" panose="020B0604020202020204" pitchFamily="34" charset="0"/>
              </a:rPr>
              <a:t>sampling time (</a:t>
            </a:r>
            <a:r>
              <a:rPr lang="en-IN" dirty="0"/>
              <a:t>between </a:t>
            </a:r>
            <a:r>
              <a:rPr lang="en-IN" b="1" dirty="0"/>
              <a:t>1µs to 14 µs)</a:t>
            </a:r>
            <a:r>
              <a:rPr lang="en-IN" dirty="0"/>
              <a:t> </a:t>
            </a:r>
            <a:r>
              <a:rPr lang="en-IN" dirty="0">
                <a:solidFill>
                  <a:srgbClr val="222222"/>
                </a:solidFill>
                <a:latin typeface="Arial" panose="020B0604020202020204" pitchFamily="34" charset="0"/>
              </a:rPr>
              <a:t> Similarly, the time duration of the circuit during which it holds the sampled value is called </a:t>
            </a:r>
            <a:r>
              <a:rPr lang="en-IN" b="1" dirty="0">
                <a:solidFill>
                  <a:srgbClr val="222222"/>
                </a:solidFill>
                <a:latin typeface="Arial" panose="020B0604020202020204" pitchFamily="34" charset="0"/>
              </a:rPr>
              <a:t>holding time. T</a:t>
            </a:r>
            <a:r>
              <a:rPr lang="en-IN" dirty="0"/>
              <a:t>he holding time can assume any value as required in the application.</a:t>
            </a:r>
            <a:r>
              <a:rPr lang="en-IN" b="1" dirty="0">
                <a:solidFill>
                  <a:srgbClr val="222222"/>
                </a:solidFill>
                <a:latin typeface="Arial" panose="020B0604020202020204" pitchFamily="34" charset="0"/>
              </a:rPr>
              <a:t>.</a:t>
            </a:r>
            <a:endParaRPr lang="en-US" dirty="0"/>
          </a:p>
        </p:txBody>
      </p:sp>
      <p:sp>
        <p:nvSpPr>
          <p:cNvPr id="5" name="Rectangle 4">
            <a:extLst>
              <a:ext uri="{FF2B5EF4-FFF2-40B4-BE49-F238E27FC236}">
                <a16:creationId xmlns:a16="http://schemas.microsoft.com/office/drawing/2014/main" xmlns="" id="{D9A85387-271F-9C45-99AA-01F10B5C464D}"/>
              </a:ext>
            </a:extLst>
          </p:cNvPr>
          <p:cNvSpPr/>
          <p:nvPr/>
        </p:nvSpPr>
        <p:spPr>
          <a:xfrm>
            <a:off x="228600" y="5879068"/>
            <a:ext cx="8686800" cy="369332"/>
          </a:xfrm>
          <a:prstGeom prst="rect">
            <a:avLst/>
          </a:prstGeom>
        </p:spPr>
        <p:txBody>
          <a:bodyPr wrap="square">
            <a:spAutoFit/>
          </a:bodyPr>
          <a:lstStyle/>
          <a:p>
            <a:r>
              <a:rPr lang="en-GB" altLang="en-US" b="1" i="1" dirty="0">
                <a:solidFill>
                  <a:srgbClr val="FF0000"/>
                </a:solidFill>
                <a:highlight>
                  <a:srgbClr val="FFFF00"/>
                </a:highlight>
              </a:rPr>
              <a:t>Sampling a signal is the process of acquiring its values only at discrete points in time”.</a:t>
            </a:r>
            <a:endParaRPr lang="en-US" dirty="0">
              <a:solidFill>
                <a:srgbClr val="FF0000"/>
              </a:solidFill>
              <a:highlight>
                <a:srgbClr val="FFFF00"/>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75075" y="836930"/>
            <a:ext cx="5368925" cy="5610225"/>
          </a:xfrm>
          <a:prstGeom prst="rect">
            <a:avLst/>
          </a:prstGeom>
        </p:spPr>
      </p:pic>
      <p:sp>
        <p:nvSpPr>
          <p:cNvPr id="4" name="Text Box 3"/>
          <p:cNvSpPr txBox="1"/>
          <p:nvPr/>
        </p:nvSpPr>
        <p:spPr>
          <a:xfrm>
            <a:off x="228600" y="392430"/>
            <a:ext cx="1684020" cy="521970"/>
          </a:xfrm>
          <a:prstGeom prst="rect">
            <a:avLst/>
          </a:prstGeom>
          <a:noFill/>
        </p:spPr>
        <p:txBody>
          <a:bodyPr wrap="none" rtlCol="0" anchor="t">
            <a:spAutoFit/>
          </a:bodyPr>
          <a:lstStyle/>
          <a:p>
            <a:pPr lvl="0" algn="l">
              <a:buClrTx/>
              <a:buSzTx/>
              <a:buFontTx/>
            </a:pPr>
            <a:r>
              <a:rPr lang="en-IN" sz="2800" b="1" u="sng" dirty="0">
                <a:solidFill>
                  <a:schemeClr val="tx1"/>
                </a:solidFill>
                <a:highlight>
                  <a:srgbClr val="FFFF00"/>
                </a:highlight>
                <a:sym typeface="+mn-ea"/>
              </a:rPr>
              <a:t>Flash</a:t>
            </a:r>
            <a:r>
              <a:rPr lang="en-GB" altLang="en-IN" sz="2800" b="1" u="sng" dirty="0">
                <a:solidFill>
                  <a:schemeClr val="tx1"/>
                </a:solidFill>
                <a:highlight>
                  <a:srgbClr val="FFFF00"/>
                </a:highlight>
                <a:sym typeface="+mn-ea"/>
              </a:rPr>
              <a:t> type</a:t>
            </a:r>
          </a:p>
        </p:txBody>
      </p:sp>
      <p:sp>
        <p:nvSpPr>
          <p:cNvPr id="5" name="Text Box 4"/>
          <p:cNvSpPr txBox="1"/>
          <p:nvPr/>
        </p:nvSpPr>
        <p:spPr>
          <a:xfrm>
            <a:off x="0" y="838200"/>
            <a:ext cx="4121785" cy="1476375"/>
          </a:xfrm>
          <a:prstGeom prst="rect">
            <a:avLst/>
          </a:prstGeom>
          <a:noFill/>
        </p:spPr>
        <p:txBody>
          <a:bodyPr wrap="square" rtlCol="0">
            <a:spAutoFit/>
          </a:bodyPr>
          <a:lstStyle/>
          <a:p>
            <a:r>
              <a:rPr lang="en-GB" altLang="en-US"/>
              <a:t>Also called as Parallel Comparator, Simultaneous type</a:t>
            </a:r>
          </a:p>
          <a:p>
            <a:r>
              <a:rPr lang="en-GB" altLang="en-US" b="1" i="1"/>
              <a:t>Fastest</a:t>
            </a:r>
            <a:r>
              <a:rPr lang="en-GB" altLang="en-US"/>
              <a:t> Typical conversion time is 100 ns or less.)</a:t>
            </a:r>
          </a:p>
          <a:p>
            <a:r>
              <a:rPr lang="en-GB" altLang="en-US" b="1" i="1"/>
              <a:t>Most expensive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pic>
        <p:nvPicPr>
          <p:cNvPr id="6" name="Picture 5"/>
          <p:cNvPicPr>
            <a:picLocks noChangeAspect="1"/>
          </p:cNvPicPr>
          <p:nvPr/>
        </p:nvPicPr>
        <p:blipFill>
          <a:blip r:embed="rId3"/>
          <a:stretch>
            <a:fillRect/>
          </a:stretch>
        </p:blipFill>
        <p:spPr>
          <a:xfrm>
            <a:off x="228600" y="4729480"/>
            <a:ext cx="4290695" cy="1838960"/>
          </a:xfrm>
          <a:prstGeom prst="rect">
            <a:avLst/>
          </a:prstGeom>
        </p:spPr>
      </p:pic>
      <p:sp>
        <p:nvSpPr>
          <p:cNvPr id="9" name="Text Box 8"/>
          <p:cNvSpPr txBox="1"/>
          <p:nvPr/>
        </p:nvSpPr>
        <p:spPr>
          <a:xfrm>
            <a:off x="32385" y="2189480"/>
            <a:ext cx="4198620" cy="2584450"/>
          </a:xfrm>
          <a:prstGeom prst="rect">
            <a:avLst/>
          </a:prstGeom>
          <a:noFill/>
        </p:spPr>
        <p:txBody>
          <a:bodyPr wrap="square" rtlCol="0" anchor="t">
            <a:spAutoFit/>
          </a:bodyPr>
          <a:lstStyle/>
          <a:p>
            <a:pPr algn="just"/>
            <a:r>
              <a:rPr lang="en-GB" altLang="en-US" dirty="0"/>
              <a:t>This type A/D converter is based on comparing an unknown </a:t>
            </a:r>
            <a:r>
              <a:rPr lang="en-GB" altLang="en-US" dirty="0" err="1"/>
              <a:t>analog</a:t>
            </a:r>
            <a:r>
              <a:rPr lang="en-GB" altLang="en-US" dirty="0"/>
              <a:t> input voltage with a set of reference voltages. To convert an </a:t>
            </a:r>
            <a:r>
              <a:rPr lang="en-GB" altLang="en-US" dirty="0" err="1"/>
              <a:t>analog</a:t>
            </a:r>
            <a:r>
              <a:rPr lang="en-GB" altLang="en-US" dirty="0"/>
              <a:t> signal into a digital signal of n output bits (2</a:t>
            </a:r>
            <a:r>
              <a:rPr lang="en-GB" altLang="en-US" baseline="30000" dirty="0"/>
              <a:t>n</a:t>
            </a:r>
            <a:r>
              <a:rPr lang="en-GB" altLang="en-US" dirty="0"/>
              <a:t> – 1) number of comparators are required. For example, a 2-bit A/D converter requires 3 or (2</a:t>
            </a:r>
            <a:r>
              <a:rPr lang="en-GB" altLang="en-US" baseline="30000" dirty="0"/>
              <a:t>2</a:t>
            </a:r>
            <a:r>
              <a:rPr lang="en-GB" altLang="en-US" dirty="0"/>
              <a:t> – 1) comparators, while a 3-bit converter needs 7 or (2</a:t>
            </a:r>
            <a:r>
              <a:rPr lang="en-GB" altLang="en-US" baseline="30000" dirty="0"/>
              <a:t>3</a:t>
            </a:r>
            <a:r>
              <a:rPr lang="en-GB" altLang="en-US" dirty="0"/>
              <a:t> – 1) comparators.</a:t>
            </a:r>
          </a:p>
        </p:txBody>
      </p:sp>
      <p:sp>
        <p:nvSpPr>
          <p:cNvPr id="10" name="Text Box 9"/>
          <p:cNvSpPr txBox="1"/>
          <p:nvPr/>
        </p:nvSpPr>
        <p:spPr>
          <a:xfrm>
            <a:off x="7010400" y="5410200"/>
            <a:ext cx="1998980" cy="922020"/>
          </a:xfrm>
          <a:prstGeom prst="rect">
            <a:avLst/>
          </a:prstGeom>
          <a:noFill/>
        </p:spPr>
        <p:txBody>
          <a:bodyPr wrap="square" rtlCol="0" anchor="t">
            <a:spAutoFit/>
          </a:bodyPr>
          <a:lstStyle/>
          <a:p>
            <a:r>
              <a:rPr lang="en-GB" altLang="en-US"/>
              <a:t> </a:t>
            </a:r>
            <a:r>
              <a:rPr lang="en-GB" altLang="en-US" b="1" i="1"/>
              <a:t>The construction is simple and easier to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288415" y="2268220"/>
            <a:ext cx="7887970" cy="2568575"/>
          </a:xfrm>
          <a:prstGeom prst="rect">
            <a:avLst/>
          </a:prstGeom>
          <a:effectLst>
            <a:softEdge rad="0"/>
          </a:effectLst>
        </p:spPr>
      </p:pic>
      <p:sp>
        <p:nvSpPr>
          <p:cNvPr id="4" name="Text Box 3"/>
          <p:cNvSpPr txBox="1"/>
          <p:nvPr/>
        </p:nvSpPr>
        <p:spPr>
          <a:xfrm>
            <a:off x="126365" y="838200"/>
            <a:ext cx="8891270" cy="1476375"/>
          </a:xfrm>
          <a:prstGeom prst="rect">
            <a:avLst/>
          </a:prstGeom>
          <a:noFill/>
        </p:spPr>
        <p:txBody>
          <a:bodyPr wrap="square" rtlCol="0" anchor="t">
            <a:spAutoFit/>
          </a:bodyPr>
          <a:lstStyle/>
          <a:p>
            <a:pPr algn="just"/>
            <a:r>
              <a:rPr lang="en-GB" altLang="en-US"/>
              <a:t> </a:t>
            </a:r>
            <a:r>
              <a:rPr lang="en-GB" altLang="en-US" b="1" u="sng"/>
              <a:t>Construction:</a:t>
            </a:r>
            <a:endParaRPr lang="en-GB" altLang="en-US"/>
          </a:p>
          <a:p>
            <a:pPr algn="just"/>
            <a:r>
              <a:rPr lang="en-GB" altLang="en-US"/>
              <a:t>The  op-amps are used as comparators. The </a:t>
            </a:r>
            <a:r>
              <a:rPr lang="en-GB" altLang="en-US" b="1" i="1">
                <a:highlight>
                  <a:srgbClr val="C0C0C0"/>
                </a:highlight>
              </a:rPr>
              <a:t>non-inverting inputs</a:t>
            </a:r>
            <a:r>
              <a:rPr lang="en-GB" altLang="en-US">
                <a:highlight>
                  <a:srgbClr val="C0C0C0"/>
                </a:highlight>
              </a:rPr>
              <a:t> </a:t>
            </a:r>
            <a:r>
              <a:rPr lang="en-GB" altLang="en-US"/>
              <a:t>of all the  comparators are connected to the</a:t>
            </a:r>
            <a:r>
              <a:rPr lang="en-GB" altLang="en-US">
                <a:highlight>
                  <a:srgbClr val="C0C0C0"/>
                </a:highlight>
              </a:rPr>
              <a:t> analog input voltage</a:t>
            </a:r>
            <a:r>
              <a:rPr lang="en-GB" altLang="en-US"/>
              <a:t>. The</a:t>
            </a:r>
            <a:r>
              <a:rPr lang="en-GB" altLang="en-US" b="1" i="1">
                <a:highlight>
                  <a:srgbClr val="00FFFF"/>
                </a:highlight>
              </a:rPr>
              <a:t> inverting input</a:t>
            </a:r>
            <a:r>
              <a:rPr lang="en-GB" altLang="en-US"/>
              <a:t> terminal of the op-amps are connected to a set of </a:t>
            </a:r>
            <a:r>
              <a:rPr lang="en-GB" altLang="en-US">
                <a:highlight>
                  <a:srgbClr val="00FFFF"/>
                </a:highlight>
              </a:rPr>
              <a:t>reference voltages</a:t>
            </a:r>
            <a:r>
              <a:rPr lang="en-GB" altLang="en-US"/>
              <a:t> V/4, 2V/4 and 3V/4 , etc respectively, which are obtained using a resistive divider network and power supply +V.</a:t>
            </a:r>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9855" y="4800600"/>
            <a:ext cx="9034145" cy="1676400"/>
          </a:xfrm>
          <a:prstGeom prst="rect">
            <a:avLst/>
          </a:prstGeom>
          <a:effectLst>
            <a:softEdge rad="0"/>
          </a:effectLst>
        </p:spPr>
      </p:pic>
      <p:sp>
        <p:nvSpPr>
          <p:cNvPr id="7" name="Text Box 6"/>
          <p:cNvSpPr txBox="1"/>
          <p:nvPr/>
        </p:nvSpPr>
        <p:spPr>
          <a:xfrm>
            <a:off x="228600" y="392430"/>
            <a:ext cx="1684020" cy="521970"/>
          </a:xfrm>
          <a:prstGeom prst="rect">
            <a:avLst/>
          </a:prstGeom>
          <a:noFill/>
        </p:spPr>
        <p:txBody>
          <a:bodyPr wrap="none" rtlCol="0" anchor="t">
            <a:spAutoFit/>
          </a:bodyPr>
          <a:lstStyle/>
          <a:p>
            <a:pPr lvl="0" algn="l">
              <a:buClrTx/>
              <a:buSzTx/>
              <a:buFontTx/>
            </a:pPr>
            <a:r>
              <a:rPr lang="en-IN" sz="2800" b="1" u="sng" dirty="0">
                <a:solidFill>
                  <a:schemeClr val="tx1"/>
                </a:solidFill>
                <a:highlight>
                  <a:srgbClr val="FFFF00"/>
                </a:highlight>
                <a:sym typeface="+mn-ea"/>
              </a:rPr>
              <a:t>Flash</a:t>
            </a:r>
            <a:r>
              <a:rPr lang="en-GB" altLang="en-IN" sz="2800" b="1" u="sng" dirty="0">
                <a:solidFill>
                  <a:schemeClr val="tx1"/>
                </a:solidFill>
                <a:highlight>
                  <a:srgbClr val="FFFF00"/>
                </a:highlight>
                <a:sym typeface="+mn-ea"/>
              </a:rPr>
              <a:t> type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8600" y="392430"/>
            <a:ext cx="4752968" cy="52322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Single Slope type  </a:t>
            </a:r>
            <a:r>
              <a:rPr lang="en-GB" sz="2400" b="1" u="sng" dirty="0">
                <a:solidFill>
                  <a:schemeClr val="tx1"/>
                </a:solidFill>
                <a:highlight>
                  <a:srgbClr val="FFFF00"/>
                </a:highlight>
                <a:sym typeface="+mn-ea"/>
              </a:rPr>
              <a:t>(Counter type)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
        <p:nvSpPr>
          <p:cNvPr id="2" name="Text Box 1"/>
          <p:cNvSpPr txBox="1"/>
          <p:nvPr/>
        </p:nvSpPr>
        <p:spPr>
          <a:xfrm>
            <a:off x="132715" y="990600"/>
            <a:ext cx="8811895" cy="1753235"/>
          </a:xfrm>
          <a:prstGeom prst="rect">
            <a:avLst/>
          </a:prstGeom>
          <a:noFill/>
        </p:spPr>
        <p:txBody>
          <a:bodyPr wrap="square" rtlCol="0" anchor="t">
            <a:spAutoFit/>
          </a:bodyPr>
          <a:lstStyle/>
          <a:p>
            <a:pPr algn="just"/>
            <a:r>
              <a:rPr lang="en-GB" altLang="en-US" b="1" i="1" u="sng" dirty="0"/>
              <a:t>If short conversion time is not important</a:t>
            </a:r>
            <a:r>
              <a:rPr lang="en-GB" altLang="en-US" dirty="0"/>
              <a:t>, one can consider single or dual slope type A/D converter. These converter techniques are based on </a:t>
            </a:r>
            <a:r>
              <a:rPr lang="en-GB" altLang="en-US" dirty="0">
                <a:highlight>
                  <a:srgbClr val="00FFFF"/>
                </a:highlight>
              </a:rPr>
              <a:t>comparing</a:t>
            </a:r>
            <a:r>
              <a:rPr lang="en-GB" altLang="en-US" dirty="0"/>
              <a:t> the unknown </a:t>
            </a:r>
            <a:r>
              <a:rPr lang="en-GB" altLang="en-US" dirty="0" err="1"/>
              <a:t>analog</a:t>
            </a:r>
            <a:r>
              <a:rPr lang="en-GB" altLang="en-US" dirty="0"/>
              <a:t> input voltage with a </a:t>
            </a:r>
            <a:r>
              <a:rPr lang="en-GB" altLang="en-US" dirty="0">
                <a:solidFill>
                  <a:srgbClr val="FF0000"/>
                </a:solidFill>
                <a:highlight>
                  <a:srgbClr val="FFFF00"/>
                </a:highlight>
              </a:rPr>
              <a:t>reference voltage that begins at 0V and increases linearly with time</a:t>
            </a:r>
            <a:r>
              <a:rPr lang="en-GB" altLang="en-US" dirty="0"/>
              <a:t>. </a:t>
            </a:r>
            <a:r>
              <a:rPr lang="en-GB" altLang="en-US" b="1" i="1" dirty="0"/>
              <a:t>The time required for the reference voltage to reach the value of unknown </a:t>
            </a:r>
            <a:r>
              <a:rPr lang="en-GB" altLang="en-US" b="1" i="1" dirty="0" err="1"/>
              <a:t>analog</a:t>
            </a:r>
            <a:r>
              <a:rPr lang="en-GB" altLang="en-US" b="1" i="1" dirty="0"/>
              <a:t> input voltage is proportional to the amplitude of unknown </a:t>
            </a:r>
            <a:r>
              <a:rPr lang="en-GB" altLang="en-US" b="1" i="1" dirty="0" err="1"/>
              <a:t>analog</a:t>
            </a:r>
            <a:r>
              <a:rPr lang="en-GB" altLang="en-US" b="1" i="1" dirty="0"/>
              <a:t> input voltage. </a:t>
            </a:r>
            <a:r>
              <a:rPr lang="en-GB" altLang="en-US" dirty="0"/>
              <a:t>This time period can be measured using a digital counter.</a:t>
            </a:r>
          </a:p>
        </p:txBody>
      </p:sp>
      <p:pic>
        <p:nvPicPr>
          <p:cNvPr id="3" name="Picture 2"/>
          <p:cNvPicPr>
            <a:picLocks noChangeAspect="1"/>
          </p:cNvPicPr>
          <p:nvPr/>
        </p:nvPicPr>
        <p:blipFill>
          <a:blip r:embed="rId2">
            <a:lum bright="-30000" contrast="54000"/>
          </a:blip>
          <a:stretch>
            <a:fillRect/>
          </a:stretch>
        </p:blipFill>
        <p:spPr>
          <a:xfrm>
            <a:off x="4495800" y="2470785"/>
            <a:ext cx="4610100" cy="3944620"/>
          </a:xfrm>
          <a:prstGeom prst="rect">
            <a:avLst/>
          </a:prstGeom>
        </p:spPr>
      </p:pic>
      <p:sp>
        <p:nvSpPr>
          <p:cNvPr id="6" name="Text Box 5"/>
          <p:cNvSpPr txBox="1"/>
          <p:nvPr/>
        </p:nvSpPr>
        <p:spPr>
          <a:xfrm>
            <a:off x="190500" y="2971800"/>
            <a:ext cx="4305300" cy="3415030"/>
          </a:xfrm>
          <a:prstGeom prst="rect">
            <a:avLst/>
          </a:prstGeom>
          <a:noFill/>
        </p:spPr>
        <p:txBody>
          <a:bodyPr wrap="square" rtlCol="0" anchor="t">
            <a:spAutoFit/>
          </a:bodyPr>
          <a:lstStyle/>
          <a:p>
            <a:pPr algn="just"/>
            <a:r>
              <a:rPr lang="en-GB" altLang="en-US" b="1" u="sng">
                <a:sym typeface="+mn-ea"/>
              </a:rPr>
              <a:t>Construction:</a:t>
            </a:r>
            <a:endParaRPr lang="en-GB" altLang="en-US"/>
          </a:p>
          <a:p>
            <a:pPr algn="just"/>
            <a:r>
              <a:rPr lang="en-GB" altLang="en-US"/>
              <a:t>The main circuit of this converter is a </a:t>
            </a:r>
            <a:r>
              <a:rPr lang="en-GB" altLang="en-US">
                <a:highlight>
                  <a:srgbClr val="FFFF00"/>
                </a:highlight>
              </a:rPr>
              <a:t>ramp generator</a:t>
            </a:r>
            <a:r>
              <a:rPr lang="en-GB" altLang="en-US"/>
              <a:t>, which, on receiving a RESET from the control circuit increases linearly with time from </a:t>
            </a:r>
            <a:r>
              <a:rPr lang="en-GB" altLang="en-US" b="1" i="1"/>
              <a:t>0V</a:t>
            </a:r>
            <a:r>
              <a:rPr lang="en-GB" altLang="en-US"/>
              <a:t> to a maximum voltage </a:t>
            </a:r>
            <a:r>
              <a:rPr lang="en-GB" altLang="en-US" b="1" i="1"/>
              <a:t>V</a:t>
            </a:r>
            <a:r>
              <a:rPr lang="en-GB" altLang="en-US" b="1" i="1" baseline="-25000"/>
              <a:t>m</a:t>
            </a:r>
            <a:r>
              <a:rPr lang="en-GB" altLang="en-US"/>
              <a:t>. For example, if </a:t>
            </a:r>
            <a:r>
              <a:rPr lang="en-GB" altLang="en-US" b="1" i="1">
                <a:sym typeface="+mn-ea"/>
              </a:rPr>
              <a:t>V</a:t>
            </a:r>
            <a:r>
              <a:rPr lang="en-GB" altLang="en-US" b="1" i="1" baseline="-25000">
                <a:sym typeface="+mn-ea"/>
              </a:rPr>
              <a:t>m</a:t>
            </a:r>
            <a:r>
              <a:rPr lang="en-GB" altLang="en-US"/>
              <a:t> = 10 V and it takes 1 ms to move from 0 V to 10 V, then the slope is 10 V/ms. Such a ramp generator can be either an op-amp based</a:t>
            </a:r>
            <a:r>
              <a:rPr lang="en-GB" altLang="en-US" b="1"/>
              <a:t> </a:t>
            </a:r>
            <a:r>
              <a:rPr lang="en-GB" altLang="en-US" b="1">
                <a:highlight>
                  <a:srgbClr val="C0C0C0"/>
                </a:highlight>
              </a:rPr>
              <a:t>integrator circuit</a:t>
            </a:r>
            <a:r>
              <a:rPr lang="en-GB" altLang="en-US">
                <a:highlight>
                  <a:srgbClr val="C0C0C0"/>
                </a:highlight>
              </a:rPr>
              <a:t> or a </a:t>
            </a:r>
            <a:r>
              <a:rPr lang="en-GB" altLang="en-US" b="1">
                <a:highlight>
                  <a:srgbClr val="C0C0C0"/>
                </a:highlight>
              </a:rPr>
              <a:t>DAC </a:t>
            </a:r>
            <a:r>
              <a:rPr lang="en-GB" altLang="en-US"/>
              <a:t>driven by a sequence binary counter, whose output waveform is a staircase increasing linearly.</a:t>
            </a:r>
          </a:p>
        </p:txBody>
      </p:sp>
      <p:cxnSp>
        <p:nvCxnSpPr>
          <p:cNvPr id="9" name="Straight Arrow Connector 8"/>
          <p:cNvCxnSpPr/>
          <p:nvPr/>
        </p:nvCxnSpPr>
        <p:spPr>
          <a:xfrm>
            <a:off x="6477000" y="5715000"/>
            <a:ext cx="25146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3025" y="914400"/>
            <a:ext cx="5415280" cy="5354320"/>
          </a:xfrm>
          <a:prstGeom prst="rect">
            <a:avLst/>
          </a:prstGeom>
          <a:noFill/>
        </p:spPr>
        <p:txBody>
          <a:bodyPr wrap="square" rtlCol="0" anchor="t">
            <a:spAutoFit/>
          </a:bodyPr>
          <a:lstStyle/>
          <a:p>
            <a:pPr algn="just"/>
            <a:r>
              <a:rPr lang="en-GB" altLang="en-US" b="1" u="sng">
                <a:sym typeface="+mn-ea"/>
              </a:rPr>
              <a:t>Working Principle:</a:t>
            </a:r>
            <a:endParaRPr lang="en-GB" altLang="en-US"/>
          </a:p>
          <a:p>
            <a:pPr algn="just"/>
            <a:r>
              <a:rPr lang="en-GB" altLang="en-US"/>
              <a:t>Assume that a positive analog input voltage Vi is applied at the non-inverting input of the comparator. Now, when a RESET signal is applied to the control logic, the 4-digit decade counter resets to 0 and the ramp voltage begins to increase. Since</a:t>
            </a:r>
            <a:r>
              <a:rPr lang="en-GB" altLang="en-US" b="1" i="1"/>
              <a:t> V</a:t>
            </a:r>
            <a:r>
              <a:rPr lang="en-GB" altLang="en-US" b="1" i="1" baseline="-25000"/>
              <a:t>i</a:t>
            </a:r>
            <a:r>
              <a:rPr lang="en-GB" altLang="en-US"/>
              <a:t> is positive, the comparator output is in HIGH state. This allows the CLK pulse to pass to the input of the 4-digit counter through the AND gate and the counter is incremented. This process continues until the analog input voltage is greater than the ramp generator voltage. When the ramp generator voltage is equal to the analog input voltage, the comparator output becomes negatively saturated or logic 0 and the clock is prevented from passing through the gate, ceasing the counter operation. Then, the control circuit generates a STROBE signal, which latches the counter value in the 4-digit latch, which is displayed on 7-segment displays. The displayed value is then equivalent to the amplitude of analog input voltage.</a:t>
            </a:r>
          </a:p>
        </p:txBody>
      </p:sp>
      <p:pic>
        <p:nvPicPr>
          <p:cNvPr id="3" name="Picture 2"/>
          <p:cNvPicPr>
            <a:picLocks noChangeAspect="1"/>
          </p:cNvPicPr>
          <p:nvPr/>
        </p:nvPicPr>
        <p:blipFill>
          <a:blip r:embed="rId3">
            <a:lum bright="-30000" contrast="54000"/>
          </a:blip>
          <a:stretch>
            <a:fillRect/>
          </a:stretch>
        </p:blipFill>
        <p:spPr>
          <a:xfrm>
            <a:off x="5486400" y="838200"/>
            <a:ext cx="3585210" cy="3944620"/>
          </a:xfrm>
          <a:prstGeom prst="rect">
            <a:avLst/>
          </a:prstGeom>
        </p:spPr>
      </p:pic>
      <p:sp>
        <p:nvSpPr>
          <p:cNvPr id="5" name="Text Box 4"/>
          <p:cNvSpPr txBox="1"/>
          <p:nvPr/>
        </p:nvSpPr>
        <p:spPr>
          <a:xfrm>
            <a:off x="5562600" y="4876800"/>
            <a:ext cx="3509010" cy="1568450"/>
          </a:xfrm>
          <a:prstGeom prst="rect">
            <a:avLst/>
          </a:prstGeom>
          <a:noFill/>
        </p:spPr>
        <p:txBody>
          <a:bodyPr wrap="square" rtlCol="0" anchor="t">
            <a:spAutoFit/>
          </a:bodyPr>
          <a:lstStyle/>
          <a:p>
            <a:r>
              <a:rPr lang="en-GB" altLang="en-US" sz="1600"/>
              <a:t>The single slope converter has a </a:t>
            </a:r>
            <a:r>
              <a:rPr lang="en-GB" altLang="en-US" sz="1600">
                <a:highlight>
                  <a:srgbClr val="FFFF00"/>
                </a:highlight>
              </a:rPr>
              <a:t>disadvantage</a:t>
            </a:r>
            <a:r>
              <a:rPr lang="en-GB" altLang="en-US" sz="1600"/>
              <a:t> due to the component value errors (R,C) and the </a:t>
            </a:r>
            <a:r>
              <a:rPr lang="en-GB" altLang="en-US" sz="1600" b="1" i="1"/>
              <a:t>clock errors</a:t>
            </a:r>
            <a:r>
              <a:rPr lang="en-GB" altLang="en-US" sz="1600"/>
              <a:t>. i.e The integrated output voltage is a function of the product of R and C, which is Temp dependent</a:t>
            </a:r>
          </a:p>
        </p:txBody>
      </p:sp>
      <p:sp>
        <p:nvSpPr>
          <p:cNvPr id="6" name="Text Box 5"/>
          <p:cNvSpPr txBox="1"/>
          <p:nvPr/>
        </p:nvSpPr>
        <p:spPr>
          <a:xfrm>
            <a:off x="228600" y="392430"/>
            <a:ext cx="270573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Single Slope type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1600200"/>
            <a:ext cx="8463280" cy="3169285"/>
          </a:xfrm>
          <a:prstGeom prst="rect">
            <a:avLst/>
          </a:prstGeom>
          <a:noFill/>
        </p:spPr>
        <p:txBody>
          <a:bodyPr wrap="square" rtlCol="0" anchor="t">
            <a:spAutoFit/>
          </a:bodyPr>
          <a:lstStyle/>
          <a:p>
            <a:r>
              <a:rPr lang="en-GB" altLang="en-US" sz="2000" b="1" u="sng"/>
              <a:t>For example</a:t>
            </a:r>
            <a:r>
              <a:rPr lang="en-GB" altLang="en-US" sz="2000"/>
              <a:t>,</a:t>
            </a:r>
            <a:r>
              <a:rPr lang="en-GB" altLang="en-US" sz="2000">
                <a:highlight>
                  <a:srgbClr val="C0C0C0"/>
                </a:highlight>
              </a:rPr>
              <a:t> if CLK value is 1 MHz</a:t>
            </a:r>
            <a:r>
              <a:rPr lang="en-GB" altLang="en-US" sz="2000"/>
              <a:t> and the </a:t>
            </a:r>
            <a:r>
              <a:rPr lang="en-GB" altLang="en-US" sz="2000">
                <a:highlight>
                  <a:srgbClr val="C0C0C0"/>
                </a:highlight>
              </a:rPr>
              <a:t>slope of the ramp generator is 1V/ms</a:t>
            </a:r>
            <a:r>
              <a:rPr lang="en-GB" altLang="en-US" sz="2000"/>
              <a:t>, the 4-digit decade counter reaches its full-scale value, i.e. 9999 in 9999</a:t>
            </a:r>
            <a:r>
              <a:rPr lang="en-GB" altLang="en-US" sz="2000">
                <a:latin typeface="Calibri" panose="020F0502020204030204" charset="0"/>
                <a:cs typeface="Calibri" panose="020F0502020204030204" charset="0"/>
              </a:rPr>
              <a:t>µ</a:t>
            </a:r>
            <a:r>
              <a:rPr lang="en-GB" altLang="en-US" sz="2000"/>
              <a:t>s (i.e., 9.999ms). It means when the time is 9.999 ms, the ramp generator voltage reaches 9.999 V. So, this single slope type A/D converter can display any analog input value from 0 V to 9.999 V. </a:t>
            </a:r>
          </a:p>
          <a:p>
            <a:endParaRPr lang="en-GB" altLang="en-US" sz="2000"/>
          </a:p>
          <a:p>
            <a:r>
              <a:rPr lang="en-GB" altLang="en-US" sz="2000"/>
              <a:t>If Vi = 5.62 V, the counter requires 5620 clock pulses to advance from 0000 to 5620, the ramp voltage rising to 5.62 V. Therefore, at the end of conversion, the display will be 5620. Now, by activating the decimal point of most significant seven segment display, it will directly read as 5.620 V</a:t>
            </a:r>
          </a:p>
        </p:txBody>
      </p:sp>
      <p:sp>
        <p:nvSpPr>
          <p:cNvPr id="3" name="Text Box 2"/>
          <p:cNvSpPr txBox="1"/>
          <p:nvPr/>
        </p:nvSpPr>
        <p:spPr>
          <a:xfrm>
            <a:off x="76200" y="1143000"/>
            <a:ext cx="2749550" cy="368300"/>
          </a:xfrm>
          <a:prstGeom prst="rect">
            <a:avLst/>
          </a:prstGeom>
          <a:noFill/>
        </p:spPr>
        <p:txBody>
          <a:bodyPr wrap="none" rtlCol="0" anchor="t">
            <a:spAutoFit/>
          </a:bodyPr>
          <a:lstStyle/>
          <a:p>
            <a:pPr algn="just"/>
            <a:r>
              <a:rPr lang="en-GB" altLang="en-US" b="1" u="sng">
                <a:sym typeface="+mn-ea"/>
              </a:rPr>
              <a:t>Working Principle: Analysis</a:t>
            </a:r>
            <a:endParaRPr lang="en-GB" altLang="en-US"/>
          </a:p>
        </p:txBody>
      </p:sp>
      <p:sp>
        <p:nvSpPr>
          <p:cNvPr id="4" name="Text Box 3"/>
          <p:cNvSpPr txBox="1"/>
          <p:nvPr/>
        </p:nvSpPr>
        <p:spPr>
          <a:xfrm>
            <a:off x="228600" y="392430"/>
            <a:ext cx="270573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Single Slope type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8600" y="392430"/>
            <a:ext cx="250126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Dual Slope type</a:t>
            </a:r>
          </a:p>
        </p:txBody>
      </p:sp>
      <p:sp>
        <p:nvSpPr>
          <p:cNvPr id="8"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pic>
        <p:nvPicPr>
          <p:cNvPr id="3" name="Picture 2"/>
          <p:cNvPicPr>
            <a:picLocks noChangeAspect="1"/>
          </p:cNvPicPr>
          <p:nvPr/>
        </p:nvPicPr>
        <p:blipFill>
          <a:blip r:embed="rId2">
            <a:lum bright="-30000" contrast="54000"/>
          </a:blip>
          <a:stretch>
            <a:fillRect/>
          </a:stretch>
        </p:blipFill>
        <p:spPr>
          <a:xfrm>
            <a:off x="3277235" y="913765"/>
            <a:ext cx="5790565" cy="5511800"/>
          </a:xfrm>
          <a:prstGeom prst="rect">
            <a:avLst/>
          </a:prstGeom>
        </p:spPr>
      </p:pic>
      <p:grpSp>
        <p:nvGrpSpPr>
          <p:cNvPr id="10" name="Group 9"/>
          <p:cNvGrpSpPr/>
          <p:nvPr/>
        </p:nvGrpSpPr>
        <p:grpSpPr>
          <a:xfrm>
            <a:off x="75565" y="4141470"/>
            <a:ext cx="3519170" cy="2335530"/>
            <a:chOff x="119" y="6382"/>
            <a:chExt cx="5542" cy="3678"/>
          </a:xfrm>
        </p:grpSpPr>
        <p:pic>
          <p:nvPicPr>
            <p:cNvPr id="6" name="Picture 5"/>
            <p:cNvPicPr>
              <a:picLocks noChangeAspect="1"/>
            </p:cNvPicPr>
            <p:nvPr/>
          </p:nvPicPr>
          <p:blipFill>
            <a:blip r:embed="rId3">
              <a:lum bright="-30000" contrast="54000"/>
            </a:blip>
            <a:stretch>
              <a:fillRect/>
            </a:stretch>
          </p:blipFill>
          <p:spPr>
            <a:xfrm>
              <a:off x="119" y="6382"/>
              <a:ext cx="4995" cy="3375"/>
            </a:xfrm>
            <a:prstGeom prst="rect">
              <a:avLst/>
            </a:prstGeom>
          </p:spPr>
        </p:pic>
        <p:sp>
          <p:nvSpPr>
            <p:cNvPr id="9" name="Text Box 8"/>
            <p:cNvSpPr txBox="1"/>
            <p:nvPr/>
          </p:nvSpPr>
          <p:spPr>
            <a:xfrm>
              <a:off x="840" y="9480"/>
              <a:ext cx="4821" cy="580"/>
            </a:xfrm>
            <a:prstGeom prst="rect">
              <a:avLst/>
            </a:prstGeom>
          </p:spPr>
          <p:txBody>
            <a:bodyPr wrap="square" rtlCol="0" anchor="t">
              <a:spAutoFit/>
            </a:bodyPr>
            <a:lstStyle/>
            <a:p>
              <a:r>
                <a:rPr lang="en-GB" altLang="en-US">
                  <a:highlight>
                    <a:srgbClr val="FFFF00"/>
                  </a:highlight>
                </a:rPr>
                <a:t>(b)</a:t>
              </a:r>
              <a:r>
                <a:rPr lang="en-GB" altLang="en-US" sz="1550" b="1" i="1">
                  <a:highlight>
                    <a:srgbClr val="FFFF00"/>
                  </a:highlight>
                </a:rPr>
                <a:t> Dual ramp O/P Waveform</a:t>
              </a:r>
            </a:p>
          </p:txBody>
        </p:sp>
      </p:grpSp>
      <p:sp>
        <p:nvSpPr>
          <p:cNvPr id="11" name="Text Box 10"/>
          <p:cNvSpPr txBox="1"/>
          <p:nvPr/>
        </p:nvSpPr>
        <p:spPr>
          <a:xfrm>
            <a:off x="228600" y="392430"/>
            <a:ext cx="250126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Dual Slope type</a:t>
            </a:r>
          </a:p>
        </p:txBody>
      </p:sp>
      <p:sp>
        <p:nvSpPr>
          <p:cNvPr id="12"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
        <p:nvSpPr>
          <p:cNvPr id="2" name="Text Box 1"/>
          <p:cNvSpPr txBox="1"/>
          <p:nvPr/>
        </p:nvSpPr>
        <p:spPr>
          <a:xfrm>
            <a:off x="75564" y="914400"/>
            <a:ext cx="3353435" cy="3138170"/>
          </a:xfrm>
          <a:prstGeom prst="rect">
            <a:avLst/>
          </a:prstGeom>
          <a:noFill/>
        </p:spPr>
        <p:txBody>
          <a:bodyPr wrap="square" rtlCol="0" anchor="t">
            <a:spAutoFit/>
          </a:bodyPr>
          <a:lstStyle/>
          <a:p>
            <a:pPr algn="just"/>
            <a:r>
              <a:rPr lang="en-GB" altLang="en-US" dirty="0"/>
              <a:t>In dual slope type A/D converter, the integrator generates </a:t>
            </a:r>
            <a:r>
              <a:rPr lang="en-GB" altLang="en-US" dirty="0">
                <a:highlight>
                  <a:srgbClr val="00FFFF"/>
                </a:highlight>
              </a:rPr>
              <a:t>two different ramps</a:t>
            </a:r>
            <a:r>
              <a:rPr lang="en-GB" altLang="en-US" dirty="0"/>
              <a:t>, one with the unknown </a:t>
            </a:r>
            <a:r>
              <a:rPr lang="en-GB" altLang="en-US" dirty="0" err="1"/>
              <a:t>analog</a:t>
            </a:r>
            <a:r>
              <a:rPr lang="en-GB" altLang="en-US" dirty="0"/>
              <a:t> input voltage </a:t>
            </a:r>
            <a:r>
              <a:rPr lang="en-GB" altLang="en-US" b="1" i="1" dirty="0"/>
              <a:t>V</a:t>
            </a:r>
            <a:r>
              <a:rPr lang="en-GB" altLang="en-US" b="1" i="1" baseline="-25000" dirty="0"/>
              <a:t>i</a:t>
            </a:r>
            <a:endParaRPr lang="en-GB" altLang="en-US" dirty="0"/>
          </a:p>
          <a:p>
            <a:pPr algn="just"/>
            <a:r>
              <a:rPr lang="en-GB" altLang="en-US" dirty="0"/>
              <a:t> as the input, and another with a known reference voltage (</a:t>
            </a:r>
            <a:r>
              <a:rPr lang="en-GB" altLang="en-US" b="1" dirty="0"/>
              <a:t>–V</a:t>
            </a:r>
            <a:r>
              <a:rPr lang="en-GB" altLang="en-US" b="1" baseline="-25000" dirty="0"/>
              <a:t>R</a:t>
            </a:r>
            <a:r>
              <a:rPr lang="en-GB" altLang="en-US" dirty="0"/>
              <a:t>) as the input. </a:t>
            </a:r>
          </a:p>
          <a:p>
            <a:pPr algn="just"/>
            <a:r>
              <a:rPr lang="en-GB" altLang="en-US" dirty="0"/>
              <a:t>Hence, it is called dual slope type A/D converter. Its logic diagram is shown in Fig.(a) and the dual ramp output waveform in Fig.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200" y="990600"/>
            <a:ext cx="1922780" cy="368300"/>
          </a:xfrm>
          <a:prstGeom prst="rect">
            <a:avLst/>
          </a:prstGeom>
          <a:noFill/>
        </p:spPr>
        <p:txBody>
          <a:bodyPr wrap="none" rtlCol="0" anchor="t">
            <a:spAutoFit/>
          </a:bodyPr>
          <a:lstStyle/>
          <a:p>
            <a:r>
              <a:rPr lang="en-GB" altLang="en-US" b="1" u="sng">
                <a:sym typeface="+mn-ea"/>
              </a:rPr>
              <a:t>Working Principle:</a:t>
            </a:r>
            <a:endParaRPr lang="en-GB" altLang="en-US"/>
          </a:p>
        </p:txBody>
      </p:sp>
      <p:sp>
        <p:nvSpPr>
          <p:cNvPr id="3" name="Text Box 2"/>
          <p:cNvSpPr txBox="1"/>
          <p:nvPr/>
        </p:nvSpPr>
        <p:spPr>
          <a:xfrm>
            <a:off x="228600" y="1358900"/>
            <a:ext cx="4411980" cy="5078313"/>
          </a:xfrm>
          <a:prstGeom prst="rect">
            <a:avLst/>
          </a:prstGeom>
          <a:noFill/>
        </p:spPr>
        <p:txBody>
          <a:bodyPr wrap="square" rtlCol="0" anchor="t">
            <a:spAutoFit/>
          </a:bodyPr>
          <a:lstStyle/>
          <a:p>
            <a:pPr algn="just"/>
            <a:r>
              <a:rPr lang="en-GB" altLang="en-US" b="1" i="1" u="sng" dirty="0"/>
              <a:t>Assume</a:t>
            </a:r>
            <a:r>
              <a:rPr lang="en-GB" altLang="en-US" dirty="0"/>
              <a:t> that 1) the 4-digit decade counter is initially reset to 0000, 2) the ramp output Vs is reset to 0V, 3) </a:t>
            </a:r>
            <a:r>
              <a:rPr lang="en-GB" altLang="en-US" dirty="0" err="1"/>
              <a:t>analog</a:t>
            </a:r>
            <a:r>
              <a:rPr lang="en-GB" altLang="en-US" dirty="0"/>
              <a:t> input voltage is positive, and the input to the ramp generator or integrator is switched to the unknown </a:t>
            </a:r>
            <a:r>
              <a:rPr lang="en-GB" altLang="en-US" dirty="0" err="1"/>
              <a:t>analog</a:t>
            </a:r>
            <a:r>
              <a:rPr lang="en-GB" altLang="en-US" dirty="0"/>
              <a:t> input voltage. Since the positive </a:t>
            </a:r>
            <a:r>
              <a:rPr lang="en-GB" altLang="en-US" dirty="0" err="1"/>
              <a:t>analog</a:t>
            </a:r>
            <a:r>
              <a:rPr lang="en-GB" altLang="en-US" dirty="0"/>
              <a:t> input voltage is connected to the inverting input of the integrator, the integrator output Vs is a negative ramp while the comparator output Vg is positive, and the CLK is passed through the AND gate. This results in counting-up of the 4-digit decade counter.</a:t>
            </a:r>
          </a:p>
          <a:p>
            <a:pPr algn="just"/>
            <a:r>
              <a:rPr lang="en-GB" altLang="en-US" dirty="0"/>
              <a:t>The negative ramp will proceed for a fixed time period T1, which is determined by a count detector for the time period T1. At the end of fixed time period T1, the ramp voltage is given by</a:t>
            </a:r>
          </a:p>
        </p:txBody>
      </p:sp>
      <p:pic>
        <p:nvPicPr>
          <p:cNvPr id="4" name="Picture 3"/>
          <p:cNvPicPr>
            <a:picLocks noChangeAspect="1"/>
          </p:cNvPicPr>
          <p:nvPr/>
        </p:nvPicPr>
        <p:blipFill>
          <a:blip r:embed="rId2">
            <a:lum bright="-30000" contrast="54000"/>
          </a:blip>
          <a:stretch>
            <a:fillRect/>
          </a:stretch>
        </p:blipFill>
        <p:spPr>
          <a:xfrm>
            <a:off x="4572000" y="914400"/>
            <a:ext cx="4517390" cy="4594225"/>
          </a:xfrm>
          <a:prstGeom prst="rect">
            <a:avLst/>
          </a:prstGeom>
        </p:spPr>
      </p:pic>
      <p:pic>
        <p:nvPicPr>
          <p:cNvPr id="6" name="Picture 5"/>
          <p:cNvPicPr>
            <a:picLocks noChangeAspect="1"/>
          </p:cNvPicPr>
          <p:nvPr/>
        </p:nvPicPr>
        <p:blipFill>
          <a:blip r:embed="rId3">
            <a:lum bright="-30000" contrast="54000"/>
          </a:blip>
          <a:stretch>
            <a:fillRect/>
          </a:stretch>
        </p:blipFill>
        <p:spPr>
          <a:xfrm>
            <a:off x="2743200" y="5785485"/>
            <a:ext cx="1692910" cy="643890"/>
          </a:xfrm>
          <a:prstGeom prst="rect">
            <a:avLst/>
          </a:prstGeom>
          <a:ln>
            <a:solidFill>
              <a:schemeClr val="accent1"/>
            </a:solidFill>
          </a:ln>
        </p:spPr>
      </p:pic>
      <p:sp>
        <p:nvSpPr>
          <p:cNvPr id="8" name="Text Box 7"/>
          <p:cNvSpPr txBox="1"/>
          <p:nvPr/>
        </p:nvSpPr>
        <p:spPr>
          <a:xfrm>
            <a:off x="5105400" y="5798820"/>
            <a:ext cx="2872740" cy="583565"/>
          </a:xfrm>
          <a:prstGeom prst="rect">
            <a:avLst/>
          </a:prstGeom>
          <a:noFill/>
        </p:spPr>
        <p:txBody>
          <a:bodyPr wrap="square" rtlCol="0" anchor="t">
            <a:spAutoFit/>
          </a:bodyPr>
          <a:lstStyle/>
          <a:p>
            <a:r>
              <a:rPr lang="en-GB" altLang="en-US" sz="1600" i="1" dirty="0"/>
              <a:t>where </a:t>
            </a:r>
            <a:r>
              <a:rPr lang="en-GB" altLang="en-US" sz="1600" b="1" i="1" dirty="0"/>
              <a:t>RC</a:t>
            </a:r>
            <a:r>
              <a:rPr lang="en-GB" altLang="en-US" sz="1600" i="1" dirty="0"/>
              <a:t> is the time constant of the ramp generator circuit</a:t>
            </a:r>
          </a:p>
        </p:txBody>
      </p:sp>
      <p:sp>
        <p:nvSpPr>
          <p:cNvPr id="11" name="Text Box 10"/>
          <p:cNvSpPr txBox="1"/>
          <p:nvPr/>
        </p:nvSpPr>
        <p:spPr>
          <a:xfrm>
            <a:off x="228600" y="392430"/>
            <a:ext cx="250126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Dual Slope type</a:t>
            </a:r>
          </a:p>
        </p:txBody>
      </p:sp>
      <p:sp>
        <p:nvSpPr>
          <p:cNvPr id="12"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2400" y="1447800"/>
            <a:ext cx="8721090" cy="1476375"/>
          </a:xfrm>
          <a:prstGeom prst="rect">
            <a:avLst/>
          </a:prstGeom>
          <a:noFill/>
        </p:spPr>
        <p:txBody>
          <a:bodyPr wrap="square" rtlCol="0" anchor="t">
            <a:spAutoFit/>
          </a:bodyPr>
          <a:lstStyle/>
          <a:p>
            <a:r>
              <a:rPr lang="en-GB" altLang="en-US"/>
              <a:t>From the above equation, it is clear that the</a:t>
            </a:r>
            <a:r>
              <a:rPr lang="en-GB" altLang="en-US" b="1" i="1">
                <a:highlight>
                  <a:srgbClr val="C0C0C0"/>
                </a:highlight>
              </a:rPr>
              <a:t> unknown analog input voltage is proportional to the time period T2</a:t>
            </a:r>
            <a:r>
              <a:rPr lang="en-GB" altLang="en-US"/>
              <a:t>, because V</a:t>
            </a:r>
            <a:r>
              <a:rPr lang="en-GB" altLang="en-US" baseline="-25000"/>
              <a:t>R</a:t>
            </a:r>
            <a:r>
              <a:rPr lang="en-GB" altLang="en-US"/>
              <a:t> is a known reference voltage and T1 is the predetermined time period. </a:t>
            </a:r>
          </a:p>
          <a:p>
            <a:r>
              <a:rPr lang="en-GB" altLang="en-US"/>
              <a:t>Also, the contents of the 4-digit decade counter at the end of conversion reflect the variable time period T2.</a:t>
            </a:r>
          </a:p>
        </p:txBody>
      </p:sp>
      <p:pic>
        <p:nvPicPr>
          <p:cNvPr id="11" name="Picture 10"/>
          <p:cNvPicPr>
            <a:picLocks noChangeAspect="1"/>
          </p:cNvPicPr>
          <p:nvPr/>
        </p:nvPicPr>
        <p:blipFill>
          <a:blip r:embed="rId2">
            <a:lum bright="-30000" contrast="54000"/>
          </a:blip>
          <a:stretch>
            <a:fillRect/>
          </a:stretch>
        </p:blipFill>
        <p:spPr>
          <a:xfrm>
            <a:off x="2590800" y="914400"/>
            <a:ext cx="1677670" cy="614045"/>
          </a:xfrm>
          <a:prstGeom prst="rect">
            <a:avLst/>
          </a:prstGeom>
          <a:ln>
            <a:solidFill>
              <a:schemeClr val="accent1"/>
            </a:solidFill>
          </a:ln>
        </p:spPr>
      </p:pic>
      <p:sp>
        <p:nvSpPr>
          <p:cNvPr id="4" name="Text Box 3"/>
          <p:cNvSpPr txBox="1"/>
          <p:nvPr/>
        </p:nvSpPr>
        <p:spPr>
          <a:xfrm>
            <a:off x="203200" y="1160145"/>
            <a:ext cx="1074420" cy="368300"/>
          </a:xfrm>
          <a:prstGeom prst="rect">
            <a:avLst/>
          </a:prstGeom>
          <a:noFill/>
        </p:spPr>
        <p:txBody>
          <a:bodyPr wrap="none" rtlCol="0" anchor="t">
            <a:spAutoFit/>
          </a:bodyPr>
          <a:lstStyle/>
          <a:p>
            <a:pPr algn="just"/>
            <a:r>
              <a:rPr lang="en-GB" altLang="en-US" b="1" u="sng">
                <a:sym typeface="+mn-ea"/>
              </a:rPr>
              <a:t>Inference</a:t>
            </a:r>
            <a:endParaRPr lang="en-GB" altLang="en-US"/>
          </a:p>
        </p:txBody>
      </p:sp>
      <p:sp>
        <p:nvSpPr>
          <p:cNvPr id="5" name="Text Box 4"/>
          <p:cNvSpPr txBox="1"/>
          <p:nvPr/>
        </p:nvSpPr>
        <p:spPr>
          <a:xfrm>
            <a:off x="228600" y="2924175"/>
            <a:ext cx="2749550" cy="368300"/>
          </a:xfrm>
          <a:prstGeom prst="rect">
            <a:avLst/>
          </a:prstGeom>
          <a:noFill/>
        </p:spPr>
        <p:txBody>
          <a:bodyPr wrap="none" rtlCol="0" anchor="t">
            <a:spAutoFit/>
          </a:bodyPr>
          <a:lstStyle/>
          <a:p>
            <a:pPr algn="just"/>
            <a:r>
              <a:rPr lang="en-GB" altLang="en-US" b="1" u="sng">
                <a:sym typeface="+mn-ea"/>
              </a:rPr>
              <a:t>Working Principle: Analysis</a:t>
            </a:r>
            <a:endParaRPr lang="en-GB" altLang="en-US"/>
          </a:p>
        </p:txBody>
      </p:sp>
      <p:sp>
        <p:nvSpPr>
          <p:cNvPr id="6" name="Text Box 5"/>
          <p:cNvSpPr txBox="1"/>
          <p:nvPr/>
        </p:nvSpPr>
        <p:spPr>
          <a:xfrm>
            <a:off x="152400" y="3200400"/>
            <a:ext cx="8763635" cy="1229995"/>
          </a:xfrm>
          <a:prstGeom prst="rect">
            <a:avLst/>
          </a:prstGeom>
          <a:noFill/>
        </p:spPr>
        <p:txBody>
          <a:bodyPr wrap="square" rtlCol="0" anchor="t">
            <a:spAutoFit/>
          </a:bodyPr>
          <a:lstStyle/>
          <a:p>
            <a:r>
              <a:rPr lang="en-GB" altLang="en-US"/>
              <a:t>For example, consider the frequency of CLK is 1 MHz, the reference voltage is –1.0 V, the fixed time period T1 is 1 ms and the RC time constant is set at RC = 1 ms. Assuming the unknown analog input voltage amplitude as Vi = 5 V, during the fixed time period T1 the </a:t>
            </a:r>
            <a:r>
              <a:rPr lang="en-GB" altLang="en-US" b="1" i="1"/>
              <a:t>integrator output </a:t>
            </a:r>
            <a:r>
              <a:rPr lang="en-GB" altLang="en-US" sz="2000" b="1" i="1">
                <a:solidFill>
                  <a:srgbClr val="FF0000"/>
                </a:solidFill>
              </a:rPr>
              <a:t>Vs</a:t>
            </a:r>
            <a:r>
              <a:rPr lang="en-GB" altLang="en-US"/>
              <a:t> will go down to</a:t>
            </a:r>
          </a:p>
        </p:txBody>
      </p:sp>
      <p:pic>
        <p:nvPicPr>
          <p:cNvPr id="7" name="Picture 6"/>
          <p:cNvPicPr>
            <a:picLocks noChangeAspect="1"/>
          </p:cNvPicPr>
          <p:nvPr/>
        </p:nvPicPr>
        <p:blipFill>
          <a:blip r:embed="rId3">
            <a:lum bright="-30000" contrast="54000"/>
          </a:blip>
          <a:stretch>
            <a:fillRect/>
          </a:stretch>
        </p:blipFill>
        <p:spPr>
          <a:xfrm>
            <a:off x="3733800" y="4060190"/>
            <a:ext cx="3510280" cy="614045"/>
          </a:xfrm>
          <a:prstGeom prst="rect">
            <a:avLst/>
          </a:prstGeom>
          <a:ln>
            <a:solidFill>
              <a:schemeClr val="accent1"/>
            </a:solidFill>
          </a:ln>
        </p:spPr>
      </p:pic>
      <p:sp>
        <p:nvSpPr>
          <p:cNvPr id="9" name="Text Box 8"/>
          <p:cNvSpPr txBox="1"/>
          <p:nvPr/>
        </p:nvSpPr>
        <p:spPr>
          <a:xfrm>
            <a:off x="228600" y="4724400"/>
            <a:ext cx="8791575" cy="368300"/>
          </a:xfrm>
          <a:prstGeom prst="rect">
            <a:avLst/>
          </a:prstGeom>
          <a:noFill/>
        </p:spPr>
        <p:txBody>
          <a:bodyPr wrap="square" rtlCol="0" anchor="t">
            <a:spAutoFit/>
          </a:bodyPr>
          <a:lstStyle/>
          <a:p>
            <a:r>
              <a:rPr lang="en-GB" altLang="en-US"/>
              <a:t>Then, during the time period T2, Vs will integrate all the way back to 0 V</a:t>
            </a:r>
          </a:p>
        </p:txBody>
      </p:sp>
      <p:pic>
        <p:nvPicPr>
          <p:cNvPr id="10" name="Picture 9"/>
          <p:cNvPicPr>
            <a:picLocks noChangeAspect="1"/>
          </p:cNvPicPr>
          <p:nvPr/>
        </p:nvPicPr>
        <p:blipFill>
          <a:blip r:embed="rId4">
            <a:lum bright="-30000" contrast="54000"/>
          </a:blip>
          <a:stretch>
            <a:fillRect/>
          </a:stretch>
        </p:blipFill>
        <p:spPr>
          <a:xfrm>
            <a:off x="2978150" y="5132070"/>
            <a:ext cx="4552950" cy="671830"/>
          </a:xfrm>
          <a:prstGeom prst="rect">
            <a:avLst/>
          </a:prstGeom>
          <a:ln>
            <a:solidFill>
              <a:schemeClr val="accent1"/>
            </a:solidFill>
          </a:ln>
        </p:spPr>
      </p:pic>
      <p:sp>
        <p:nvSpPr>
          <p:cNvPr id="13" name="Text Box 12"/>
          <p:cNvSpPr txBox="1"/>
          <p:nvPr/>
        </p:nvSpPr>
        <p:spPr>
          <a:xfrm>
            <a:off x="2282825" y="5196205"/>
            <a:ext cx="464185" cy="368300"/>
          </a:xfrm>
          <a:prstGeom prst="rect">
            <a:avLst/>
          </a:prstGeom>
          <a:noFill/>
        </p:spPr>
        <p:txBody>
          <a:bodyPr wrap="none" rtlCol="0">
            <a:spAutoFit/>
          </a:bodyPr>
          <a:lstStyle/>
          <a:p>
            <a:r>
              <a:rPr lang="en-GB" altLang="en-US"/>
              <a:t>i.e,</a:t>
            </a:r>
          </a:p>
        </p:txBody>
      </p:sp>
      <p:sp>
        <p:nvSpPr>
          <p:cNvPr id="14" name="Text Box 13"/>
          <p:cNvSpPr txBox="1"/>
          <p:nvPr/>
        </p:nvSpPr>
        <p:spPr>
          <a:xfrm>
            <a:off x="203200" y="5791200"/>
            <a:ext cx="8863330" cy="737235"/>
          </a:xfrm>
          <a:prstGeom prst="rect">
            <a:avLst/>
          </a:prstGeom>
          <a:noFill/>
        </p:spPr>
        <p:txBody>
          <a:bodyPr wrap="square" rtlCol="0" anchor="t">
            <a:spAutoFit/>
          </a:bodyPr>
          <a:lstStyle/>
          <a:p>
            <a:r>
              <a:rPr lang="en-GB" altLang="en-US"/>
              <a:t>Hence, the 4-digit counter value is 5000, and by activating the decimal point of MSD seven segment displays, the display can directly read as </a:t>
            </a:r>
            <a:r>
              <a:rPr lang="en-GB" altLang="en-US" sz="2400" b="1">
                <a:solidFill>
                  <a:srgbClr val="FF0000"/>
                </a:solidFill>
              </a:rPr>
              <a:t>5V.</a:t>
            </a:r>
          </a:p>
        </p:txBody>
      </p:sp>
      <p:sp>
        <p:nvSpPr>
          <p:cNvPr id="15" name="Text Box 14"/>
          <p:cNvSpPr txBox="1"/>
          <p:nvPr/>
        </p:nvSpPr>
        <p:spPr>
          <a:xfrm>
            <a:off x="228600" y="392430"/>
            <a:ext cx="2501265" cy="521970"/>
          </a:xfrm>
          <a:prstGeom prst="rect">
            <a:avLst/>
          </a:prstGeom>
          <a:noFill/>
        </p:spPr>
        <p:txBody>
          <a:bodyPr wrap="none" rtlCol="0" anchor="t">
            <a:spAutoFit/>
          </a:bodyPr>
          <a:lstStyle/>
          <a:p>
            <a:pPr lvl="0" algn="l">
              <a:buClrTx/>
              <a:buSzTx/>
              <a:buFontTx/>
            </a:pPr>
            <a:r>
              <a:rPr lang="en-GB" sz="2800" b="1" u="sng" dirty="0">
                <a:solidFill>
                  <a:schemeClr val="tx1"/>
                </a:solidFill>
                <a:highlight>
                  <a:srgbClr val="FFFF00"/>
                </a:highlight>
                <a:sym typeface="+mn-ea"/>
              </a:rPr>
              <a:t>Dual Slope type</a:t>
            </a:r>
          </a:p>
        </p:txBody>
      </p:sp>
      <p:sp>
        <p:nvSpPr>
          <p:cNvPr id="16"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9" grpId="0"/>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p:nvPr/>
        </p:nvSpPr>
        <p:spPr>
          <a:xfrm>
            <a:off x="228600" y="392430"/>
            <a:ext cx="4723765" cy="521970"/>
          </a:xfrm>
          <a:prstGeom prst="rect">
            <a:avLst/>
          </a:prstGeom>
          <a:noFill/>
        </p:spPr>
        <p:txBody>
          <a:bodyPr wrap="none" rtlCol="0" anchor="t">
            <a:spAutoFit/>
          </a:bodyPr>
          <a:lstStyle/>
          <a:p>
            <a:pPr lvl="0" algn="l">
              <a:buClrTx/>
              <a:buSzTx/>
              <a:buFontTx/>
            </a:pPr>
            <a:r>
              <a:rPr lang="en-GB" sz="2800" b="1" u="sng" dirty="0">
                <a:highlight>
                  <a:srgbClr val="FFFF00"/>
                </a:highlight>
                <a:sym typeface="+mn-ea"/>
              </a:rPr>
              <a:t>Successive approximation</a:t>
            </a:r>
            <a:r>
              <a:rPr lang="en-GB" sz="2800" b="1" u="sng" dirty="0">
                <a:solidFill>
                  <a:schemeClr val="tx1"/>
                </a:solidFill>
                <a:highlight>
                  <a:srgbClr val="FFFF00"/>
                </a:highlight>
                <a:sym typeface="+mn-ea"/>
              </a:rPr>
              <a:t> type</a:t>
            </a:r>
          </a:p>
        </p:txBody>
      </p:sp>
      <p:sp>
        <p:nvSpPr>
          <p:cNvPr id="16"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pic>
        <p:nvPicPr>
          <p:cNvPr id="3" name="Picture 2"/>
          <p:cNvPicPr>
            <a:picLocks noChangeAspect="1"/>
          </p:cNvPicPr>
          <p:nvPr/>
        </p:nvPicPr>
        <p:blipFill>
          <a:blip r:embed="rId2">
            <a:lum bright="-30000" contrast="54000"/>
          </a:blip>
          <a:stretch>
            <a:fillRect/>
          </a:stretch>
        </p:blipFill>
        <p:spPr>
          <a:xfrm>
            <a:off x="3126740" y="914400"/>
            <a:ext cx="5845810" cy="5458460"/>
          </a:xfrm>
          <a:prstGeom prst="rect">
            <a:avLst/>
          </a:prstGeom>
        </p:spPr>
      </p:pic>
      <p:sp>
        <p:nvSpPr>
          <p:cNvPr id="2" name="Text Box 1"/>
          <p:cNvSpPr txBox="1"/>
          <p:nvPr/>
        </p:nvSpPr>
        <p:spPr>
          <a:xfrm>
            <a:off x="152400" y="990600"/>
            <a:ext cx="6164580" cy="1198880"/>
          </a:xfrm>
          <a:prstGeom prst="rect">
            <a:avLst/>
          </a:prstGeom>
          <a:noFill/>
        </p:spPr>
        <p:txBody>
          <a:bodyPr wrap="square" rtlCol="0" anchor="t">
            <a:spAutoFit/>
          </a:bodyPr>
          <a:lstStyle/>
          <a:p>
            <a:pPr algn="just"/>
            <a:r>
              <a:rPr lang="en-GB" altLang="en-US"/>
              <a:t>The conversion time is maintained constant in successive approximation type A/D converter, and it is proportional to the number of bits in the digital output, unlike the counter and continuous type A/D converters.</a:t>
            </a:r>
          </a:p>
        </p:txBody>
      </p:sp>
      <p:sp>
        <p:nvSpPr>
          <p:cNvPr id="5" name="Text Box 4"/>
          <p:cNvSpPr txBox="1"/>
          <p:nvPr/>
        </p:nvSpPr>
        <p:spPr>
          <a:xfrm>
            <a:off x="152400" y="2189480"/>
            <a:ext cx="4979670" cy="1198880"/>
          </a:xfrm>
          <a:prstGeom prst="rect">
            <a:avLst/>
          </a:prstGeom>
          <a:noFill/>
        </p:spPr>
        <p:txBody>
          <a:bodyPr wrap="square" rtlCol="0" anchor="t">
            <a:spAutoFit/>
          </a:bodyPr>
          <a:lstStyle/>
          <a:p>
            <a:r>
              <a:rPr lang="en-GB" altLang="en-US">
                <a:sym typeface="+mn-ea"/>
              </a:rPr>
              <a:t>The basic principle of this A/D converter is that the unknown analog input voltage is approximated against an n-bit digital value by trying one bit </a:t>
            </a:r>
          </a:p>
          <a:p>
            <a:r>
              <a:rPr lang="en-GB" altLang="en-US">
                <a:sym typeface="+mn-ea"/>
              </a:rPr>
              <a:t>at a time, beginning with the MSB. </a:t>
            </a:r>
            <a:endParaRPr lang="en-GB" altLang="en-US"/>
          </a:p>
        </p:txBody>
      </p:sp>
      <p:sp>
        <p:nvSpPr>
          <p:cNvPr id="6" name="Text Box 5"/>
          <p:cNvSpPr txBox="1"/>
          <p:nvPr/>
        </p:nvSpPr>
        <p:spPr>
          <a:xfrm>
            <a:off x="76200" y="3878580"/>
            <a:ext cx="4121785" cy="922020"/>
          </a:xfrm>
          <a:prstGeom prst="rect">
            <a:avLst/>
          </a:prstGeom>
          <a:noFill/>
        </p:spPr>
        <p:txBody>
          <a:bodyPr wrap="square" rtlCol="0" anchor="t">
            <a:spAutoFit/>
          </a:bodyPr>
          <a:lstStyle/>
          <a:p>
            <a:r>
              <a:rPr lang="en-GB" altLang="en-US"/>
              <a:t>This type of A/D converter operates by successively dividing the voltage range by half, as explained in the following steps.</a:t>
            </a:r>
          </a:p>
        </p:txBody>
      </p:sp>
      <p:sp>
        <p:nvSpPr>
          <p:cNvPr id="7" name="Text Box 6"/>
          <p:cNvSpPr txBox="1"/>
          <p:nvPr/>
        </p:nvSpPr>
        <p:spPr>
          <a:xfrm>
            <a:off x="33655" y="4800600"/>
            <a:ext cx="5262880" cy="922020"/>
          </a:xfrm>
          <a:prstGeom prst="rect">
            <a:avLst/>
          </a:prstGeom>
          <a:noFill/>
        </p:spPr>
        <p:txBody>
          <a:bodyPr wrap="square" rtlCol="0" anchor="t">
            <a:spAutoFit/>
          </a:bodyPr>
          <a:lstStyle/>
          <a:p>
            <a:r>
              <a:rPr lang="en-GB" altLang="en-US">
                <a:sym typeface="+mn-ea"/>
              </a:rPr>
              <a:t> (i) The MSB is initially set to 1 with the remaining three bits set as 0. The digital equivalent is compared with the unknown analog input voltage.</a:t>
            </a:r>
            <a:endParaRPr lang="en-GB" altLang="en-US"/>
          </a:p>
        </p:txBody>
      </p:sp>
      <p:sp>
        <p:nvSpPr>
          <p:cNvPr id="8" name="Text Box 7"/>
          <p:cNvSpPr txBox="1"/>
          <p:nvPr/>
        </p:nvSpPr>
        <p:spPr>
          <a:xfrm>
            <a:off x="93980" y="5638800"/>
            <a:ext cx="6407150" cy="922020"/>
          </a:xfrm>
          <a:prstGeom prst="rect">
            <a:avLst/>
          </a:prstGeom>
          <a:noFill/>
        </p:spPr>
        <p:txBody>
          <a:bodyPr wrap="square" rtlCol="0" anchor="t">
            <a:spAutoFit/>
          </a:bodyPr>
          <a:lstStyle/>
          <a:p>
            <a:r>
              <a:rPr lang="en-GB" altLang="en-US">
                <a:sym typeface="+mn-ea"/>
              </a:rPr>
              <a:t>(ii) If the analog input voltage is higher than the digital equivalent, the MSB is retained as 1 and the second MSB is set to 1. Otherwise, the MSB is reset to 0 and the second MSB is set to 1.</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1765" y="969010"/>
            <a:ext cx="8768080" cy="922020"/>
          </a:xfrm>
          <a:prstGeom prst="rect">
            <a:avLst/>
          </a:prstGeom>
          <a:noFill/>
        </p:spPr>
        <p:txBody>
          <a:bodyPr wrap="square" rtlCol="0" anchor="t">
            <a:spAutoFit/>
          </a:bodyPr>
          <a:lstStyle/>
          <a:p>
            <a:r>
              <a:rPr lang="en-GB" altLang="en-US">
                <a:sym typeface="+mn-ea"/>
              </a:rPr>
              <a:t> (iii) Comparison is made as given in step 1 to decide whether to retain or reset the second MSB. The third MSB is set to 1 and the operation is repeated down to LSB and by this time, the converted digital value is available in the SAR.</a:t>
            </a:r>
            <a:endParaRPr lang="en-GB" altLang="en-US"/>
          </a:p>
        </p:txBody>
      </p:sp>
      <p:sp>
        <p:nvSpPr>
          <p:cNvPr id="3" name="Text Box 2"/>
          <p:cNvSpPr txBox="1"/>
          <p:nvPr/>
        </p:nvSpPr>
        <p:spPr>
          <a:xfrm>
            <a:off x="203835" y="1894840"/>
            <a:ext cx="4644390" cy="2861310"/>
          </a:xfrm>
          <a:prstGeom prst="rect">
            <a:avLst/>
          </a:prstGeom>
          <a:noFill/>
        </p:spPr>
        <p:txBody>
          <a:bodyPr wrap="square" rtlCol="0" anchor="t">
            <a:spAutoFit/>
          </a:bodyPr>
          <a:lstStyle/>
          <a:p>
            <a:pPr algn="just"/>
            <a:r>
              <a:rPr lang="en-GB" altLang="en-US"/>
              <a:t>From Fig. (prev slide), it can be seen that the conversion time is constant (i.e., four cycles for 4-bit A/D converter) for various digital outputs. This method uses a </a:t>
            </a:r>
            <a:r>
              <a:rPr lang="en-GB" altLang="en-US" b="1" i="1">
                <a:solidFill>
                  <a:srgbClr val="FF0000"/>
                </a:solidFill>
              </a:rPr>
              <a:t>very efficient search strategy</a:t>
            </a:r>
            <a:r>
              <a:rPr lang="en-GB" altLang="en-US"/>
              <a:t> to complete an </a:t>
            </a:r>
            <a:r>
              <a:rPr lang="en-GB" altLang="en-US" b="1" i="1" u="sng"/>
              <a:t>n-bit conversion</a:t>
            </a:r>
            <a:r>
              <a:rPr lang="en-GB" altLang="en-US"/>
              <a:t> in just </a:t>
            </a:r>
            <a:r>
              <a:rPr lang="en-GB" altLang="en-US" b="1" i="1" u="sng"/>
              <a:t>n-clock periods.</a:t>
            </a:r>
            <a:r>
              <a:rPr lang="en-GB" altLang="en-US"/>
              <a:t> Therefore, for an 8-bit successive approximation type A/D converter, the conversion requires only 8 cycles, irrespective of the amplitude of analog input voltage.</a:t>
            </a:r>
          </a:p>
        </p:txBody>
      </p:sp>
      <p:grpSp>
        <p:nvGrpSpPr>
          <p:cNvPr id="7" name="Group 6"/>
          <p:cNvGrpSpPr/>
          <p:nvPr/>
        </p:nvGrpSpPr>
        <p:grpSpPr>
          <a:xfrm>
            <a:off x="4800600" y="2133600"/>
            <a:ext cx="4307840" cy="3916680"/>
            <a:chOff x="7560" y="3960"/>
            <a:chExt cx="6784" cy="6168"/>
          </a:xfrm>
        </p:grpSpPr>
        <p:pic>
          <p:nvPicPr>
            <p:cNvPr id="4" name="Picture 3"/>
            <p:cNvPicPr>
              <a:picLocks noChangeAspect="1"/>
            </p:cNvPicPr>
            <p:nvPr/>
          </p:nvPicPr>
          <p:blipFill>
            <a:blip r:embed="rId2">
              <a:lum bright="-30000" contrast="54000"/>
            </a:blip>
            <a:stretch>
              <a:fillRect/>
            </a:stretch>
          </p:blipFill>
          <p:spPr>
            <a:xfrm>
              <a:off x="7560" y="3960"/>
              <a:ext cx="6649" cy="5386"/>
            </a:xfrm>
            <a:prstGeom prst="rect">
              <a:avLst/>
            </a:prstGeom>
          </p:spPr>
        </p:pic>
        <p:sp>
          <p:nvSpPr>
            <p:cNvPr id="6" name="Text Box 5"/>
            <p:cNvSpPr txBox="1"/>
            <p:nvPr/>
          </p:nvSpPr>
          <p:spPr>
            <a:xfrm>
              <a:off x="8760" y="9210"/>
              <a:ext cx="5585" cy="919"/>
            </a:xfrm>
            <a:prstGeom prst="rect">
              <a:avLst/>
            </a:prstGeom>
            <a:noFill/>
          </p:spPr>
          <p:txBody>
            <a:bodyPr wrap="square" rtlCol="0">
              <a:spAutoFit/>
            </a:bodyPr>
            <a:lstStyle/>
            <a:p>
              <a:pPr algn="ctr"/>
              <a:r>
                <a:rPr lang="en-GB" altLang="en-US" sz="1600" b="1" i="1" u="sng"/>
                <a:t>Functional diagram of </a:t>
              </a:r>
            </a:p>
            <a:p>
              <a:pPr algn="ctr"/>
              <a:r>
                <a:rPr lang="en-GB" altLang="en-US" sz="1600" b="1" i="1" u="sng"/>
                <a:t>Successive Approximation type ADC</a:t>
              </a:r>
            </a:p>
          </p:txBody>
        </p:sp>
      </p:grpSp>
      <p:sp>
        <p:nvSpPr>
          <p:cNvPr id="8" name="Text Box 7"/>
          <p:cNvSpPr txBox="1"/>
          <p:nvPr/>
        </p:nvSpPr>
        <p:spPr>
          <a:xfrm>
            <a:off x="152400" y="4766310"/>
            <a:ext cx="4648200" cy="1753235"/>
          </a:xfrm>
          <a:prstGeom prst="rect">
            <a:avLst/>
          </a:prstGeom>
          <a:noFill/>
        </p:spPr>
        <p:txBody>
          <a:bodyPr wrap="square" rtlCol="0" anchor="t">
            <a:spAutoFit/>
          </a:bodyPr>
          <a:lstStyle/>
          <a:p>
            <a:pPr algn="just"/>
            <a:r>
              <a:rPr lang="en-GB" altLang="en-US" b="1" i="1" u="sng">
                <a:sym typeface="+mn-ea"/>
              </a:rPr>
              <a:t>Construction:</a:t>
            </a:r>
          </a:p>
          <a:p>
            <a:pPr algn="just"/>
            <a:r>
              <a:rPr lang="en-GB" altLang="en-US">
                <a:sym typeface="+mn-ea"/>
              </a:rPr>
              <a:t>The circuit employs a </a:t>
            </a:r>
            <a:r>
              <a:rPr lang="en-GB" altLang="en-US" b="1">
                <a:sym typeface="+mn-ea"/>
              </a:rPr>
              <a:t>successive approximation register (SAR) </a:t>
            </a:r>
            <a:r>
              <a:rPr lang="en-GB" altLang="en-US">
                <a:sym typeface="+mn-ea"/>
              </a:rPr>
              <a:t>which finds the required value of each successive bit by trial and error method. The output of the SAR is fed to an n-bit D/A converter.</a:t>
            </a:r>
            <a:endParaRPr lang="en-GB" altLang="en-US"/>
          </a:p>
        </p:txBody>
      </p:sp>
      <p:sp>
        <p:nvSpPr>
          <p:cNvPr id="15" name="Text Box 14"/>
          <p:cNvSpPr txBox="1"/>
          <p:nvPr/>
        </p:nvSpPr>
        <p:spPr>
          <a:xfrm>
            <a:off x="228600" y="392430"/>
            <a:ext cx="4723765" cy="521970"/>
          </a:xfrm>
          <a:prstGeom prst="rect">
            <a:avLst/>
          </a:prstGeom>
          <a:noFill/>
        </p:spPr>
        <p:txBody>
          <a:bodyPr wrap="none" rtlCol="0" anchor="t">
            <a:spAutoFit/>
          </a:bodyPr>
          <a:lstStyle/>
          <a:p>
            <a:pPr lvl="0" algn="l">
              <a:buClrTx/>
              <a:buSzTx/>
              <a:buFontTx/>
            </a:pPr>
            <a:r>
              <a:rPr lang="en-GB" sz="2800" b="1" u="sng" dirty="0">
                <a:highlight>
                  <a:srgbClr val="FFFF00"/>
                </a:highlight>
                <a:sym typeface="+mn-ea"/>
              </a:rPr>
              <a:t>Successive approximation</a:t>
            </a:r>
            <a:r>
              <a:rPr lang="en-GB" sz="2800" b="1" u="sng" dirty="0">
                <a:solidFill>
                  <a:schemeClr val="tx1"/>
                </a:solidFill>
                <a:highlight>
                  <a:srgbClr val="FFFF00"/>
                </a:highlight>
                <a:sym typeface="+mn-ea"/>
              </a:rPr>
              <a:t> type</a:t>
            </a:r>
          </a:p>
        </p:txBody>
      </p:sp>
      <p:sp>
        <p:nvSpPr>
          <p:cNvPr id="16"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37160" y="855980"/>
            <a:ext cx="8811260" cy="2891790"/>
          </a:xfrm>
          <a:prstGeom prst="rect">
            <a:avLst/>
          </a:prstGeom>
          <a:noFill/>
        </p:spPr>
        <p:txBody>
          <a:bodyPr wrap="square" rtlCol="0" anchor="t">
            <a:spAutoFit/>
          </a:bodyPr>
          <a:lstStyle/>
          <a:p>
            <a:pPr algn="just"/>
            <a:r>
              <a:rPr lang="en-GB" altLang="en-US"/>
              <a:t>A sample and hold circuit samples an input signal and </a:t>
            </a:r>
            <a:r>
              <a:rPr lang="en-GB" altLang="en-US" b="1" i="1"/>
              <a:t>holds on to its last sampled value until the input is sampled again.</a:t>
            </a:r>
            <a:r>
              <a:rPr lang="en-GB" altLang="en-US"/>
              <a:t> This type of circuit is very useful in digital interfacing and analog to digital and pulse code modulation systems. One of the simplest practical sample and hold circuit configuration is shown in Fig.  The n-channel E-MOSFET works as a switch and is  Controlled by the control voltage </a:t>
            </a:r>
            <a:r>
              <a:rPr lang="en-GB" altLang="en-US" sz="2000" b="1" i="1"/>
              <a:t>V</a:t>
            </a:r>
            <a:r>
              <a:rPr lang="en-GB" altLang="en-US" sz="2000" b="1" i="1" baseline="-25000"/>
              <a:t>c</a:t>
            </a:r>
            <a:r>
              <a:rPr lang="en-GB" altLang="en-US" sz="2000" i="1"/>
              <a:t> </a:t>
            </a:r>
            <a:r>
              <a:rPr lang="en-GB" altLang="en-US"/>
              <a:t>and the capacitor </a:t>
            </a:r>
            <a:r>
              <a:rPr lang="en-GB" altLang="en-US" b="1" i="1"/>
              <a:t>C</a:t>
            </a:r>
            <a:r>
              <a:rPr lang="en-GB" altLang="en-US"/>
              <a:t> stores the charge. </a:t>
            </a:r>
          </a:p>
          <a:p>
            <a:pPr algn="just"/>
            <a:r>
              <a:rPr lang="en-GB" altLang="en-US">
                <a:sym typeface="+mn-ea"/>
              </a:rPr>
              <a:t>The analog signal </a:t>
            </a:r>
            <a:r>
              <a:rPr lang="en-GB" altLang="en-US" b="1" i="1">
                <a:sym typeface="+mn-ea"/>
              </a:rPr>
              <a:t>V</a:t>
            </a:r>
            <a:r>
              <a:rPr lang="en-GB" altLang="en-US" b="1" i="1" baseline="-25000">
                <a:sym typeface="+mn-ea"/>
              </a:rPr>
              <a:t>i </a:t>
            </a:r>
            <a:r>
              <a:rPr lang="en-GB" altLang="en-US">
                <a:sym typeface="+mn-ea"/>
              </a:rPr>
              <a:t>to be sampled is applied to the drain of E-MOSFET and the control voltage </a:t>
            </a:r>
            <a:r>
              <a:rPr lang="en-GB" altLang="en-US" b="1" i="1">
                <a:sym typeface="+mn-ea"/>
              </a:rPr>
              <a:t>V</a:t>
            </a:r>
            <a:r>
              <a:rPr lang="en-GB" altLang="en-US" b="1" i="1" baseline="-25000">
                <a:sym typeface="+mn-ea"/>
              </a:rPr>
              <a:t>c</a:t>
            </a:r>
            <a:r>
              <a:rPr lang="en-GB" altLang="en-US" i="1">
                <a:sym typeface="+mn-ea"/>
              </a:rPr>
              <a:t> </a:t>
            </a:r>
            <a:r>
              <a:rPr lang="en-GB" altLang="en-US">
                <a:sym typeface="+mn-ea"/>
              </a:rPr>
              <a:t> is applied to its gate. </a:t>
            </a:r>
            <a:endParaRPr lang="en-GB" altLang="en-US"/>
          </a:p>
          <a:p>
            <a:pPr algn="just"/>
            <a:r>
              <a:rPr lang="en-GB" altLang="en-US">
                <a:sym typeface="+mn-ea"/>
              </a:rPr>
              <a:t>When </a:t>
            </a:r>
            <a:r>
              <a:rPr lang="en-GB" altLang="en-US" b="1" i="1">
                <a:sym typeface="+mn-ea"/>
              </a:rPr>
              <a:t>V</a:t>
            </a:r>
            <a:r>
              <a:rPr lang="en-GB" altLang="en-US" b="1" i="1" baseline="-25000">
                <a:sym typeface="+mn-ea"/>
              </a:rPr>
              <a:t>c</a:t>
            </a:r>
            <a:r>
              <a:rPr lang="en-GB" altLang="en-US" i="1">
                <a:sym typeface="+mn-ea"/>
              </a:rPr>
              <a:t> </a:t>
            </a:r>
            <a:r>
              <a:rPr lang="en-GB" altLang="en-US">
                <a:sym typeface="+mn-ea"/>
              </a:rPr>
              <a:t> is positive, the E-MOSFET turns </a:t>
            </a:r>
            <a:r>
              <a:rPr lang="en-GB" altLang="en-US" b="1" i="1">
                <a:sym typeface="+mn-ea"/>
              </a:rPr>
              <a:t>on</a:t>
            </a:r>
            <a:r>
              <a:rPr lang="en-GB" altLang="en-US">
                <a:sym typeface="+mn-ea"/>
              </a:rPr>
              <a:t> and the capacitor </a:t>
            </a:r>
            <a:r>
              <a:rPr lang="en-GB" altLang="en-US" b="1" i="1">
                <a:sym typeface="+mn-ea"/>
              </a:rPr>
              <a:t>C</a:t>
            </a:r>
            <a:r>
              <a:rPr lang="en-GB" altLang="en-US">
                <a:sym typeface="+mn-ea"/>
              </a:rPr>
              <a:t> charges to the instantaneous value of input </a:t>
            </a:r>
            <a:r>
              <a:rPr lang="en-GB" altLang="en-US" b="1" i="1">
                <a:sym typeface="+mn-ea"/>
              </a:rPr>
              <a:t>V</a:t>
            </a:r>
            <a:r>
              <a:rPr lang="en-GB" altLang="en-US" b="1" i="1" baseline="-25000">
                <a:sym typeface="+mn-ea"/>
              </a:rPr>
              <a:t>i  </a:t>
            </a:r>
            <a:r>
              <a:rPr lang="en-GB" altLang="en-US">
                <a:sym typeface="+mn-ea"/>
              </a:rPr>
              <a:t>with a time constant </a:t>
            </a:r>
            <a:r>
              <a:rPr lang="en-GB" altLang="en-US" b="1">
                <a:sym typeface="+mn-ea"/>
              </a:rPr>
              <a:t>[R</a:t>
            </a:r>
            <a:r>
              <a:rPr lang="en-GB" altLang="en-US" b="1" baseline="-25000">
                <a:sym typeface="+mn-ea"/>
              </a:rPr>
              <a:t>o</a:t>
            </a:r>
            <a:r>
              <a:rPr lang="en-GB" altLang="en-US" b="1">
                <a:sym typeface="+mn-ea"/>
              </a:rPr>
              <a:t> + r</a:t>
            </a:r>
            <a:r>
              <a:rPr lang="en-GB" altLang="en-US" b="1" baseline="-25000">
                <a:sym typeface="+mn-ea"/>
              </a:rPr>
              <a:t>ds</a:t>
            </a:r>
            <a:r>
              <a:rPr lang="en-GB" altLang="en-US" b="1">
                <a:sym typeface="+mn-ea"/>
              </a:rPr>
              <a:t> (on)] C</a:t>
            </a:r>
            <a:r>
              <a:rPr lang="en-GB" altLang="en-US">
                <a:sym typeface="+mn-ea"/>
              </a:rPr>
              <a:t>.</a:t>
            </a:r>
            <a:endParaRPr lang="en-GB" altLang="en-US"/>
          </a:p>
          <a:p>
            <a:pPr algn="just"/>
            <a:endParaRPr lang="en-GB" altLang="en-US"/>
          </a:p>
        </p:txBody>
      </p:sp>
      <p:pic>
        <p:nvPicPr>
          <p:cNvPr id="4" name="Picture 3"/>
          <p:cNvPicPr>
            <a:picLocks noChangeAspect="1"/>
          </p:cNvPicPr>
          <p:nvPr/>
        </p:nvPicPr>
        <p:blipFill>
          <a:blip r:embed="rId3">
            <a:lum bright="-30000" contrast="54000"/>
          </a:blip>
          <a:stretch>
            <a:fillRect/>
          </a:stretch>
        </p:blipFill>
        <p:spPr>
          <a:xfrm>
            <a:off x="3581400" y="3569970"/>
            <a:ext cx="5530850" cy="2802255"/>
          </a:xfrm>
          <a:prstGeom prst="rect">
            <a:avLst/>
          </a:prstGeom>
        </p:spPr>
      </p:pic>
      <p:sp>
        <p:nvSpPr>
          <p:cNvPr id="7" name="Text Box 6"/>
          <p:cNvSpPr txBox="1"/>
          <p:nvPr/>
        </p:nvSpPr>
        <p:spPr>
          <a:xfrm>
            <a:off x="210820" y="4025265"/>
            <a:ext cx="3370580" cy="2338070"/>
          </a:xfrm>
          <a:prstGeom prst="rect">
            <a:avLst/>
          </a:prstGeom>
          <a:noFill/>
        </p:spPr>
        <p:txBody>
          <a:bodyPr wrap="square" rtlCol="0" anchor="t">
            <a:spAutoFit/>
          </a:bodyPr>
          <a:lstStyle/>
          <a:p>
            <a:pPr algn="just"/>
            <a:r>
              <a:rPr lang="en-GB" altLang="en-US">
                <a:sym typeface="+mn-ea"/>
              </a:rPr>
              <a:t> Here </a:t>
            </a:r>
            <a:r>
              <a:rPr lang="en-GB" altLang="en-US" b="1" i="1">
                <a:sym typeface="+mn-ea"/>
              </a:rPr>
              <a:t>R</a:t>
            </a:r>
            <a:r>
              <a:rPr lang="en-GB" altLang="en-US" b="1" i="1" baseline="-25000">
                <a:sym typeface="+mn-ea"/>
              </a:rPr>
              <a:t>0</a:t>
            </a:r>
            <a:r>
              <a:rPr lang="en-GB" altLang="en-US">
                <a:sym typeface="+mn-ea"/>
              </a:rPr>
              <a:t> is the output resistance of the voltage follower </a:t>
            </a:r>
            <a:r>
              <a:rPr lang="en-GB" altLang="en-US" b="1" i="1">
                <a:sym typeface="+mn-ea"/>
              </a:rPr>
              <a:t>A</a:t>
            </a:r>
            <a:r>
              <a:rPr lang="en-GB" altLang="en-US" b="1" i="1" baseline="-25000">
                <a:sym typeface="+mn-ea"/>
              </a:rPr>
              <a:t>1</a:t>
            </a:r>
            <a:r>
              <a:rPr lang="en-GB" altLang="en-US" baseline="-25000">
                <a:sym typeface="+mn-ea"/>
              </a:rPr>
              <a:t> </a:t>
            </a:r>
            <a:r>
              <a:rPr lang="en-GB" altLang="en-US">
                <a:sym typeface="+mn-ea"/>
              </a:rPr>
              <a:t>and      </a:t>
            </a:r>
            <a:r>
              <a:rPr lang="en-GB" altLang="en-US" sz="2000" b="1">
                <a:sym typeface="+mn-ea"/>
              </a:rPr>
              <a:t>r</a:t>
            </a:r>
            <a:r>
              <a:rPr lang="en-GB" altLang="en-US" b="1" baseline="-25000">
                <a:sym typeface="+mn-ea"/>
              </a:rPr>
              <a:t>ds</a:t>
            </a:r>
            <a:r>
              <a:rPr lang="en-GB" altLang="en-US" b="1">
                <a:sym typeface="+mn-ea"/>
              </a:rPr>
              <a:t> (on) </a:t>
            </a:r>
            <a:r>
              <a:rPr lang="en-GB" altLang="en-US">
                <a:sym typeface="+mn-ea"/>
              </a:rPr>
              <a:t>is the resistance of the MOSFET when on. Thus the input voltage</a:t>
            </a:r>
            <a:r>
              <a:rPr lang="en-GB" altLang="en-US" b="1">
                <a:sym typeface="+mn-ea"/>
              </a:rPr>
              <a:t> </a:t>
            </a:r>
            <a:r>
              <a:rPr lang="en-GB" altLang="en-US" b="1" i="1">
                <a:sym typeface="+mn-ea"/>
              </a:rPr>
              <a:t>V</a:t>
            </a:r>
            <a:r>
              <a:rPr lang="en-GB" altLang="en-US" b="1" i="1" baseline="-25000">
                <a:sym typeface="+mn-ea"/>
              </a:rPr>
              <a:t>i</a:t>
            </a:r>
            <a:r>
              <a:rPr lang="en-GB" altLang="en-US">
                <a:sym typeface="+mn-ea"/>
              </a:rPr>
              <a:t> appears across the capacitor </a:t>
            </a:r>
            <a:r>
              <a:rPr lang="en-GB" altLang="en-US" b="1">
                <a:sym typeface="+mn-ea"/>
              </a:rPr>
              <a:t>C</a:t>
            </a:r>
            <a:r>
              <a:rPr lang="en-GB" altLang="en-US">
                <a:sym typeface="+mn-ea"/>
              </a:rPr>
              <a:t> and then at the output through the voltage follower </a:t>
            </a:r>
            <a:r>
              <a:rPr lang="en-GB" altLang="en-US" b="1" i="1">
                <a:sym typeface="+mn-ea"/>
              </a:rPr>
              <a:t>A2</a:t>
            </a:r>
            <a:r>
              <a:rPr lang="en-GB" altLang="en-US">
                <a:sym typeface="+mn-ea"/>
              </a:rPr>
              <a:t>.</a:t>
            </a:r>
            <a:endParaRPr lang="en-GB" altLang="en-US"/>
          </a:p>
        </p:txBody>
      </p:sp>
      <p:sp>
        <p:nvSpPr>
          <p:cNvPr id="6" name="Rectangle 5">
            <a:extLst>
              <a:ext uri="{FF2B5EF4-FFF2-40B4-BE49-F238E27FC236}">
                <a16:creationId xmlns:a16="http://schemas.microsoft.com/office/drawing/2014/main" xmlns="" id="{113FBDDA-FE98-D747-8AB1-0AF3A50E583B}"/>
              </a:ext>
            </a:extLst>
          </p:cNvPr>
          <p:cNvSpPr/>
          <p:nvPr/>
        </p:nvSpPr>
        <p:spPr>
          <a:xfrm>
            <a:off x="1905000" y="152400"/>
            <a:ext cx="4825232" cy="646331"/>
          </a:xfrm>
          <a:prstGeom prst="rect">
            <a:avLst/>
          </a:prstGeom>
        </p:spPr>
        <p:txBody>
          <a:bodyPr wrap="none">
            <a:spAutoFit/>
          </a:bodyPr>
          <a:lstStyle/>
          <a:p>
            <a:r>
              <a:rPr lang="en-IN" sz="3600" b="1" dirty="0">
                <a:solidFill>
                  <a:srgbClr val="FFFF00"/>
                </a:solidFill>
                <a:sym typeface="+mn-ea"/>
              </a:rPr>
              <a:t>Sample and Hold circuit </a:t>
            </a:r>
            <a:endParaRPr lang="en-US" sz="3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990600"/>
            <a:ext cx="8611235" cy="1198880"/>
          </a:xfrm>
          <a:prstGeom prst="rect">
            <a:avLst/>
          </a:prstGeom>
          <a:noFill/>
        </p:spPr>
        <p:txBody>
          <a:bodyPr wrap="square" rtlCol="0" anchor="t">
            <a:spAutoFit/>
          </a:bodyPr>
          <a:lstStyle/>
          <a:p>
            <a:pPr algn="just"/>
            <a:r>
              <a:rPr lang="en-GB" altLang="en-US"/>
              <a:t> The analog output equivalent of the D/A converter is applied to the non-inverting input of the comparator, while the other input of the comparator is connected with an unknown analog input voltage Vi under conversion. The comparator output is used to activate the successive approximation logic of SAR.</a:t>
            </a:r>
          </a:p>
        </p:txBody>
      </p:sp>
      <p:sp>
        <p:nvSpPr>
          <p:cNvPr id="4" name="Text Box 3"/>
          <p:cNvSpPr txBox="1"/>
          <p:nvPr/>
        </p:nvSpPr>
        <p:spPr>
          <a:xfrm>
            <a:off x="228600" y="2209800"/>
            <a:ext cx="8604885" cy="2031325"/>
          </a:xfrm>
          <a:prstGeom prst="rect">
            <a:avLst/>
          </a:prstGeom>
          <a:noFill/>
        </p:spPr>
        <p:txBody>
          <a:bodyPr wrap="square" rtlCol="0" anchor="t">
            <a:spAutoFit/>
          </a:bodyPr>
          <a:lstStyle/>
          <a:p>
            <a:pPr algn="just"/>
            <a:r>
              <a:rPr lang="en-GB" altLang="en-US" dirty="0">
                <a:sym typeface="+mn-ea"/>
              </a:rPr>
              <a:t>When the START command is applied, the SAR sets the MSB (b1) of the digital signal, while the other bits are made zero, so that the trial code becomes 1 followed by zeros. For example, for an 8-bit A/D converter the trial code is 10000000. The output of the SAR is converted into </a:t>
            </a:r>
            <a:r>
              <a:rPr lang="en-GB" altLang="en-US" dirty="0" err="1">
                <a:sym typeface="+mn-ea"/>
              </a:rPr>
              <a:t>analog</a:t>
            </a:r>
            <a:r>
              <a:rPr lang="en-GB" altLang="en-US" dirty="0">
                <a:sym typeface="+mn-ea"/>
              </a:rPr>
              <a:t> equivalent </a:t>
            </a:r>
            <a:r>
              <a:rPr lang="en-GB" altLang="en-US" dirty="0" err="1">
                <a:sym typeface="+mn-ea"/>
              </a:rPr>
              <a:t>Vr</a:t>
            </a:r>
            <a:r>
              <a:rPr lang="en-GB" altLang="en-US" dirty="0">
                <a:sym typeface="+mn-ea"/>
              </a:rPr>
              <a:t> and gets compared with the input signal Vi.</a:t>
            </a:r>
          </a:p>
          <a:p>
            <a:pPr algn="just"/>
            <a:r>
              <a:rPr lang="en-GB" altLang="en-US" dirty="0">
                <a:sym typeface="+mn-ea"/>
              </a:rPr>
              <a:t> </a:t>
            </a:r>
            <a:r>
              <a:rPr lang="en-GB" altLang="en-US" b="1" dirty="0">
                <a:sym typeface="+mn-ea"/>
              </a:rPr>
              <a:t>If Vi is greater than the D/A converter output, then the trial code 10000000 is less than the correct digital value. The MSB is retained as 1 and the next significant bit is made 1 and the testing is repeated</a:t>
            </a:r>
            <a:r>
              <a:rPr lang="en-GB" altLang="en-US" dirty="0">
                <a:sym typeface="+mn-ea"/>
              </a:rPr>
              <a:t>. </a:t>
            </a:r>
            <a:endParaRPr lang="en-GB" altLang="en-US" dirty="0"/>
          </a:p>
        </p:txBody>
      </p:sp>
      <p:sp>
        <p:nvSpPr>
          <p:cNvPr id="5" name="Text Box 4"/>
          <p:cNvSpPr txBox="1"/>
          <p:nvPr/>
        </p:nvSpPr>
        <p:spPr>
          <a:xfrm>
            <a:off x="303847" y="4343400"/>
            <a:ext cx="8454390" cy="1754326"/>
          </a:xfrm>
          <a:prstGeom prst="rect">
            <a:avLst/>
          </a:prstGeom>
          <a:noFill/>
        </p:spPr>
        <p:txBody>
          <a:bodyPr wrap="square" rtlCol="0" anchor="t">
            <a:spAutoFit/>
          </a:bodyPr>
          <a:lstStyle/>
          <a:p>
            <a:pPr algn="just"/>
            <a:r>
              <a:rPr lang="en-GB" altLang="en-US" b="1" dirty="0">
                <a:sym typeface="+mn-ea"/>
              </a:rPr>
              <a:t>If the </a:t>
            </a:r>
            <a:r>
              <a:rPr lang="en-GB" altLang="en-US" b="1" dirty="0" err="1">
                <a:sym typeface="+mn-ea"/>
              </a:rPr>
              <a:t>analog</a:t>
            </a:r>
            <a:r>
              <a:rPr lang="en-GB" altLang="en-US" b="1" dirty="0">
                <a:sym typeface="+mn-ea"/>
              </a:rPr>
              <a:t> input Vi is now less than the D/A converter output, then the value 11000000 is greater than the exact digital equivalent</a:t>
            </a:r>
            <a:r>
              <a:rPr lang="en-GB" altLang="en-US" b="1" dirty="0" smtClean="0">
                <a:sym typeface="+mn-ea"/>
              </a:rPr>
              <a:t>. </a:t>
            </a:r>
            <a:r>
              <a:rPr lang="en-GB" altLang="en-US" b="1" dirty="0" smtClean="0">
                <a:sym typeface="+mn-ea"/>
              </a:rPr>
              <a:t>Therefore</a:t>
            </a:r>
            <a:r>
              <a:rPr lang="en-GB" altLang="en-US" b="1" dirty="0">
                <a:sym typeface="+mn-ea"/>
              </a:rPr>
              <a:t>, the comparator resets the second MSB to 0 and proceeds to the next most significant bit. </a:t>
            </a:r>
            <a:r>
              <a:rPr lang="en-GB" altLang="en-US" dirty="0">
                <a:sym typeface="+mn-ea"/>
              </a:rPr>
              <a:t>This process is repeated for all the remaining lower bits in sequence until all the bit positions are tested. The EOC signal is sent out when all the bits are scanned and the value of D/A converter output just crosses Vi.</a:t>
            </a:r>
            <a:endParaRPr lang="en-GB" altLang="en-US" dirty="0"/>
          </a:p>
        </p:txBody>
      </p:sp>
      <p:sp>
        <p:nvSpPr>
          <p:cNvPr id="15" name="Text Box 14"/>
          <p:cNvSpPr txBox="1"/>
          <p:nvPr/>
        </p:nvSpPr>
        <p:spPr>
          <a:xfrm>
            <a:off x="228600" y="392430"/>
            <a:ext cx="4723765" cy="521970"/>
          </a:xfrm>
          <a:prstGeom prst="rect">
            <a:avLst/>
          </a:prstGeom>
          <a:noFill/>
        </p:spPr>
        <p:txBody>
          <a:bodyPr wrap="none" rtlCol="0" anchor="t">
            <a:spAutoFit/>
          </a:bodyPr>
          <a:lstStyle/>
          <a:p>
            <a:pPr lvl="0" algn="l">
              <a:buClrTx/>
              <a:buSzTx/>
              <a:buFontTx/>
            </a:pPr>
            <a:r>
              <a:rPr lang="en-GB" sz="2800" b="1" u="sng" dirty="0">
                <a:highlight>
                  <a:srgbClr val="FFFF00"/>
                </a:highlight>
                <a:sym typeface="+mn-ea"/>
              </a:rPr>
              <a:t>Successive approximation</a:t>
            </a:r>
            <a:r>
              <a:rPr lang="en-GB" sz="2800" b="1" u="sng" dirty="0">
                <a:solidFill>
                  <a:schemeClr val="tx1"/>
                </a:solidFill>
                <a:highlight>
                  <a:srgbClr val="FFFF00"/>
                </a:highlight>
                <a:sym typeface="+mn-ea"/>
              </a:rPr>
              <a:t> type</a:t>
            </a:r>
          </a:p>
        </p:txBody>
      </p:sp>
      <p:sp>
        <p:nvSpPr>
          <p:cNvPr id="16"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304801" y="1447800"/>
            <a:ext cx="7848600" cy="3744822"/>
          </a:xfrm>
          <a:prstGeom prst="rect">
            <a:avLst/>
          </a:prstGeom>
        </p:spPr>
      </p:pic>
      <p:sp>
        <p:nvSpPr>
          <p:cNvPr id="3" name="TextBox 2"/>
          <p:cNvSpPr txBox="1"/>
          <p:nvPr/>
        </p:nvSpPr>
        <p:spPr>
          <a:xfrm>
            <a:off x="151866" y="5334000"/>
            <a:ext cx="8839734" cy="1015663"/>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If the analog input voltage is higher than the digital equivalent , the MSB is retained as 1 and the second MSB is set to 1 .</a:t>
            </a:r>
          </a:p>
          <a:p>
            <a:pPr algn="just"/>
            <a:r>
              <a:rPr lang="en-US" sz="2000" b="1" dirty="0" smtClean="0">
                <a:latin typeface="Times New Roman" pitchFamily="18" charset="0"/>
                <a:cs typeface="Times New Roman" pitchFamily="18" charset="0"/>
              </a:rPr>
              <a:t>Otherwise , the MSB is reset to 0 and the second MSB is set to 1.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605319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2971800" y="762000"/>
            <a:ext cx="6067425" cy="2894965"/>
          </a:xfrm>
          <a:prstGeom prst="rect">
            <a:avLst/>
          </a:prstGeom>
        </p:spPr>
      </p:pic>
      <p:sp>
        <p:nvSpPr>
          <p:cNvPr id="4" name="Text Box 3"/>
          <p:cNvSpPr txBox="1"/>
          <p:nvPr/>
        </p:nvSpPr>
        <p:spPr>
          <a:xfrm>
            <a:off x="152400" y="1039495"/>
            <a:ext cx="2670810" cy="4523105"/>
          </a:xfrm>
          <a:prstGeom prst="rect">
            <a:avLst/>
          </a:prstGeom>
          <a:noFill/>
        </p:spPr>
        <p:txBody>
          <a:bodyPr wrap="square" rtlCol="0" anchor="t">
            <a:spAutoFit/>
          </a:bodyPr>
          <a:lstStyle/>
          <a:p>
            <a:pPr algn="just"/>
            <a:r>
              <a:rPr lang="en-GB" altLang="en-US" dirty="0"/>
              <a:t>Table  shows the flow of conversion sequence and Fig. below shows the output response with the associated waveforms.</a:t>
            </a:r>
          </a:p>
          <a:p>
            <a:pPr algn="just"/>
            <a:endParaRPr lang="en-GB" altLang="en-US" dirty="0"/>
          </a:p>
          <a:p>
            <a:pPr algn="just"/>
            <a:r>
              <a:rPr lang="en-GB" altLang="en-US" dirty="0"/>
              <a:t> It can be observed that the D/A converter output voltage gets successively closer to the </a:t>
            </a:r>
            <a:r>
              <a:rPr lang="en-GB" altLang="en-US" dirty="0" err="1"/>
              <a:t>analog</a:t>
            </a:r>
            <a:r>
              <a:rPr lang="en-GB" altLang="en-US" dirty="0"/>
              <a:t> input voltage Vi. </a:t>
            </a:r>
          </a:p>
          <a:p>
            <a:pPr algn="just"/>
            <a:r>
              <a:rPr lang="en-GB" altLang="en-US" dirty="0"/>
              <a:t>For an 8-bit A/D converter, it requires 8 pulses to compute the output irrespective of the value of the </a:t>
            </a:r>
            <a:r>
              <a:rPr lang="en-GB" altLang="en-US" dirty="0" err="1"/>
              <a:t>analog</a:t>
            </a:r>
            <a:r>
              <a:rPr lang="en-GB" altLang="en-US" dirty="0"/>
              <a:t> input.</a:t>
            </a:r>
          </a:p>
        </p:txBody>
      </p:sp>
      <p:pic>
        <p:nvPicPr>
          <p:cNvPr id="5" name="Picture 4"/>
          <p:cNvPicPr>
            <a:picLocks noChangeAspect="1"/>
          </p:cNvPicPr>
          <p:nvPr/>
        </p:nvPicPr>
        <p:blipFill>
          <a:blip r:embed="rId3">
            <a:lum bright="-30000" contrast="54000"/>
          </a:blip>
          <a:stretch>
            <a:fillRect/>
          </a:stretch>
        </p:blipFill>
        <p:spPr>
          <a:xfrm>
            <a:off x="4191000" y="3581400"/>
            <a:ext cx="4438650" cy="2857500"/>
          </a:xfrm>
          <a:prstGeom prst="rect">
            <a:avLst/>
          </a:prstGeom>
        </p:spPr>
      </p:pic>
      <p:sp>
        <p:nvSpPr>
          <p:cNvPr id="15" name="Text Box 14"/>
          <p:cNvSpPr txBox="1"/>
          <p:nvPr/>
        </p:nvSpPr>
        <p:spPr>
          <a:xfrm>
            <a:off x="228600" y="392430"/>
            <a:ext cx="4723765" cy="521970"/>
          </a:xfrm>
          <a:prstGeom prst="rect">
            <a:avLst/>
          </a:prstGeom>
          <a:noFill/>
        </p:spPr>
        <p:txBody>
          <a:bodyPr wrap="none" rtlCol="0" anchor="t">
            <a:spAutoFit/>
          </a:bodyPr>
          <a:lstStyle/>
          <a:p>
            <a:pPr lvl="0" algn="l">
              <a:buClrTx/>
              <a:buSzTx/>
              <a:buFontTx/>
            </a:pPr>
            <a:r>
              <a:rPr lang="en-GB" sz="2800" b="1" u="sng" dirty="0">
                <a:highlight>
                  <a:srgbClr val="FFFF00"/>
                </a:highlight>
                <a:sym typeface="+mn-ea"/>
              </a:rPr>
              <a:t>Successive approximation</a:t>
            </a:r>
            <a:r>
              <a:rPr lang="en-GB" sz="2800" b="1" u="sng" dirty="0">
                <a:solidFill>
                  <a:schemeClr val="tx1"/>
                </a:solidFill>
                <a:highlight>
                  <a:srgbClr val="FFFF00"/>
                </a:highlight>
                <a:sym typeface="+mn-ea"/>
              </a:rPr>
              <a:t> type</a:t>
            </a:r>
          </a:p>
        </p:txBody>
      </p:sp>
      <p:sp>
        <p:nvSpPr>
          <p:cNvPr id="16" name="Text Box 1"/>
          <p:cNvSpPr txBox="1"/>
          <p:nvPr/>
        </p:nvSpPr>
        <p:spPr>
          <a:xfrm>
            <a:off x="990600" y="-152400"/>
            <a:ext cx="6830460" cy="646331"/>
          </a:xfrm>
          <a:prstGeom prst="rect">
            <a:avLst/>
          </a:prstGeom>
          <a:noFill/>
        </p:spPr>
        <p:txBody>
          <a:bodyPr wrap="none" rtlCol="0" anchor="t">
            <a:spAutoFit/>
          </a:bodyPr>
          <a:lstStyle/>
          <a:p>
            <a:r>
              <a:rPr lang="en-IN" sz="3600" b="1" u="sng" dirty="0">
                <a:solidFill>
                  <a:srgbClr val="FFFF00"/>
                </a:solidFill>
                <a:sym typeface="+mn-ea"/>
              </a:rPr>
              <a:t>ANALOG TO DIGITAL  CONVERTERS</a:t>
            </a:r>
            <a:endParaRPr lang="en-IN" altLang="en-US" sz="3600" b="1" dirty="0">
              <a:solidFill>
                <a:srgbClr val="FFFF00"/>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743200"/>
            <a:ext cx="2647135" cy="646331"/>
          </a:xfrm>
          <a:prstGeom prst="rect">
            <a:avLst/>
          </a:prstGeom>
          <a:noFill/>
        </p:spPr>
        <p:txBody>
          <a:bodyPr wrap="none" rtlCol="0">
            <a:spAutoFit/>
          </a:bodyPr>
          <a:lstStyle/>
          <a:p>
            <a:r>
              <a:rPr lang="en-US" sz="3600" dirty="0"/>
              <a:t>End of Unit-3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30000" contrast="54000"/>
          </a:blip>
          <a:stretch>
            <a:fillRect/>
          </a:stretch>
        </p:blipFill>
        <p:spPr>
          <a:xfrm>
            <a:off x="4741545" y="1295400"/>
            <a:ext cx="4200525" cy="4187825"/>
          </a:xfrm>
          <a:prstGeom prst="rect">
            <a:avLst/>
          </a:prstGeom>
        </p:spPr>
      </p:pic>
      <p:sp>
        <p:nvSpPr>
          <p:cNvPr id="4" name="Text Box 3"/>
          <p:cNvSpPr txBox="1"/>
          <p:nvPr/>
        </p:nvSpPr>
        <p:spPr>
          <a:xfrm>
            <a:off x="0" y="838200"/>
            <a:ext cx="4741545" cy="5077460"/>
          </a:xfrm>
          <a:prstGeom prst="rect">
            <a:avLst/>
          </a:prstGeom>
          <a:noFill/>
        </p:spPr>
        <p:txBody>
          <a:bodyPr wrap="square" rtlCol="0" anchor="t">
            <a:spAutoFit/>
          </a:bodyPr>
          <a:lstStyle/>
          <a:p>
            <a:pPr algn="just"/>
            <a:r>
              <a:rPr lang="en-GB" altLang="en-US">
                <a:sym typeface="+mn-ea"/>
              </a:rPr>
              <a:t> The weveforms are as shown in Fig.</a:t>
            </a:r>
            <a:endParaRPr lang="en-GB" altLang="en-US"/>
          </a:p>
          <a:p>
            <a:pPr algn="just"/>
            <a:r>
              <a:rPr lang="en-GB" altLang="en-US"/>
              <a:t>During the time when control voltage </a:t>
            </a:r>
            <a:r>
              <a:rPr lang="en-GB" altLang="en-US" b="1"/>
              <a:t>Vc </a:t>
            </a:r>
            <a:r>
              <a:rPr lang="en-GB" altLang="en-US"/>
              <a:t>is zero. the E-MOSFET is off. The capacitor </a:t>
            </a:r>
            <a:r>
              <a:rPr lang="en-GB" altLang="en-US" b="1"/>
              <a:t>C</a:t>
            </a:r>
            <a:r>
              <a:rPr lang="en-GB" altLang="en-US"/>
              <a:t> is now facing the  high input impedence of the voltage follower </a:t>
            </a:r>
            <a:r>
              <a:rPr lang="en-GB" altLang="en-US" b="1"/>
              <a:t>A2</a:t>
            </a:r>
            <a:r>
              <a:rPr lang="en-GB" altLang="en-US"/>
              <a:t> and hence cannot discharge. The capacitor holds the voltage across it. The time period </a:t>
            </a:r>
            <a:r>
              <a:rPr lang="en-GB" altLang="en-US" b="1" i="1"/>
              <a:t>T</a:t>
            </a:r>
            <a:r>
              <a:rPr lang="en-GB" altLang="en-US" b="1" i="1" baseline="-25000"/>
              <a:t>s </a:t>
            </a:r>
            <a:r>
              <a:rPr lang="en-GB" altLang="en-US"/>
              <a:t> , the time during which voltage across the capacitor is  equal to input voltage is called </a:t>
            </a:r>
            <a:r>
              <a:rPr lang="en-GB" altLang="en-US" b="1" i="1"/>
              <a:t>Sample period</a:t>
            </a:r>
            <a:r>
              <a:rPr lang="en-GB" altLang="en-US"/>
              <a:t>.</a:t>
            </a:r>
          </a:p>
          <a:p>
            <a:pPr algn="just"/>
            <a:r>
              <a:rPr lang="en-GB" altLang="en-US"/>
              <a:t>The time period </a:t>
            </a:r>
            <a:r>
              <a:rPr lang="en-GB" altLang="en-US" b="1" i="1"/>
              <a:t>T</a:t>
            </a:r>
            <a:r>
              <a:rPr lang="en-GB" altLang="en-US" b="1" i="1" baseline="-25000"/>
              <a:t>H</a:t>
            </a:r>
            <a:r>
              <a:rPr lang="en-GB" altLang="en-US"/>
              <a:t> of</a:t>
            </a:r>
            <a:r>
              <a:rPr lang="en-GB" altLang="en-US" b="1" i="1"/>
              <a:t> Vc</a:t>
            </a:r>
            <a:r>
              <a:rPr lang="en-GB" altLang="en-US"/>
              <a:t> during which the voltage across the capacitor is held constant is called </a:t>
            </a:r>
            <a:r>
              <a:rPr lang="en-GB" altLang="en-US" b="1" i="1"/>
              <a:t>hold period</a:t>
            </a:r>
            <a:r>
              <a:rPr lang="en-GB" altLang="en-US"/>
              <a:t>. </a:t>
            </a:r>
          </a:p>
          <a:p>
            <a:pPr algn="just"/>
            <a:r>
              <a:rPr lang="en-GB" altLang="en-US"/>
              <a:t>The frequency of the Control voltage should be kept higher than [at least twice] the input so as to retrieve the input from output waveform. </a:t>
            </a:r>
          </a:p>
          <a:p>
            <a:pPr algn="just"/>
            <a:r>
              <a:rPr lang="en-GB" altLang="en-US"/>
              <a:t>A low leakage capacitor such as Polystrene, Mylar, or Teﬂon should be kept to retain the stored charge.</a:t>
            </a:r>
          </a:p>
        </p:txBody>
      </p:sp>
      <p:sp>
        <p:nvSpPr>
          <p:cNvPr id="5" name="Rectangle 4">
            <a:extLst>
              <a:ext uri="{FF2B5EF4-FFF2-40B4-BE49-F238E27FC236}">
                <a16:creationId xmlns:a16="http://schemas.microsoft.com/office/drawing/2014/main" xmlns="" id="{366CFE19-7C4F-4549-BA49-4F7EDDE6D129}"/>
              </a:ext>
            </a:extLst>
          </p:cNvPr>
          <p:cNvSpPr/>
          <p:nvPr/>
        </p:nvSpPr>
        <p:spPr>
          <a:xfrm>
            <a:off x="1905000" y="152400"/>
            <a:ext cx="4825232" cy="646331"/>
          </a:xfrm>
          <a:prstGeom prst="rect">
            <a:avLst/>
          </a:prstGeom>
        </p:spPr>
        <p:txBody>
          <a:bodyPr wrap="none">
            <a:spAutoFit/>
          </a:bodyPr>
          <a:lstStyle/>
          <a:p>
            <a:r>
              <a:rPr lang="en-IN" sz="3600" b="1" dirty="0">
                <a:solidFill>
                  <a:srgbClr val="FFFF00"/>
                </a:solidFill>
                <a:sym typeface="+mn-ea"/>
              </a:rPr>
              <a:t>Sample and Hold circuit </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871538"/>
            <a:ext cx="888682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0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731520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00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00" y="838200"/>
            <a:ext cx="6019800" cy="5854700"/>
          </a:xfrm>
          <a:prstGeom prst="rect">
            <a:avLst/>
          </a:prstGeom>
        </p:spPr>
      </p:pic>
      <p:sp>
        <p:nvSpPr>
          <p:cNvPr id="4" name="Rectangle 3">
            <a:extLst>
              <a:ext uri="{FF2B5EF4-FFF2-40B4-BE49-F238E27FC236}">
                <a16:creationId xmlns:a16="http://schemas.microsoft.com/office/drawing/2014/main" xmlns="" id="{A46FD795-F8AE-284A-A836-160AC66F180E}"/>
              </a:ext>
            </a:extLst>
          </p:cNvPr>
          <p:cNvSpPr/>
          <p:nvPr/>
        </p:nvSpPr>
        <p:spPr>
          <a:xfrm>
            <a:off x="1905000" y="152400"/>
            <a:ext cx="4825232" cy="646331"/>
          </a:xfrm>
          <a:prstGeom prst="rect">
            <a:avLst/>
          </a:prstGeom>
        </p:spPr>
        <p:txBody>
          <a:bodyPr wrap="none">
            <a:spAutoFit/>
          </a:bodyPr>
          <a:lstStyle/>
          <a:p>
            <a:r>
              <a:rPr lang="en-IN" sz="3600" b="1" dirty="0">
                <a:solidFill>
                  <a:srgbClr val="FFFF00"/>
                </a:solidFill>
                <a:sym typeface="+mn-ea"/>
              </a:rPr>
              <a:t>Sample and Hold circuit </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5827</Words>
  <Application>Microsoft Office PowerPoint</Application>
  <PresentationFormat>On-screen Show (4:3)</PresentationFormat>
  <Paragraphs>313</Paragraphs>
  <Slides>53</Slides>
  <Notes>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welcome</cp:lastModifiedBy>
  <cp:revision>611</cp:revision>
  <dcterms:created xsi:type="dcterms:W3CDTF">2020-03-14T14:18:00Z</dcterms:created>
  <dcterms:modified xsi:type="dcterms:W3CDTF">2025-03-16T15:15:26Z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2057-12.2.0.13489</vt:lpwstr>
  </property>
  <property fmtid="{D5CDD505-2E9C-101B-9397-08002B2CF9AE}" pid="3" name="ICV">
    <vt:lpwstr>7A349F7F643E43A49D6A1CD77D17446C_13</vt:lpwstr>
  </property>
</Properties>
</file>