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67" r:id="rId3"/>
    <p:sldId id="256" r:id="rId4"/>
    <p:sldId id="257" r:id="rId6"/>
    <p:sldId id="258" r:id="rId7"/>
    <p:sldId id="259" r:id="rId8"/>
    <p:sldId id="260" r:id="rId9"/>
    <p:sldId id="261" r:id="rId10"/>
    <p:sldId id="262" r:id="rId11"/>
    <p:sldId id="269" r:id="rId12"/>
    <p:sldId id="263" r:id="rId13"/>
    <p:sldId id="264" r:id="rId14"/>
    <p:sldId id="265" r:id="rId1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520" y="7494270"/>
            <a:ext cx="3413760" cy="571500"/>
          </a:xfrm>
        </p:spPr>
        <p:txBody>
          <a:bodyPr/>
          <a:p>
            <a:fld id="{1D8BD707-D9CF-40AE-B4C6-C98DA3205C09}" type="datetimeFigureOut">
              <a:rPr lang="en-US" smtClean="0"/>
            </a:fld>
            <a:endParaRPr lang="en-US"/>
          </a:p>
        </p:txBody>
      </p:sp>
      <p:sp>
        <p:nvSpPr>
          <p:cNvPr id="3" name="Footer Placeholder 2"/>
          <p:cNvSpPr>
            <a:spLocks noGrp="1"/>
          </p:cNvSpPr>
          <p:nvPr>
            <p:ph type="ftr" sz="quarter" idx="11"/>
          </p:nvPr>
        </p:nvSpPr>
        <p:spPr>
          <a:xfrm>
            <a:off x="4998720" y="7494270"/>
            <a:ext cx="4632960" cy="571500"/>
          </a:xfrm>
        </p:spPr>
        <p:txBody>
          <a:bodyPr/>
          <a:p>
            <a:endParaRPr lang="en-US"/>
          </a:p>
        </p:txBody>
      </p:sp>
      <p:sp>
        <p:nvSpPr>
          <p:cNvPr id="4" name="Slide Number Placeholder 3"/>
          <p:cNvSpPr>
            <a:spLocks noGrp="1"/>
          </p:cNvSpPr>
          <p:nvPr>
            <p:ph type="sldNum" sz="quarter" idx="12"/>
          </p:nvPr>
        </p:nvSpPr>
        <p:spPr>
          <a:xfrm>
            <a:off x="10485120" y="7494270"/>
            <a:ext cx="3413760" cy="571500"/>
          </a:xfrm>
        </p:spPr>
        <p:txBody>
          <a:bodyPr/>
          <a:p>
            <a:fld id="{B6F15528-21DE-4FAA-801E-634DDDAF4B2B}"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36320" y="1517904"/>
            <a:ext cx="13146532" cy="1630680"/>
          </a:xfrm>
          <a:prstGeom prst="rect">
            <a:avLst/>
          </a:prstGeom>
          <a:noFill/>
        </p:spPr>
        <p:txBody>
          <a:bodyPr wrap="square" rtlCol="0">
            <a:noAutofit/>
          </a:bodyPr>
          <a:p>
            <a:r>
              <a:rPr lang="en-US" sz="4800" b="1">
                <a:latin typeface="Times New Roman" panose="02020603050405020304" charset="0"/>
                <a:cs typeface="Times New Roman" panose="02020603050405020304" charset="0"/>
              </a:rPr>
              <a:t>         </a:t>
            </a:r>
            <a:r>
              <a:rPr lang="en-US" sz="5280" b="1">
                <a:latin typeface="Times New Roman" panose="02020603050405020304" charset="0"/>
                <a:cs typeface="Times New Roman" panose="02020603050405020304" charset="0"/>
              </a:rPr>
              <a:t>Plant disease prediction using CNN</a:t>
            </a:r>
            <a:endParaRPr lang="en-US" sz="5280" b="1">
              <a:latin typeface="Times New Roman" panose="02020603050405020304" charset="0"/>
              <a:cs typeface="Times New Roman" panose="02020603050405020304" charset="0"/>
            </a:endParaRPr>
          </a:p>
        </p:txBody>
      </p:sp>
      <p:sp>
        <p:nvSpPr>
          <p:cNvPr id="3" name="Text Box 2"/>
          <p:cNvSpPr txBox="1"/>
          <p:nvPr/>
        </p:nvSpPr>
        <p:spPr>
          <a:xfrm>
            <a:off x="1477772" y="3396996"/>
            <a:ext cx="13563092" cy="4070604"/>
          </a:xfrm>
          <a:prstGeom prst="rect">
            <a:avLst/>
          </a:prstGeom>
          <a:noFill/>
        </p:spPr>
        <p:txBody>
          <a:bodyPr wrap="square" rtlCol="0">
            <a:noAutofit/>
          </a:bodyPr>
          <a:p>
            <a:r>
              <a:rPr lang="en-US" sz="3200">
                <a:latin typeface="Times New Roman" panose="02020603050405020304" charset="0"/>
                <a:cs typeface="Times New Roman" panose="02020603050405020304" charset="0"/>
              </a:rPr>
              <a:t>              </a:t>
            </a:r>
            <a:r>
              <a:rPr lang="en-US" sz="3840">
                <a:latin typeface="Times New Roman" panose="02020603050405020304" charset="0"/>
                <a:cs typeface="Times New Roman" panose="02020603050405020304" charset="0"/>
              </a:rPr>
              <a:t>presented by: S.Balaji</a:t>
            </a:r>
            <a:endParaRPr lang="en-GB" sz="3840">
              <a:latin typeface="Times New Roman" panose="02020603050405020304" charset="0"/>
              <a:cs typeface="Times New Roman" panose="02020603050405020304" charset="0"/>
            </a:endParaRPr>
          </a:p>
          <a:p>
            <a:pPr marL="0" lvl="0" indent="0" algn="l" rtl="0">
              <a:spcBef>
                <a:spcPts val="0"/>
              </a:spcBef>
              <a:spcAft>
                <a:spcPts val="0"/>
              </a:spcAft>
              <a:buNone/>
            </a:pPr>
            <a:r>
              <a:rPr lang="en-GB" sz="3840">
                <a:latin typeface="Times New Roman" panose="02020603050405020304" charset="0"/>
                <a:cs typeface="Times New Roman" panose="02020603050405020304" charset="0"/>
                <a:sym typeface="+mn-ea"/>
              </a:rPr>
              <a:t>                      </a:t>
            </a:r>
            <a:r>
              <a:rPr lang="en-US" altLang="en-GB" sz="3840">
                <a:latin typeface="Times New Roman" panose="02020603050405020304" charset="0"/>
                <a:cs typeface="Times New Roman" panose="02020603050405020304" charset="0"/>
                <a:sym typeface="+mn-ea"/>
              </a:rPr>
              <a:t>            </a:t>
            </a:r>
            <a:r>
              <a:rPr lang="en-GB" sz="3840">
                <a:latin typeface="Times New Roman" panose="02020603050405020304" charset="0"/>
                <a:cs typeface="Times New Roman" panose="02020603050405020304" charset="0"/>
                <a:sym typeface="+mn-ea"/>
              </a:rPr>
              <a:t>III year,KVCET</a:t>
            </a:r>
            <a:endParaRPr lang="en-GB" sz="3840">
              <a:latin typeface="Times New Roman" panose="02020603050405020304" charset="0"/>
              <a:cs typeface="Times New Roman" panose="02020603050405020304" charset="0"/>
              <a:sym typeface="+mn-ea"/>
            </a:endParaRPr>
          </a:p>
          <a:p>
            <a:pPr marL="0" lvl="0" indent="0" algn="l" rtl="0">
              <a:spcBef>
                <a:spcPts val="0"/>
              </a:spcBef>
              <a:spcAft>
                <a:spcPts val="0"/>
              </a:spcAft>
              <a:buNone/>
            </a:pPr>
            <a:r>
              <a:rPr lang="en-GB" sz="3840">
                <a:latin typeface="Times New Roman" panose="02020603050405020304" charset="0"/>
                <a:cs typeface="Times New Roman" panose="02020603050405020304" charset="0"/>
                <a:sym typeface="+mn-ea"/>
              </a:rPr>
              <a:t> </a:t>
            </a:r>
            <a:r>
              <a:rPr lang="en-US" altLang="en-GB" sz="3840">
                <a:latin typeface="Times New Roman" panose="02020603050405020304" charset="0"/>
                <a:cs typeface="Times New Roman" panose="02020603050405020304" charset="0"/>
                <a:sym typeface="+mn-ea"/>
              </a:rPr>
              <a:t>                                 </a:t>
            </a:r>
            <a:r>
              <a:rPr lang="en-GB" sz="3840">
                <a:latin typeface="Times New Roman" panose="02020603050405020304" charset="0"/>
                <a:cs typeface="Times New Roman" panose="02020603050405020304" charset="0"/>
                <a:sym typeface="+mn-ea"/>
              </a:rPr>
              <a:t>NM ID-au4212212430</a:t>
            </a:r>
            <a:r>
              <a:rPr lang="en-US" altLang="en-GB" sz="3840">
                <a:latin typeface="Times New Roman" panose="02020603050405020304" charset="0"/>
                <a:cs typeface="Times New Roman" panose="02020603050405020304" charset="0"/>
                <a:sym typeface="+mn-ea"/>
              </a:rPr>
              <a:t>04</a:t>
            </a:r>
            <a:endParaRPr lang="en-GB" sz="3840">
              <a:latin typeface="Times New Roman" panose="02020603050405020304" charset="0"/>
              <a:cs typeface="Times New Roman" panose="02020603050405020304" charset="0"/>
            </a:endParaRPr>
          </a:p>
          <a:p>
            <a:pPr marL="0" lvl="0" indent="0" algn="ctr" rtl="0">
              <a:spcBef>
                <a:spcPts val="0"/>
              </a:spcBef>
              <a:spcAft>
                <a:spcPts val="0"/>
              </a:spcAft>
              <a:buNone/>
            </a:pPr>
            <a:r>
              <a:rPr lang="en-GB" sz="3840">
                <a:latin typeface="Times New Roman" panose="02020603050405020304" charset="0"/>
                <a:cs typeface="Times New Roman" panose="02020603050405020304" charset="0"/>
                <a:sym typeface="+mn-ea"/>
              </a:rPr>
              <a:t>           </a:t>
            </a:r>
            <a:r>
              <a:rPr lang="en-US" altLang="en-GB" sz="3840">
                <a:latin typeface="Times New Roman" panose="02020603050405020304" charset="0"/>
                <a:cs typeface="Times New Roman" panose="02020603050405020304" charset="0"/>
                <a:sym typeface="+mn-ea"/>
              </a:rPr>
              <a:t>              </a:t>
            </a:r>
            <a:r>
              <a:rPr lang="en-GB" sz="3840">
                <a:latin typeface="Times New Roman" panose="02020603050405020304" charset="0"/>
                <a:cs typeface="Times New Roman" panose="02020603050405020304" charset="0"/>
                <a:sym typeface="+mn-ea"/>
              </a:rPr>
              <a:t>Email ID-</a:t>
            </a:r>
            <a:r>
              <a:rPr lang="en-US" altLang="en-GB" sz="3840">
                <a:latin typeface="Times New Roman" panose="02020603050405020304" charset="0"/>
                <a:cs typeface="Times New Roman" panose="02020603050405020304" charset="0"/>
                <a:sym typeface="+mn-ea"/>
              </a:rPr>
              <a:t>balajisivakumar743</a:t>
            </a:r>
            <a:r>
              <a:rPr lang="en-GB" sz="3840">
                <a:latin typeface="Times New Roman" panose="02020603050405020304" charset="0"/>
                <a:cs typeface="Times New Roman" panose="02020603050405020304" charset="0"/>
                <a:sym typeface="+mn-ea"/>
              </a:rPr>
              <a:t>@gmail.com</a:t>
            </a:r>
            <a:endParaRPr lang="en-GB" sz="3840">
              <a:latin typeface="Times New Roman" panose="02020603050405020304" charset="0"/>
              <a:cs typeface="Times New Roman" panose="02020603050405020304" charset="0"/>
            </a:endParaRPr>
          </a:p>
          <a:p>
            <a:endParaRPr lang="en-US" sz="3840">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p:spPr>
      </p:sp>
      <p:sp>
        <p:nvSpPr>
          <p:cNvPr id="3" name="Shape 1"/>
          <p:cNvSpPr/>
          <p:nvPr/>
        </p:nvSpPr>
        <p:spPr>
          <a:xfrm>
            <a:off x="0" y="0"/>
            <a:ext cx="14630400" cy="8229600"/>
          </a:xfrm>
          <a:prstGeom prst="rect">
            <a:avLst/>
          </a:prstGeom>
          <a:solidFill>
            <a:srgbClr val="FBFCFE"/>
          </a:solidFill>
        </p:spPr>
      </p:sp>
      <p:sp>
        <p:nvSpPr>
          <p:cNvPr id="4" name="Text 2"/>
          <p:cNvSpPr/>
          <p:nvPr/>
        </p:nvSpPr>
        <p:spPr>
          <a:xfrm>
            <a:off x="2037993" y="1460063"/>
            <a:ext cx="5554980" cy="694373"/>
          </a:xfrm>
          <a:prstGeom prst="rect">
            <a:avLst/>
          </a:prstGeom>
          <a:noFill/>
        </p:spPr>
        <p:txBody>
          <a:bodyPr wrap="none" rtlCol="0" anchor="t"/>
          <a:lstStyle/>
          <a:p>
            <a:pPr marL="0" indent="0">
              <a:lnSpc>
                <a:spcPts val="5470"/>
              </a:lnSpc>
              <a:buNone/>
            </a:pPr>
            <a:r>
              <a:rPr lang="en-US" sz="4375" dirty="0">
                <a:solidFill>
                  <a:srgbClr val="476FD6"/>
                </a:solidFill>
                <a:latin typeface="Times New Roman" panose="02020603050405020304" charset="0"/>
                <a:ea typeface="Roboto Slab" pitchFamily="34" charset="-122"/>
                <a:cs typeface="Times New Roman" panose="02020603050405020304" charset="0"/>
              </a:rPr>
              <a:t>Result &amp; Conclusion</a:t>
            </a:r>
            <a:endParaRPr lang="en-US" sz="4375" dirty="0">
              <a:solidFill>
                <a:srgbClr val="476FD6"/>
              </a:solidFill>
              <a:latin typeface="Times New Roman" panose="02020603050405020304" charset="0"/>
              <a:ea typeface="Roboto Slab" pitchFamily="34" charset="-122"/>
              <a:cs typeface="Times New Roman" panose="02020603050405020304" charset="0"/>
            </a:endParaRPr>
          </a:p>
        </p:txBody>
      </p:sp>
      <p:sp>
        <p:nvSpPr>
          <p:cNvPr id="5" name="Shape 3"/>
          <p:cNvSpPr/>
          <p:nvPr/>
        </p:nvSpPr>
        <p:spPr>
          <a:xfrm>
            <a:off x="2037993" y="2827972"/>
            <a:ext cx="388739" cy="388739"/>
          </a:xfrm>
          <a:prstGeom prst="roundRect">
            <a:avLst>
              <a:gd name="adj" fmla="val 34295"/>
            </a:avLst>
          </a:prstGeom>
          <a:solidFill>
            <a:srgbClr val="DEE7F7"/>
          </a:solidFill>
        </p:spPr>
      </p:sp>
      <p:sp>
        <p:nvSpPr>
          <p:cNvPr id="6" name="Text 4"/>
          <p:cNvSpPr/>
          <p:nvPr/>
        </p:nvSpPr>
        <p:spPr>
          <a:xfrm>
            <a:off x="2648903" y="2848689"/>
            <a:ext cx="3128010" cy="347186"/>
          </a:xfrm>
          <a:prstGeom prst="rect">
            <a:avLst/>
          </a:prstGeom>
          <a:noFill/>
        </p:spPr>
        <p:txBody>
          <a:bodyPr wrap="none" rtlCol="0" anchor="t"/>
          <a:lstStyle/>
          <a:p>
            <a:pPr marL="0" indent="0">
              <a:lnSpc>
                <a:spcPts val="2735"/>
              </a:lnSpc>
              <a:buNone/>
            </a:pPr>
            <a:r>
              <a:rPr lang="en-US" sz="2185" dirty="0">
                <a:solidFill>
                  <a:srgbClr val="476FD6"/>
                </a:solidFill>
                <a:latin typeface="Times New Roman" panose="02020603050405020304" charset="0"/>
                <a:ea typeface="Roboto Slab" pitchFamily="34" charset="-122"/>
                <a:cs typeface="Times New Roman" panose="02020603050405020304" charset="0"/>
              </a:rPr>
              <a:t>Accuracy of Predictions</a:t>
            </a:r>
            <a:endParaRPr lang="en-US" sz="2185" dirty="0">
              <a:solidFill>
                <a:srgbClr val="476FD6"/>
              </a:solidFill>
              <a:latin typeface="Times New Roman" panose="02020603050405020304" charset="0"/>
              <a:ea typeface="Roboto Slab" pitchFamily="34" charset="-122"/>
              <a:cs typeface="Times New Roman" panose="02020603050405020304" charset="0"/>
            </a:endParaRPr>
          </a:p>
        </p:txBody>
      </p:sp>
      <p:sp>
        <p:nvSpPr>
          <p:cNvPr id="7" name="Text 5"/>
          <p:cNvSpPr/>
          <p:nvPr/>
        </p:nvSpPr>
        <p:spPr>
          <a:xfrm>
            <a:off x="2648903" y="3329107"/>
            <a:ext cx="4555212" cy="1066205"/>
          </a:xfrm>
          <a:prstGeom prst="rect">
            <a:avLst/>
          </a:prstGeom>
          <a:noFill/>
        </p:spPr>
        <p:txBody>
          <a:bodyPr wrap="square" rtlCol="0" anchor="t"/>
          <a:lstStyle/>
          <a:p>
            <a:pPr marL="0" indent="0">
              <a:lnSpc>
                <a:spcPts val="2800"/>
              </a:lnSpc>
              <a:buNone/>
            </a:pPr>
            <a:r>
              <a:rPr lang="en-US" sz="1750" dirty="0">
                <a:solidFill>
                  <a:srgbClr val="15213F"/>
                </a:solidFill>
                <a:latin typeface="Times New Roman" panose="02020603050405020304" charset="0"/>
                <a:ea typeface="Roboto" pitchFamily="34" charset="-122"/>
                <a:cs typeface="Times New Roman" panose="02020603050405020304" charset="0"/>
              </a:rPr>
              <a:t>The CNN model achieved a high accuracy rate in predicting plant diseases, leading to more efficient crop management.</a:t>
            </a:r>
            <a:endParaRPr lang="en-US" sz="1750" dirty="0">
              <a:solidFill>
                <a:srgbClr val="15213F"/>
              </a:solidFill>
              <a:latin typeface="Times New Roman" panose="02020603050405020304" charset="0"/>
              <a:ea typeface="Roboto" pitchFamily="34" charset="-122"/>
              <a:cs typeface="Times New Roman" panose="02020603050405020304" charset="0"/>
            </a:endParaRPr>
          </a:p>
        </p:txBody>
      </p:sp>
      <p:sp>
        <p:nvSpPr>
          <p:cNvPr id="8" name="Shape 6"/>
          <p:cNvSpPr/>
          <p:nvPr/>
        </p:nvSpPr>
        <p:spPr>
          <a:xfrm>
            <a:off x="7426285" y="2827972"/>
            <a:ext cx="388739" cy="388739"/>
          </a:xfrm>
          <a:prstGeom prst="roundRect">
            <a:avLst>
              <a:gd name="adj" fmla="val 34295"/>
            </a:avLst>
          </a:prstGeom>
          <a:solidFill>
            <a:srgbClr val="DEE7F7"/>
          </a:solidFill>
        </p:spPr>
      </p:sp>
      <p:sp>
        <p:nvSpPr>
          <p:cNvPr id="9" name="Text 7"/>
          <p:cNvSpPr/>
          <p:nvPr/>
        </p:nvSpPr>
        <p:spPr>
          <a:xfrm>
            <a:off x="8037195" y="2848689"/>
            <a:ext cx="2883932" cy="347186"/>
          </a:xfrm>
          <a:prstGeom prst="rect">
            <a:avLst/>
          </a:prstGeom>
          <a:noFill/>
        </p:spPr>
        <p:txBody>
          <a:bodyPr wrap="none" rtlCol="0" anchor="t"/>
          <a:lstStyle/>
          <a:p>
            <a:pPr marL="0" indent="0">
              <a:lnSpc>
                <a:spcPts val="2735"/>
              </a:lnSpc>
              <a:buNone/>
            </a:pPr>
            <a:r>
              <a:rPr lang="en-US" sz="2185" dirty="0">
                <a:solidFill>
                  <a:srgbClr val="476FD6"/>
                </a:solidFill>
                <a:latin typeface="Times New Roman" panose="02020603050405020304" charset="0"/>
                <a:ea typeface="Roboto Slab" pitchFamily="34" charset="-122"/>
                <a:cs typeface="Times New Roman" panose="02020603050405020304" charset="0"/>
              </a:rPr>
              <a:t>Impact on Agriculture</a:t>
            </a:r>
            <a:endParaRPr lang="en-US" sz="2185" dirty="0">
              <a:solidFill>
                <a:srgbClr val="476FD6"/>
              </a:solidFill>
              <a:latin typeface="Times New Roman" panose="02020603050405020304" charset="0"/>
              <a:ea typeface="Roboto Slab" pitchFamily="34" charset="-122"/>
              <a:cs typeface="Times New Roman" panose="02020603050405020304" charset="0"/>
            </a:endParaRPr>
          </a:p>
        </p:txBody>
      </p:sp>
      <p:sp>
        <p:nvSpPr>
          <p:cNvPr id="10" name="Text 8"/>
          <p:cNvSpPr/>
          <p:nvPr/>
        </p:nvSpPr>
        <p:spPr>
          <a:xfrm>
            <a:off x="8037195" y="3329107"/>
            <a:ext cx="4555212" cy="1066205"/>
          </a:xfrm>
          <a:prstGeom prst="rect">
            <a:avLst/>
          </a:prstGeom>
          <a:noFill/>
        </p:spPr>
        <p:txBody>
          <a:bodyPr wrap="square" rtlCol="0" anchor="t"/>
          <a:lstStyle/>
          <a:p>
            <a:pPr marL="0" indent="0">
              <a:lnSpc>
                <a:spcPts val="2800"/>
              </a:lnSpc>
              <a:buNone/>
            </a:pPr>
            <a:r>
              <a:rPr lang="en-US" sz="1750" dirty="0">
                <a:solidFill>
                  <a:srgbClr val="15213F"/>
                </a:solidFill>
                <a:latin typeface="Times New Roman" panose="02020603050405020304" charset="0"/>
                <a:ea typeface="Roboto" pitchFamily="34" charset="-122"/>
                <a:cs typeface="Times New Roman" panose="02020603050405020304" charset="0"/>
              </a:rPr>
              <a:t>Implementation of the system resulted in early detection and prevention of diseases, leading to increased crop yield.</a:t>
            </a:r>
            <a:endParaRPr lang="en-US" sz="1750" dirty="0">
              <a:solidFill>
                <a:srgbClr val="15213F"/>
              </a:solidFill>
              <a:latin typeface="Times New Roman" panose="02020603050405020304" charset="0"/>
              <a:ea typeface="Roboto" pitchFamily="34" charset="-122"/>
              <a:cs typeface="Times New Roman" panose="02020603050405020304" charset="0"/>
            </a:endParaRPr>
          </a:p>
        </p:txBody>
      </p:sp>
      <p:sp>
        <p:nvSpPr>
          <p:cNvPr id="11" name="Shape 9"/>
          <p:cNvSpPr/>
          <p:nvPr/>
        </p:nvSpPr>
        <p:spPr>
          <a:xfrm>
            <a:off x="2037993" y="4846677"/>
            <a:ext cx="388739" cy="388739"/>
          </a:xfrm>
          <a:prstGeom prst="roundRect">
            <a:avLst>
              <a:gd name="adj" fmla="val 34295"/>
            </a:avLst>
          </a:prstGeom>
          <a:solidFill>
            <a:srgbClr val="DEE7F7"/>
          </a:solidFill>
        </p:spPr>
      </p:sp>
      <p:sp>
        <p:nvSpPr>
          <p:cNvPr id="12" name="Text 10"/>
          <p:cNvSpPr/>
          <p:nvPr/>
        </p:nvSpPr>
        <p:spPr>
          <a:xfrm>
            <a:off x="2648903" y="4867394"/>
            <a:ext cx="2777490" cy="347186"/>
          </a:xfrm>
          <a:prstGeom prst="rect">
            <a:avLst/>
          </a:prstGeom>
          <a:noFill/>
        </p:spPr>
        <p:txBody>
          <a:bodyPr wrap="none" rtlCol="0" anchor="t"/>
          <a:lstStyle/>
          <a:p>
            <a:pPr marL="0" indent="0">
              <a:lnSpc>
                <a:spcPts val="2735"/>
              </a:lnSpc>
              <a:buNone/>
            </a:pPr>
            <a:r>
              <a:rPr lang="en-US" sz="2185" dirty="0">
                <a:solidFill>
                  <a:srgbClr val="476FD6"/>
                </a:solidFill>
                <a:latin typeface="Times New Roman" panose="02020603050405020304" charset="0"/>
                <a:ea typeface="Roboto Slab" pitchFamily="34" charset="-122"/>
                <a:cs typeface="Times New Roman" panose="02020603050405020304" charset="0"/>
              </a:rPr>
              <a:t>User Feedback</a:t>
            </a:r>
            <a:endParaRPr lang="en-US" sz="2185" dirty="0">
              <a:solidFill>
                <a:srgbClr val="476FD6"/>
              </a:solidFill>
              <a:latin typeface="Times New Roman" panose="02020603050405020304" charset="0"/>
              <a:ea typeface="Roboto Slab" pitchFamily="34" charset="-122"/>
              <a:cs typeface="Times New Roman" panose="02020603050405020304" charset="0"/>
            </a:endParaRPr>
          </a:p>
        </p:txBody>
      </p:sp>
      <p:sp>
        <p:nvSpPr>
          <p:cNvPr id="13" name="Text 11"/>
          <p:cNvSpPr/>
          <p:nvPr/>
        </p:nvSpPr>
        <p:spPr>
          <a:xfrm>
            <a:off x="2648903" y="5347811"/>
            <a:ext cx="4555212" cy="1066205"/>
          </a:xfrm>
          <a:prstGeom prst="rect">
            <a:avLst/>
          </a:prstGeom>
          <a:noFill/>
        </p:spPr>
        <p:txBody>
          <a:bodyPr wrap="square" rtlCol="0" anchor="t"/>
          <a:lstStyle/>
          <a:p>
            <a:pPr marL="0" indent="0">
              <a:lnSpc>
                <a:spcPts val="2800"/>
              </a:lnSpc>
              <a:buNone/>
            </a:pPr>
            <a:r>
              <a:rPr lang="en-US" sz="1750" dirty="0">
                <a:solidFill>
                  <a:srgbClr val="15213F"/>
                </a:solidFill>
                <a:latin typeface="Times New Roman" panose="02020603050405020304" charset="0"/>
                <a:ea typeface="Roboto" pitchFamily="34" charset="-122"/>
                <a:cs typeface="Times New Roman" panose="02020603050405020304" charset="0"/>
              </a:rPr>
              <a:t>Positive feedback from farmers and agricultural experts on the effectiveness and ease of use of the prediction system.</a:t>
            </a:r>
            <a:endParaRPr lang="en-US" sz="1750" dirty="0">
              <a:solidFill>
                <a:srgbClr val="15213F"/>
              </a:solidFill>
              <a:latin typeface="Times New Roman" panose="02020603050405020304" charset="0"/>
              <a:ea typeface="Roboto" pitchFamily="34" charset="-122"/>
              <a:cs typeface="Times New Roman" panose="02020603050405020304" charset="0"/>
            </a:endParaRPr>
          </a:p>
        </p:txBody>
      </p:sp>
      <p:sp>
        <p:nvSpPr>
          <p:cNvPr id="14" name="Shape 12"/>
          <p:cNvSpPr/>
          <p:nvPr/>
        </p:nvSpPr>
        <p:spPr>
          <a:xfrm>
            <a:off x="7426285" y="4846677"/>
            <a:ext cx="388739" cy="388739"/>
          </a:xfrm>
          <a:prstGeom prst="roundRect">
            <a:avLst>
              <a:gd name="adj" fmla="val 34295"/>
            </a:avLst>
          </a:prstGeom>
          <a:solidFill>
            <a:srgbClr val="DEE7F7"/>
          </a:solidFill>
        </p:spPr>
      </p:sp>
      <p:sp>
        <p:nvSpPr>
          <p:cNvPr id="15" name="Text 13"/>
          <p:cNvSpPr/>
          <p:nvPr/>
        </p:nvSpPr>
        <p:spPr>
          <a:xfrm>
            <a:off x="8037195" y="4867394"/>
            <a:ext cx="2777490" cy="347186"/>
          </a:xfrm>
          <a:prstGeom prst="rect">
            <a:avLst/>
          </a:prstGeom>
          <a:noFill/>
        </p:spPr>
        <p:txBody>
          <a:bodyPr wrap="none" rtlCol="0" anchor="t"/>
          <a:lstStyle/>
          <a:p>
            <a:pPr marL="0" indent="0">
              <a:lnSpc>
                <a:spcPts val="2735"/>
              </a:lnSpc>
              <a:buNone/>
            </a:pPr>
            <a:r>
              <a:rPr lang="en-US" sz="2185" dirty="0">
                <a:solidFill>
                  <a:srgbClr val="476FD6"/>
                </a:solidFill>
                <a:latin typeface="Times New Roman" panose="02020603050405020304" charset="0"/>
                <a:ea typeface="Roboto Slab" pitchFamily="34" charset="-122"/>
                <a:cs typeface="Times New Roman" panose="02020603050405020304" charset="0"/>
              </a:rPr>
              <a:t>Future Development</a:t>
            </a:r>
            <a:endParaRPr lang="en-US" sz="2185" dirty="0">
              <a:solidFill>
                <a:srgbClr val="476FD6"/>
              </a:solidFill>
              <a:latin typeface="Times New Roman" panose="02020603050405020304" charset="0"/>
              <a:ea typeface="Roboto Slab" pitchFamily="34" charset="-122"/>
              <a:cs typeface="Times New Roman" panose="02020603050405020304" charset="0"/>
            </a:endParaRPr>
          </a:p>
        </p:txBody>
      </p:sp>
      <p:sp>
        <p:nvSpPr>
          <p:cNvPr id="16" name="Text 14"/>
          <p:cNvSpPr/>
          <p:nvPr/>
        </p:nvSpPr>
        <p:spPr>
          <a:xfrm>
            <a:off x="8037195" y="5347811"/>
            <a:ext cx="4555212" cy="1421606"/>
          </a:xfrm>
          <a:prstGeom prst="rect">
            <a:avLst/>
          </a:prstGeom>
          <a:noFill/>
        </p:spPr>
        <p:txBody>
          <a:bodyPr wrap="square" rtlCol="0" anchor="t"/>
          <a:lstStyle/>
          <a:p>
            <a:pPr marL="0" indent="0">
              <a:lnSpc>
                <a:spcPts val="2800"/>
              </a:lnSpc>
              <a:buNone/>
            </a:pPr>
            <a:r>
              <a:rPr lang="en-US" sz="1750" dirty="0">
                <a:solidFill>
                  <a:srgbClr val="15213F"/>
                </a:solidFill>
                <a:latin typeface="Times New Roman" panose="02020603050405020304" charset="0"/>
                <a:ea typeface="Roboto" pitchFamily="34" charset="-122"/>
                <a:cs typeface="Times New Roman" panose="02020603050405020304" charset="0"/>
              </a:rPr>
              <a:t>Potential improvements and expansions to the system for broader application and integration with other agricultural technologies.</a:t>
            </a:r>
            <a:endParaRPr lang="en-US" sz="1750" dirty="0">
              <a:solidFill>
                <a:srgbClr val="15213F"/>
              </a:solidFill>
              <a:latin typeface="Times New Roman" panose="02020603050405020304" charset="0"/>
              <a:ea typeface="Roboto" pitchFamily="34" charset="-122"/>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p:spPr>
      </p:sp>
      <p:sp>
        <p:nvSpPr>
          <p:cNvPr id="3" name="Shape 1"/>
          <p:cNvSpPr/>
          <p:nvPr/>
        </p:nvSpPr>
        <p:spPr>
          <a:xfrm>
            <a:off x="0" y="0"/>
            <a:ext cx="14630400" cy="8229600"/>
          </a:xfrm>
          <a:prstGeom prst="rect">
            <a:avLst/>
          </a:prstGeom>
          <a:solidFill>
            <a:srgbClr val="FBFCFE"/>
          </a:solidFill>
        </p:spPr>
      </p:sp>
      <p:sp>
        <p:nvSpPr>
          <p:cNvPr id="4" name="Text 2"/>
          <p:cNvSpPr/>
          <p:nvPr/>
        </p:nvSpPr>
        <p:spPr>
          <a:xfrm>
            <a:off x="2221944" y="590788"/>
            <a:ext cx="5361265" cy="670084"/>
          </a:xfrm>
          <a:prstGeom prst="rect">
            <a:avLst/>
          </a:prstGeom>
          <a:noFill/>
        </p:spPr>
        <p:txBody>
          <a:bodyPr wrap="none" rtlCol="0" anchor="t"/>
          <a:lstStyle/>
          <a:p>
            <a:pPr marL="0" indent="0">
              <a:lnSpc>
                <a:spcPts val="5275"/>
              </a:lnSpc>
              <a:buNone/>
            </a:pPr>
            <a:r>
              <a:rPr lang="en-US" sz="4220" dirty="0">
                <a:solidFill>
                  <a:srgbClr val="476FD6"/>
                </a:solidFill>
                <a:latin typeface="Times New Roman" panose="02020603050405020304" charset="0"/>
                <a:ea typeface="Roboto Slab" pitchFamily="34" charset="-122"/>
                <a:cs typeface="Times New Roman" panose="02020603050405020304" charset="0"/>
              </a:rPr>
              <a:t>Future Scope</a:t>
            </a:r>
            <a:endParaRPr lang="en-US" sz="4220" dirty="0">
              <a:solidFill>
                <a:srgbClr val="476FD6"/>
              </a:solidFill>
              <a:latin typeface="Times New Roman" panose="02020603050405020304" charset="0"/>
              <a:ea typeface="Roboto Slab" pitchFamily="34" charset="-122"/>
              <a:cs typeface="Times New Roman" panose="02020603050405020304" charset="0"/>
            </a:endParaRPr>
          </a:p>
        </p:txBody>
      </p:sp>
      <p:sp>
        <p:nvSpPr>
          <p:cNvPr id="5" name="Shape 3"/>
          <p:cNvSpPr/>
          <p:nvPr/>
        </p:nvSpPr>
        <p:spPr>
          <a:xfrm>
            <a:off x="2221944" y="1689735"/>
            <a:ext cx="1273254" cy="1235393"/>
          </a:xfrm>
          <a:prstGeom prst="roundRect">
            <a:avLst>
              <a:gd name="adj" fmla="val 10416"/>
            </a:avLst>
          </a:prstGeom>
          <a:solidFill>
            <a:srgbClr val="DEE7F7"/>
          </a:solidFill>
        </p:spPr>
      </p:sp>
      <p:sp>
        <p:nvSpPr>
          <p:cNvPr id="6" name="Text 4"/>
          <p:cNvSpPr/>
          <p:nvPr/>
        </p:nvSpPr>
        <p:spPr>
          <a:xfrm>
            <a:off x="2436376" y="2093000"/>
            <a:ext cx="110490" cy="428744"/>
          </a:xfrm>
          <a:prstGeom prst="rect">
            <a:avLst/>
          </a:prstGeom>
          <a:noFill/>
        </p:spPr>
        <p:txBody>
          <a:bodyPr wrap="none" rtlCol="0" anchor="t"/>
          <a:lstStyle/>
          <a:p>
            <a:pPr marL="0" indent="0" algn="ctr">
              <a:lnSpc>
                <a:spcPts val="3375"/>
              </a:lnSpc>
              <a:buNone/>
            </a:pPr>
            <a:r>
              <a:rPr lang="en-US" sz="2110" dirty="0">
                <a:solidFill>
                  <a:srgbClr val="476FD6"/>
                </a:solidFill>
                <a:latin typeface="Times New Roman" panose="02020603050405020304" charset="0"/>
                <a:ea typeface="Roboto Slab" pitchFamily="34" charset="-122"/>
                <a:cs typeface="Times New Roman" panose="02020603050405020304" charset="0"/>
              </a:rPr>
              <a:t>1</a:t>
            </a:r>
            <a:endParaRPr lang="en-US" sz="2110" dirty="0">
              <a:solidFill>
                <a:srgbClr val="476FD6"/>
              </a:solidFill>
              <a:latin typeface="Times New Roman" panose="02020603050405020304" charset="0"/>
              <a:ea typeface="Roboto Slab" pitchFamily="34" charset="-122"/>
              <a:cs typeface="Times New Roman" panose="02020603050405020304" charset="0"/>
            </a:endParaRPr>
          </a:p>
        </p:txBody>
      </p:sp>
      <p:sp>
        <p:nvSpPr>
          <p:cNvPr id="7" name="Text 5"/>
          <p:cNvSpPr/>
          <p:nvPr/>
        </p:nvSpPr>
        <p:spPr>
          <a:xfrm>
            <a:off x="3709630" y="1904167"/>
            <a:ext cx="4553783" cy="334923"/>
          </a:xfrm>
          <a:prstGeom prst="rect">
            <a:avLst/>
          </a:prstGeom>
          <a:noFill/>
        </p:spPr>
        <p:txBody>
          <a:bodyPr wrap="none" rtlCol="0" anchor="t"/>
          <a:lstStyle/>
          <a:p>
            <a:pPr marL="0" indent="0" algn="l">
              <a:lnSpc>
                <a:spcPts val="2640"/>
              </a:lnSpc>
              <a:buNone/>
            </a:pPr>
            <a:r>
              <a:rPr lang="en-US" sz="2110" dirty="0">
                <a:solidFill>
                  <a:srgbClr val="476FD6"/>
                </a:solidFill>
                <a:latin typeface="Times New Roman" panose="02020603050405020304" charset="0"/>
                <a:ea typeface="Roboto Slab" pitchFamily="34" charset="-122"/>
                <a:cs typeface="Times New Roman" panose="02020603050405020304" charset="0"/>
              </a:rPr>
              <a:t>Advanced Disease Detection Models</a:t>
            </a:r>
            <a:endParaRPr lang="en-US" sz="2110" dirty="0">
              <a:solidFill>
                <a:srgbClr val="476FD6"/>
              </a:solidFill>
              <a:latin typeface="Times New Roman" panose="02020603050405020304" charset="0"/>
              <a:ea typeface="Roboto Slab" pitchFamily="34" charset="-122"/>
              <a:cs typeface="Times New Roman" panose="02020603050405020304" charset="0"/>
            </a:endParaRPr>
          </a:p>
        </p:txBody>
      </p:sp>
      <p:sp>
        <p:nvSpPr>
          <p:cNvPr id="8" name="Text 6"/>
          <p:cNvSpPr/>
          <p:nvPr/>
        </p:nvSpPr>
        <p:spPr>
          <a:xfrm>
            <a:off x="3709630" y="2367677"/>
            <a:ext cx="6468070" cy="343019"/>
          </a:xfrm>
          <a:prstGeom prst="rect">
            <a:avLst/>
          </a:prstGeom>
          <a:noFill/>
        </p:spPr>
        <p:txBody>
          <a:bodyPr wrap="none" rtlCol="0" anchor="t"/>
          <a:lstStyle/>
          <a:p>
            <a:pPr marL="0" indent="0" algn="l">
              <a:lnSpc>
                <a:spcPts val="2700"/>
              </a:lnSpc>
              <a:buNone/>
            </a:pPr>
            <a:r>
              <a:rPr lang="en-US" sz="1690" dirty="0">
                <a:solidFill>
                  <a:srgbClr val="15213F"/>
                </a:solidFill>
                <a:latin typeface="Times New Roman" panose="02020603050405020304" charset="0"/>
                <a:ea typeface="Roboto" pitchFamily="34" charset="-122"/>
                <a:cs typeface="Times New Roman" panose="02020603050405020304" charset="0"/>
              </a:rPr>
              <a:t>Implement state-of-the-art CNN architectures for improved accuracy</a:t>
            </a:r>
            <a:endParaRPr lang="en-US" sz="1690" dirty="0">
              <a:solidFill>
                <a:srgbClr val="15213F"/>
              </a:solidFill>
              <a:latin typeface="Times New Roman" panose="02020603050405020304" charset="0"/>
              <a:ea typeface="Roboto" pitchFamily="34" charset="-122"/>
              <a:cs typeface="Times New Roman" panose="02020603050405020304" charset="0"/>
            </a:endParaRPr>
          </a:p>
        </p:txBody>
      </p:sp>
      <p:sp>
        <p:nvSpPr>
          <p:cNvPr id="9" name="Shape 7"/>
          <p:cNvSpPr/>
          <p:nvPr/>
        </p:nvSpPr>
        <p:spPr>
          <a:xfrm>
            <a:off x="3602355" y="2900601"/>
            <a:ext cx="8698944" cy="21431"/>
          </a:xfrm>
          <a:prstGeom prst="rect">
            <a:avLst/>
          </a:prstGeom>
          <a:solidFill>
            <a:srgbClr val="BBC4DC"/>
          </a:solidFill>
        </p:spPr>
      </p:sp>
      <p:sp>
        <p:nvSpPr>
          <p:cNvPr id="10" name="Shape 8"/>
          <p:cNvSpPr/>
          <p:nvPr/>
        </p:nvSpPr>
        <p:spPr>
          <a:xfrm>
            <a:off x="2221944" y="3032284"/>
            <a:ext cx="2546628" cy="1235393"/>
          </a:xfrm>
          <a:prstGeom prst="roundRect">
            <a:avLst>
              <a:gd name="adj" fmla="val 10416"/>
            </a:avLst>
          </a:prstGeom>
          <a:solidFill>
            <a:srgbClr val="DEE7F7"/>
          </a:solidFill>
        </p:spPr>
      </p:sp>
      <p:sp>
        <p:nvSpPr>
          <p:cNvPr id="11" name="Text 9"/>
          <p:cNvSpPr/>
          <p:nvPr/>
        </p:nvSpPr>
        <p:spPr>
          <a:xfrm>
            <a:off x="2436376" y="3435548"/>
            <a:ext cx="147995" cy="428744"/>
          </a:xfrm>
          <a:prstGeom prst="rect">
            <a:avLst/>
          </a:prstGeom>
          <a:noFill/>
        </p:spPr>
        <p:txBody>
          <a:bodyPr wrap="none" rtlCol="0" anchor="t"/>
          <a:lstStyle/>
          <a:p>
            <a:pPr marL="0" indent="0" algn="ctr">
              <a:lnSpc>
                <a:spcPts val="3375"/>
              </a:lnSpc>
              <a:buNone/>
            </a:pPr>
            <a:r>
              <a:rPr lang="en-US" sz="2110" dirty="0">
                <a:solidFill>
                  <a:srgbClr val="476FD6"/>
                </a:solidFill>
                <a:latin typeface="Times New Roman" panose="02020603050405020304" charset="0"/>
                <a:ea typeface="Roboto Slab" pitchFamily="34" charset="-122"/>
                <a:cs typeface="Times New Roman" panose="02020603050405020304" charset="0"/>
              </a:rPr>
              <a:t>2</a:t>
            </a:r>
            <a:endParaRPr lang="en-US" sz="2110" dirty="0">
              <a:solidFill>
                <a:srgbClr val="476FD6"/>
              </a:solidFill>
              <a:latin typeface="Times New Roman" panose="02020603050405020304" charset="0"/>
              <a:ea typeface="Roboto Slab" pitchFamily="34" charset="-122"/>
              <a:cs typeface="Times New Roman" panose="02020603050405020304" charset="0"/>
            </a:endParaRPr>
          </a:p>
        </p:txBody>
      </p:sp>
      <p:sp>
        <p:nvSpPr>
          <p:cNvPr id="12" name="Text 10"/>
          <p:cNvSpPr/>
          <p:nvPr/>
        </p:nvSpPr>
        <p:spPr>
          <a:xfrm>
            <a:off x="4983004" y="3246715"/>
            <a:ext cx="4080867" cy="334923"/>
          </a:xfrm>
          <a:prstGeom prst="rect">
            <a:avLst/>
          </a:prstGeom>
          <a:noFill/>
        </p:spPr>
        <p:txBody>
          <a:bodyPr wrap="none" rtlCol="0" anchor="t"/>
          <a:lstStyle/>
          <a:p>
            <a:pPr marL="0" indent="0" algn="l">
              <a:lnSpc>
                <a:spcPts val="2640"/>
              </a:lnSpc>
              <a:buNone/>
            </a:pPr>
            <a:r>
              <a:rPr lang="en-US" sz="2110" dirty="0">
                <a:solidFill>
                  <a:srgbClr val="476FD6"/>
                </a:solidFill>
                <a:latin typeface="Times New Roman" panose="02020603050405020304" charset="0"/>
                <a:ea typeface="Roboto Slab" pitchFamily="34" charset="-122"/>
                <a:cs typeface="Times New Roman" panose="02020603050405020304" charset="0"/>
              </a:rPr>
              <a:t>Real-time Diagnosis Application</a:t>
            </a:r>
            <a:endParaRPr lang="en-US" sz="2110" dirty="0">
              <a:solidFill>
                <a:srgbClr val="476FD6"/>
              </a:solidFill>
              <a:latin typeface="Times New Roman" panose="02020603050405020304" charset="0"/>
              <a:ea typeface="Roboto Slab" pitchFamily="34" charset="-122"/>
              <a:cs typeface="Times New Roman" panose="02020603050405020304" charset="0"/>
            </a:endParaRPr>
          </a:p>
        </p:txBody>
      </p:sp>
      <p:sp>
        <p:nvSpPr>
          <p:cNvPr id="13" name="Text 11"/>
          <p:cNvSpPr/>
          <p:nvPr/>
        </p:nvSpPr>
        <p:spPr>
          <a:xfrm>
            <a:off x="4983004" y="3710226"/>
            <a:ext cx="6322933" cy="343019"/>
          </a:xfrm>
          <a:prstGeom prst="rect">
            <a:avLst/>
          </a:prstGeom>
          <a:noFill/>
        </p:spPr>
        <p:txBody>
          <a:bodyPr wrap="none" rtlCol="0" anchor="t"/>
          <a:lstStyle/>
          <a:p>
            <a:pPr marL="0" indent="0" algn="l">
              <a:lnSpc>
                <a:spcPts val="2700"/>
              </a:lnSpc>
              <a:buNone/>
            </a:pPr>
            <a:r>
              <a:rPr lang="en-US" sz="1690" dirty="0">
                <a:solidFill>
                  <a:srgbClr val="15213F"/>
                </a:solidFill>
                <a:latin typeface="Times New Roman" panose="02020603050405020304" charset="0"/>
                <a:ea typeface="Roboto" pitchFamily="34" charset="-122"/>
                <a:cs typeface="Times New Roman" panose="02020603050405020304" charset="0"/>
              </a:rPr>
              <a:t>Develop an interactive mobile app for instant disease identification</a:t>
            </a:r>
            <a:endParaRPr lang="en-US" sz="1690" dirty="0">
              <a:solidFill>
                <a:srgbClr val="15213F"/>
              </a:solidFill>
              <a:latin typeface="Times New Roman" panose="02020603050405020304" charset="0"/>
              <a:ea typeface="Roboto" pitchFamily="34" charset="-122"/>
              <a:cs typeface="Times New Roman" panose="02020603050405020304" charset="0"/>
            </a:endParaRPr>
          </a:p>
        </p:txBody>
      </p:sp>
      <p:sp>
        <p:nvSpPr>
          <p:cNvPr id="14" name="Shape 12"/>
          <p:cNvSpPr/>
          <p:nvPr/>
        </p:nvSpPr>
        <p:spPr>
          <a:xfrm>
            <a:off x="4875728" y="4243149"/>
            <a:ext cx="7425571" cy="21431"/>
          </a:xfrm>
          <a:prstGeom prst="rect">
            <a:avLst/>
          </a:prstGeom>
          <a:solidFill>
            <a:srgbClr val="BBC4DC"/>
          </a:solidFill>
        </p:spPr>
      </p:sp>
      <p:sp>
        <p:nvSpPr>
          <p:cNvPr id="15" name="Shape 13"/>
          <p:cNvSpPr/>
          <p:nvPr/>
        </p:nvSpPr>
        <p:spPr>
          <a:xfrm>
            <a:off x="2221944" y="4374832"/>
            <a:ext cx="3819882" cy="1578412"/>
          </a:xfrm>
          <a:prstGeom prst="roundRect">
            <a:avLst>
              <a:gd name="adj" fmla="val 8152"/>
            </a:avLst>
          </a:prstGeom>
          <a:solidFill>
            <a:srgbClr val="DEE7F7"/>
          </a:solidFill>
        </p:spPr>
      </p:sp>
      <p:sp>
        <p:nvSpPr>
          <p:cNvPr id="16" name="Text 14"/>
          <p:cNvSpPr/>
          <p:nvPr/>
        </p:nvSpPr>
        <p:spPr>
          <a:xfrm>
            <a:off x="2436376" y="4949666"/>
            <a:ext cx="144780" cy="428744"/>
          </a:xfrm>
          <a:prstGeom prst="rect">
            <a:avLst/>
          </a:prstGeom>
          <a:noFill/>
        </p:spPr>
        <p:txBody>
          <a:bodyPr wrap="none" rtlCol="0" anchor="t"/>
          <a:lstStyle/>
          <a:p>
            <a:pPr marL="0" indent="0" algn="ctr">
              <a:lnSpc>
                <a:spcPts val="3375"/>
              </a:lnSpc>
              <a:buNone/>
            </a:pPr>
            <a:r>
              <a:rPr lang="en-US" sz="2110" dirty="0">
                <a:solidFill>
                  <a:srgbClr val="476FD6"/>
                </a:solidFill>
                <a:latin typeface="Times New Roman" panose="02020603050405020304" charset="0"/>
                <a:ea typeface="Roboto Slab" pitchFamily="34" charset="-122"/>
                <a:cs typeface="Times New Roman" panose="02020603050405020304" charset="0"/>
              </a:rPr>
              <a:t>3</a:t>
            </a:r>
            <a:endParaRPr lang="en-US" sz="2110" dirty="0">
              <a:solidFill>
                <a:srgbClr val="476FD6"/>
              </a:solidFill>
              <a:latin typeface="Times New Roman" panose="02020603050405020304" charset="0"/>
              <a:ea typeface="Roboto Slab" pitchFamily="34" charset="-122"/>
              <a:cs typeface="Times New Roman" panose="02020603050405020304" charset="0"/>
            </a:endParaRPr>
          </a:p>
        </p:txBody>
      </p:sp>
      <p:sp>
        <p:nvSpPr>
          <p:cNvPr id="17" name="Text 15"/>
          <p:cNvSpPr/>
          <p:nvPr/>
        </p:nvSpPr>
        <p:spPr>
          <a:xfrm>
            <a:off x="6256258" y="4589264"/>
            <a:ext cx="3010972" cy="334923"/>
          </a:xfrm>
          <a:prstGeom prst="rect">
            <a:avLst/>
          </a:prstGeom>
          <a:noFill/>
        </p:spPr>
        <p:txBody>
          <a:bodyPr wrap="none" rtlCol="0" anchor="t"/>
          <a:lstStyle/>
          <a:p>
            <a:pPr marL="0" indent="0" algn="l">
              <a:lnSpc>
                <a:spcPts val="2640"/>
              </a:lnSpc>
              <a:buNone/>
            </a:pPr>
            <a:r>
              <a:rPr lang="en-US" sz="2110" dirty="0">
                <a:solidFill>
                  <a:srgbClr val="476FD6"/>
                </a:solidFill>
                <a:latin typeface="Times New Roman" panose="02020603050405020304" charset="0"/>
                <a:ea typeface="Roboto Slab" pitchFamily="34" charset="-122"/>
                <a:cs typeface="Times New Roman" panose="02020603050405020304" charset="0"/>
              </a:rPr>
              <a:t>Global Disease Mapping</a:t>
            </a:r>
            <a:endParaRPr lang="en-US" sz="2110" dirty="0">
              <a:solidFill>
                <a:srgbClr val="476FD6"/>
              </a:solidFill>
              <a:latin typeface="Times New Roman" panose="02020603050405020304" charset="0"/>
              <a:ea typeface="Roboto Slab" pitchFamily="34" charset="-122"/>
              <a:cs typeface="Times New Roman" panose="02020603050405020304" charset="0"/>
            </a:endParaRPr>
          </a:p>
        </p:txBody>
      </p:sp>
      <p:sp>
        <p:nvSpPr>
          <p:cNvPr id="18" name="Text 16"/>
          <p:cNvSpPr/>
          <p:nvPr/>
        </p:nvSpPr>
        <p:spPr>
          <a:xfrm>
            <a:off x="6256258" y="5052774"/>
            <a:ext cx="5937766" cy="686038"/>
          </a:xfrm>
          <a:prstGeom prst="rect">
            <a:avLst/>
          </a:prstGeom>
          <a:noFill/>
        </p:spPr>
        <p:txBody>
          <a:bodyPr wrap="square" rtlCol="0" anchor="t"/>
          <a:lstStyle/>
          <a:p>
            <a:pPr marL="0" indent="0" algn="l">
              <a:lnSpc>
                <a:spcPts val="2700"/>
              </a:lnSpc>
              <a:buNone/>
            </a:pPr>
            <a:r>
              <a:rPr lang="en-US" sz="1690" dirty="0">
                <a:solidFill>
                  <a:srgbClr val="15213F"/>
                </a:solidFill>
                <a:latin typeface="Times New Roman" panose="02020603050405020304" charset="0"/>
                <a:ea typeface="Roboto" pitchFamily="34" charset="-122"/>
                <a:cs typeface="Times New Roman" panose="02020603050405020304" charset="0"/>
              </a:rPr>
              <a:t>Utilize data to create global visualizations of plant diseases distribution</a:t>
            </a:r>
            <a:endParaRPr lang="en-US" sz="1690" dirty="0">
              <a:solidFill>
                <a:srgbClr val="15213F"/>
              </a:solidFill>
              <a:latin typeface="Times New Roman" panose="02020603050405020304" charset="0"/>
              <a:ea typeface="Roboto" pitchFamily="34" charset="-122"/>
              <a:cs typeface="Times New Roman" panose="02020603050405020304" charset="0"/>
            </a:endParaRPr>
          </a:p>
        </p:txBody>
      </p:sp>
      <p:sp>
        <p:nvSpPr>
          <p:cNvPr id="19" name="Shape 17"/>
          <p:cNvSpPr/>
          <p:nvPr/>
        </p:nvSpPr>
        <p:spPr>
          <a:xfrm>
            <a:off x="6148983" y="5928717"/>
            <a:ext cx="6152317" cy="21431"/>
          </a:xfrm>
          <a:prstGeom prst="rect">
            <a:avLst/>
          </a:prstGeom>
          <a:solidFill>
            <a:srgbClr val="BBC4DC"/>
          </a:solidFill>
        </p:spPr>
      </p:sp>
      <p:sp>
        <p:nvSpPr>
          <p:cNvPr id="20" name="Shape 18"/>
          <p:cNvSpPr/>
          <p:nvPr/>
        </p:nvSpPr>
        <p:spPr>
          <a:xfrm>
            <a:off x="2221944" y="6060400"/>
            <a:ext cx="5093256" cy="1578412"/>
          </a:xfrm>
          <a:prstGeom prst="roundRect">
            <a:avLst>
              <a:gd name="adj" fmla="val 8152"/>
            </a:avLst>
          </a:prstGeom>
          <a:solidFill>
            <a:srgbClr val="DEE7F7"/>
          </a:solidFill>
        </p:spPr>
      </p:sp>
      <p:sp>
        <p:nvSpPr>
          <p:cNvPr id="21" name="Text 19"/>
          <p:cNvSpPr/>
          <p:nvPr/>
        </p:nvSpPr>
        <p:spPr>
          <a:xfrm>
            <a:off x="2436376" y="6635234"/>
            <a:ext cx="155377" cy="428744"/>
          </a:xfrm>
          <a:prstGeom prst="rect">
            <a:avLst/>
          </a:prstGeom>
          <a:noFill/>
        </p:spPr>
        <p:txBody>
          <a:bodyPr wrap="none" rtlCol="0" anchor="t"/>
          <a:lstStyle/>
          <a:p>
            <a:pPr marL="0" indent="0" algn="ctr">
              <a:lnSpc>
                <a:spcPts val="3375"/>
              </a:lnSpc>
              <a:buNone/>
            </a:pPr>
            <a:r>
              <a:rPr lang="en-US" sz="2110" dirty="0">
                <a:solidFill>
                  <a:srgbClr val="476FD6"/>
                </a:solidFill>
                <a:latin typeface="Times New Roman" panose="02020603050405020304" charset="0"/>
                <a:ea typeface="Roboto Slab" pitchFamily="34" charset="-122"/>
                <a:cs typeface="Times New Roman" panose="02020603050405020304" charset="0"/>
              </a:rPr>
              <a:t>4</a:t>
            </a:r>
            <a:endParaRPr lang="en-US" sz="2110" dirty="0">
              <a:solidFill>
                <a:srgbClr val="476FD6"/>
              </a:solidFill>
              <a:latin typeface="Times New Roman" panose="02020603050405020304" charset="0"/>
              <a:ea typeface="Roboto Slab" pitchFamily="34" charset="-122"/>
              <a:cs typeface="Times New Roman" panose="02020603050405020304" charset="0"/>
            </a:endParaRPr>
          </a:p>
        </p:txBody>
      </p:sp>
      <p:sp>
        <p:nvSpPr>
          <p:cNvPr id="22" name="Text 20"/>
          <p:cNvSpPr/>
          <p:nvPr/>
        </p:nvSpPr>
        <p:spPr>
          <a:xfrm>
            <a:off x="7529632" y="6274832"/>
            <a:ext cx="4251722" cy="334923"/>
          </a:xfrm>
          <a:prstGeom prst="rect">
            <a:avLst/>
          </a:prstGeom>
          <a:noFill/>
        </p:spPr>
        <p:txBody>
          <a:bodyPr wrap="none" rtlCol="0" anchor="t"/>
          <a:lstStyle/>
          <a:p>
            <a:pPr marL="0" indent="0" algn="l">
              <a:lnSpc>
                <a:spcPts val="2640"/>
              </a:lnSpc>
              <a:buNone/>
            </a:pPr>
            <a:r>
              <a:rPr lang="en-US" sz="2110" dirty="0">
                <a:solidFill>
                  <a:srgbClr val="476FD6"/>
                </a:solidFill>
                <a:latin typeface="Times New Roman" panose="02020603050405020304" charset="0"/>
                <a:ea typeface="Roboto Slab" pitchFamily="34" charset="-122"/>
                <a:cs typeface="Times New Roman" panose="02020603050405020304" charset="0"/>
              </a:rPr>
              <a:t>Collaborative Research Initiatives</a:t>
            </a:r>
            <a:endParaRPr lang="en-US" sz="2110" dirty="0">
              <a:solidFill>
                <a:srgbClr val="476FD6"/>
              </a:solidFill>
              <a:latin typeface="Times New Roman" panose="02020603050405020304" charset="0"/>
              <a:ea typeface="Roboto Slab" pitchFamily="34" charset="-122"/>
              <a:cs typeface="Times New Roman" panose="02020603050405020304" charset="0"/>
            </a:endParaRPr>
          </a:p>
        </p:txBody>
      </p:sp>
      <p:sp>
        <p:nvSpPr>
          <p:cNvPr id="23" name="Text 21"/>
          <p:cNvSpPr/>
          <p:nvPr/>
        </p:nvSpPr>
        <p:spPr>
          <a:xfrm>
            <a:off x="7529632" y="6738342"/>
            <a:ext cx="4664393" cy="686038"/>
          </a:xfrm>
          <a:prstGeom prst="rect">
            <a:avLst/>
          </a:prstGeom>
          <a:noFill/>
        </p:spPr>
        <p:txBody>
          <a:bodyPr wrap="square" rtlCol="0" anchor="t"/>
          <a:lstStyle/>
          <a:p>
            <a:pPr marL="0" indent="0" algn="l">
              <a:lnSpc>
                <a:spcPts val="2700"/>
              </a:lnSpc>
              <a:buNone/>
            </a:pPr>
            <a:r>
              <a:rPr lang="en-US" sz="1690" dirty="0">
                <a:solidFill>
                  <a:srgbClr val="15213F"/>
                </a:solidFill>
                <a:latin typeface="Times New Roman" panose="02020603050405020304" charset="0"/>
                <a:ea typeface="Roboto" pitchFamily="34" charset="-122"/>
                <a:cs typeface="Times New Roman" panose="02020603050405020304" charset="0"/>
              </a:rPr>
              <a:t>Form partnerships with agricultural experts to advance disease control</a:t>
            </a:r>
            <a:endParaRPr lang="en-US" sz="1690" dirty="0">
              <a:solidFill>
                <a:srgbClr val="15213F"/>
              </a:solidFill>
              <a:latin typeface="Times New Roman" panose="02020603050405020304" charset="0"/>
              <a:ea typeface="Roboto" pitchFamily="34" charset="-122"/>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p:spPr>
      </p:sp>
      <p:sp>
        <p:nvSpPr>
          <p:cNvPr id="3" name="Shape 1"/>
          <p:cNvSpPr/>
          <p:nvPr/>
        </p:nvSpPr>
        <p:spPr>
          <a:xfrm>
            <a:off x="0" y="0"/>
            <a:ext cx="14630400" cy="8229600"/>
          </a:xfrm>
          <a:prstGeom prst="rect">
            <a:avLst/>
          </a:prstGeom>
          <a:solidFill>
            <a:srgbClr val="FBFCFE"/>
          </a:solidFill>
        </p:spPr>
      </p:sp>
      <p:pic>
        <p:nvPicPr>
          <p:cNvPr id="4" name="Image 0" descr="preencoded.png"/>
          <p:cNvPicPr>
            <a:picLocks noChangeAspect="1"/>
          </p:cNvPicPr>
          <p:nvPr/>
        </p:nvPicPr>
        <p:blipFill>
          <a:blip r:embed="rId1"/>
          <a:stretch>
            <a:fillRect/>
          </a:stretch>
        </p:blipFill>
        <p:spPr>
          <a:xfrm>
            <a:off x="0" y="0"/>
            <a:ext cx="5486400" cy="8229600"/>
          </a:xfrm>
          <a:prstGeom prst="rect">
            <a:avLst/>
          </a:prstGeom>
        </p:spPr>
      </p:pic>
      <p:sp>
        <p:nvSpPr>
          <p:cNvPr id="5" name="Text 2"/>
          <p:cNvSpPr/>
          <p:nvPr/>
        </p:nvSpPr>
        <p:spPr>
          <a:xfrm>
            <a:off x="6319599" y="2712482"/>
            <a:ext cx="5554980" cy="694373"/>
          </a:xfrm>
          <a:prstGeom prst="rect">
            <a:avLst/>
          </a:prstGeom>
          <a:noFill/>
        </p:spPr>
        <p:txBody>
          <a:bodyPr wrap="none" rtlCol="0" anchor="t"/>
          <a:lstStyle/>
          <a:p>
            <a:pPr marL="0" indent="0">
              <a:lnSpc>
                <a:spcPts val="5470"/>
              </a:lnSpc>
              <a:buNone/>
            </a:pPr>
            <a:r>
              <a:rPr lang="en-US" sz="4375" dirty="0">
                <a:solidFill>
                  <a:srgbClr val="476FD6"/>
                </a:solidFill>
                <a:latin typeface="Times New Roman" panose="02020603050405020304" charset="0"/>
                <a:ea typeface="Roboto Slab" pitchFamily="34" charset="-122"/>
                <a:cs typeface="Times New Roman" panose="02020603050405020304" charset="0"/>
              </a:rPr>
              <a:t>Reference</a:t>
            </a:r>
            <a:endParaRPr lang="en-US" sz="4375" dirty="0">
              <a:solidFill>
                <a:srgbClr val="476FD6"/>
              </a:solidFill>
              <a:latin typeface="Times New Roman" panose="02020603050405020304" charset="0"/>
              <a:ea typeface="Roboto Slab" pitchFamily="34" charset="-122"/>
              <a:cs typeface="Times New Roman" panose="02020603050405020304" charset="0"/>
            </a:endParaRPr>
          </a:p>
        </p:txBody>
      </p:sp>
      <p:sp>
        <p:nvSpPr>
          <p:cNvPr id="6" name="Text 3"/>
          <p:cNvSpPr/>
          <p:nvPr/>
        </p:nvSpPr>
        <p:spPr>
          <a:xfrm>
            <a:off x="6319599" y="3740110"/>
            <a:ext cx="7477601" cy="1777008"/>
          </a:xfrm>
          <a:prstGeom prst="rect">
            <a:avLst/>
          </a:prstGeom>
          <a:noFill/>
        </p:spPr>
        <p:txBody>
          <a:bodyPr wrap="square" rtlCol="0" anchor="t"/>
          <a:lstStyle/>
          <a:p>
            <a:pPr marL="0" indent="0">
              <a:lnSpc>
                <a:spcPts val="2800"/>
              </a:lnSpc>
              <a:buNone/>
            </a:pPr>
            <a:r>
              <a:rPr lang="en-US" sz="2000" dirty="0">
                <a:solidFill>
                  <a:srgbClr val="15213F"/>
                </a:solidFill>
                <a:latin typeface="Times New Roman" panose="02020603050405020304" charset="0"/>
                <a:ea typeface="Roboto" pitchFamily="34" charset="-122"/>
                <a:cs typeface="Times New Roman" panose="02020603050405020304" charset="0"/>
              </a:rPr>
              <a:t>This section provides a list of references used in the development and implementation of the plant disease prediction system. The references include academic papers, articles, and credible online resources related to convolutional neural networks (CNN) in agriculture and plant disease detection.</a:t>
            </a:r>
            <a:endParaRPr lang="en-US" sz="2000" dirty="0">
              <a:solidFill>
                <a:srgbClr val="15213F"/>
              </a:solidFill>
              <a:latin typeface="Times New Roman" panose="02020603050405020304" charset="0"/>
              <a:ea typeface="Roboto" pitchFamily="34" charset="-122"/>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p:spPr>
      </p:sp>
      <p:sp>
        <p:nvSpPr>
          <p:cNvPr id="3" name="Shape 1"/>
          <p:cNvSpPr/>
          <p:nvPr/>
        </p:nvSpPr>
        <p:spPr>
          <a:xfrm>
            <a:off x="12065" y="0"/>
            <a:ext cx="14630400" cy="8229600"/>
          </a:xfrm>
          <a:prstGeom prst="rect">
            <a:avLst/>
          </a:prstGeom>
          <a:solidFill>
            <a:srgbClr val="FBFCFE"/>
          </a:solidFill>
        </p:spPr>
      </p:sp>
      <p:pic>
        <p:nvPicPr>
          <p:cNvPr id="4"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20" y="678815"/>
            <a:ext cx="6666230" cy="1000760"/>
          </a:xfrm>
          <a:prstGeom prst="rect">
            <a:avLst/>
          </a:prstGeom>
          <a:noFill/>
        </p:spPr>
        <p:txBody>
          <a:bodyPr wrap="none" rtlCol="0" anchor="t"/>
          <a:lstStyle/>
          <a:p>
            <a:pPr marL="0" indent="0">
              <a:lnSpc>
                <a:spcPts val="6560"/>
              </a:lnSpc>
              <a:buNone/>
            </a:pPr>
            <a:r>
              <a:rPr lang="en-US" sz="4800" dirty="0">
                <a:solidFill>
                  <a:srgbClr val="476FD6"/>
                </a:solidFill>
                <a:latin typeface="Times New Roman" panose="02020603050405020304" charset="0"/>
                <a:ea typeface="Roboto Slab" pitchFamily="34" charset="-122"/>
                <a:cs typeface="Times New Roman" panose="02020603050405020304" charset="0"/>
              </a:rPr>
              <a:t>Proposed System</a:t>
            </a:r>
            <a:endParaRPr lang="en-US" sz="4800" dirty="0">
              <a:solidFill>
                <a:srgbClr val="476FD6"/>
              </a:solidFill>
              <a:latin typeface="Times New Roman" panose="02020603050405020304" charset="0"/>
              <a:ea typeface="Roboto Slab" pitchFamily="34" charset="-122"/>
              <a:cs typeface="Times New Roman" panose="02020603050405020304" charset="0"/>
            </a:endParaRPr>
          </a:p>
        </p:txBody>
      </p:sp>
      <p:sp>
        <p:nvSpPr>
          <p:cNvPr id="6" name="Text 3"/>
          <p:cNvSpPr/>
          <p:nvPr/>
        </p:nvSpPr>
        <p:spPr>
          <a:xfrm>
            <a:off x="833120" y="2395855"/>
            <a:ext cx="7477760" cy="2693670"/>
          </a:xfrm>
          <a:prstGeom prst="rect">
            <a:avLst/>
          </a:prstGeom>
          <a:noFill/>
        </p:spPr>
        <p:txBody>
          <a:bodyPr wrap="square" rtlCol="0" anchor="t"/>
          <a:lstStyle/>
          <a:p>
            <a:pPr marL="0" indent="0">
              <a:lnSpc>
                <a:spcPts val="2800"/>
              </a:lnSpc>
              <a:buNone/>
            </a:pPr>
            <a:r>
              <a:rPr lang="en-US" sz="3200" dirty="0">
                <a:solidFill>
                  <a:srgbClr val="15213F"/>
                </a:solidFill>
                <a:latin typeface="Times New Roman" panose="02020603050405020304" charset="0"/>
                <a:ea typeface="Roboto" pitchFamily="34" charset="-122"/>
                <a:cs typeface="Times New Roman" panose="02020603050405020304" charset="0"/>
              </a:rPr>
              <a:t>The proposed system aims to utilize Convolutional Neural Networks (CNN) for disease prediction in plants. By training the model with a diverse dataset of plant diseases, accurate predictions can be made to identify and address potential issues in crops.</a:t>
            </a:r>
            <a:endParaRPr lang="en-US" sz="3200" dirty="0">
              <a:solidFill>
                <a:srgbClr val="15213F"/>
              </a:solidFill>
              <a:latin typeface="Times New Roman" panose="02020603050405020304" charset="0"/>
              <a:ea typeface="Roboto" pitchFamily="34" charset="-122"/>
              <a:cs typeface="Times New Roman" panose="02020603050405020304" charset="0"/>
            </a:endParaRPr>
          </a:p>
        </p:txBody>
      </p:sp>
      <p:sp>
        <p:nvSpPr>
          <p:cNvPr id="7" name="Shape 4"/>
          <p:cNvSpPr/>
          <p:nvPr/>
        </p:nvSpPr>
        <p:spPr>
          <a:xfrm>
            <a:off x="833199" y="5356027"/>
            <a:ext cx="355402" cy="355402"/>
          </a:xfrm>
          <a:prstGeom prst="roundRect">
            <a:avLst>
              <a:gd name="adj" fmla="val 25726039"/>
            </a:avLst>
          </a:prstGeom>
          <a:noFill/>
          <a:ln w="7620">
            <a:solidFill>
              <a:srgbClr val="FFFFFF"/>
            </a:solidFill>
            <a:prstDash val="solid"/>
          </a:ln>
        </p:spPr>
      </p:sp>
      <p:sp>
        <p:nvSpPr>
          <p:cNvPr id="9" name="Text 5"/>
          <p:cNvSpPr/>
          <p:nvPr/>
        </p:nvSpPr>
        <p:spPr>
          <a:xfrm>
            <a:off x="1299686" y="5339358"/>
            <a:ext cx="1584960" cy="388858"/>
          </a:xfrm>
          <a:prstGeom prst="rect">
            <a:avLst/>
          </a:prstGeom>
          <a:noFill/>
        </p:spPr>
        <p:txBody>
          <a:bodyPr wrap="none" rtlCol="0" anchor="t"/>
          <a:lstStyle/>
          <a:p>
            <a:pPr marL="0" indent="0" algn="l">
              <a:lnSpc>
                <a:spcPts val="3060"/>
              </a:lnSpc>
              <a:buNone/>
            </a:pPr>
            <a:endParaRPr lang="en-US" sz="3200" dirty="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p:spPr>
      </p:sp>
      <p:sp>
        <p:nvSpPr>
          <p:cNvPr id="3" name="Shape 1"/>
          <p:cNvSpPr/>
          <p:nvPr/>
        </p:nvSpPr>
        <p:spPr>
          <a:xfrm>
            <a:off x="0" y="0"/>
            <a:ext cx="14630400" cy="8229600"/>
          </a:xfrm>
          <a:prstGeom prst="rect">
            <a:avLst/>
          </a:prstGeom>
          <a:solidFill>
            <a:srgbClr val="FBFCFE"/>
          </a:solidFill>
        </p:spPr>
      </p:sp>
      <p:sp>
        <p:nvSpPr>
          <p:cNvPr id="4" name="Text 2"/>
          <p:cNvSpPr/>
          <p:nvPr/>
        </p:nvSpPr>
        <p:spPr>
          <a:xfrm>
            <a:off x="2037715" y="712470"/>
            <a:ext cx="5554980" cy="1781175"/>
          </a:xfrm>
          <a:prstGeom prst="rect">
            <a:avLst/>
          </a:prstGeom>
          <a:noFill/>
        </p:spPr>
        <p:txBody>
          <a:bodyPr wrap="none" rtlCol="0" anchor="t"/>
          <a:lstStyle/>
          <a:p>
            <a:pPr marL="0" indent="0">
              <a:lnSpc>
                <a:spcPts val="5470"/>
              </a:lnSpc>
              <a:buNone/>
            </a:pPr>
            <a:r>
              <a:rPr lang="en-US" sz="4375" dirty="0">
                <a:solidFill>
                  <a:srgbClr val="476FD6"/>
                </a:solidFill>
                <a:latin typeface="Times New Roman" panose="02020603050405020304" charset="0"/>
                <a:ea typeface="Roboto Slab" pitchFamily="34" charset="-122"/>
                <a:cs typeface="Times New Roman" panose="02020603050405020304" charset="0"/>
              </a:rPr>
              <a:t>Problem statement</a:t>
            </a:r>
            <a:endParaRPr lang="en-US" sz="4375" dirty="0">
              <a:solidFill>
                <a:srgbClr val="476FD6"/>
              </a:solidFill>
              <a:latin typeface="Times New Roman" panose="02020603050405020304" charset="0"/>
              <a:ea typeface="Roboto Slab" pitchFamily="34" charset="-122"/>
              <a:cs typeface="Times New Roman" panose="02020603050405020304" charset="0"/>
            </a:endParaRPr>
          </a:p>
        </p:txBody>
      </p:sp>
      <p:sp>
        <p:nvSpPr>
          <p:cNvPr id="5" name="Shape 3"/>
          <p:cNvSpPr/>
          <p:nvPr/>
        </p:nvSpPr>
        <p:spPr>
          <a:xfrm>
            <a:off x="2037993" y="2937510"/>
            <a:ext cx="5166122" cy="1635562"/>
          </a:xfrm>
          <a:prstGeom prst="roundRect">
            <a:avLst>
              <a:gd name="adj" fmla="val 8151"/>
            </a:avLst>
          </a:prstGeom>
          <a:solidFill>
            <a:srgbClr val="DEE7F7"/>
          </a:solidFill>
        </p:spPr>
      </p:sp>
      <p:sp>
        <p:nvSpPr>
          <p:cNvPr id="6" name="Text 4"/>
          <p:cNvSpPr/>
          <p:nvPr/>
        </p:nvSpPr>
        <p:spPr>
          <a:xfrm>
            <a:off x="2260163" y="3159681"/>
            <a:ext cx="3785711" cy="347186"/>
          </a:xfrm>
          <a:prstGeom prst="rect">
            <a:avLst/>
          </a:prstGeom>
          <a:noFill/>
        </p:spPr>
        <p:txBody>
          <a:bodyPr wrap="none" rtlCol="0" anchor="t"/>
          <a:lstStyle/>
          <a:p>
            <a:pPr marL="0" indent="0">
              <a:lnSpc>
                <a:spcPts val="2735"/>
              </a:lnSpc>
              <a:buNone/>
            </a:pPr>
            <a:r>
              <a:rPr lang="en-US" sz="2185" dirty="0">
                <a:solidFill>
                  <a:srgbClr val="476FD6"/>
                </a:solidFill>
                <a:latin typeface="Times New Roman" panose="02020603050405020304" charset="0"/>
                <a:ea typeface="Roboto Slab" pitchFamily="34" charset="-122"/>
                <a:cs typeface="Times New Roman" panose="02020603050405020304" charset="0"/>
              </a:rPr>
              <a:t>Limited Diagnostic Accuracy</a:t>
            </a:r>
            <a:endParaRPr lang="en-US" sz="2185" dirty="0">
              <a:solidFill>
                <a:srgbClr val="476FD6"/>
              </a:solidFill>
              <a:latin typeface="Times New Roman" panose="02020603050405020304" charset="0"/>
              <a:ea typeface="Roboto Slab" pitchFamily="34" charset="-122"/>
              <a:cs typeface="Times New Roman" panose="02020603050405020304" charset="0"/>
            </a:endParaRPr>
          </a:p>
        </p:txBody>
      </p:sp>
      <p:sp>
        <p:nvSpPr>
          <p:cNvPr id="7" name="Text 5"/>
          <p:cNvSpPr/>
          <p:nvPr/>
        </p:nvSpPr>
        <p:spPr>
          <a:xfrm>
            <a:off x="2260163" y="3640098"/>
            <a:ext cx="4721781" cy="710803"/>
          </a:xfrm>
          <a:prstGeom prst="rect">
            <a:avLst/>
          </a:prstGeom>
          <a:noFill/>
        </p:spPr>
        <p:txBody>
          <a:bodyPr wrap="square" rtlCol="0" anchor="t"/>
          <a:lstStyle/>
          <a:p>
            <a:pPr marL="0" indent="0">
              <a:lnSpc>
                <a:spcPts val="2800"/>
              </a:lnSpc>
              <a:buNone/>
            </a:pPr>
            <a:r>
              <a:rPr lang="en-US" sz="1750" dirty="0">
                <a:solidFill>
                  <a:srgbClr val="15213F"/>
                </a:solidFill>
                <a:latin typeface="Times New Roman" panose="02020603050405020304" charset="0"/>
                <a:ea typeface="Roboto" pitchFamily="34" charset="-122"/>
                <a:cs typeface="Times New Roman" panose="02020603050405020304" charset="0"/>
              </a:rPr>
              <a:t>Traditional methods for plant disease diagnosis lack precision and reliability.</a:t>
            </a:r>
            <a:endParaRPr lang="en-US" sz="1750" dirty="0">
              <a:solidFill>
                <a:srgbClr val="15213F"/>
              </a:solidFill>
              <a:latin typeface="Times New Roman" panose="02020603050405020304" charset="0"/>
              <a:ea typeface="Roboto" pitchFamily="34" charset="-122"/>
              <a:cs typeface="Times New Roman" panose="02020603050405020304" charset="0"/>
            </a:endParaRPr>
          </a:p>
        </p:txBody>
      </p:sp>
      <p:sp>
        <p:nvSpPr>
          <p:cNvPr id="8" name="Shape 6"/>
          <p:cNvSpPr/>
          <p:nvPr/>
        </p:nvSpPr>
        <p:spPr>
          <a:xfrm>
            <a:off x="7426285" y="2937510"/>
            <a:ext cx="5166122" cy="1635562"/>
          </a:xfrm>
          <a:prstGeom prst="roundRect">
            <a:avLst>
              <a:gd name="adj" fmla="val 8151"/>
            </a:avLst>
          </a:prstGeom>
          <a:solidFill>
            <a:srgbClr val="DEE7F7"/>
          </a:solidFill>
        </p:spPr>
      </p:sp>
      <p:sp>
        <p:nvSpPr>
          <p:cNvPr id="9" name="Text 7"/>
          <p:cNvSpPr/>
          <p:nvPr/>
        </p:nvSpPr>
        <p:spPr>
          <a:xfrm>
            <a:off x="7648456" y="3159681"/>
            <a:ext cx="3381137" cy="347186"/>
          </a:xfrm>
          <a:prstGeom prst="rect">
            <a:avLst/>
          </a:prstGeom>
          <a:noFill/>
        </p:spPr>
        <p:txBody>
          <a:bodyPr wrap="none" rtlCol="0" anchor="t"/>
          <a:lstStyle/>
          <a:p>
            <a:pPr marL="0" indent="0">
              <a:lnSpc>
                <a:spcPts val="2735"/>
              </a:lnSpc>
              <a:buNone/>
            </a:pPr>
            <a:r>
              <a:rPr lang="en-US" sz="2185" dirty="0">
                <a:solidFill>
                  <a:srgbClr val="476FD6"/>
                </a:solidFill>
                <a:latin typeface="Times New Roman" panose="02020603050405020304" charset="0"/>
                <a:ea typeface="Roboto Slab" pitchFamily="34" charset="-122"/>
                <a:cs typeface="Times New Roman" panose="02020603050405020304" charset="0"/>
              </a:rPr>
              <a:t>Time-Consuming Process</a:t>
            </a:r>
            <a:endParaRPr lang="en-US" sz="2185" dirty="0">
              <a:solidFill>
                <a:srgbClr val="476FD6"/>
              </a:solidFill>
              <a:latin typeface="Times New Roman" panose="02020603050405020304" charset="0"/>
              <a:ea typeface="Roboto Slab" pitchFamily="34" charset="-122"/>
              <a:cs typeface="Times New Roman" panose="02020603050405020304" charset="0"/>
            </a:endParaRPr>
          </a:p>
        </p:txBody>
      </p:sp>
      <p:sp>
        <p:nvSpPr>
          <p:cNvPr id="10" name="Text 8"/>
          <p:cNvSpPr/>
          <p:nvPr/>
        </p:nvSpPr>
        <p:spPr>
          <a:xfrm>
            <a:off x="7648456" y="3640098"/>
            <a:ext cx="4721781" cy="710803"/>
          </a:xfrm>
          <a:prstGeom prst="rect">
            <a:avLst/>
          </a:prstGeom>
          <a:noFill/>
        </p:spPr>
        <p:txBody>
          <a:bodyPr wrap="square" rtlCol="0" anchor="t"/>
          <a:lstStyle/>
          <a:p>
            <a:pPr marL="0" indent="0">
              <a:lnSpc>
                <a:spcPts val="2800"/>
              </a:lnSpc>
              <a:buNone/>
            </a:pPr>
            <a:r>
              <a:rPr lang="en-US" sz="1750" dirty="0">
                <a:solidFill>
                  <a:srgbClr val="15213F"/>
                </a:solidFill>
                <a:latin typeface="Times New Roman" panose="02020603050405020304" charset="0"/>
                <a:ea typeface="Roboto" pitchFamily="34" charset="-122"/>
                <a:cs typeface="Times New Roman" panose="02020603050405020304" charset="0"/>
              </a:rPr>
              <a:t>Manual inspection of plant diseases is labor-intensive and time-consuming.</a:t>
            </a:r>
            <a:endParaRPr lang="en-US" sz="1750" dirty="0">
              <a:solidFill>
                <a:srgbClr val="15213F"/>
              </a:solidFill>
              <a:latin typeface="Times New Roman" panose="02020603050405020304" charset="0"/>
              <a:ea typeface="Roboto" pitchFamily="34" charset="-122"/>
              <a:cs typeface="Times New Roman" panose="02020603050405020304" charset="0"/>
            </a:endParaRPr>
          </a:p>
        </p:txBody>
      </p:sp>
      <p:sp>
        <p:nvSpPr>
          <p:cNvPr id="11" name="Shape 9"/>
          <p:cNvSpPr/>
          <p:nvPr/>
        </p:nvSpPr>
        <p:spPr>
          <a:xfrm>
            <a:off x="2037993" y="4795242"/>
            <a:ext cx="5166122" cy="1635562"/>
          </a:xfrm>
          <a:prstGeom prst="roundRect">
            <a:avLst>
              <a:gd name="adj" fmla="val 8151"/>
            </a:avLst>
          </a:prstGeom>
          <a:solidFill>
            <a:srgbClr val="DEE7F7"/>
          </a:solidFill>
        </p:spPr>
      </p:sp>
      <p:sp>
        <p:nvSpPr>
          <p:cNvPr id="12" name="Text 10"/>
          <p:cNvSpPr/>
          <p:nvPr/>
        </p:nvSpPr>
        <p:spPr>
          <a:xfrm>
            <a:off x="2260163" y="5017413"/>
            <a:ext cx="3357205" cy="347186"/>
          </a:xfrm>
          <a:prstGeom prst="rect">
            <a:avLst/>
          </a:prstGeom>
          <a:noFill/>
        </p:spPr>
        <p:txBody>
          <a:bodyPr wrap="none" rtlCol="0" anchor="t"/>
          <a:lstStyle/>
          <a:p>
            <a:pPr marL="0" indent="0">
              <a:lnSpc>
                <a:spcPts val="2735"/>
              </a:lnSpc>
              <a:buNone/>
            </a:pPr>
            <a:r>
              <a:rPr lang="en-US" sz="2185" dirty="0">
                <a:solidFill>
                  <a:srgbClr val="476FD6"/>
                </a:solidFill>
                <a:latin typeface="Times New Roman" panose="02020603050405020304" charset="0"/>
                <a:ea typeface="Roboto Slab" pitchFamily="34" charset="-122"/>
                <a:cs typeface="Times New Roman" panose="02020603050405020304" charset="0"/>
              </a:rPr>
              <a:t>Quality Crop Preservation</a:t>
            </a:r>
            <a:endParaRPr lang="en-US" sz="2185" dirty="0">
              <a:solidFill>
                <a:srgbClr val="476FD6"/>
              </a:solidFill>
              <a:latin typeface="Times New Roman" panose="02020603050405020304" charset="0"/>
              <a:ea typeface="Roboto Slab" pitchFamily="34" charset="-122"/>
              <a:cs typeface="Times New Roman" panose="02020603050405020304" charset="0"/>
            </a:endParaRPr>
          </a:p>
        </p:txBody>
      </p:sp>
      <p:sp>
        <p:nvSpPr>
          <p:cNvPr id="13" name="Text 11"/>
          <p:cNvSpPr/>
          <p:nvPr/>
        </p:nvSpPr>
        <p:spPr>
          <a:xfrm>
            <a:off x="2260163" y="5497830"/>
            <a:ext cx="4721781" cy="710803"/>
          </a:xfrm>
          <a:prstGeom prst="rect">
            <a:avLst/>
          </a:prstGeom>
          <a:noFill/>
        </p:spPr>
        <p:txBody>
          <a:bodyPr wrap="square" rtlCol="0" anchor="t"/>
          <a:lstStyle/>
          <a:p>
            <a:pPr marL="0" indent="0">
              <a:lnSpc>
                <a:spcPts val="2800"/>
              </a:lnSpc>
              <a:buNone/>
            </a:pPr>
            <a:r>
              <a:rPr lang="en-US" sz="1750" dirty="0">
                <a:solidFill>
                  <a:srgbClr val="15213F"/>
                </a:solidFill>
                <a:latin typeface="Times New Roman" panose="02020603050405020304" charset="0"/>
                <a:ea typeface="Roboto" pitchFamily="34" charset="-122"/>
                <a:cs typeface="Times New Roman" panose="02020603050405020304" charset="0"/>
              </a:rPr>
              <a:t>Ensuring high-quality crop yield and preventing economic losses due to diseases.</a:t>
            </a:r>
            <a:endParaRPr lang="en-US" sz="1750" dirty="0">
              <a:solidFill>
                <a:srgbClr val="15213F"/>
              </a:solidFill>
              <a:latin typeface="Times New Roman" panose="02020603050405020304" charset="0"/>
              <a:ea typeface="Roboto" pitchFamily="34" charset="-122"/>
              <a:cs typeface="Times New Roman" panose="02020603050405020304" charset="0"/>
            </a:endParaRPr>
          </a:p>
        </p:txBody>
      </p:sp>
      <p:sp>
        <p:nvSpPr>
          <p:cNvPr id="14" name="Shape 12"/>
          <p:cNvSpPr/>
          <p:nvPr/>
        </p:nvSpPr>
        <p:spPr>
          <a:xfrm>
            <a:off x="7426285" y="4795242"/>
            <a:ext cx="5166122" cy="1635562"/>
          </a:xfrm>
          <a:prstGeom prst="roundRect">
            <a:avLst>
              <a:gd name="adj" fmla="val 8151"/>
            </a:avLst>
          </a:prstGeom>
          <a:solidFill>
            <a:srgbClr val="DEE7F7"/>
          </a:solidFill>
        </p:spPr>
      </p:sp>
      <p:sp>
        <p:nvSpPr>
          <p:cNvPr id="15" name="Text 13"/>
          <p:cNvSpPr/>
          <p:nvPr/>
        </p:nvSpPr>
        <p:spPr>
          <a:xfrm>
            <a:off x="7648456" y="5017413"/>
            <a:ext cx="2978110" cy="347186"/>
          </a:xfrm>
          <a:prstGeom prst="rect">
            <a:avLst/>
          </a:prstGeom>
          <a:noFill/>
        </p:spPr>
        <p:txBody>
          <a:bodyPr wrap="none" rtlCol="0" anchor="t"/>
          <a:lstStyle/>
          <a:p>
            <a:pPr marL="0" indent="0">
              <a:lnSpc>
                <a:spcPts val="2735"/>
              </a:lnSpc>
              <a:buNone/>
            </a:pPr>
            <a:r>
              <a:rPr lang="en-US" sz="2185" dirty="0">
                <a:solidFill>
                  <a:srgbClr val="476FD6"/>
                </a:solidFill>
                <a:latin typeface="Times New Roman" panose="02020603050405020304" charset="0"/>
                <a:ea typeface="Roboto Slab" pitchFamily="34" charset="-122"/>
                <a:cs typeface="Times New Roman" panose="02020603050405020304" charset="0"/>
              </a:rPr>
              <a:t>Farmer Empowerment</a:t>
            </a:r>
            <a:endParaRPr lang="en-US" sz="2185" dirty="0">
              <a:solidFill>
                <a:srgbClr val="476FD6"/>
              </a:solidFill>
              <a:latin typeface="Times New Roman" panose="02020603050405020304" charset="0"/>
              <a:ea typeface="Roboto Slab" pitchFamily="34" charset="-122"/>
              <a:cs typeface="Times New Roman" panose="02020603050405020304" charset="0"/>
            </a:endParaRPr>
          </a:p>
        </p:txBody>
      </p:sp>
      <p:sp>
        <p:nvSpPr>
          <p:cNvPr id="16" name="Text 14"/>
          <p:cNvSpPr/>
          <p:nvPr/>
        </p:nvSpPr>
        <p:spPr>
          <a:xfrm>
            <a:off x="7648456" y="5497830"/>
            <a:ext cx="4721781" cy="710803"/>
          </a:xfrm>
          <a:prstGeom prst="rect">
            <a:avLst/>
          </a:prstGeom>
          <a:noFill/>
        </p:spPr>
        <p:txBody>
          <a:bodyPr wrap="square" rtlCol="0" anchor="t"/>
          <a:lstStyle/>
          <a:p>
            <a:pPr marL="0" indent="0">
              <a:lnSpc>
                <a:spcPts val="2800"/>
              </a:lnSpc>
              <a:buNone/>
            </a:pPr>
            <a:r>
              <a:rPr lang="en-US" sz="1750" dirty="0">
                <a:solidFill>
                  <a:srgbClr val="15213F"/>
                </a:solidFill>
                <a:latin typeface="Times New Roman" panose="02020603050405020304" charset="0"/>
                <a:ea typeface="Roboto" pitchFamily="34" charset="-122"/>
                <a:cs typeface="Times New Roman" panose="02020603050405020304" charset="0"/>
              </a:rPr>
              <a:t>Providing accessible and accurate tools for farmers to effectively manage crop health.</a:t>
            </a:r>
            <a:endParaRPr lang="en-US" sz="1750" dirty="0">
              <a:solidFill>
                <a:srgbClr val="15213F"/>
              </a:solidFill>
              <a:latin typeface="Times New Roman" panose="02020603050405020304" charset="0"/>
              <a:ea typeface="Roboto" pitchFamily="34" charset="-122"/>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p:spPr>
      </p:sp>
      <p:sp>
        <p:nvSpPr>
          <p:cNvPr id="3" name="Shape 1"/>
          <p:cNvSpPr/>
          <p:nvPr/>
        </p:nvSpPr>
        <p:spPr>
          <a:xfrm>
            <a:off x="12065" y="0"/>
            <a:ext cx="14630400" cy="8229600"/>
          </a:xfrm>
          <a:prstGeom prst="rect">
            <a:avLst/>
          </a:prstGeom>
          <a:solidFill>
            <a:srgbClr val="FBFCFE"/>
          </a:solidFill>
        </p:spPr>
      </p:sp>
      <p:pic>
        <p:nvPicPr>
          <p:cNvPr id="4" name="Image 0" descr="preencoded.png"/>
          <p:cNvPicPr>
            <a:picLocks noChangeAspect="1"/>
          </p:cNvPicPr>
          <p:nvPr/>
        </p:nvPicPr>
        <p:blipFill>
          <a:blip r:embed="rId1"/>
          <a:stretch>
            <a:fillRect/>
          </a:stretch>
        </p:blipFill>
        <p:spPr>
          <a:xfrm>
            <a:off x="0" y="0"/>
            <a:ext cx="5486400" cy="8229600"/>
          </a:xfrm>
          <a:prstGeom prst="rect">
            <a:avLst/>
          </a:prstGeom>
        </p:spPr>
      </p:pic>
      <p:sp>
        <p:nvSpPr>
          <p:cNvPr id="5" name="Text 2"/>
          <p:cNvSpPr/>
          <p:nvPr/>
        </p:nvSpPr>
        <p:spPr>
          <a:xfrm>
            <a:off x="6319520" y="729615"/>
            <a:ext cx="5554980" cy="2411095"/>
          </a:xfrm>
          <a:prstGeom prst="rect">
            <a:avLst/>
          </a:prstGeom>
          <a:noFill/>
        </p:spPr>
        <p:txBody>
          <a:bodyPr wrap="none" rtlCol="0" anchor="t"/>
          <a:lstStyle/>
          <a:p>
            <a:pPr marL="0" indent="0">
              <a:lnSpc>
                <a:spcPts val="5470"/>
              </a:lnSpc>
              <a:buNone/>
            </a:pPr>
            <a:r>
              <a:rPr lang="en-US" sz="4400" dirty="0">
                <a:solidFill>
                  <a:srgbClr val="476FD6"/>
                </a:solidFill>
                <a:latin typeface="Times New Roman" panose="02020603050405020304" charset="0"/>
                <a:ea typeface="Roboto Slab" pitchFamily="34" charset="-122"/>
                <a:cs typeface="Times New Roman" panose="02020603050405020304" charset="0"/>
              </a:rPr>
              <a:t>Proposed solution</a:t>
            </a:r>
            <a:endParaRPr lang="en-US" sz="4400" dirty="0">
              <a:solidFill>
                <a:srgbClr val="476FD6"/>
              </a:solidFill>
              <a:latin typeface="Times New Roman" panose="02020603050405020304" charset="0"/>
              <a:ea typeface="Roboto Slab" pitchFamily="34" charset="-122"/>
              <a:cs typeface="Times New Roman" panose="02020603050405020304" charset="0"/>
            </a:endParaRPr>
          </a:p>
        </p:txBody>
      </p:sp>
      <p:sp>
        <p:nvSpPr>
          <p:cNvPr id="6" name="Text 3"/>
          <p:cNvSpPr/>
          <p:nvPr/>
        </p:nvSpPr>
        <p:spPr>
          <a:xfrm>
            <a:off x="6675120" y="2188210"/>
            <a:ext cx="7122160" cy="955040"/>
          </a:xfrm>
          <a:prstGeom prst="rect">
            <a:avLst/>
          </a:prstGeom>
          <a:noFill/>
        </p:spPr>
        <p:txBody>
          <a:bodyPr wrap="square" rtlCol="0" anchor="t"/>
          <a:lstStyle/>
          <a:p>
            <a:pPr marL="0" indent="0" algn="l">
              <a:lnSpc>
                <a:spcPts val="2800"/>
              </a:lnSpc>
              <a:buSzPct val="100000"/>
              <a:buNone/>
            </a:pPr>
            <a:r>
              <a:rPr lang="en-US" sz="2400" b="1" dirty="0">
                <a:solidFill>
                  <a:srgbClr val="15213F"/>
                </a:solidFill>
                <a:latin typeface="Times New Roman" panose="02020603050405020304" charset="0"/>
                <a:ea typeface="Roboto" pitchFamily="34" charset="-122"/>
                <a:cs typeface="Times New Roman" panose="02020603050405020304" charset="0"/>
              </a:rPr>
              <a:t>Implementation of CNN:</a:t>
            </a:r>
            <a:r>
              <a:rPr lang="en-US" sz="2400" dirty="0">
                <a:solidFill>
                  <a:srgbClr val="15213F"/>
                </a:solidFill>
                <a:latin typeface="Times New Roman" panose="02020603050405020304" charset="0"/>
                <a:ea typeface="Roboto" pitchFamily="34" charset="-122"/>
                <a:cs typeface="Times New Roman" panose="02020603050405020304" charset="0"/>
              </a:rPr>
              <a:t> Utilize Convolutional Neural Network for accurate disease prediction.</a:t>
            </a:r>
            <a:endParaRPr lang="en-US" sz="2400" dirty="0">
              <a:latin typeface="Times New Roman" panose="02020603050405020304" charset="0"/>
              <a:cs typeface="Times New Roman" panose="02020603050405020304" charset="0"/>
            </a:endParaRPr>
          </a:p>
        </p:txBody>
      </p:sp>
      <p:sp>
        <p:nvSpPr>
          <p:cNvPr id="7" name="Text 4"/>
          <p:cNvSpPr/>
          <p:nvPr/>
        </p:nvSpPr>
        <p:spPr>
          <a:xfrm>
            <a:off x="6675120" y="3446145"/>
            <a:ext cx="7122160" cy="1086485"/>
          </a:xfrm>
          <a:prstGeom prst="rect">
            <a:avLst/>
          </a:prstGeom>
          <a:noFill/>
        </p:spPr>
        <p:txBody>
          <a:bodyPr wrap="square" rtlCol="0" anchor="t"/>
          <a:lstStyle/>
          <a:p>
            <a:pPr marL="0" indent="0" algn="l">
              <a:lnSpc>
                <a:spcPts val="2800"/>
              </a:lnSpc>
              <a:buSzPct val="100000"/>
              <a:buNone/>
            </a:pPr>
            <a:r>
              <a:rPr lang="en-US" sz="2400" b="1" dirty="0">
                <a:solidFill>
                  <a:srgbClr val="15213F"/>
                </a:solidFill>
                <a:latin typeface="Times New Roman" panose="02020603050405020304" charset="0"/>
                <a:ea typeface="Roboto" pitchFamily="34" charset="-122"/>
                <a:cs typeface="Times New Roman" panose="02020603050405020304" charset="0"/>
              </a:rPr>
              <a:t>Data augmentation techniques:</a:t>
            </a:r>
            <a:r>
              <a:rPr lang="en-US" sz="2400" dirty="0">
                <a:solidFill>
                  <a:srgbClr val="15213F"/>
                </a:solidFill>
                <a:latin typeface="Times New Roman" panose="02020603050405020304" charset="0"/>
                <a:ea typeface="Roboto" pitchFamily="34" charset="-122"/>
                <a:cs typeface="Times New Roman" panose="02020603050405020304" charset="0"/>
              </a:rPr>
              <a:t> Using methods like rotation, flipping, and zooming to increase dataset diversity.</a:t>
            </a:r>
            <a:endParaRPr lang="en-US" sz="2400" dirty="0">
              <a:latin typeface="Times New Roman" panose="02020603050405020304" charset="0"/>
              <a:cs typeface="Times New Roman" panose="02020603050405020304" charset="0"/>
            </a:endParaRPr>
          </a:p>
        </p:txBody>
      </p:sp>
      <p:sp>
        <p:nvSpPr>
          <p:cNvPr id="8" name="Text 5"/>
          <p:cNvSpPr/>
          <p:nvPr/>
        </p:nvSpPr>
        <p:spPr>
          <a:xfrm>
            <a:off x="6675120" y="4924425"/>
            <a:ext cx="7122160" cy="1464310"/>
          </a:xfrm>
          <a:prstGeom prst="rect">
            <a:avLst/>
          </a:prstGeom>
          <a:noFill/>
        </p:spPr>
        <p:txBody>
          <a:bodyPr wrap="square" rtlCol="0" anchor="t"/>
          <a:lstStyle/>
          <a:p>
            <a:pPr marL="0" indent="0" algn="l">
              <a:lnSpc>
                <a:spcPts val="2800"/>
              </a:lnSpc>
              <a:buSzPct val="100000"/>
              <a:buNone/>
            </a:pPr>
            <a:r>
              <a:rPr lang="en-US" sz="2400" b="1" dirty="0">
                <a:solidFill>
                  <a:srgbClr val="15213F"/>
                </a:solidFill>
                <a:latin typeface="Times New Roman" panose="02020603050405020304" charset="0"/>
                <a:ea typeface="Roboto" pitchFamily="34" charset="-122"/>
                <a:cs typeface="Times New Roman" panose="02020603050405020304" charset="0"/>
              </a:rPr>
              <a:t>Integration with mobile app:</a:t>
            </a:r>
            <a:r>
              <a:rPr lang="en-US" sz="2400" dirty="0">
                <a:solidFill>
                  <a:srgbClr val="15213F"/>
                </a:solidFill>
                <a:latin typeface="Times New Roman" panose="02020603050405020304" charset="0"/>
                <a:ea typeface="Roboto" pitchFamily="34" charset="-122"/>
                <a:cs typeface="Times New Roman" panose="02020603050405020304" charset="0"/>
              </a:rPr>
              <a:t> Make the prediction model accessible through a user-friendly mobile application.</a:t>
            </a:r>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p:spPr>
      </p:sp>
      <p:sp>
        <p:nvSpPr>
          <p:cNvPr id="3" name="Shape 1"/>
          <p:cNvSpPr/>
          <p:nvPr/>
        </p:nvSpPr>
        <p:spPr>
          <a:xfrm>
            <a:off x="0" y="0"/>
            <a:ext cx="14630400" cy="8229600"/>
          </a:xfrm>
          <a:prstGeom prst="rect">
            <a:avLst/>
          </a:prstGeom>
          <a:solidFill>
            <a:srgbClr val="FBFCFE"/>
          </a:solidFill>
        </p:spPr>
      </p:sp>
      <p:pic>
        <p:nvPicPr>
          <p:cNvPr id="4" name="Image 0" descr="preencoded.png"/>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833199" y="1458516"/>
            <a:ext cx="5554980" cy="694373"/>
          </a:xfrm>
          <a:prstGeom prst="rect">
            <a:avLst/>
          </a:prstGeom>
          <a:noFill/>
        </p:spPr>
        <p:txBody>
          <a:bodyPr wrap="none" rtlCol="0" anchor="t"/>
          <a:lstStyle/>
          <a:p>
            <a:pPr marL="0" indent="0">
              <a:lnSpc>
                <a:spcPts val="5470"/>
              </a:lnSpc>
              <a:buNone/>
            </a:pPr>
            <a:r>
              <a:rPr lang="en-US" sz="4375" dirty="0">
                <a:solidFill>
                  <a:srgbClr val="476FD6"/>
                </a:solidFill>
                <a:latin typeface="Times New Roman" panose="02020603050405020304" charset="0"/>
                <a:ea typeface="Roboto Slab" pitchFamily="34" charset="-122"/>
                <a:cs typeface="Times New Roman" panose="02020603050405020304" charset="0"/>
              </a:rPr>
              <a:t>System approach</a:t>
            </a:r>
            <a:endParaRPr lang="en-US" sz="4375" dirty="0">
              <a:solidFill>
                <a:srgbClr val="476FD6"/>
              </a:solidFill>
              <a:latin typeface="Times New Roman" panose="02020603050405020304" charset="0"/>
              <a:ea typeface="Roboto Slab" pitchFamily="34" charset="-122"/>
              <a:cs typeface="Times New Roman" panose="02020603050405020304" charset="0"/>
            </a:endParaRPr>
          </a:p>
        </p:txBody>
      </p:sp>
      <p:sp>
        <p:nvSpPr>
          <p:cNvPr id="6" name="Shape 3"/>
          <p:cNvSpPr/>
          <p:nvPr/>
        </p:nvSpPr>
        <p:spPr>
          <a:xfrm>
            <a:off x="1144310" y="2486144"/>
            <a:ext cx="44410" cy="4284821"/>
          </a:xfrm>
          <a:prstGeom prst="rect">
            <a:avLst/>
          </a:prstGeom>
          <a:solidFill>
            <a:srgbClr val="BBC4DC"/>
          </a:solidFill>
        </p:spPr>
      </p:sp>
      <p:sp>
        <p:nvSpPr>
          <p:cNvPr id="7" name="Shape 4"/>
          <p:cNvSpPr/>
          <p:nvPr/>
        </p:nvSpPr>
        <p:spPr>
          <a:xfrm>
            <a:off x="1416427" y="2887444"/>
            <a:ext cx="777597" cy="44410"/>
          </a:xfrm>
          <a:prstGeom prst="rect">
            <a:avLst/>
          </a:prstGeom>
          <a:solidFill>
            <a:srgbClr val="BBC4DC"/>
          </a:solidFill>
        </p:spPr>
      </p:sp>
      <p:sp>
        <p:nvSpPr>
          <p:cNvPr id="8" name="Shape 5"/>
          <p:cNvSpPr/>
          <p:nvPr/>
        </p:nvSpPr>
        <p:spPr>
          <a:xfrm>
            <a:off x="916484" y="2659737"/>
            <a:ext cx="499943" cy="499943"/>
          </a:xfrm>
          <a:prstGeom prst="roundRect">
            <a:avLst>
              <a:gd name="adj" fmla="val 26667"/>
            </a:avLst>
          </a:prstGeom>
          <a:solidFill>
            <a:srgbClr val="DEE7F7"/>
          </a:solidFill>
        </p:spPr>
      </p:sp>
      <p:sp>
        <p:nvSpPr>
          <p:cNvPr id="9" name="Text 6"/>
          <p:cNvSpPr/>
          <p:nvPr/>
        </p:nvSpPr>
        <p:spPr>
          <a:xfrm>
            <a:off x="1097697" y="2701409"/>
            <a:ext cx="137398" cy="416481"/>
          </a:xfrm>
          <a:prstGeom prst="rect">
            <a:avLst/>
          </a:prstGeom>
          <a:noFill/>
        </p:spPr>
        <p:txBody>
          <a:bodyPr wrap="none" rtlCol="0" anchor="t"/>
          <a:lstStyle/>
          <a:p>
            <a:pPr marL="0" indent="0" algn="ctr">
              <a:lnSpc>
                <a:spcPts val="3280"/>
              </a:lnSpc>
              <a:buNone/>
            </a:pPr>
            <a:r>
              <a:rPr lang="en-US" sz="2625" dirty="0">
                <a:solidFill>
                  <a:srgbClr val="476FD6"/>
                </a:solidFill>
                <a:latin typeface="Times New Roman" panose="02020603050405020304" charset="0"/>
                <a:ea typeface="Roboto Slab" pitchFamily="34" charset="-122"/>
                <a:cs typeface="Times New Roman" panose="02020603050405020304" charset="0"/>
              </a:rPr>
              <a:t>1</a:t>
            </a:r>
            <a:endParaRPr lang="en-US" sz="2625" dirty="0">
              <a:solidFill>
                <a:srgbClr val="476FD6"/>
              </a:solidFill>
              <a:latin typeface="Times New Roman" panose="02020603050405020304" charset="0"/>
              <a:ea typeface="Roboto Slab" pitchFamily="34" charset="-122"/>
              <a:cs typeface="Times New Roman" panose="02020603050405020304" charset="0"/>
            </a:endParaRPr>
          </a:p>
        </p:txBody>
      </p:sp>
      <p:sp>
        <p:nvSpPr>
          <p:cNvPr id="10" name="Text 7"/>
          <p:cNvSpPr/>
          <p:nvPr/>
        </p:nvSpPr>
        <p:spPr>
          <a:xfrm>
            <a:off x="2388513" y="2708315"/>
            <a:ext cx="2777490" cy="347186"/>
          </a:xfrm>
          <a:prstGeom prst="rect">
            <a:avLst/>
          </a:prstGeom>
          <a:noFill/>
        </p:spPr>
        <p:txBody>
          <a:bodyPr wrap="none" rtlCol="0" anchor="t"/>
          <a:lstStyle/>
          <a:p>
            <a:pPr marL="0" indent="0" algn="l">
              <a:lnSpc>
                <a:spcPts val="2735"/>
              </a:lnSpc>
              <a:buNone/>
            </a:pPr>
            <a:r>
              <a:rPr lang="en-US" sz="2185" dirty="0">
                <a:solidFill>
                  <a:srgbClr val="476FD6"/>
                </a:solidFill>
                <a:latin typeface="Times New Roman" panose="02020603050405020304" charset="0"/>
                <a:ea typeface="Roboto Slab" pitchFamily="34" charset="-122"/>
                <a:cs typeface="Times New Roman" panose="02020603050405020304" charset="0"/>
              </a:rPr>
              <a:t>Research &amp; Analysis</a:t>
            </a:r>
            <a:endParaRPr lang="en-US" sz="2185" dirty="0">
              <a:solidFill>
                <a:srgbClr val="476FD6"/>
              </a:solidFill>
              <a:latin typeface="Times New Roman" panose="02020603050405020304" charset="0"/>
              <a:ea typeface="Roboto Slab" pitchFamily="34" charset="-122"/>
              <a:cs typeface="Times New Roman" panose="02020603050405020304" charset="0"/>
            </a:endParaRPr>
          </a:p>
        </p:txBody>
      </p:sp>
      <p:sp>
        <p:nvSpPr>
          <p:cNvPr id="11" name="Text 8"/>
          <p:cNvSpPr/>
          <p:nvPr/>
        </p:nvSpPr>
        <p:spPr>
          <a:xfrm>
            <a:off x="2388513" y="3188732"/>
            <a:ext cx="7751088" cy="355402"/>
          </a:xfrm>
          <a:prstGeom prst="rect">
            <a:avLst/>
          </a:prstGeom>
          <a:noFill/>
        </p:spPr>
        <p:txBody>
          <a:bodyPr wrap="none" rtlCol="0" anchor="t"/>
          <a:lstStyle/>
          <a:p>
            <a:pPr marL="0" indent="0" algn="l">
              <a:lnSpc>
                <a:spcPts val="2800"/>
              </a:lnSpc>
              <a:buNone/>
            </a:pPr>
            <a:r>
              <a:rPr lang="en-US" sz="1750" dirty="0">
                <a:solidFill>
                  <a:srgbClr val="15213F"/>
                </a:solidFill>
                <a:latin typeface="Times New Roman" panose="02020603050405020304" charset="0"/>
                <a:ea typeface="Roboto" pitchFamily="34" charset="-122"/>
                <a:cs typeface="Times New Roman" panose="02020603050405020304" charset="0"/>
              </a:rPr>
              <a:t>Conduct in-depth research on plant diseases and gather relevant data.</a:t>
            </a:r>
            <a:endParaRPr lang="en-US" sz="1750" dirty="0">
              <a:solidFill>
                <a:srgbClr val="15213F"/>
              </a:solidFill>
              <a:latin typeface="Times New Roman" panose="02020603050405020304" charset="0"/>
              <a:ea typeface="Roboto" pitchFamily="34" charset="-122"/>
              <a:cs typeface="Times New Roman" panose="02020603050405020304" charset="0"/>
            </a:endParaRPr>
          </a:p>
        </p:txBody>
      </p:sp>
      <p:sp>
        <p:nvSpPr>
          <p:cNvPr id="12" name="Shape 9"/>
          <p:cNvSpPr/>
          <p:nvPr/>
        </p:nvSpPr>
        <p:spPr>
          <a:xfrm>
            <a:off x="1416427" y="4389775"/>
            <a:ext cx="777597" cy="44410"/>
          </a:xfrm>
          <a:prstGeom prst="rect">
            <a:avLst/>
          </a:prstGeom>
          <a:solidFill>
            <a:srgbClr val="BBC4DC"/>
          </a:solidFill>
        </p:spPr>
      </p:sp>
      <p:sp>
        <p:nvSpPr>
          <p:cNvPr id="13" name="Shape 10"/>
          <p:cNvSpPr/>
          <p:nvPr/>
        </p:nvSpPr>
        <p:spPr>
          <a:xfrm>
            <a:off x="916484" y="4162068"/>
            <a:ext cx="499943" cy="499943"/>
          </a:xfrm>
          <a:prstGeom prst="roundRect">
            <a:avLst>
              <a:gd name="adj" fmla="val 26667"/>
            </a:avLst>
          </a:prstGeom>
          <a:solidFill>
            <a:srgbClr val="DEE7F7"/>
          </a:solidFill>
        </p:spPr>
      </p:sp>
      <p:sp>
        <p:nvSpPr>
          <p:cNvPr id="14" name="Text 11"/>
          <p:cNvSpPr/>
          <p:nvPr/>
        </p:nvSpPr>
        <p:spPr>
          <a:xfrm>
            <a:off x="1074360" y="4203740"/>
            <a:ext cx="184071" cy="416481"/>
          </a:xfrm>
          <a:prstGeom prst="rect">
            <a:avLst/>
          </a:prstGeom>
          <a:noFill/>
        </p:spPr>
        <p:txBody>
          <a:bodyPr wrap="none" rtlCol="0" anchor="t"/>
          <a:lstStyle/>
          <a:p>
            <a:pPr marL="0" indent="0" algn="ctr">
              <a:lnSpc>
                <a:spcPts val="3280"/>
              </a:lnSpc>
              <a:buNone/>
            </a:pPr>
            <a:r>
              <a:rPr lang="en-US" sz="2625" dirty="0">
                <a:solidFill>
                  <a:srgbClr val="476FD6"/>
                </a:solidFill>
                <a:latin typeface="Times New Roman" panose="02020603050405020304" charset="0"/>
                <a:ea typeface="Roboto Slab" pitchFamily="34" charset="-122"/>
                <a:cs typeface="Times New Roman" panose="02020603050405020304" charset="0"/>
              </a:rPr>
              <a:t>2</a:t>
            </a:r>
            <a:endParaRPr lang="en-US" sz="2625" dirty="0">
              <a:solidFill>
                <a:srgbClr val="476FD6"/>
              </a:solidFill>
              <a:latin typeface="Times New Roman" panose="02020603050405020304" charset="0"/>
              <a:ea typeface="Roboto Slab" pitchFamily="34" charset="-122"/>
              <a:cs typeface="Times New Roman" panose="02020603050405020304" charset="0"/>
            </a:endParaRPr>
          </a:p>
        </p:txBody>
      </p:sp>
      <p:sp>
        <p:nvSpPr>
          <p:cNvPr id="15" name="Text 12"/>
          <p:cNvSpPr/>
          <p:nvPr/>
        </p:nvSpPr>
        <p:spPr>
          <a:xfrm>
            <a:off x="2388513" y="4210645"/>
            <a:ext cx="2777490" cy="347186"/>
          </a:xfrm>
          <a:prstGeom prst="rect">
            <a:avLst/>
          </a:prstGeom>
          <a:noFill/>
        </p:spPr>
        <p:txBody>
          <a:bodyPr wrap="none" rtlCol="0" anchor="t"/>
          <a:lstStyle/>
          <a:p>
            <a:pPr marL="0" indent="0" algn="l">
              <a:lnSpc>
                <a:spcPts val="2735"/>
              </a:lnSpc>
              <a:buNone/>
            </a:pPr>
            <a:r>
              <a:rPr lang="en-US" sz="2185" dirty="0">
                <a:solidFill>
                  <a:srgbClr val="476FD6"/>
                </a:solidFill>
                <a:latin typeface="Times New Roman" panose="02020603050405020304" charset="0"/>
                <a:ea typeface="Roboto Slab" pitchFamily="34" charset="-122"/>
                <a:cs typeface="Times New Roman" panose="02020603050405020304" charset="0"/>
              </a:rPr>
              <a:t>Model Development</a:t>
            </a:r>
            <a:endParaRPr lang="en-US" sz="2185" dirty="0">
              <a:solidFill>
                <a:srgbClr val="476FD6"/>
              </a:solidFill>
              <a:latin typeface="Times New Roman" panose="02020603050405020304" charset="0"/>
              <a:ea typeface="Roboto Slab" pitchFamily="34" charset="-122"/>
              <a:cs typeface="Times New Roman" panose="02020603050405020304" charset="0"/>
            </a:endParaRPr>
          </a:p>
        </p:txBody>
      </p:sp>
      <p:sp>
        <p:nvSpPr>
          <p:cNvPr id="16" name="Text 13"/>
          <p:cNvSpPr/>
          <p:nvPr/>
        </p:nvSpPr>
        <p:spPr>
          <a:xfrm>
            <a:off x="2388513" y="4691063"/>
            <a:ext cx="7751088" cy="355402"/>
          </a:xfrm>
          <a:prstGeom prst="rect">
            <a:avLst/>
          </a:prstGeom>
          <a:noFill/>
        </p:spPr>
        <p:txBody>
          <a:bodyPr wrap="none" rtlCol="0" anchor="t"/>
          <a:lstStyle/>
          <a:p>
            <a:pPr marL="0" indent="0" algn="l">
              <a:lnSpc>
                <a:spcPts val="2800"/>
              </a:lnSpc>
              <a:buNone/>
            </a:pPr>
            <a:r>
              <a:rPr lang="en-US" sz="1750" dirty="0">
                <a:solidFill>
                  <a:srgbClr val="15213F"/>
                </a:solidFill>
                <a:latin typeface="Times New Roman" panose="02020603050405020304" charset="0"/>
                <a:ea typeface="Roboto" pitchFamily="34" charset="-122"/>
                <a:cs typeface="Times New Roman" panose="02020603050405020304" charset="0"/>
              </a:rPr>
              <a:t>Design and train a CNN model for plant disease prediction.</a:t>
            </a:r>
            <a:endParaRPr lang="en-US" sz="1750" dirty="0">
              <a:solidFill>
                <a:srgbClr val="15213F"/>
              </a:solidFill>
              <a:latin typeface="Times New Roman" panose="02020603050405020304" charset="0"/>
              <a:ea typeface="Roboto" pitchFamily="34" charset="-122"/>
              <a:cs typeface="Times New Roman" panose="02020603050405020304" charset="0"/>
            </a:endParaRPr>
          </a:p>
        </p:txBody>
      </p:sp>
      <p:sp>
        <p:nvSpPr>
          <p:cNvPr id="17" name="Shape 14"/>
          <p:cNvSpPr/>
          <p:nvPr/>
        </p:nvSpPr>
        <p:spPr>
          <a:xfrm>
            <a:off x="1416427" y="5892105"/>
            <a:ext cx="777597" cy="44410"/>
          </a:xfrm>
          <a:prstGeom prst="rect">
            <a:avLst/>
          </a:prstGeom>
          <a:solidFill>
            <a:srgbClr val="BBC4DC"/>
          </a:solidFill>
        </p:spPr>
      </p:sp>
      <p:sp>
        <p:nvSpPr>
          <p:cNvPr id="18" name="Shape 15"/>
          <p:cNvSpPr/>
          <p:nvPr/>
        </p:nvSpPr>
        <p:spPr>
          <a:xfrm>
            <a:off x="916484" y="5664398"/>
            <a:ext cx="499943" cy="499943"/>
          </a:xfrm>
          <a:prstGeom prst="roundRect">
            <a:avLst>
              <a:gd name="adj" fmla="val 26667"/>
            </a:avLst>
          </a:prstGeom>
          <a:solidFill>
            <a:srgbClr val="DEE7F7"/>
          </a:solidFill>
        </p:spPr>
      </p:sp>
      <p:sp>
        <p:nvSpPr>
          <p:cNvPr id="19" name="Text 16"/>
          <p:cNvSpPr/>
          <p:nvPr/>
        </p:nvSpPr>
        <p:spPr>
          <a:xfrm>
            <a:off x="1076385" y="5706070"/>
            <a:ext cx="180023" cy="416481"/>
          </a:xfrm>
          <a:prstGeom prst="rect">
            <a:avLst/>
          </a:prstGeom>
          <a:noFill/>
        </p:spPr>
        <p:txBody>
          <a:bodyPr wrap="none" rtlCol="0" anchor="t"/>
          <a:lstStyle/>
          <a:p>
            <a:pPr marL="0" indent="0" algn="ctr">
              <a:lnSpc>
                <a:spcPts val="3280"/>
              </a:lnSpc>
              <a:buNone/>
            </a:pPr>
            <a:r>
              <a:rPr lang="en-US" sz="2625" dirty="0">
                <a:solidFill>
                  <a:srgbClr val="476FD6"/>
                </a:solidFill>
                <a:latin typeface="Times New Roman" panose="02020603050405020304" charset="0"/>
                <a:ea typeface="Roboto Slab" pitchFamily="34" charset="-122"/>
                <a:cs typeface="Times New Roman" panose="02020603050405020304" charset="0"/>
              </a:rPr>
              <a:t>3</a:t>
            </a:r>
            <a:endParaRPr lang="en-US" sz="2625" dirty="0">
              <a:solidFill>
                <a:srgbClr val="476FD6"/>
              </a:solidFill>
              <a:latin typeface="Times New Roman" panose="02020603050405020304" charset="0"/>
              <a:ea typeface="Roboto Slab" pitchFamily="34" charset="-122"/>
              <a:cs typeface="Times New Roman" panose="02020603050405020304" charset="0"/>
            </a:endParaRPr>
          </a:p>
        </p:txBody>
      </p:sp>
      <p:sp>
        <p:nvSpPr>
          <p:cNvPr id="20" name="Text 17"/>
          <p:cNvSpPr/>
          <p:nvPr/>
        </p:nvSpPr>
        <p:spPr>
          <a:xfrm>
            <a:off x="2388513" y="5712976"/>
            <a:ext cx="2777490" cy="347186"/>
          </a:xfrm>
          <a:prstGeom prst="rect">
            <a:avLst/>
          </a:prstGeom>
          <a:noFill/>
        </p:spPr>
        <p:txBody>
          <a:bodyPr wrap="none" rtlCol="0" anchor="t"/>
          <a:lstStyle/>
          <a:p>
            <a:pPr marL="0" indent="0" algn="l">
              <a:lnSpc>
                <a:spcPts val="2735"/>
              </a:lnSpc>
              <a:buNone/>
            </a:pPr>
            <a:r>
              <a:rPr lang="en-US" sz="2185" dirty="0">
                <a:solidFill>
                  <a:srgbClr val="476FD6"/>
                </a:solidFill>
                <a:latin typeface="Times New Roman" panose="02020603050405020304" charset="0"/>
                <a:ea typeface="Roboto Slab" pitchFamily="34" charset="-122"/>
                <a:cs typeface="Times New Roman" panose="02020603050405020304" charset="0"/>
              </a:rPr>
              <a:t>Integration &amp; Testing</a:t>
            </a:r>
            <a:endParaRPr lang="en-US" sz="2185" dirty="0">
              <a:solidFill>
                <a:srgbClr val="476FD6"/>
              </a:solidFill>
              <a:latin typeface="Times New Roman" panose="02020603050405020304" charset="0"/>
              <a:ea typeface="Roboto Slab" pitchFamily="34" charset="-122"/>
              <a:cs typeface="Times New Roman" panose="02020603050405020304" charset="0"/>
            </a:endParaRPr>
          </a:p>
        </p:txBody>
      </p:sp>
      <p:sp>
        <p:nvSpPr>
          <p:cNvPr id="21" name="Text 18"/>
          <p:cNvSpPr/>
          <p:nvPr/>
        </p:nvSpPr>
        <p:spPr>
          <a:xfrm>
            <a:off x="2388513" y="6193393"/>
            <a:ext cx="7751088" cy="355402"/>
          </a:xfrm>
          <a:prstGeom prst="rect">
            <a:avLst/>
          </a:prstGeom>
          <a:noFill/>
        </p:spPr>
        <p:txBody>
          <a:bodyPr wrap="none" rtlCol="0" anchor="t"/>
          <a:lstStyle/>
          <a:p>
            <a:pPr marL="0" indent="0" algn="l">
              <a:lnSpc>
                <a:spcPts val="2800"/>
              </a:lnSpc>
              <a:buNone/>
            </a:pPr>
            <a:r>
              <a:rPr lang="en-US" sz="1750" dirty="0">
                <a:solidFill>
                  <a:srgbClr val="15213F"/>
                </a:solidFill>
                <a:latin typeface="Times New Roman" panose="02020603050405020304" charset="0"/>
                <a:ea typeface="Roboto" pitchFamily="34" charset="-122"/>
                <a:cs typeface="Times New Roman" panose="02020603050405020304" charset="0"/>
              </a:rPr>
              <a:t>Integrate the model into the system and thoroughly test its accuracy.</a:t>
            </a:r>
            <a:endParaRPr lang="en-US" sz="1750" dirty="0">
              <a:solidFill>
                <a:srgbClr val="15213F"/>
              </a:solidFill>
              <a:latin typeface="Times New Roman" panose="02020603050405020304" charset="0"/>
              <a:ea typeface="Roboto" pitchFamily="34" charset="-122"/>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p:spPr>
      </p:sp>
      <p:sp>
        <p:nvSpPr>
          <p:cNvPr id="3" name="Shape 1"/>
          <p:cNvSpPr/>
          <p:nvPr/>
        </p:nvSpPr>
        <p:spPr>
          <a:xfrm>
            <a:off x="12065" y="0"/>
            <a:ext cx="14630400" cy="8229600"/>
          </a:xfrm>
          <a:prstGeom prst="rect">
            <a:avLst/>
          </a:prstGeom>
          <a:solidFill>
            <a:srgbClr val="FBFCFE"/>
          </a:solidFill>
        </p:spPr>
      </p:sp>
      <p:pic>
        <p:nvPicPr>
          <p:cNvPr id="4"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2409825"/>
            <a:ext cx="7119461" cy="694373"/>
          </a:xfrm>
          <a:prstGeom prst="rect">
            <a:avLst/>
          </a:prstGeom>
          <a:noFill/>
        </p:spPr>
        <p:txBody>
          <a:bodyPr wrap="none" rtlCol="0" anchor="t"/>
          <a:lstStyle/>
          <a:p>
            <a:pPr marL="0" indent="0">
              <a:lnSpc>
                <a:spcPts val="5470"/>
              </a:lnSpc>
              <a:buNone/>
            </a:pPr>
            <a:r>
              <a:rPr lang="en-US" sz="4375" dirty="0">
                <a:solidFill>
                  <a:srgbClr val="476FD6"/>
                </a:solidFill>
                <a:latin typeface="Times New Roman" panose="02020603050405020304" charset="0"/>
                <a:ea typeface="Roboto Slab" pitchFamily="34" charset="-122"/>
                <a:cs typeface="Times New Roman" panose="02020603050405020304" charset="0"/>
              </a:rPr>
              <a:t>Algorithm and Deployment</a:t>
            </a:r>
            <a:endParaRPr lang="en-US" sz="4375" dirty="0">
              <a:solidFill>
                <a:srgbClr val="476FD6"/>
              </a:solidFill>
              <a:latin typeface="Times New Roman" panose="02020603050405020304" charset="0"/>
              <a:ea typeface="Roboto Slab" pitchFamily="34" charset="-122"/>
              <a:cs typeface="Times New Roman" panose="02020603050405020304" charset="0"/>
            </a:endParaRPr>
          </a:p>
        </p:txBody>
      </p:sp>
      <p:sp>
        <p:nvSpPr>
          <p:cNvPr id="6" name="Text 3"/>
          <p:cNvSpPr/>
          <p:nvPr/>
        </p:nvSpPr>
        <p:spPr>
          <a:xfrm>
            <a:off x="833199" y="3437453"/>
            <a:ext cx="7477601" cy="1066205"/>
          </a:xfrm>
          <a:prstGeom prst="rect">
            <a:avLst/>
          </a:prstGeom>
          <a:noFill/>
        </p:spPr>
        <p:txBody>
          <a:bodyPr wrap="square" rtlCol="0" anchor="t"/>
          <a:lstStyle/>
          <a:p>
            <a:pPr marL="0" indent="0">
              <a:lnSpc>
                <a:spcPts val="2800"/>
              </a:lnSpc>
              <a:buNone/>
            </a:pPr>
            <a:r>
              <a:rPr lang="en-US" sz="2000" dirty="0">
                <a:solidFill>
                  <a:srgbClr val="15213F"/>
                </a:solidFill>
                <a:latin typeface="Times New Roman" panose="02020603050405020304" charset="0"/>
                <a:ea typeface="Roboto" pitchFamily="34" charset="-122"/>
                <a:cs typeface="Times New Roman" panose="02020603050405020304" charset="0"/>
              </a:rPr>
              <a:t>In the proposed system, a Convolutional Neural Network (CNN) will be deployed to classify and identify plant diseases. The CNN will be trained on a labeled dataset of diseased and healthy plants.</a:t>
            </a:r>
            <a:endParaRPr lang="en-US" sz="2000" dirty="0">
              <a:solidFill>
                <a:srgbClr val="15213F"/>
              </a:solidFill>
              <a:latin typeface="Times New Roman" panose="02020603050405020304" charset="0"/>
              <a:ea typeface="Roboto" pitchFamily="34" charset="-122"/>
              <a:cs typeface="Times New Roman" panose="02020603050405020304" charset="0"/>
            </a:endParaRPr>
          </a:p>
        </p:txBody>
      </p:sp>
      <p:sp>
        <p:nvSpPr>
          <p:cNvPr id="7" name="Text 4"/>
          <p:cNvSpPr/>
          <p:nvPr/>
        </p:nvSpPr>
        <p:spPr>
          <a:xfrm>
            <a:off x="833199" y="4753570"/>
            <a:ext cx="7477601" cy="1066205"/>
          </a:xfrm>
          <a:prstGeom prst="rect">
            <a:avLst/>
          </a:prstGeom>
          <a:noFill/>
        </p:spPr>
        <p:txBody>
          <a:bodyPr wrap="square" rtlCol="0" anchor="t"/>
          <a:lstStyle/>
          <a:p>
            <a:pPr marL="0" indent="0">
              <a:lnSpc>
                <a:spcPts val="2800"/>
              </a:lnSpc>
              <a:buNone/>
            </a:pPr>
            <a:r>
              <a:rPr lang="en-US" sz="2000" dirty="0">
                <a:solidFill>
                  <a:srgbClr val="15213F"/>
                </a:solidFill>
                <a:latin typeface="Times New Roman" panose="02020603050405020304" charset="0"/>
                <a:ea typeface="Roboto" pitchFamily="34" charset="-122"/>
                <a:cs typeface="Times New Roman" panose="02020603050405020304" charset="0"/>
              </a:rPr>
              <a:t>Deployment will involve setting up the trained model on a server or cloud platform, ensuring efficient predictions and real-time disease identification for farmers and agronomists.</a:t>
            </a:r>
            <a:endParaRPr lang="en-US" sz="2000" dirty="0">
              <a:solidFill>
                <a:srgbClr val="15213F"/>
              </a:solidFill>
              <a:latin typeface="Times New Roman" panose="02020603050405020304" charset="0"/>
              <a:ea typeface="Roboto" pitchFamily="34" charset="-122"/>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p:spPr>
      </p:sp>
      <p:sp>
        <p:nvSpPr>
          <p:cNvPr id="3" name="Shape 1"/>
          <p:cNvSpPr/>
          <p:nvPr/>
        </p:nvSpPr>
        <p:spPr>
          <a:xfrm>
            <a:off x="0" y="0"/>
            <a:ext cx="14630400" cy="8229600"/>
          </a:xfrm>
          <a:prstGeom prst="rect">
            <a:avLst/>
          </a:prstGeom>
          <a:solidFill>
            <a:srgbClr val="FBFCFE"/>
          </a:solidFill>
        </p:spPr>
      </p:sp>
      <p:sp>
        <p:nvSpPr>
          <p:cNvPr id="4" name="Text 2"/>
          <p:cNvSpPr/>
          <p:nvPr/>
        </p:nvSpPr>
        <p:spPr>
          <a:xfrm>
            <a:off x="2037993" y="1524119"/>
            <a:ext cx="5599033" cy="694373"/>
          </a:xfrm>
          <a:prstGeom prst="rect">
            <a:avLst/>
          </a:prstGeom>
          <a:noFill/>
        </p:spPr>
        <p:txBody>
          <a:bodyPr wrap="none" rtlCol="0" anchor="t"/>
          <a:lstStyle/>
          <a:p>
            <a:pPr marL="0" indent="0">
              <a:lnSpc>
                <a:spcPts val="5470"/>
              </a:lnSpc>
              <a:buNone/>
            </a:pPr>
            <a:r>
              <a:rPr lang="en-US" sz="4375" dirty="0">
                <a:solidFill>
                  <a:srgbClr val="476FD6"/>
                </a:solidFill>
                <a:latin typeface="Times New Roman" panose="02020603050405020304" charset="0"/>
                <a:ea typeface="Roboto Slab" pitchFamily="34" charset="-122"/>
                <a:cs typeface="Times New Roman" panose="02020603050405020304" charset="0"/>
              </a:rPr>
              <a:t>Training and Process</a:t>
            </a:r>
            <a:endParaRPr lang="en-US" sz="4375" dirty="0">
              <a:solidFill>
                <a:srgbClr val="476FD6"/>
              </a:solidFill>
              <a:latin typeface="Times New Roman" panose="02020603050405020304" charset="0"/>
              <a:ea typeface="Roboto Slab" pitchFamily="34" charset="-122"/>
              <a:cs typeface="Times New Roman" panose="02020603050405020304" charset="0"/>
            </a:endParaRPr>
          </a:p>
        </p:txBody>
      </p:sp>
      <p:sp>
        <p:nvSpPr>
          <p:cNvPr id="5" name="Text 3"/>
          <p:cNvSpPr/>
          <p:nvPr/>
        </p:nvSpPr>
        <p:spPr>
          <a:xfrm>
            <a:off x="2037993" y="2751653"/>
            <a:ext cx="5006221" cy="2132409"/>
          </a:xfrm>
          <a:prstGeom prst="rect">
            <a:avLst/>
          </a:prstGeom>
          <a:noFill/>
        </p:spPr>
        <p:txBody>
          <a:bodyPr wrap="square" rtlCol="0" anchor="t"/>
          <a:lstStyle/>
          <a:p>
            <a:pPr marL="0" indent="0">
              <a:lnSpc>
                <a:spcPts val="2800"/>
              </a:lnSpc>
              <a:buNone/>
            </a:pPr>
            <a:r>
              <a:rPr lang="en-US" sz="2000" dirty="0">
                <a:solidFill>
                  <a:srgbClr val="15213F"/>
                </a:solidFill>
                <a:latin typeface="Times New Roman" panose="02020603050405020304" charset="0"/>
                <a:ea typeface="Roboto" pitchFamily="34" charset="-122"/>
                <a:cs typeface="Times New Roman" panose="02020603050405020304" charset="0"/>
              </a:rPr>
              <a:t>The training of the proposed model involves the utilization of Convolutional Neural Networks (CNN) to process the unique features of plant diseases. This process requires a diverse dataset covering a wide range of plant diseases to ensure accurate recognition and prediction.</a:t>
            </a:r>
            <a:endParaRPr lang="en-US" sz="2000" dirty="0">
              <a:solidFill>
                <a:srgbClr val="15213F"/>
              </a:solidFill>
              <a:latin typeface="Times New Roman" panose="02020603050405020304" charset="0"/>
              <a:ea typeface="Roboto" pitchFamily="34" charset="-122"/>
              <a:cs typeface="Times New Roman" panose="02020603050405020304" charset="0"/>
            </a:endParaRPr>
          </a:p>
        </p:txBody>
      </p:sp>
      <p:sp>
        <p:nvSpPr>
          <p:cNvPr id="6" name="Text 4"/>
          <p:cNvSpPr/>
          <p:nvPr/>
        </p:nvSpPr>
        <p:spPr>
          <a:xfrm>
            <a:off x="2037715" y="5618480"/>
            <a:ext cx="5006340" cy="1986280"/>
          </a:xfrm>
          <a:prstGeom prst="rect">
            <a:avLst/>
          </a:prstGeom>
          <a:noFill/>
        </p:spPr>
        <p:txBody>
          <a:bodyPr wrap="square" rtlCol="0" anchor="t"/>
          <a:lstStyle/>
          <a:p>
            <a:pPr marL="0" indent="0">
              <a:lnSpc>
                <a:spcPts val="2800"/>
              </a:lnSpc>
              <a:buNone/>
            </a:pPr>
            <a:r>
              <a:rPr lang="en-US" sz="2000" dirty="0">
                <a:solidFill>
                  <a:srgbClr val="15213F"/>
                </a:solidFill>
                <a:latin typeface="Times New Roman" panose="02020603050405020304" charset="0"/>
                <a:ea typeface="Roboto" pitchFamily="34" charset="-122"/>
                <a:cs typeface="Times New Roman" panose="02020603050405020304" charset="0"/>
              </a:rPr>
              <a:t>The CNN model undergoes multiple training epochs to refine its understanding of the unique characteristics of various plant diseases, ensuring high prediction accuracy.</a:t>
            </a:r>
            <a:endParaRPr lang="en-US" sz="2000" dirty="0">
              <a:solidFill>
                <a:srgbClr val="15213F"/>
              </a:solidFill>
              <a:latin typeface="Times New Roman" panose="02020603050405020304" charset="0"/>
              <a:ea typeface="Roboto" pitchFamily="34" charset="-122"/>
              <a:cs typeface="Times New Roman" panose="02020603050405020304" charset="0"/>
            </a:endParaRPr>
          </a:p>
        </p:txBody>
      </p:sp>
      <p:pic>
        <p:nvPicPr>
          <p:cNvPr id="8" name="Picture 7" descr="Screenshot 2024-04-02 104245"/>
          <p:cNvPicPr>
            <a:picLocks noChangeAspect="1"/>
          </p:cNvPicPr>
          <p:nvPr/>
        </p:nvPicPr>
        <p:blipFill>
          <a:blip r:embed="rId1"/>
          <a:stretch>
            <a:fillRect/>
          </a:stretch>
        </p:blipFill>
        <p:spPr>
          <a:xfrm>
            <a:off x="7043420" y="0"/>
            <a:ext cx="7606030" cy="82080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p:spPr>
      </p:sp>
      <p:sp>
        <p:nvSpPr>
          <p:cNvPr id="3" name="Shape 1"/>
          <p:cNvSpPr/>
          <p:nvPr/>
        </p:nvSpPr>
        <p:spPr>
          <a:xfrm>
            <a:off x="12065" y="0"/>
            <a:ext cx="14630400" cy="8229600"/>
          </a:xfrm>
          <a:prstGeom prst="rect">
            <a:avLst/>
          </a:prstGeom>
          <a:solidFill>
            <a:srgbClr val="FBFCFE"/>
          </a:solidFill>
        </p:spPr>
      </p:sp>
      <p:sp>
        <p:nvSpPr>
          <p:cNvPr id="4" name="Text 2"/>
          <p:cNvSpPr/>
          <p:nvPr/>
        </p:nvSpPr>
        <p:spPr>
          <a:xfrm>
            <a:off x="2037715" y="747395"/>
            <a:ext cx="5554980" cy="2386330"/>
          </a:xfrm>
          <a:prstGeom prst="rect">
            <a:avLst/>
          </a:prstGeom>
          <a:noFill/>
        </p:spPr>
        <p:txBody>
          <a:bodyPr wrap="none" rtlCol="0" anchor="t"/>
          <a:lstStyle/>
          <a:p>
            <a:pPr marL="0" indent="0">
              <a:lnSpc>
                <a:spcPts val="5470"/>
              </a:lnSpc>
              <a:buNone/>
            </a:pPr>
            <a:r>
              <a:rPr lang="en-US" sz="4400" dirty="0">
                <a:solidFill>
                  <a:srgbClr val="476FD6"/>
                </a:solidFill>
                <a:latin typeface="Times New Roman" panose="02020603050405020304" charset="0"/>
                <a:ea typeface="Roboto Slab" pitchFamily="34" charset="-122"/>
                <a:cs typeface="Times New Roman" panose="02020603050405020304" charset="0"/>
              </a:rPr>
              <a:t>Prediction Process</a:t>
            </a:r>
            <a:endParaRPr lang="en-US" sz="4400" dirty="0">
              <a:solidFill>
                <a:srgbClr val="476FD6"/>
              </a:solidFill>
              <a:latin typeface="Times New Roman" panose="02020603050405020304" charset="0"/>
              <a:ea typeface="Roboto Slab" pitchFamily="34" charset="-122"/>
              <a:cs typeface="Times New Roman" panose="02020603050405020304" charset="0"/>
            </a:endParaRPr>
          </a:p>
        </p:txBody>
      </p:sp>
      <p:pic>
        <p:nvPicPr>
          <p:cNvPr id="5" name="Image 0" descr="preencoded.png"/>
          <p:cNvPicPr>
            <a:picLocks noChangeAspect="1"/>
          </p:cNvPicPr>
          <p:nvPr/>
        </p:nvPicPr>
        <p:blipFill>
          <a:blip r:embed="rId1"/>
          <a:stretch>
            <a:fillRect/>
          </a:stretch>
        </p:blipFill>
        <p:spPr>
          <a:xfrm>
            <a:off x="2037993" y="3577590"/>
            <a:ext cx="444341" cy="444341"/>
          </a:xfrm>
          <a:prstGeom prst="rect">
            <a:avLst/>
          </a:prstGeom>
        </p:spPr>
      </p:pic>
      <p:sp>
        <p:nvSpPr>
          <p:cNvPr id="6" name="Text 3"/>
          <p:cNvSpPr/>
          <p:nvPr/>
        </p:nvSpPr>
        <p:spPr>
          <a:xfrm>
            <a:off x="2037993" y="4244102"/>
            <a:ext cx="2777490" cy="347186"/>
          </a:xfrm>
          <a:prstGeom prst="rect">
            <a:avLst/>
          </a:prstGeom>
          <a:noFill/>
        </p:spPr>
        <p:txBody>
          <a:bodyPr wrap="none" rtlCol="0" anchor="t"/>
          <a:lstStyle/>
          <a:p>
            <a:pPr marL="0" indent="0" algn="l">
              <a:lnSpc>
                <a:spcPts val="2735"/>
              </a:lnSpc>
              <a:buNone/>
            </a:pPr>
            <a:r>
              <a:rPr lang="en-US" sz="2800" dirty="0">
                <a:solidFill>
                  <a:srgbClr val="476FD6"/>
                </a:solidFill>
                <a:latin typeface="Times New Roman" panose="02020603050405020304" charset="0"/>
                <a:ea typeface="Roboto Slab" pitchFamily="34" charset="-122"/>
                <a:cs typeface="Times New Roman" panose="02020603050405020304" charset="0"/>
              </a:rPr>
              <a:t>Data Analysis</a:t>
            </a:r>
            <a:endParaRPr lang="en-US" sz="2800" dirty="0">
              <a:solidFill>
                <a:srgbClr val="476FD6"/>
              </a:solidFill>
              <a:latin typeface="Times New Roman" panose="02020603050405020304" charset="0"/>
              <a:ea typeface="Roboto Slab" pitchFamily="34" charset="-122"/>
              <a:cs typeface="Times New Roman" panose="02020603050405020304" charset="0"/>
            </a:endParaRPr>
          </a:p>
        </p:txBody>
      </p:sp>
      <p:sp>
        <p:nvSpPr>
          <p:cNvPr id="7" name="Text 4"/>
          <p:cNvSpPr/>
          <p:nvPr/>
        </p:nvSpPr>
        <p:spPr>
          <a:xfrm>
            <a:off x="2037993" y="4724519"/>
            <a:ext cx="3295888" cy="1066205"/>
          </a:xfrm>
          <a:prstGeom prst="rect">
            <a:avLst/>
          </a:prstGeom>
          <a:noFill/>
        </p:spPr>
        <p:txBody>
          <a:bodyPr wrap="square" rtlCol="0" anchor="t"/>
          <a:lstStyle/>
          <a:p>
            <a:pPr marL="0" indent="0" algn="l">
              <a:lnSpc>
                <a:spcPts val="2800"/>
              </a:lnSpc>
              <a:buNone/>
            </a:pPr>
            <a:r>
              <a:rPr lang="en-US" sz="2800" dirty="0">
                <a:solidFill>
                  <a:srgbClr val="15213F"/>
                </a:solidFill>
                <a:latin typeface="Times New Roman" panose="02020603050405020304" charset="0"/>
                <a:ea typeface="Roboto" pitchFamily="34" charset="-122"/>
                <a:cs typeface="Times New Roman" panose="02020603050405020304" charset="0"/>
              </a:rPr>
              <a:t>Utilizing advanced algorithms to analyze input data for disease prediction.</a:t>
            </a:r>
            <a:endParaRPr lang="en-US" sz="2800" dirty="0">
              <a:solidFill>
                <a:srgbClr val="15213F"/>
              </a:solidFill>
              <a:latin typeface="Times New Roman" panose="02020603050405020304" charset="0"/>
              <a:ea typeface="Roboto" pitchFamily="34" charset="-122"/>
              <a:cs typeface="Times New Roman" panose="02020603050405020304" charset="0"/>
            </a:endParaRPr>
          </a:p>
        </p:txBody>
      </p:sp>
      <p:pic>
        <p:nvPicPr>
          <p:cNvPr id="8" name="Image 1" descr="preencoded.png"/>
          <p:cNvPicPr>
            <a:picLocks noChangeAspect="1"/>
          </p:cNvPicPr>
          <p:nvPr/>
        </p:nvPicPr>
        <p:blipFill>
          <a:blip r:embed="rId2"/>
          <a:stretch>
            <a:fillRect/>
          </a:stretch>
        </p:blipFill>
        <p:spPr>
          <a:xfrm>
            <a:off x="5667137" y="3577590"/>
            <a:ext cx="444341" cy="444341"/>
          </a:xfrm>
          <a:prstGeom prst="rect">
            <a:avLst/>
          </a:prstGeom>
        </p:spPr>
      </p:pic>
      <p:sp>
        <p:nvSpPr>
          <p:cNvPr id="9" name="Text 5"/>
          <p:cNvSpPr/>
          <p:nvPr/>
        </p:nvSpPr>
        <p:spPr>
          <a:xfrm>
            <a:off x="5667137" y="4244102"/>
            <a:ext cx="3118366" cy="347186"/>
          </a:xfrm>
          <a:prstGeom prst="rect">
            <a:avLst/>
          </a:prstGeom>
          <a:noFill/>
        </p:spPr>
        <p:txBody>
          <a:bodyPr wrap="none" rtlCol="0" anchor="t"/>
          <a:lstStyle/>
          <a:p>
            <a:pPr marL="0" indent="0" algn="l">
              <a:lnSpc>
                <a:spcPts val="2735"/>
              </a:lnSpc>
              <a:buNone/>
            </a:pPr>
            <a:r>
              <a:rPr lang="en-US" sz="2800" dirty="0">
                <a:solidFill>
                  <a:srgbClr val="476FD6"/>
                </a:solidFill>
                <a:latin typeface="Times New Roman" panose="02020603050405020304" charset="0"/>
                <a:ea typeface="Roboto Slab" pitchFamily="34" charset="-122"/>
                <a:cs typeface="Times New Roman" panose="02020603050405020304" charset="0"/>
              </a:rPr>
              <a:t>Precision Measurement</a:t>
            </a:r>
            <a:endParaRPr lang="en-US" sz="2800" dirty="0">
              <a:solidFill>
                <a:srgbClr val="476FD6"/>
              </a:solidFill>
              <a:latin typeface="Times New Roman" panose="02020603050405020304" charset="0"/>
              <a:ea typeface="Roboto Slab" pitchFamily="34" charset="-122"/>
              <a:cs typeface="Times New Roman" panose="02020603050405020304" charset="0"/>
            </a:endParaRPr>
          </a:p>
        </p:txBody>
      </p:sp>
      <p:sp>
        <p:nvSpPr>
          <p:cNvPr id="10" name="Text 6"/>
          <p:cNvSpPr/>
          <p:nvPr/>
        </p:nvSpPr>
        <p:spPr>
          <a:xfrm>
            <a:off x="5667137" y="4724519"/>
            <a:ext cx="3296007" cy="1066205"/>
          </a:xfrm>
          <a:prstGeom prst="rect">
            <a:avLst/>
          </a:prstGeom>
          <a:noFill/>
        </p:spPr>
        <p:txBody>
          <a:bodyPr wrap="square" rtlCol="0" anchor="t"/>
          <a:lstStyle/>
          <a:p>
            <a:pPr marL="0" indent="0" algn="l">
              <a:lnSpc>
                <a:spcPts val="2800"/>
              </a:lnSpc>
              <a:buNone/>
            </a:pPr>
            <a:r>
              <a:rPr lang="en-US" sz="2800" dirty="0">
                <a:solidFill>
                  <a:srgbClr val="15213F"/>
                </a:solidFill>
                <a:latin typeface="Times New Roman" panose="02020603050405020304" charset="0"/>
                <a:ea typeface="Roboto" pitchFamily="34" charset="-122"/>
                <a:cs typeface="Times New Roman" panose="02020603050405020304" charset="0"/>
              </a:rPr>
              <a:t>Measuring the accuracy and precision of the disease prediction model.</a:t>
            </a:r>
            <a:endParaRPr lang="en-US" sz="2800" dirty="0">
              <a:solidFill>
                <a:srgbClr val="15213F"/>
              </a:solidFill>
              <a:latin typeface="Times New Roman" panose="02020603050405020304" charset="0"/>
              <a:ea typeface="Roboto" pitchFamily="34" charset="-122"/>
              <a:cs typeface="Times New Roman" panose="02020603050405020304" charset="0"/>
            </a:endParaRPr>
          </a:p>
        </p:txBody>
      </p:sp>
      <p:pic>
        <p:nvPicPr>
          <p:cNvPr id="11" name="Image 2" descr="preencoded.png"/>
          <p:cNvPicPr>
            <a:picLocks noChangeAspect="1"/>
          </p:cNvPicPr>
          <p:nvPr/>
        </p:nvPicPr>
        <p:blipFill>
          <a:blip r:embed="rId3"/>
          <a:stretch>
            <a:fillRect/>
          </a:stretch>
        </p:blipFill>
        <p:spPr>
          <a:xfrm>
            <a:off x="9296400" y="3577590"/>
            <a:ext cx="444341" cy="444341"/>
          </a:xfrm>
          <a:prstGeom prst="rect">
            <a:avLst/>
          </a:prstGeom>
        </p:spPr>
      </p:pic>
      <p:sp>
        <p:nvSpPr>
          <p:cNvPr id="12" name="Text 7"/>
          <p:cNvSpPr/>
          <p:nvPr/>
        </p:nvSpPr>
        <p:spPr>
          <a:xfrm>
            <a:off x="9296400" y="4244102"/>
            <a:ext cx="2777490" cy="347186"/>
          </a:xfrm>
          <a:prstGeom prst="rect">
            <a:avLst/>
          </a:prstGeom>
          <a:noFill/>
        </p:spPr>
        <p:txBody>
          <a:bodyPr wrap="none" rtlCol="0" anchor="t"/>
          <a:lstStyle/>
          <a:p>
            <a:pPr marL="0" indent="0" algn="l">
              <a:lnSpc>
                <a:spcPts val="2735"/>
              </a:lnSpc>
              <a:buNone/>
            </a:pPr>
            <a:r>
              <a:rPr lang="en-US" sz="2800" dirty="0">
                <a:solidFill>
                  <a:srgbClr val="476FD6"/>
                </a:solidFill>
                <a:latin typeface="Times New Roman" panose="02020603050405020304" charset="0"/>
                <a:ea typeface="Roboto Slab" pitchFamily="34" charset="-122"/>
                <a:cs typeface="Times New Roman" panose="02020603050405020304" charset="0"/>
              </a:rPr>
              <a:t>Machine Learning</a:t>
            </a:r>
            <a:endParaRPr lang="en-US" sz="2800" dirty="0">
              <a:solidFill>
                <a:srgbClr val="476FD6"/>
              </a:solidFill>
              <a:latin typeface="Times New Roman" panose="02020603050405020304" charset="0"/>
              <a:ea typeface="Roboto Slab" pitchFamily="34" charset="-122"/>
              <a:cs typeface="Times New Roman" panose="02020603050405020304" charset="0"/>
            </a:endParaRPr>
          </a:p>
        </p:txBody>
      </p:sp>
      <p:sp>
        <p:nvSpPr>
          <p:cNvPr id="13" name="Text 8"/>
          <p:cNvSpPr/>
          <p:nvPr/>
        </p:nvSpPr>
        <p:spPr>
          <a:xfrm>
            <a:off x="9296400" y="4724519"/>
            <a:ext cx="3296007" cy="1066205"/>
          </a:xfrm>
          <a:prstGeom prst="rect">
            <a:avLst/>
          </a:prstGeom>
          <a:noFill/>
        </p:spPr>
        <p:txBody>
          <a:bodyPr wrap="square" rtlCol="0" anchor="t"/>
          <a:lstStyle/>
          <a:p>
            <a:pPr marL="0" indent="0" algn="l">
              <a:lnSpc>
                <a:spcPts val="2800"/>
              </a:lnSpc>
              <a:buNone/>
            </a:pPr>
            <a:r>
              <a:rPr lang="en-US" sz="2800" dirty="0">
                <a:solidFill>
                  <a:srgbClr val="15213F"/>
                </a:solidFill>
                <a:latin typeface="Times New Roman" panose="02020603050405020304" charset="0"/>
                <a:ea typeface="Roboto" pitchFamily="34" charset="-122"/>
                <a:cs typeface="Times New Roman" panose="02020603050405020304" charset="0"/>
              </a:rPr>
              <a:t>Implementing cutting-edge machine learning techniques for accurate predictions.</a:t>
            </a:r>
            <a:endParaRPr lang="en-US" sz="2800" dirty="0">
              <a:solidFill>
                <a:srgbClr val="15213F"/>
              </a:solidFill>
              <a:latin typeface="Times New Roman" panose="02020603050405020304" charset="0"/>
              <a:ea typeface="Roboto" pitchFamily="34" charset="-122"/>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155065" y="681355"/>
            <a:ext cx="6226810" cy="2750820"/>
          </a:xfrm>
          <a:prstGeom prst="rect">
            <a:avLst/>
          </a:prstGeom>
          <a:noFill/>
        </p:spPr>
        <p:txBody>
          <a:bodyPr wrap="square" rtlCol="0">
            <a:noAutofit/>
          </a:bodyPr>
          <a:p>
            <a:r>
              <a:rPr lang="en-US" sz="4800">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Output</a:t>
            </a:r>
            <a:endParaRPr lang="en-US" sz="4800">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pic>
        <p:nvPicPr>
          <p:cNvPr id="3" name="Picture 2" descr="Screenshot 2024-04-02 104548"/>
          <p:cNvPicPr>
            <a:picLocks noChangeAspect="1"/>
          </p:cNvPicPr>
          <p:nvPr/>
        </p:nvPicPr>
        <p:blipFill>
          <a:blip r:embed="rId1"/>
          <a:stretch>
            <a:fillRect/>
          </a:stretch>
        </p:blipFill>
        <p:spPr>
          <a:xfrm>
            <a:off x="4214495" y="1461770"/>
            <a:ext cx="7239000" cy="57988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3992</Words>
  <Application>WPS Presentation</Application>
  <PresentationFormat>On-screen Show (16:9)</PresentationFormat>
  <Paragraphs>134</Paragraphs>
  <Slides>12</Slides>
  <Notes>10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Arial</vt:lpstr>
      <vt:lpstr>SimSun</vt:lpstr>
      <vt:lpstr>Wingdings</vt:lpstr>
      <vt:lpstr>Times New Roman</vt:lpstr>
      <vt:lpstr>Roboto Slab</vt:lpstr>
      <vt:lpstr>Roboto</vt:lpstr>
      <vt:lpstr>Microsoft YaHei</vt:lpstr>
      <vt:lpstr>Arial Unicode MS</vt:lpstr>
      <vt:lpstr>Calibri</vt:lpstr>
      <vt:lpstr>Gelasio</vt:lpstr>
      <vt:lpstr>Segoe Print</vt:lpstr>
      <vt:lpstr>Gelasio</vt:lpstr>
      <vt:lpstr>Gelasio</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Balaji</cp:lastModifiedBy>
  <cp:revision>5</cp:revision>
  <dcterms:created xsi:type="dcterms:W3CDTF">2024-04-02T04:46:00Z</dcterms:created>
  <dcterms:modified xsi:type="dcterms:W3CDTF">2024-04-02T05:17:53Z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FBCAEC86150A4CB58C5E6CDCBD8FD880_13</vt:lpwstr>
  </property>
  <property fmtid="{D5CDD505-2E9C-101B-9397-08002B2CF9AE}" pid="3" name="KSOProductBuildVer">
    <vt:lpwstr>1033-12.2.0.13472</vt:lpwstr>
  </property>
</Properties>
</file>