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6" r:id="rId3"/>
    <p:sldId id="256" r:id="rId4"/>
    <p:sldId id="257" r:id="rId5"/>
    <p:sldId id="258" r:id="rId6"/>
    <p:sldId id="259" r:id="rId7"/>
    <p:sldId id="260" r:id="rId8"/>
    <p:sldId id="261" r:id="rId9"/>
    <p:sldId id="262" r:id="rId10"/>
    <p:sldId id="263" r:id="rId11"/>
    <p:sldId id="264" r:id="rId12"/>
    <p:sldId id="265" r:id="rId13"/>
    <p:sldId id="277" r:id="rId14"/>
  </p:sldIdLst>
  <p:sldSz cx="18288000" cy="10287000"/>
  <p:notesSz cx="6858000" cy="9144000"/>
  <p:embeddedFontLst>
    <p:embeddedFont>
      <p:font typeface="SimSun" panose="02010600030101010101" pitchFamily="2" charset="-122"/>
      <p:regular r:id="rId18"/>
    </p:embeddedFont>
    <p:embeddedFont>
      <p:font typeface="Raleway"/>
      <p:regular r:id="rId19"/>
    </p:embeddedFont>
    <p:embeddedFont>
      <p:font typeface="Roboto"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358776" y="1038225"/>
            <a:ext cx="17827624" cy="9165432"/>
          </a:xfrm>
          <a:prstGeom prst="rect">
            <a:avLst/>
          </a:prstGeom>
          <a:noFill/>
          <a:ln w="9525">
            <a:noFill/>
          </a:ln>
        </p:spPr>
      </p:pic>
      <p:sp>
        <p:nvSpPr>
          <p:cNvPr id="10" name="Rectangle 7"/>
          <p:cNvSpPr>
            <a:spLocks noChangeArrowheads="1"/>
          </p:cNvSpPr>
          <p:nvPr/>
        </p:nvSpPr>
        <p:spPr bwMode="auto">
          <a:xfrm>
            <a:off x="3176" y="823913"/>
            <a:ext cx="18288000" cy="22669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7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3816350" y="3738563"/>
            <a:ext cx="11090276" cy="1833563"/>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511300" y="931070"/>
            <a:ext cx="15544800" cy="2205038"/>
          </a:xfrm>
        </p:spPr>
        <p:txBody>
          <a:bodyPr/>
          <a:lstStyle>
            <a:lvl1pPr>
              <a:defRPr sz="54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914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a:p>
        </p:txBody>
      </p:sp>
      <p:sp>
        <p:nvSpPr>
          <p:cNvPr id="12" name="Rectangle 5"/>
          <p:cNvSpPr>
            <a:spLocks noChangeArrowheads="1"/>
          </p:cNvSpPr>
          <p:nvPr>
            <p:ph type="ftr" sz="quarter" idx="3"/>
          </p:nvPr>
        </p:nvSpPr>
        <p:spPr bwMode="auto">
          <a:xfrm>
            <a:off x="6248400" y="9367838"/>
            <a:ext cx="5791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13106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7"/>
            <a:ext cx="4114800" cy="8777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11957"/>
            <a:ext cx="12039600" cy="877728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2564607"/>
            <a:ext cx="15773400" cy="4279106"/>
          </a:xfrm>
        </p:spPr>
        <p:txBody>
          <a:bodyPr anchor="b"/>
          <a:lstStyle>
            <a:lvl1pPr>
              <a:defRPr sz="9000"/>
            </a:lvl1pPr>
          </a:lstStyle>
          <a:p>
            <a:r>
              <a:rPr lang="en-US" smtClean="0"/>
              <a:t>Click to edit Master title style</a:t>
            </a:r>
            <a:endParaRPr lang="en-US"/>
          </a:p>
        </p:txBody>
      </p:sp>
      <p:sp>
        <p:nvSpPr>
          <p:cNvPr id="3" name="Text Placeholder 2"/>
          <p:cNvSpPr>
            <a:spLocks noGrp="1"/>
          </p:cNvSpPr>
          <p:nvPr>
            <p:ph type="body" idx="1"/>
          </p:nvPr>
        </p:nvSpPr>
        <p:spPr>
          <a:xfrm>
            <a:off x="1247776" y="6884195"/>
            <a:ext cx="15773400" cy="2250281"/>
          </a:xfrm>
        </p:spPr>
        <p:txBody>
          <a:bodyPr/>
          <a:lstStyle>
            <a:lvl1pPr marL="0" indent="0">
              <a:buNone/>
              <a:defRPr sz="3600"/>
            </a:lvl1pPr>
            <a:lvl2pPr marL="685800" indent="0">
              <a:buNone/>
              <a:defRPr sz="3000"/>
            </a:lvl2pPr>
            <a:lvl3pPr marL="1371600" indent="0">
              <a:buNone/>
              <a:defRPr sz="27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00300"/>
            <a:ext cx="8077200" cy="67889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9296400" y="2400300"/>
            <a:ext cx="8077200" cy="67889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6" y="547688"/>
            <a:ext cx="15773400" cy="198834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60476" y="2521745"/>
            <a:ext cx="7737474"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60476" y="3757613"/>
            <a:ext cx="7737474"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9258300" y="2521745"/>
            <a:ext cx="7775576"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9258300" y="3757613"/>
            <a:ext cx="7775576"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Content Placeholder 2"/>
          <p:cNvSpPr>
            <a:spLocks noGrp="1"/>
          </p:cNvSpPr>
          <p:nvPr>
            <p:ph idx="1"/>
          </p:nvPr>
        </p:nvSpPr>
        <p:spPr>
          <a:xfrm>
            <a:off x="7775576"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Picture Placeholder 2"/>
          <p:cNvSpPr>
            <a:spLocks noGrp="1"/>
          </p:cNvSpPr>
          <p:nvPr>
            <p:ph type="pic" idx="1"/>
          </p:nvPr>
        </p:nvSpPr>
        <p:spPr>
          <a:xfrm>
            <a:off x="7775576" y="1481138"/>
            <a:ext cx="9258300" cy="7310438"/>
          </a:xfrm>
        </p:spPr>
        <p:txBody>
          <a:bodyPr vert="horz" wrap="square" lIns="91440" tIns="45720" rIns="91440" bIns="45720" numCol="1" anchor="t" anchorCtr="0" compatLnSpc="1"/>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3176" y="500063"/>
            <a:ext cx="18288000" cy="1514475"/>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7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11595100" y="6657975"/>
            <a:ext cx="6680200" cy="3500438"/>
          </a:xfrm>
          <a:prstGeom prst="rect">
            <a:avLst/>
          </a:prstGeom>
          <a:noFill/>
          <a:ln w="9525">
            <a:noFill/>
          </a:ln>
        </p:spPr>
      </p:pic>
      <p:sp>
        <p:nvSpPr>
          <p:cNvPr id="1028" name="Rectangle 4"/>
          <p:cNvSpPr/>
          <p:nvPr>
            <p:ph type="title"/>
          </p:nvPr>
        </p:nvSpPr>
        <p:spPr>
          <a:xfrm>
            <a:off x="914400" y="411957"/>
            <a:ext cx="16459200" cy="17145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914400" y="2400300"/>
            <a:ext cx="16459200" cy="678894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914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100"/>
            </a:lvl1pPr>
          </a:lstStyle>
          <a:p>
            <a:fld id="{1D8BD707-D9CF-40AE-B4C6-C98DA3205C09}" type="datetimeFigureOut">
              <a:rPr lang="en-US" smtClean="0"/>
            </a:fld>
            <a:endParaRPr lang="en-US"/>
          </a:p>
        </p:txBody>
      </p:sp>
      <p:sp>
        <p:nvSpPr>
          <p:cNvPr id="1031" name="Rectangle 7"/>
          <p:cNvSpPr>
            <a:spLocks noChangeArrowheads="1"/>
          </p:cNvSpPr>
          <p:nvPr>
            <p:ph type="ftr" sz="quarter" idx="3"/>
          </p:nvPr>
        </p:nvSpPr>
        <p:spPr bwMode="auto">
          <a:xfrm>
            <a:off x="6248400" y="9367838"/>
            <a:ext cx="5791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100"/>
            </a:lvl1pPr>
          </a:lstStyle>
          <a:p>
            <a:endParaRPr lang="en-US"/>
          </a:p>
        </p:txBody>
      </p:sp>
      <p:sp>
        <p:nvSpPr>
          <p:cNvPr id="1032" name="Rectangle 8"/>
          <p:cNvSpPr>
            <a:spLocks noChangeArrowheads="1"/>
          </p:cNvSpPr>
          <p:nvPr>
            <p:ph type="sldNum" sz="quarter" idx="4"/>
          </p:nvPr>
        </p:nvSpPr>
        <p:spPr bwMode="auto">
          <a:xfrm>
            <a:off x="13106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100"/>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66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514350" indent="-514350" algn="l" rtl="0" fontAlgn="base">
        <a:spcBef>
          <a:spcPct val="30000"/>
        </a:spcBef>
        <a:spcAft>
          <a:spcPct val="0"/>
        </a:spcAft>
        <a:buChar char="•"/>
        <a:defRPr sz="4800" kern="1200">
          <a:solidFill>
            <a:schemeClr val="tx1"/>
          </a:solidFill>
          <a:latin typeface="+mn-lt"/>
          <a:ea typeface="+mn-ea"/>
          <a:cs typeface="+mn-cs"/>
        </a:defRPr>
      </a:lvl1pPr>
      <a:lvl2pPr marL="1114425" indent="-428625" algn="l" rtl="0" fontAlgn="base">
        <a:spcBef>
          <a:spcPct val="30000"/>
        </a:spcBef>
        <a:spcAft>
          <a:spcPct val="0"/>
        </a:spcAft>
        <a:buChar char="–"/>
        <a:defRPr sz="4200" kern="1200">
          <a:solidFill>
            <a:schemeClr val="tx1"/>
          </a:solidFill>
          <a:latin typeface="+mn-lt"/>
          <a:ea typeface="+mn-ea"/>
          <a:cs typeface="+mn-cs"/>
        </a:defRPr>
      </a:lvl2pPr>
      <a:lvl3pPr marL="1714500" indent="-342900" algn="l" rtl="0" fontAlgn="base">
        <a:spcBef>
          <a:spcPct val="30000"/>
        </a:spcBef>
        <a:spcAft>
          <a:spcPct val="0"/>
        </a:spcAft>
        <a:buChar char="•"/>
        <a:defRPr sz="3600" kern="1200">
          <a:solidFill>
            <a:schemeClr val="tx1"/>
          </a:solidFill>
          <a:latin typeface="+mn-lt"/>
          <a:ea typeface="+mn-ea"/>
          <a:cs typeface="+mn-cs"/>
        </a:defRPr>
      </a:lvl3pPr>
      <a:lvl4pPr marL="2400300" indent="-342900" algn="l" rtl="0" fontAlgn="base">
        <a:spcBef>
          <a:spcPct val="30000"/>
        </a:spcBef>
        <a:spcAft>
          <a:spcPct val="0"/>
        </a:spcAft>
        <a:buChar char="–"/>
        <a:defRPr sz="3000" kern="1200">
          <a:solidFill>
            <a:schemeClr val="tx1"/>
          </a:solidFill>
          <a:latin typeface="+mn-lt"/>
          <a:ea typeface="+mn-ea"/>
          <a:cs typeface="+mn-cs"/>
        </a:defRPr>
      </a:lvl4pPr>
      <a:lvl5pPr marL="3086100" indent="-342900" algn="l" rtl="0" fontAlgn="base">
        <a:spcBef>
          <a:spcPct val="30000"/>
        </a:spcBef>
        <a:spcAft>
          <a:spcPct val="0"/>
        </a:spcAft>
        <a:buChar char="»"/>
        <a:defRPr sz="30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95400" y="1897380"/>
            <a:ext cx="16433165" cy="2038350"/>
          </a:xfrm>
          <a:prstGeom prst="rect">
            <a:avLst/>
          </a:prstGeom>
          <a:noFill/>
        </p:spPr>
        <p:txBody>
          <a:bodyPr wrap="square" rtlCol="0">
            <a:noAutofit/>
          </a:bodyPr>
          <a:p>
            <a:r>
              <a:rPr lang="en-US" sz="6000" b="1">
                <a:latin typeface="Times New Roman" panose="02020603050405020304" charset="0"/>
                <a:cs typeface="Times New Roman" panose="02020603050405020304" charset="0"/>
              </a:rPr>
              <a:t>         </a:t>
            </a:r>
            <a:r>
              <a:rPr lang="en-US" sz="6600" b="1">
                <a:latin typeface="Times New Roman" panose="02020603050405020304" charset="0"/>
                <a:cs typeface="Times New Roman" panose="02020603050405020304" charset="0"/>
              </a:rPr>
              <a:t>Plant disease prediction using CNN</a:t>
            </a:r>
            <a:endParaRPr lang="en-US" sz="6600" b="1">
              <a:latin typeface="Times New Roman" panose="02020603050405020304" charset="0"/>
              <a:cs typeface="Times New Roman" panose="02020603050405020304" charset="0"/>
            </a:endParaRPr>
          </a:p>
        </p:txBody>
      </p:sp>
      <p:sp>
        <p:nvSpPr>
          <p:cNvPr id="3" name="Text Box 2"/>
          <p:cNvSpPr txBox="1"/>
          <p:nvPr/>
        </p:nvSpPr>
        <p:spPr>
          <a:xfrm>
            <a:off x="1847215" y="4246245"/>
            <a:ext cx="16953865" cy="5088255"/>
          </a:xfrm>
          <a:prstGeom prst="rect">
            <a:avLst/>
          </a:prstGeom>
          <a:noFill/>
        </p:spPr>
        <p:txBody>
          <a:bodyPr wrap="square" rtlCol="0">
            <a:noAutofit/>
          </a:bodyPr>
          <a:p>
            <a:r>
              <a:rPr lang="en-US" sz="4000">
                <a:latin typeface="Times New Roman" panose="02020603050405020304" charset="0"/>
                <a:cs typeface="Times New Roman" panose="02020603050405020304" charset="0"/>
              </a:rPr>
              <a:t>              </a:t>
            </a:r>
            <a:r>
              <a:rPr lang="en-US" sz="4800">
                <a:latin typeface="Times New Roman" panose="02020603050405020304" charset="0"/>
                <a:cs typeface="Times New Roman" panose="02020603050405020304" charset="0"/>
              </a:rPr>
              <a:t>presented by: S.Balaji</a:t>
            </a:r>
            <a:endParaRPr lang="en-GB" sz="4800">
              <a:latin typeface="Times New Roman" panose="02020603050405020304" charset="0"/>
              <a:cs typeface="Times New Roman" panose="02020603050405020304" charset="0"/>
            </a:endParaRPr>
          </a:p>
          <a:p>
            <a:pPr marL="0" lvl="0" indent="0" algn="l" rtl="0">
              <a:spcBef>
                <a:spcPts val="0"/>
              </a:spcBef>
              <a:spcAft>
                <a:spcPts val="0"/>
              </a:spcAft>
              <a:buNone/>
            </a:pPr>
            <a:r>
              <a:rPr lang="en-GB" sz="4800">
                <a:latin typeface="Times New Roman" panose="02020603050405020304" charset="0"/>
                <a:cs typeface="Times New Roman" panose="02020603050405020304" charset="0"/>
                <a:sym typeface="+mn-ea"/>
              </a:rPr>
              <a:t>                      </a:t>
            </a:r>
            <a:r>
              <a:rPr lang="en-US" altLang="en-GB" sz="4800">
                <a:latin typeface="Times New Roman" panose="02020603050405020304" charset="0"/>
                <a:cs typeface="Times New Roman" panose="02020603050405020304" charset="0"/>
                <a:sym typeface="+mn-ea"/>
              </a:rPr>
              <a:t>            </a:t>
            </a:r>
            <a:r>
              <a:rPr lang="en-GB" sz="4800">
                <a:latin typeface="Times New Roman" panose="02020603050405020304" charset="0"/>
                <a:cs typeface="Times New Roman" panose="02020603050405020304" charset="0"/>
                <a:sym typeface="+mn-ea"/>
              </a:rPr>
              <a:t>III year,KVCET</a:t>
            </a:r>
            <a:endParaRPr lang="en-GB" sz="4800">
              <a:latin typeface="Times New Roman" panose="02020603050405020304" charset="0"/>
              <a:cs typeface="Times New Roman" panose="02020603050405020304" charset="0"/>
              <a:sym typeface="+mn-ea"/>
            </a:endParaRPr>
          </a:p>
          <a:p>
            <a:pPr marL="0" lvl="0" indent="0" algn="l" rtl="0">
              <a:spcBef>
                <a:spcPts val="0"/>
              </a:spcBef>
              <a:spcAft>
                <a:spcPts val="0"/>
              </a:spcAft>
              <a:buNone/>
            </a:pPr>
            <a:r>
              <a:rPr lang="en-GB" sz="4800">
                <a:latin typeface="Times New Roman" panose="02020603050405020304" charset="0"/>
                <a:cs typeface="Times New Roman" panose="02020603050405020304" charset="0"/>
                <a:sym typeface="+mn-ea"/>
              </a:rPr>
              <a:t> </a:t>
            </a:r>
            <a:r>
              <a:rPr lang="en-US" altLang="en-GB" sz="4800">
                <a:latin typeface="Times New Roman" panose="02020603050405020304" charset="0"/>
                <a:cs typeface="Times New Roman" panose="02020603050405020304" charset="0"/>
                <a:sym typeface="+mn-ea"/>
              </a:rPr>
              <a:t>                                 </a:t>
            </a:r>
            <a:r>
              <a:rPr lang="en-GB" sz="4800">
                <a:latin typeface="Times New Roman" panose="02020603050405020304" charset="0"/>
                <a:cs typeface="Times New Roman" panose="02020603050405020304" charset="0"/>
                <a:sym typeface="+mn-ea"/>
              </a:rPr>
              <a:t>NM ID-au4212212430</a:t>
            </a:r>
            <a:r>
              <a:rPr lang="en-US" altLang="en-GB" sz="4800">
                <a:latin typeface="Times New Roman" panose="02020603050405020304" charset="0"/>
                <a:cs typeface="Times New Roman" panose="02020603050405020304" charset="0"/>
                <a:sym typeface="+mn-ea"/>
              </a:rPr>
              <a:t>04</a:t>
            </a:r>
            <a:endParaRPr lang="en-GB" sz="4800">
              <a:latin typeface="Times New Roman" panose="02020603050405020304" charset="0"/>
              <a:cs typeface="Times New Roman" panose="02020603050405020304" charset="0"/>
            </a:endParaRPr>
          </a:p>
          <a:p>
            <a:pPr marL="0" lvl="0" indent="0" algn="ctr" rtl="0">
              <a:spcBef>
                <a:spcPts val="0"/>
              </a:spcBef>
              <a:spcAft>
                <a:spcPts val="0"/>
              </a:spcAft>
              <a:buNone/>
            </a:pPr>
            <a:r>
              <a:rPr lang="en-GB" sz="4800">
                <a:latin typeface="Times New Roman" panose="02020603050405020304" charset="0"/>
                <a:cs typeface="Times New Roman" panose="02020603050405020304" charset="0"/>
                <a:sym typeface="+mn-ea"/>
              </a:rPr>
              <a:t>           </a:t>
            </a:r>
            <a:r>
              <a:rPr lang="en-US" altLang="en-GB" sz="4800">
                <a:latin typeface="Times New Roman" panose="02020603050405020304" charset="0"/>
                <a:cs typeface="Times New Roman" panose="02020603050405020304" charset="0"/>
                <a:sym typeface="+mn-ea"/>
              </a:rPr>
              <a:t>              </a:t>
            </a:r>
            <a:r>
              <a:rPr lang="en-GB" sz="4800">
                <a:latin typeface="Times New Roman" panose="02020603050405020304" charset="0"/>
                <a:cs typeface="Times New Roman" panose="02020603050405020304" charset="0"/>
                <a:sym typeface="+mn-ea"/>
              </a:rPr>
              <a:t>Email ID-</a:t>
            </a:r>
            <a:r>
              <a:rPr lang="en-US" altLang="en-GB" sz="4800">
                <a:latin typeface="Times New Roman" panose="02020603050405020304" charset="0"/>
                <a:cs typeface="Times New Roman" panose="02020603050405020304" charset="0"/>
                <a:sym typeface="+mn-ea"/>
              </a:rPr>
              <a:t>balajisivakumar743</a:t>
            </a:r>
            <a:r>
              <a:rPr lang="en-GB" sz="4800">
                <a:latin typeface="Times New Roman" panose="02020603050405020304" charset="0"/>
                <a:cs typeface="Times New Roman" panose="02020603050405020304" charset="0"/>
                <a:sym typeface="+mn-ea"/>
              </a:rPr>
              <a:t>@gmail.com</a:t>
            </a:r>
            <a:endParaRPr lang="en-GB" sz="4800">
              <a:latin typeface="Times New Roman" panose="02020603050405020304" charset="0"/>
              <a:cs typeface="Times New Roman" panose="02020603050405020304" charset="0"/>
            </a:endParaRPr>
          </a:p>
          <a:p>
            <a:endParaRPr lang="en-US" sz="48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sp>
      </p:grpSp>
      <p:sp>
        <p:nvSpPr>
          <p:cNvPr id="6" name="TextBox 6"/>
          <p:cNvSpPr txBox="1"/>
          <p:nvPr/>
        </p:nvSpPr>
        <p:spPr>
          <a:xfrm>
            <a:off x="2638931" y="1325046"/>
            <a:ext cx="12821721" cy="814626"/>
          </a:xfrm>
          <a:prstGeom prst="rect">
            <a:avLst/>
          </a:prstGeom>
        </p:spPr>
        <p:txBody>
          <a:bodyPr lIns="0" tIns="0" rIns="0" bIns="0" rtlCol="0" anchor="t">
            <a:spAutoFit/>
          </a:bodyPr>
          <a:lstStyle/>
          <a:p>
            <a:pPr algn="l">
              <a:lnSpc>
                <a:spcPts val="6835"/>
              </a:lnSpc>
            </a:pPr>
            <a:r>
              <a:rPr lang="en-US" sz="5465">
                <a:solidFill>
                  <a:srgbClr val="1B1B27"/>
                </a:solidFill>
                <a:latin typeface="Raleway"/>
              </a:rPr>
              <a:t>Case studies and real-world applications</a:t>
            </a:r>
            <a:endParaRPr lang="en-US" sz="5465">
              <a:solidFill>
                <a:srgbClr val="1B1B27"/>
              </a:solidFill>
              <a:latin typeface="Raleway"/>
            </a:endParaRPr>
          </a:p>
        </p:txBody>
      </p:sp>
      <p:sp>
        <p:nvSpPr>
          <p:cNvPr id="7" name="Freeform 7" descr="preencoded.png"/>
          <p:cNvSpPr/>
          <p:nvPr/>
        </p:nvSpPr>
        <p:spPr>
          <a:xfrm>
            <a:off x="2547491" y="2740819"/>
            <a:ext cx="6388150" cy="3948112"/>
          </a:xfrm>
          <a:custGeom>
            <a:avLst/>
            <a:gdLst/>
            <a:ahLst/>
            <a:cxnLst/>
            <a:rect l="l" t="t" r="r" b="b"/>
            <a:pathLst>
              <a:path w="6388150" h="3948112">
                <a:moveTo>
                  <a:pt x="0" y="0"/>
                </a:moveTo>
                <a:lnTo>
                  <a:pt x="6388150" y="0"/>
                </a:lnTo>
                <a:lnTo>
                  <a:pt x="6388150" y="3948112"/>
                </a:lnTo>
                <a:lnTo>
                  <a:pt x="0" y="3948112"/>
                </a:lnTo>
                <a:lnTo>
                  <a:pt x="0" y="0"/>
                </a:lnTo>
                <a:close/>
              </a:path>
            </a:pathLst>
          </a:custGeom>
          <a:blipFill>
            <a:blip r:embed="rId1"/>
            <a:stretch>
              <a:fillRect t="-35" b="-35"/>
            </a:stretch>
          </a:blipFill>
        </p:spPr>
      </p:sp>
      <p:sp>
        <p:nvSpPr>
          <p:cNvPr id="8" name="TextBox 8"/>
          <p:cNvSpPr txBox="1"/>
          <p:nvPr/>
        </p:nvSpPr>
        <p:spPr>
          <a:xfrm>
            <a:off x="2638931" y="7053144"/>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Case Studies</a:t>
            </a:r>
            <a:endParaRPr lang="en-US" sz="2735">
              <a:solidFill>
                <a:srgbClr val="3C3939"/>
              </a:solidFill>
              <a:latin typeface="Raleway"/>
            </a:endParaRPr>
          </a:p>
        </p:txBody>
      </p:sp>
      <p:sp>
        <p:nvSpPr>
          <p:cNvPr id="9" name="TextBox 9"/>
          <p:cNvSpPr txBox="1"/>
          <p:nvPr/>
        </p:nvSpPr>
        <p:spPr>
          <a:xfrm>
            <a:off x="2638931" y="7596515"/>
            <a:ext cx="6205270" cy="882789"/>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Explore real-world examples of successful plant disease prediction using CNN models.</a:t>
            </a:r>
            <a:endParaRPr lang="en-US" sz="2185">
              <a:solidFill>
                <a:srgbClr val="3C3939"/>
              </a:solidFill>
              <a:latin typeface="Roboto" panose="02000000000000000000"/>
            </a:endParaRPr>
          </a:p>
        </p:txBody>
      </p:sp>
      <p:sp>
        <p:nvSpPr>
          <p:cNvPr id="10" name="Freeform 10" descr="preencoded.png"/>
          <p:cNvSpPr/>
          <p:nvPr/>
        </p:nvSpPr>
        <p:spPr>
          <a:xfrm>
            <a:off x="9352210" y="2740819"/>
            <a:ext cx="6388299" cy="3948261"/>
          </a:xfrm>
          <a:custGeom>
            <a:avLst/>
            <a:gdLst/>
            <a:ahLst/>
            <a:cxnLst/>
            <a:rect l="l" t="t" r="r" b="b"/>
            <a:pathLst>
              <a:path w="6388299" h="3948261">
                <a:moveTo>
                  <a:pt x="0" y="0"/>
                </a:moveTo>
                <a:lnTo>
                  <a:pt x="6388299" y="0"/>
                </a:lnTo>
                <a:lnTo>
                  <a:pt x="6388299" y="3948261"/>
                </a:lnTo>
                <a:lnTo>
                  <a:pt x="0" y="3948261"/>
                </a:lnTo>
                <a:lnTo>
                  <a:pt x="0" y="0"/>
                </a:lnTo>
                <a:close/>
              </a:path>
            </a:pathLst>
          </a:custGeom>
          <a:blipFill>
            <a:blip r:embed="rId2"/>
            <a:stretch>
              <a:fillRect t="-35" b="-35"/>
            </a:stretch>
          </a:blipFill>
        </p:spPr>
      </p:sp>
      <p:sp>
        <p:nvSpPr>
          <p:cNvPr id="11" name="TextBox 11"/>
          <p:cNvSpPr txBox="1"/>
          <p:nvPr/>
        </p:nvSpPr>
        <p:spPr>
          <a:xfrm>
            <a:off x="9443650" y="7053292"/>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Smart Agriculture</a:t>
            </a:r>
            <a:endParaRPr lang="en-US" sz="2735">
              <a:solidFill>
                <a:srgbClr val="3C3939"/>
              </a:solidFill>
              <a:latin typeface="Raleway"/>
            </a:endParaRPr>
          </a:p>
        </p:txBody>
      </p:sp>
      <p:sp>
        <p:nvSpPr>
          <p:cNvPr id="12" name="TextBox 12"/>
          <p:cNvSpPr txBox="1"/>
          <p:nvPr/>
        </p:nvSpPr>
        <p:spPr>
          <a:xfrm>
            <a:off x="9443650" y="7596664"/>
            <a:ext cx="6205419"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Learn how CNN-based disease prediction contributes to the advancement of smart agricultural practices.</a:t>
            </a:r>
            <a:endParaRPr lang="en-US" sz="2185">
              <a:solidFill>
                <a:srgbClr val="3C3939"/>
              </a:solidFill>
              <a:latin typeface="Roboto" panose="020000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sp>
      </p:grpSp>
      <p:sp>
        <p:nvSpPr>
          <p:cNvPr id="6" name="Freeform 6" descr="preencoded.png"/>
          <p:cNvSpPr/>
          <p:nvPr/>
        </p:nvSpPr>
        <p:spPr>
          <a:xfrm>
            <a:off x="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1"/>
            <a:stretch>
              <a:fillRect/>
            </a:stretch>
          </a:blipFill>
        </p:spPr>
      </p:sp>
      <p:sp>
        <p:nvSpPr>
          <p:cNvPr id="7" name="TextBox 7"/>
          <p:cNvSpPr txBox="1"/>
          <p:nvPr/>
        </p:nvSpPr>
        <p:spPr>
          <a:xfrm>
            <a:off x="7990939" y="2742039"/>
            <a:ext cx="9164121" cy="1682591"/>
          </a:xfrm>
          <a:prstGeom prst="rect">
            <a:avLst/>
          </a:prstGeom>
        </p:spPr>
        <p:txBody>
          <a:bodyPr lIns="0" tIns="0" rIns="0" bIns="0" rtlCol="0" anchor="t">
            <a:spAutoFit/>
          </a:bodyPr>
          <a:lstStyle/>
          <a:p>
            <a:pPr algn="l">
              <a:lnSpc>
                <a:spcPts val="6835"/>
              </a:lnSpc>
            </a:pPr>
            <a:r>
              <a:rPr lang="en-US" sz="5465">
                <a:solidFill>
                  <a:srgbClr val="1B1B27"/>
                </a:solidFill>
                <a:latin typeface="Raleway"/>
              </a:rPr>
              <a:t>Conclusion and key takeaways</a:t>
            </a:r>
            <a:endParaRPr lang="en-US" sz="5465">
              <a:solidFill>
                <a:srgbClr val="1B1B27"/>
              </a:solidFill>
              <a:latin typeface="Raleway"/>
            </a:endParaRPr>
          </a:p>
        </p:txBody>
      </p:sp>
      <p:sp>
        <p:nvSpPr>
          <p:cNvPr id="8" name="TextBox 8"/>
          <p:cNvSpPr txBox="1"/>
          <p:nvPr/>
        </p:nvSpPr>
        <p:spPr>
          <a:xfrm>
            <a:off x="7990939" y="4846915"/>
            <a:ext cx="9164121" cy="2659796"/>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Utilizing CNN for plant disease prediction is a promising approach in ensuring early detection and prevention. The use of image recognition technology can significantly improve agricultural outcomes and contribute to global food security. Continuous research and advancements in machine learning will further enhance the accuracy and efficiency of disease prediction in plants.</a:t>
            </a:r>
            <a:endParaRPr lang="en-US" sz="2185">
              <a:solidFill>
                <a:srgbClr val="3C3939"/>
              </a:solidFill>
              <a:latin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55410" y="757555"/>
            <a:ext cx="6096000" cy="1590675"/>
          </a:xfrm>
          <a:prstGeom prst="rect">
            <a:avLst/>
          </a:prstGeom>
          <a:noFill/>
        </p:spPr>
        <p:txBody>
          <a:bodyPr wrap="square" rtlCol="0">
            <a:noAutofit/>
          </a:bodyPr>
          <a:p>
            <a:r>
              <a:rPr lang="en-US" sz="5400">
                <a:latin typeface="Times New Roman" panose="02020603050405020304" charset="0"/>
                <a:cs typeface="Times New Roman" panose="02020603050405020304" charset="0"/>
              </a:rPr>
              <a:t> REFERENCES</a:t>
            </a:r>
            <a:endParaRPr lang="en-US" sz="5400">
              <a:latin typeface="Times New Roman" panose="02020603050405020304" charset="0"/>
              <a:cs typeface="Times New Roman" panose="02020603050405020304" charset="0"/>
            </a:endParaRPr>
          </a:p>
        </p:txBody>
      </p:sp>
      <p:sp>
        <p:nvSpPr>
          <p:cNvPr id="3" name="Text Box 2"/>
          <p:cNvSpPr txBox="1"/>
          <p:nvPr/>
        </p:nvSpPr>
        <p:spPr>
          <a:xfrm>
            <a:off x="1188085" y="2900680"/>
            <a:ext cx="16212185" cy="5631180"/>
          </a:xfrm>
          <a:prstGeom prst="rect">
            <a:avLst/>
          </a:prstGeom>
          <a:noFill/>
        </p:spPr>
        <p:txBody>
          <a:bodyPr wrap="square" rtlCol="0">
            <a:spAutoFit/>
          </a:bodyPr>
          <a:p>
            <a:pPr marL="285750" indent="-285750">
              <a:buFont typeface="Arial" panose="020B0604020202020204" pitchFamily="34" charset="0"/>
              <a:buChar char="•"/>
            </a:pPr>
            <a:r>
              <a:rPr lang="en-US" sz="4000">
                <a:latin typeface="Times New Roman" panose="02020603050405020304" charset="0"/>
                <a:cs typeface="Times New Roman" panose="02020603050405020304" charset="0"/>
              </a:rPr>
              <a:t>Gokulnath, B. V., &amp; Usha Devi, G. A survey on plant disease prediction using machine learning and deep learning techniques. Inteligencia Artificial, 22(63), 0-19, 2017</a:t>
            </a:r>
            <a:endParaRPr lang="en-US" sz="40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4000">
                <a:latin typeface="Times New Roman" panose="02020603050405020304" charset="0"/>
                <a:cs typeface="Times New Roman" panose="02020603050405020304" charset="0"/>
              </a:rPr>
              <a:t>Ashok, S., Kishore, G., Rajesh, V., Suchitra, S., Sophia, S. G., &amp; Pavithra, B. </a:t>
            </a:r>
            <a:endParaRPr lang="en-US" sz="4000">
              <a:latin typeface="Times New Roman" panose="02020603050405020304" charset="0"/>
              <a:cs typeface="Times New Roman" panose="02020603050405020304" charset="0"/>
            </a:endParaRPr>
          </a:p>
          <a:p>
            <a:pPr indent="0">
              <a:buFont typeface="Arial" panose="020B0604020202020204" pitchFamily="34" charset="0"/>
              <a:buNone/>
            </a:pPr>
            <a:r>
              <a:rPr lang="en-US" sz="4000">
                <a:latin typeface="Times New Roman" panose="02020603050405020304" charset="0"/>
                <a:cs typeface="Times New Roman" panose="02020603050405020304" charset="0"/>
              </a:rPr>
              <a:t>Tomato Leaf Disease Detection Using Deep Learning Techniques. In 2020 5th International Conference on Communication and Electronics Systems (ICCES) (pp. 979-983). IEEE, 2020.</a:t>
            </a:r>
            <a:endParaRPr lang="en-US" sz="4000">
              <a:latin typeface="Times New Roman" panose="02020603050405020304" charset="0"/>
              <a:cs typeface="Times New Roman" panose="02020603050405020304" charset="0"/>
            </a:endParaRPr>
          </a:p>
          <a:p>
            <a:pPr indent="0">
              <a:buFont typeface="Arial" panose="020B0604020202020204" pitchFamily="34" charset="0"/>
              <a:buChar char="•"/>
            </a:pPr>
            <a:r>
              <a:rPr lang="en-US" sz="4000">
                <a:latin typeface="Times New Roman" panose="02020603050405020304" charset="0"/>
                <a:cs typeface="Times New Roman" panose="02020603050405020304" charset="0"/>
              </a:rPr>
              <a:t>Ferentinos, K. P. Deep learning models for plant disease detection and diagnosis. Computers and Electronics in Agriculture, 145, 311-318, 2018</a:t>
            </a:r>
            <a:endParaRPr lang="en-US" sz="4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txBody>
            <a:bodyPr/>
            <a:p>
              <a:r>
                <a:rPr lang="en-US" sz="5400">
                  <a:latin typeface="Times New Roman" panose="02020603050405020304" charset="0"/>
                  <a:cs typeface="Times New Roman" panose="02020603050405020304" charset="0"/>
                </a:rPr>
                <a:t>                             </a:t>
              </a:r>
              <a:endParaRPr lang="en-US" sz="5400">
                <a:latin typeface="Times New Roman" panose="02020603050405020304" charset="0"/>
                <a:cs typeface="Times New Roman" panose="02020603050405020304" charset="0"/>
              </a:endParaRPr>
            </a:p>
            <a:p>
              <a:r>
                <a:rPr lang="en-US" sz="5400">
                  <a:latin typeface="Times New Roman" panose="02020603050405020304" charset="0"/>
                  <a:cs typeface="Times New Roman" panose="02020603050405020304" charset="0"/>
                </a:rPr>
                <a:t>                                     INTRODUCTION</a:t>
              </a:r>
              <a:endParaRPr lang="en-US" sz="5400">
                <a:latin typeface="Times New Roman" panose="02020603050405020304" charset="0"/>
                <a:cs typeface="Times New Roman" panose="02020603050405020304" charset="0"/>
              </a:endParaRPr>
            </a:p>
            <a:p>
              <a:r>
                <a:rPr lang="en-US" sz="5400">
                  <a:latin typeface="Times New Roman" panose="02020603050405020304" charset="0"/>
                  <a:cs typeface="Times New Roman" panose="02020603050405020304" charset="0"/>
                </a:rPr>
                <a:t>    </a:t>
              </a:r>
              <a:endParaRPr lang="en-US" sz="5400">
                <a:latin typeface="Times New Roman" panose="02020603050405020304" charset="0"/>
                <a:cs typeface="Times New Roman" panose="02020603050405020304" charset="0"/>
              </a:endParaRPr>
            </a:p>
            <a:p>
              <a:pPr marL="685800" indent="-685800">
                <a:buFont typeface="Arial" panose="020B0604020202020204" pitchFamily="34" charset="0"/>
                <a:buChar char="•"/>
              </a:pPr>
              <a:r>
                <a:rPr lang="en-US" sz="5400">
                  <a:latin typeface="Times New Roman" panose="02020603050405020304" charset="0"/>
                  <a:cs typeface="Times New Roman" panose="02020603050405020304" charset="0"/>
                </a:rPr>
                <a:t>   </a:t>
              </a:r>
              <a:r>
                <a:rPr lang="en-US" sz="4000">
                  <a:latin typeface="Times New Roman" panose="02020603050405020304" charset="0"/>
                  <a:cs typeface="Times New Roman" panose="02020603050405020304" charset="0"/>
                </a:rPr>
                <a:t>  Agriculture plays vital role in Indian economy. Agriculture contributes nearly 17-18% country GDP. Due to various factors, sometime yield of the agriculture is not as good as expected. The agriculture yield is affected by nature as well as disease.</a:t>
              </a:r>
              <a:endParaRPr lang="en-US" sz="4000">
                <a:latin typeface="Times New Roman" panose="02020603050405020304" charset="0"/>
                <a:cs typeface="Times New Roman" panose="02020603050405020304" charset="0"/>
              </a:endParaRPr>
            </a:p>
            <a:p>
              <a:pPr indent="0">
                <a:buFont typeface="Arial" panose="020B0604020202020204" pitchFamily="34" charset="0"/>
                <a:buNone/>
              </a:pPr>
              <a:r>
                <a:rPr lang="en-US" sz="4000">
                  <a:latin typeface="Times New Roman" panose="02020603050405020304" charset="0"/>
                  <a:cs typeface="Times New Roman" panose="02020603050405020304" charset="0"/>
                </a:rPr>
                <a:t> </a:t>
              </a:r>
              <a:endParaRPr lang="en-US" sz="4000">
                <a:latin typeface="Times New Roman" panose="02020603050405020304" charset="0"/>
                <a:cs typeface="Times New Roman" panose="02020603050405020304" charset="0"/>
              </a:endParaRPr>
            </a:p>
            <a:p>
              <a:pPr marL="685800" indent="-685800">
                <a:buFont typeface="Arial" panose="020B0604020202020204" pitchFamily="34" charset="0"/>
                <a:buChar char="•"/>
              </a:pPr>
              <a:r>
                <a:rPr lang="en-US" sz="4000">
                  <a:latin typeface="Times New Roman" panose="02020603050405020304" charset="0"/>
                  <a:cs typeface="Times New Roman" panose="02020603050405020304" charset="0"/>
                </a:rPr>
                <a:t>The challenges in agricultural field are seed selection, irrigation techniques, soil defects, weather condition and water treatment. The virus, fungi and bacteria causes the plant disease.</a:t>
              </a:r>
              <a:endParaRPr lang="en-US" sz="4000">
                <a:latin typeface="Times New Roman" panose="02020603050405020304" charset="0"/>
                <a:cs typeface="Times New Roman" panose="02020603050405020304" charset="0"/>
              </a:endParaRPr>
            </a:p>
            <a:p>
              <a:pPr marL="685800" indent="-685800">
                <a:buFont typeface="Arial" panose="020B0604020202020204" pitchFamily="34" charset="0"/>
                <a:buChar char="•"/>
              </a:pPr>
              <a:endParaRPr lang="en-US" sz="4000">
                <a:latin typeface="Times New Roman" panose="02020603050405020304" charset="0"/>
                <a:cs typeface="Times New Roman" panose="02020603050405020304" charset="0"/>
              </a:endParaRPr>
            </a:p>
            <a:p>
              <a:pPr marL="685800" indent="-685800">
                <a:buFont typeface="Arial" panose="020B0604020202020204" pitchFamily="34" charset="0"/>
                <a:buChar char="•"/>
              </a:pPr>
              <a:r>
                <a:rPr lang="en-US" sz="4000">
                  <a:latin typeface="Times New Roman" panose="02020603050405020304" charset="0"/>
                  <a:cs typeface="Times New Roman" panose="02020603050405020304" charset="0"/>
                </a:rPr>
                <a:t>It is another challenge in the agriculture field. If the plant diseases are not correctly and timely identified,</a:t>
              </a:r>
              <a:endParaRPr lang="en-US" sz="4000">
                <a:latin typeface="Times New Roman" panose="02020603050405020304" charset="0"/>
                <a:cs typeface="Times New Roman" panose="0202060305040502030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0" y="1170940"/>
            <a:ext cx="10848975" cy="922020"/>
          </a:xfrm>
          <a:prstGeom prst="rect">
            <a:avLst/>
          </a:prstGeom>
          <a:noFill/>
        </p:spPr>
        <p:txBody>
          <a:bodyPr wrap="square" rtlCol="0">
            <a:spAutoFit/>
          </a:bodyPr>
          <a:p>
            <a:r>
              <a:rPr lang="en-US" sz="5400">
                <a:latin typeface="Times New Roman" panose="02020603050405020304" charset="0"/>
                <a:cs typeface="Times New Roman" panose="02020603050405020304" charset="0"/>
              </a:rPr>
              <a:t>                         ORIGINALITY</a:t>
            </a:r>
            <a:endParaRPr lang="en-US" sz="5400">
              <a:latin typeface="Times New Roman" panose="02020603050405020304" charset="0"/>
              <a:cs typeface="Times New Roman" panose="02020603050405020304" charset="0"/>
            </a:endParaRPr>
          </a:p>
        </p:txBody>
      </p:sp>
      <p:sp>
        <p:nvSpPr>
          <p:cNvPr id="3" name="Text Box 2"/>
          <p:cNvSpPr txBox="1"/>
          <p:nvPr/>
        </p:nvSpPr>
        <p:spPr>
          <a:xfrm>
            <a:off x="868045" y="3081655"/>
            <a:ext cx="16666210" cy="1448435"/>
          </a:xfrm>
          <a:prstGeom prst="rect">
            <a:avLst/>
          </a:prstGeom>
          <a:noFill/>
        </p:spPr>
        <p:txBody>
          <a:bodyPr wrap="square" rtlCol="0">
            <a:noAutofit/>
          </a:bodyPr>
          <a:p>
            <a:pPr marL="285750" indent="-285750">
              <a:buFont typeface="Arial" panose="020B0604020202020204" pitchFamily="34" charset="0"/>
              <a:buChar char="•"/>
            </a:pPr>
            <a:r>
              <a:rPr lang="en-US" sz="4000">
                <a:latin typeface="Times New Roman" panose="02020603050405020304" charset="0"/>
                <a:cs typeface="Times New Roman" panose="02020603050405020304" charset="0"/>
              </a:rPr>
              <a:t>The propsed methodology is predict the plant disase from the plant leaf using convolutional neural network</a:t>
            </a:r>
            <a:endParaRPr lang="en-US" sz="4000">
              <a:latin typeface="Times New Roman" panose="02020603050405020304" charset="0"/>
              <a:cs typeface="Times New Roman" panose="02020603050405020304" charset="0"/>
            </a:endParaRPr>
          </a:p>
          <a:p>
            <a:pPr indent="0">
              <a:buFont typeface="Arial" panose="020B0604020202020204" pitchFamily="34" charset="0"/>
              <a:buNone/>
            </a:pPr>
            <a:endParaRPr lang="en-US" sz="4000">
              <a:latin typeface="Times New Roman" panose="02020603050405020304" charset="0"/>
              <a:cs typeface="Times New Roman" panose="02020603050405020304" charset="0"/>
            </a:endParaRPr>
          </a:p>
          <a:p>
            <a:pPr indent="0">
              <a:buFont typeface="Arial" panose="020B0604020202020204" pitchFamily="34" charset="0"/>
              <a:buChar char="•"/>
            </a:pPr>
            <a:r>
              <a:rPr lang="en-US" sz="4000">
                <a:latin typeface="Times New Roman" panose="02020603050405020304" charset="0"/>
                <a:cs typeface="Times New Roman" panose="02020603050405020304" charset="0"/>
              </a:rPr>
              <a:t>It extracts the features and predict the disease from the plant leaf. It is able to predict 38 different diseases from plant leaf.</a:t>
            </a:r>
            <a:endParaRPr lang="en-US" sz="4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sp>
      </p:grpSp>
      <p:sp>
        <p:nvSpPr>
          <p:cNvPr id="6" name="TextBox 6"/>
          <p:cNvSpPr txBox="1"/>
          <p:nvPr/>
        </p:nvSpPr>
        <p:spPr>
          <a:xfrm>
            <a:off x="2638931" y="1620918"/>
            <a:ext cx="13010138" cy="1682591"/>
          </a:xfrm>
          <a:prstGeom prst="rect">
            <a:avLst/>
          </a:prstGeom>
        </p:spPr>
        <p:txBody>
          <a:bodyPr lIns="0" tIns="0" rIns="0" bIns="0" rtlCol="0" anchor="t">
            <a:spAutoFit/>
          </a:bodyPr>
          <a:lstStyle/>
          <a:p>
            <a:pPr algn="l">
              <a:lnSpc>
                <a:spcPts val="6835"/>
              </a:lnSpc>
            </a:pPr>
            <a:r>
              <a:rPr lang="en-US" sz="5465">
                <a:solidFill>
                  <a:srgbClr val="1B1B27"/>
                </a:solidFill>
                <a:latin typeface="Raleway"/>
              </a:rPr>
              <a:t>Importance of early disease detection in plants</a:t>
            </a:r>
            <a:endParaRPr lang="en-US" sz="5465">
              <a:solidFill>
                <a:srgbClr val="1B1B27"/>
              </a:solidFill>
              <a:latin typeface="Raleway"/>
            </a:endParaRPr>
          </a:p>
        </p:txBody>
      </p:sp>
      <p:grpSp>
        <p:nvGrpSpPr>
          <p:cNvPr id="7" name="Group 7"/>
          <p:cNvGrpSpPr/>
          <p:nvPr/>
        </p:nvGrpSpPr>
        <p:grpSpPr>
          <a:xfrm rot="0">
            <a:off x="2542729" y="4116884"/>
            <a:ext cx="634454" cy="634454"/>
            <a:chOff x="0" y="0"/>
            <a:chExt cx="845938" cy="845938"/>
          </a:xfrm>
        </p:grpSpPr>
        <p:sp>
          <p:nvSpPr>
            <p:cNvPr id="8" name="Freeform 8"/>
            <p:cNvSpPr/>
            <p:nvPr/>
          </p:nvSpPr>
          <p:spPr>
            <a:xfrm>
              <a:off x="6350" y="6350"/>
              <a:ext cx="833247" cy="833247"/>
            </a:xfrm>
            <a:custGeom>
              <a:avLst/>
              <a:gdLst/>
              <a:ahLst/>
              <a:cxnLst/>
              <a:rect l="l" t="t" r="r" b="b"/>
              <a:pathLst>
                <a:path w="833247" h="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1E1EA"/>
            </a:solidFill>
          </p:spPr>
        </p:sp>
        <p:sp>
          <p:nvSpPr>
            <p:cNvPr id="9" name="Freeform 9"/>
            <p:cNvSpPr/>
            <p:nvPr/>
          </p:nvSpPr>
          <p:spPr>
            <a:xfrm>
              <a:off x="0" y="0"/>
              <a:ext cx="845947" cy="845947"/>
            </a:xfrm>
            <a:custGeom>
              <a:avLst/>
              <a:gdLst/>
              <a:ahLst/>
              <a:cxnLst/>
              <a:rect l="l" t="t" r="r" b="b"/>
              <a:pathLst>
                <a:path w="845947" h="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C7C7D0"/>
            </a:solidFill>
          </p:spPr>
        </p:sp>
      </p:grpSp>
      <p:sp>
        <p:nvSpPr>
          <p:cNvPr id="10" name="TextBox 10"/>
          <p:cNvSpPr txBox="1"/>
          <p:nvPr/>
        </p:nvSpPr>
        <p:spPr>
          <a:xfrm>
            <a:off x="3541574" y="4234190"/>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Preserving Crop Yield</a:t>
            </a:r>
            <a:endParaRPr lang="en-US" sz="2735">
              <a:solidFill>
                <a:srgbClr val="3C3939"/>
              </a:solidFill>
              <a:latin typeface="Raleway"/>
            </a:endParaRPr>
          </a:p>
        </p:txBody>
      </p:sp>
      <p:sp>
        <p:nvSpPr>
          <p:cNvPr id="11" name="TextBox 11"/>
          <p:cNvSpPr txBox="1"/>
          <p:nvPr/>
        </p:nvSpPr>
        <p:spPr>
          <a:xfrm>
            <a:off x="3541574" y="4777561"/>
            <a:ext cx="5372130"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Early detection helps prevent widespread crop damage due to disease, ensuring maximum yield.</a:t>
            </a:r>
            <a:endParaRPr lang="en-US" sz="2185">
              <a:solidFill>
                <a:srgbClr val="3C3939"/>
              </a:solidFill>
              <a:latin typeface="Roboto" panose="02000000000000000000"/>
            </a:endParaRPr>
          </a:p>
        </p:txBody>
      </p:sp>
      <p:grpSp>
        <p:nvGrpSpPr>
          <p:cNvPr id="12" name="Group 12"/>
          <p:cNvGrpSpPr/>
          <p:nvPr/>
        </p:nvGrpSpPr>
        <p:grpSpPr>
          <a:xfrm rot="0">
            <a:off x="9278094" y="4116884"/>
            <a:ext cx="634454" cy="634454"/>
            <a:chOff x="0" y="0"/>
            <a:chExt cx="845938" cy="845938"/>
          </a:xfrm>
        </p:grpSpPr>
        <p:sp>
          <p:nvSpPr>
            <p:cNvPr id="13" name="Freeform 13"/>
            <p:cNvSpPr/>
            <p:nvPr/>
          </p:nvSpPr>
          <p:spPr>
            <a:xfrm>
              <a:off x="6350" y="6350"/>
              <a:ext cx="833247" cy="833247"/>
            </a:xfrm>
            <a:custGeom>
              <a:avLst/>
              <a:gdLst/>
              <a:ahLst/>
              <a:cxnLst/>
              <a:rect l="l" t="t" r="r" b="b"/>
              <a:pathLst>
                <a:path w="833247" h="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1E1EA"/>
            </a:solidFill>
          </p:spPr>
        </p:sp>
        <p:sp>
          <p:nvSpPr>
            <p:cNvPr id="14" name="Freeform 14"/>
            <p:cNvSpPr/>
            <p:nvPr/>
          </p:nvSpPr>
          <p:spPr>
            <a:xfrm>
              <a:off x="0" y="0"/>
              <a:ext cx="845947" cy="845947"/>
            </a:xfrm>
            <a:custGeom>
              <a:avLst/>
              <a:gdLst/>
              <a:ahLst/>
              <a:cxnLst/>
              <a:rect l="l" t="t" r="r" b="b"/>
              <a:pathLst>
                <a:path w="845947" h="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C7C7D0"/>
            </a:solidFill>
          </p:spPr>
        </p:sp>
      </p:grpSp>
      <p:sp>
        <p:nvSpPr>
          <p:cNvPr id="15" name="TextBox 15"/>
          <p:cNvSpPr txBox="1"/>
          <p:nvPr/>
        </p:nvSpPr>
        <p:spPr>
          <a:xfrm>
            <a:off x="9578191" y="4181356"/>
            <a:ext cx="34260" cy="467261"/>
          </a:xfrm>
          <a:prstGeom prst="rect">
            <a:avLst/>
          </a:prstGeom>
        </p:spPr>
        <p:txBody>
          <a:bodyPr lIns="0" tIns="0" rIns="0" bIns="0" rtlCol="0" anchor="t">
            <a:spAutoFit/>
          </a:bodyPr>
          <a:lstStyle/>
          <a:p>
            <a:pPr algn="ctr">
              <a:lnSpc>
                <a:spcPts val="4100"/>
              </a:lnSpc>
            </a:pPr>
            <a:r>
              <a:rPr lang="en-US" sz="3280">
                <a:solidFill>
                  <a:srgbClr val="3C3939"/>
                </a:solidFill>
                <a:latin typeface="Raleway"/>
              </a:rPr>
              <a:t>2</a:t>
            </a:r>
            <a:endParaRPr lang="en-US" sz="3280">
              <a:solidFill>
                <a:srgbClr val="3C3939"/>
              </a:solidFill>
              <a:latin typeface="Raleway"/>
            </a:endParaRPr>
          </a:p>
        </p:txBody>
      </p:sp>
      <p:sp>
        <p:nvSpPr>
          <p:cNvPr id="16" name="TextBox 16"/>
          <p:cNvSpPr txBox="1"/>
          <p:nvPr/>
        </p:nvSpPr>
        <p:spPr>
          <a:xfrm>
            <a:off x="10276939" y="4234190"/>
            <a:ext cx="4945737"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Reducing Environmental Impact</a:t>
            </a:r>
            <a:endParaRPr lang="en-US" sz="2735">
              <a:solidFill>
                <a:srgbClr val="3C3939"/>
              </a:solidFill>
              <a:latin typeface="Raleway"/>
            </a:endParaRPr>
          </a:p>
        </p:txBody>
      </p:sp>
      <p:sp>
        <p:nvSpPr>
          <p:cNvPr id="17" name="TextBox 17"/>
          <p:cNvSpPr txBox="1"/>
          <p:nvPr/>
        </p:nvSpPr>
        <p:spPr>
          <a:xfrm>
            <a:off x="10276939" y="4777561"/>
            <a:ext cx="5372130"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Timely identification minimizes the need for excessive pesticide use, benefiting the environment.</a:t>
            </a:r>
            <a:endParaRPr lang="en-US" sz="2185">
              <a:solidFill>
                <a:srgbClr val="3C3939"/>
              </a:solidFill>
              <a:latin typeface="Roboto" panose="02000000000000000000"/>
            </a:endParaRPr>
          </a:p>
        </p:txBody>
      </p:sp>
      <p:grpSp>
        <p:nvGrpSpPr>
          <p:cNvPr id="18" name="Group 18"/>
          <p:cNvGrpSpPr/>
          <p:nvPr/>
        </p:nvGrpSpPr>
        <p:grpSpPr>
          <a:xfrm rot="0">
            <a:off x="2542729" y="6640265"/>
            <a:ext cx="634454" cy="634454"/>
            <a:chOff x="0" y="0"/>
            <a:chExt cx="845938" cy="845938"/>
          </a:xfrm>
        </p:grpSpPr>
        <p:sp>
          <p:nvSpPr>
            <p:cNvPr id="19" name="Freeform 19"/>
            <p:cNvSpPr/>
            <p:nvPr/>
          </p:nvSpPr>
          <p:spPr>
            <a:xfrm>
              <a:off x="6350" y="6350"/>
              <a:ext cx="833247" cy="833247"/>
            </a:xfrm>
            <a:custGeom>
              <a:avLst/>
              <a:gdLst/>
              <a:ahLst/>
              <a:cxnLst/>
              <a:rect l="l" t="t" r="r" b="b"/>
              <a:pathLst>
                <a:path w="833247" h="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1E1EA"/>
            </a:solidFill>
          </p:spPr>
        </p:sp>
        <p:sp>
          <p:nvSpPr>
            <p:cNvPr id="20" name="Freeform 20"/>
            <p:cNvSpPr/>
            <p:nvPr/>
          </p:nvSpPr>
          <p:spPr>
            <a:xfrm>
              <a:off x="0" y="0"/>
              <a:ext cx="845947" cy="845947"/>
            </a:xfrm>
            <a:custGeom>
              <a:avLst/>
              <a:gdLst/>
              <a:ahLst/>
              <a:cxnLst/>
              <a:rect l="l" t="t" r="r" b="b"/>
              <a:pathLst>
                <a:path w="845947" h="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C7C7D0"/>
            </a:solidFill>
          </p:spPr>
        </p:sp>
      </p:grpSp>
      <p:sp>
        <p:nvSpPr>
          <p:cNvPr id="21" name="TextBox 21"/>
          <p:cNvSpPr txBox="1"/>
          <p:nvPr/>
        </p:nvSpPr>
        <p:spPr>
          <a:xfrm>
            <a:off x="2840146" y="6704736"/>
            <a:ext cx="39617" cy="467261"/>
          </a:xfrm>
          <a:prstGeom prst="rect">
            <a:avLst/>
          </a:prstGeom>
        </p:spPr>
        <p:txBody>
          <a:bodyPr lIns="0" tIns="0" rIns="0" bIns="0" rtlCol="0" anchor="t">
            <a:spAutoFit/>
          </a:bodyPr>
          <a:lstStyle/>
          <a:p>
            <a:pPr algn="ctr">
              <a:lnSpc>
                <a:spcPts val="4100"/>
              </a:lnSpc>
            </a:pPr>
            <a:r>
              <a:rPr lang="en-US" sz="3280">
                <a:solidFill>
                  <a:srgbClr val="3C3939"/>
                </a:solidFill>
                <a:latin typeface="Raleway"/>
              </a:rPr>
              <a:t>3</a:t>
            </a:r>
            <a:endParaRPr lang="en-US" sz="3280">
              <a:solidFill>
                <a:srgbClr val="3C3939"/>
              </a:solidFill>
              <a:latin typeface="Raleway"/>
            </a:endParaRPr>
          </a:p>
        </p:txBody>
      </p:sp>
      <p:sp>
        <p:nvSpPr>
          <p:cNvPr id="22" name="TextBox 22"/>
          <p:cNvSpPr txBox="1"/>
          <p:nvPr/>
        </p:nvSpPr>
        <p:spPr>
          <a:xfrm>
            <a:off x="3541574" y="6757571"/>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Economic Impact</a:t>
            </a:r>
            <a:endParaRPr lang="en-US" sz="2735">
              <a:solidFill>
                <a:srgbClr val="3C3939"/>
              </a:solidFill>
              <a:latin typeface="Raleway"/>
            </a:endParaRPr>
          </a:p>
        </p:txBody>
      </p:sp>
      <p:sp>
        <p:nvSpPr>
          <p:cNvPr id="23" name="TextBox 23"/>
          <p:cNvSpPr txBox="1"/>
          <p:nvPr/>
        </p:nvSpPr>
        <p:spPr>
          <a:xfrm>
            <a:off x="3541574" y="7300942"/>
            <a:ext cx="5372130"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Early intervention preserves the economic stability of farmers and the agricultural industry.</a:t>
            </a:r>
            <a:endParaRPr lang="en-US" sz="2185">
              <a:solidFill>
                <a:srgbClr val="3C3939"/>
              </a:solidFill>
              <a:latin typeface="Roboto" panose="02000000000000000000"/>
            </a:endParaRPr>
          </a:p>
        </p:txBody>
      </p:sp>
      <p:grpSp>
        <p:nvGrpSpPr>
          <p:cNvPr id="24" name="Group 24"/>
          <p:cNvGrpSpPr/>
          <p:nvPr/>
        </p:nvGrpSpPr>
        <p:grpSpPr>
          <a:xfrm rot="0">
            <a:off x="9278094" y="6640265"/>
            <a:ext cx="634454" cy="634454"/>
            <a:chOff x="0" y="0"/>
            <a:chExt cx="845938" cy="845938"/>
          </a:xfrm>
        </p:grpSpPr>
        <p:sp>
          <p:nvSpPr>
            <p:cNvPr id="25" name="Freeform 25"/>
            <p:cNvSpPr/>
            <p:nvPr/>
          </p:nvSpPr>
          <p:spPr>
            <a:xfrm>
              <a:off x="6350" y="6350"/>
              <a:ext cx="833247" cy="833247"/>
            </a:xfrm>
            <a:custGeom>
              <a:avLst/>
              <a:gdLst/>
              <a:ahLst/>
              <a:cxnLst/>
              <a:rect l="l" t="t" r="r" b="b"/>
              <a:pathLst>
                <a:path w="833247" h="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1E1EA"/>
            </a:solidFill>
          </p:spPr>
        </p:sp>
        <p:sp>
          <p:nvSpPr>
            <p:cNvPr id="26" name="Freeform 26"/>
            <p:cNvSpPr/>
            <p:nvPr/>
          </p:nvSpPr>
          <p:spPr>
            <a:xfrm>
              <a:off x="0" y="0"/>
              <a:ext cx="845947" cy="845947"/>
            </a:xfrm>
            <a:custGeom>
              <a:avLst/>
              <a:gdLst/>
              <a:ahLst/>
              <a:cxnLst/>
              <a:rect l="l" t="t" r="r" b="b"/>
              <a:pathLst>
                <a:path w="845947" h="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C7C7D0"/>
            </a:solidFill>
          </p:spPr>
        </p:sp>
      </p:grpSp>
      <p:sp>
        <p:nvSpPr>
          <p:cNvPr id="27" name="TextBox 27"/>
          <p:cNvSpPr txBox="1"/>
          <p:nvPr/>
        </p:nvSpPr>
        <p:spPr>
          <a:xfrm>
            <a:off x="9572982" y="6704736"/>
            <a:ext cx="44679" cy="467261"/>
          </a:xfrm>
          <a:prstGeom prst="rect">
            <a:avLst/>
          </a:prstGeom>
        </p:spPr>
        <p:txBody>
          <a:bodyPr lIns="0" tIns="0" rIns="0" bIns="0" rtlCol="0" anchor="t">
            <a:spAutoFit/>
          </a:bodyPr>
          <a:lstStyle/>
          <a:p>
            <a:pPr algn="ctr">
              <a:lnSpc>
                <a:spcPts val="4100"/>
              </a:lnSpc>
            </a:pPr>
            <a:r>
              <a:rPr lang="en-US" sz="3280">
                <a:solidFill>
                  <a:srgbClr val="3C3939"/>
                </a:solidFill>
                <a:latin typeface="Raleway"/>
              </a:rPr>
              <a:t>4</a:t>
            </a:r>
            <a:endParaRPr lang="en-US" sz="3280">
              <a:solidFill>
                <a:srgbClr val="3C3939"/>
              </a:solidFill>
              <a:latin typeface="Raleway"/>
            </a:endParaRPr>
          </a:p>
        </p:txBody>
      </p:sp>
      <p:sp>
        <p:nvSpPr>
          <p:cNvPr id="28" name="TextBox 28"/>
          <p:cNvSpPr txBox="1"/>
          <p:nvPr/>
        </p:nvSpPr>
        <p:spPr>
          <a:xfrm>
            <a:off x="10276939" y="6757571"/>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Food Security</a:t>
            </a:r>
            <a:endParaRPr lang="en-US" sz="2735">
              <a:solidFill>
                <a:srgbClr val="3C3939"/>
              </a:solidFill>
              <a:latin typeface="Raleway"/>
            </a:endParaRPr>
          </a:p>
        </p:txBody>
      </p:sp>
      <p:sp>
        <p:nvSpPr>
          <p:cNvPr id="29" name="TextBox 29"/>
          <p:cNvSpPr txBox="1"/>
          <p:nvPr/>
        </p:nvSpPr>
        <p:spPr>
          <a:xfrm>
            <a:off x="10276939" y="7300942"/>
            <a:ext cx="5372130"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Early disease detection contributes to maintaining a steady food supply for communities.</a:t>
            </a:r>
            <a:endParaRPr lang="en-US" sz="2185">
              <a:solidFill>
                <a:srgbClr val="3C3939"/>
              </a:solidFill>
              <a:latin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sp>
      </p:grpSp>
      <p:sp>
        <p:nvSpPr>
          <p:cNvPr id="6" name="TextBox 6"/>
          <p:cNvSpPr txBox="1"/>
          <p:nvPr/>
        </p:nvSpPr>
        <p:spPr>
          <a:xfrm>
            <a:off x="2638931" y="1327428"/>
            <a:ext cx="13010138" cy="1682591"/>
          </a:xfrm>
          <a:prstGeom prst="rect">
            <a:avLst/>
          </a:prstGeom>
        </p:spPr>
        <p:txBody>
          <a:bodyPr lIns="0" tIns="0" rIns="0" bIns="0" rtlCol="0" anchor="t">
            <a:spAutoFit/>
          </a:bodyPr>
          <a:lstStyle/>
          <a:p>
            <a:pPr algn="l">
              <a:lnSpc>
                <a:spcPts val="6835"/>
              </a:lnSpc>
            </a:pPr>
            <a:r>
              <a:rPr lang="en-US" sz="5465">
                <a:solidFill>
                  <a:srgbClr val="1B1B27"/>
                </a:solidFill>
                <a:latin typeface="Raleway"/>
              </a:rPr>
              <a:t>Data Collection and Preprocessing for Training CNN</a:t>
            </a:r>
            <a:endParaRPr lang="en-US" sz="5465">
              <a:solidFill>
                <a:srgbClr val="1B1B27"/>
              </a:solidFill>
              <a:latin typeface="Raleway"/>
            </a:endParaRPr>
          </a:p>
        </p:txBody>
      </p:sp>
      <p:grpSp>
        <p:nvGrpSpPr>
          <p:cNvPr id="7" name="Group 7"/>
          <p:cNvGrpSpPr/>
          <p:nvPr/>
        </p:nvGrpSpPr>
        <p:grpSpPr>
          <a:xfrm rot="0">
            <a:off x="2936379" y="3611166"/>
            <a:ext cx="55512" cy="5356026"/>
            <a:chOff x="0" y="0"/>
            <a:chExt cx="74017" cy="7141368"/>
          </a:xfrm>
        </p:grpSpPr>
        <p:sp>
          <p:nvSpPr>
            <p:cNvPr id="8" name="Freeform 8"/>
            <p:cNvSpPr/>
            <p:nvPr/>
          </p:nvSpPr>
          <p:spPr>
            <a:xfrm>
              <a:off x="0" y="0"/>
              <a:ext cx="74041" cy="7141337"/>
            </a:xfrm>
            <a:custGeom>
              <a:avLst/>
              <a:gdLst/>
              <a:ahLst/>
              <a:cxnLst/>
              <a:rect l="l" t="t" r="r" b="b"/>
              <a:pathLst>
                <a:path w="74041" h="7141337">
                  <a:moveTo>
                    <a:pt x="0" y="36957"/>
                  </a:moveTo>
                  <a:cubicBezTo>
                    <a:pt x="0" y="16510"/>
                    <a:pt x="16510" y="0"/>
                    <a:pt x="36957" y="0"/>
                  </a:cubicBezTo>
                  <a:cubicBezTo>
                    <a:pt x="57404" y="0"/>
                    <a:pt x="74041" y="16510"/>
                    <a:pt x="74041" y="36957"/>
                  </a:cubicBezTo>
                  <a:lnTo>
                    <a:pt x="74041" y="7104380"/>
                  </a:lnTo>
                  <a:cubicBezTo>
                    <a:pt x="74041" y="7124827"/>
                    <a:pt x="57531" y="7141337"/>
                    <a:pt x="37084" y="7141337"/>
                  </a:cubicBezTo>
                  <a:cubicBezTo>
                    <a:pt x="16637" y="7141337"/>
                    <a:pt x="0" y="7124827"/>
                    <a:pt x="0" y="7104380"/>
                  </a:cubicBezTo>
                  <a:close/>
                </a:path>
              </a:pathLst>
            </a:custGeom>
            <a:solidFill>
              <a:srgbClr val="C7C7D0"/>
            </a:solidFill>
          </p:spPr>
        </p:sp>
      </p:grpSp>
      <p:grpSp>
        <p:nvGrpSpPr>
          <p:cNvPr id="9" name="Group 9"/>
          <p:cNvGrpSpPr/>
          <p:nvPr/>
        </p:nvGrpSpPr>
        <p:grpSpPr>
          <a:xfrm rot="0">
            <a:off x="3276525" y="4112791"/>
            <a:ext cx="971996" cy="55512"/>
            <a:chOff x="0" y="0"/>
            <a:chExt cx="1295995" cy="74017"/>
          </a:xfrm>
        </p:grpSpPr>
        <p:sp>
          <p:nvSpPr>
            <p:cNvPr id="10" name="Freeform 10"/>
            <p:cNvSpPr/>
            <p:nvPr/>
          </p:nvSpPr>
          <p:spPr>
            <a:xfrm>
              <a:off x="0" y="0"/>
              <a:ext cx="1295908" cy="74041"/>
            </a:xfrm>
            <a:custGeom>
              <a:avLst/>
              <a:gdLst/>
              <a:ahLst/>
              <a:cxnLst/>
              <a:rect l="l" t="t" r="r" b="b"/>
              <a:pathLst>
                <a:path w="1295908" h="74041">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C7C7D0"/>
            </a:solidFill>
          </p:spPr>
        </p:sp>
      </p:grpSp>
      <p:grpSp>
        <p:nvGrpSpPr>
          <p:cNvPr id="11" name="Group 11"/>
          <p:cNvGrpSpPr/>
          <p:nvPr/>
        </p:nvGrpSpPr>
        <p:grpSpPr>
          <a:xfrm rot="0">
            <a:off x="2646834" y="3823395"/>
            <a:ext cx="634454" cy="634454"/>
            <a:chOff x="0" y="0"/>
            <a:chExt cx="845938" cy="845938"/>
          </a:xfrm>
        </p:grpSpPr>
        <p:sp>
          <p:nvSpPr>
            <p:cNvPr id="12" name="Freeform 12"/>
            <p:cNvSpPr/>
            <p:nvPr/>
          </p:nvSpPr>
          <p:spPr>
            <a:xfrm>
              <a:off x="6350" y="6350"/>
              <a:ext cx="833247" cy="833247"/>
            </a:xfrm>
            <a:custGeom>
              <a:avLst/>
              <a:gdLst/>
              <a:ahLst/>
              <a:cxnLst/>
              <a:rect l="l" t="t" r="r" b="b"/>
              <a:pathLst>
                <a:path w="833247" h="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1E1EA"/>
            </a:solidFill>
          </p:spPr>
        </p:sp>
        <p:sp>
          <p:nvSpPr>
            <p:cNvPr id="13" name="Freeform 13"/>
            <p:cNvSpPr/>
            <p:nvPr/>
          </p:nvSpPr>
          <p:spPr>
            <a:xfrm>
              <a:off x="0" y="0"/>
              <a:ext cx="845947" cy="845947"/>
            </a:xfrm>
            <a:custGeom>
              <a:avLst/>
              <a:gdLst/>
              <a:ahLst/>
              <a:cxnLst/>
              <a:rect l="l" t="t" r="r" b="b"/>
              <a:pathLst>
                <a:path w="845947" h="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C7C7D0"/>
            </a:solidFill>
          </p:spPr>
        </p:sp>
      </p:grpSp>
      <p:sp>
        <p:nvSpPr>
          <p:cNvPr id="14" name="TextBox 14"/>
          <p:cNvSpPr txBox="1"/>
          <p:nvPr/>
        </p:nvSpPr>
        <p:spPr>
          <a:xfrm>
            <a:off x="4583072" y="3906024"/>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Data Collection</a:t>
            </a:r>
            <a:endParaRPr lang="en-US" sz="2735">
              <a:solidFill>
                <a:srgbClr val="3C3939"/>
              </a:solidFill>
              <a:latin typeface="Raleway"/>
            </a:endParaRPr>
          </a:p>
        </p:txBody>
      </p:sp>
      <p:sp>
        <p:nvSpPr>
          <p:cNvPr id="15" name="TextBox 15"/>
          <p:cNvSpPr txBox="1"/>
          <p:nvPr/>
        </p:nvSpPr>
        <p:spPr>
          <a:xfrm>
            <a:off x="4583072" y="4449395"/>
            <a:ext cx="11065996" cy="438538"/>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Collecting labeled images of diseased and healthy plants from various sources.</a:t>
            </a:r>
            <a:endParaRPr lang="en-US" sz="2185">
              <a:solidFill>
                <a:srgbClr val="3C3939"/>
              </a:solidFill>
              <a:latin typeface="Roboto" panose="02000000000000000000"/>
            </a:endParaRPr>
          </a:p>
        </p:txBody>
      </p:sp>
      <p:grpSp>
        <p:nvGrpSpPr>
          <p:cNvPr id="16" name="Group 16"/>
          <p:cNvGrpSpPr/>
          <p:nvPr/>
        </p:nvGrpSpPr>
        <p:grpSpPr>
          <a:xfrm rot="0">
            <a:off x="3276525" y="5990704"/>
            <a:ext cx="971996" cy="55513"/>
            <a:chOff x="0" y="0"/>
            <a:chExt cx="1295995" cy="74017"/>
          </a:xfrm>
        </p:grpSpPr>
        <p:sp>
          <p:nvSpPr>
            <p:cNvPr id="17" name="Freeform 17"/>
            <p:cNvSpPr/>
            <p:nvPr/>
          </p:nvSpPr>
          <p:spPr>
            <a:xfrm>
              <a:off x="0" y="0"/>
              <a:ext cx="1295908" cy="74041"/>
            </a:xfrm>
            <a:custGeom>
              <a:avLst/>
              <a:gdLst/>
              <a:ahLst/>
              <a:cxnLst/>
              <a:rect l="l" t="t" r="r" b="b"/>
              <a:pathLst>
                <a:path w="1295908" h="74041">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C7C7D0"/>
            </a:solidFill>
          </p:spPr>
        </p:sp>
      </p:grpSp>
      <p:grpSp>
        <p:nvGrpSpPr>
          <p:cNvPr id="18" name="Group 18"/>
          <p:cNvGrpSpPr/>
          <p:nvPr/>
        </p:nvGrpSpPr>
        <p:grpSpPr>
          <a:xfrm rot="0">
            <a:off x="2646834" y="5701307"/>
            <a:ext cx="634454" cy="634454"/>
            <a:chOff x="0" y="0"/>
            <a:chExt cx="845938" cy="845938"/>
          </a:xfrm>
        </p:grpSpPr>
        <p:sp>
          <p:nvSpPr>
            <p:cNvPr id="19" name="Freeform 19"/>
            <p:cNvSpPr/>
            <p:nvPr/>
          </p:nvSpPr>
          <p:spPr>
            <a:xfrm>
              <a:off x="6350" y="6350"/>
              <a:ext cx="833247" cy="833247"/>
            </a:xfrm>
            <a:custGeom>
              <a:avLst/>
              <a:gdLst/>
              <a:ahLst/>
              <a:cxnLst/>
              <a:rect l="l" t="t" r="r" b="b"/>
              <a:pathLst>
                <a:path w="833247" h="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1E1EA"/>
            </a:solidFill>
          </p:spPr>
        </p:sp>
        <p:sp>
          <p:nvSpPr>
            <p:cNvPr id="20" name="Freeform 20"/>
            <p:cNvSpPr/>
            <p:nvPr/>
          </p:nvSpPr>
          <p:spPr>
            <a:xfrm>
              <a:off x="0" y="0"/>
              <a:ext cx="845947" cy="845947"/>
            </a:xfrm>
            <a:custGeom>
              <a:avLst/>
              <a:gdLst/>
              <a:ahLst/>
              <a:cxnLst/>
              <a:rect l="l" t="t" r="r" b="b"/>
              <a:pathLst>
                <a:path w="845947" h="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C7C7D0"/>
            </a:solidFill>
          </p:spPr>
        </p:sp>
      </p:grpSp>
      <p:sp>
        <p:nvSpPr>
          <p:cNvPr id="21" name="TextBox 21"/>
          <p:cNvSpPr txBox="1"/>
          <p:nvPr/>
        </p:nvSpPr>
        <p:spPr>
          <a:xfrm>
            <a:off x="2946931" y="5765780"/>
            <a:ext cx="34260" cy="467261"/>
          </a:xfrm>
          <a:prstGeom prst="rect">
            <a:avLst/>
          </a:prstGeom>
        </p:spPr>
        <p:txBody>
          <a:bodyPr lIns="0" tIns="0" rIns="0" bIns="0" rtlCol="0" anchor="t">
            <a:spAutoFit/>
          </a:bodyPr>
          <a:lstStyle/>
          <a:p>
            <a:pPr algn="ctr">
              <a:lnSpc>
                <a:spcPts val="4100"/>
              </a:lnSpc>
            </a:pPr>
            <a:r>
              <a:rPr lang="en-US" sz="3280">
                <a:solidFill>
                  <a:srgbClr val="3C3939"/>
                </a:solidFill>
                <a:latin typeface="Raleway"/>
              </a:rPr>
              <a:t>2</a:t>
            </a:r>
            <a:endParaRPr lang="en-US" sz="3280">
              <a:solidFill>
                <a:srgbClr val="3C3939"/>
              </a:solidFill>
              <a:latin typeface="Raleway"/>
            </a:endParaRPr>
          </a:p>
        </p:txBody>
      </p:sp>
      <p:sp>
        <p:nvSpPr>
          <p:cNvPr id="22" name="TextBox 22"/>
          <p:cNvSpPr txBox="1"/>
          <p:nvPr/>
        </p:nvSpPr>
        <p:spPr>
          <a:xfrm>
            <a:off x="4583072" y="5783937"/>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Data Preprocessing</a:t>
            </a:r>
            <a:endParaRPr lang="en-US" sz="2735">
              <a:solidFill>
                <a:srgbClr val="3C3939"/>
              </a:solidFill>
              <a:latin typeface="Raleway"/>
            </a:endParaRPr>
          </a:p>
        </p:txBody>
      </p:sp>
      <p:sp>
        <p:nvSpPr>
          <p:cNvPr id="23" name="TextBox 23"/>
          <p:cNvSpPr txBox="1"/>
          <p:nvPr/>
        </p:nvSpPr>
        <p:spPr>
          <a:xfrm>
            <a:off x="4583072" y="6327309"/>
            <a:ext cx="11065996" cy="438538"/>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Resizing, normalizing, and augmenting the images to create a balanced training dataset.</a:t>
            </a:r>
            <a:endParaRPr lang="en-US" sz="2185">
              <a:solidFill>
                <a:srgbClr val="3C3939"/>
              </a:solidFill>
              <a:latin typeface="Roboto" panose="02000000000000000000"/>
            </a:endParaRPr>
          </a:p>
        </p:txBody>
      </p:sp>
      <p:grpSp>
        <p:nvGrpSpPr>
          <p:cNvPr id="24" name="Group 24"/>
          <p:cNvGrpSpPr/>
          <p:nvPr/>
        </p:nvGrpSpPr>
        <p:grpSpPr>
          <a:xfrm rot="0">
            <a:off x="3276525" y="7868618"/>
            <a:ext cx="971996" cy="55513"/>
            <a:chOff x="0" y="0"/>
            <a:chExt cx="1295995" cy="74017"/>
          </a:xfrm>
        </p:grpSpPr>
        <p:sp>
          <p:nvSpPr>
            <p:cNvPr id="25" name="Freeform 25"/>
            <p:cNvSpPr/>
            <p:nvPr/>
          </p:nvSpPr>
          <p:spPr>
            <a:xfrm>
              <a:off x="0" y="0"/>
              <a:ext cx="1295908" cy="74041"/>
            </a:xfrm>
            <a:custGeom>
              <a:avLst/>
              <a:gdLst/>
              <a:ahLst/>
              <a:cxnLst/>
              <a:rect l="l" t="t" r="r" b="b"/>
              <a:pathLst>
                <a:path w="1295908" h="74041">
                  <a:moveTo>
                    <a:pt x="0" y="36957"/>
                  </a:moveTo>
                  <a:cubicBezTo>
                    <a:pt x="0" y="16510"/>
                    <a:pt x="16510" y="0"/>
                    <a:pt x="36957" y="0"/>
                  </a:cubicBezTo>
                  <a:lnTo>
                    <a:pt x="1258951" y="0"/>
                  </a:lnTo>
                  <a:cubicBezTo>
                    <a:pt x="1279398" y="0"/>
                    <a:pt x="1295908" y="16510"/>
                    <a:pt x="1295908" y="36957"/>
                  </a:cubicBezTo>
                  <a:cubicBezTo>
                    <a:pt x="1295908" y="57404"/>
                    <a:pt x="1279398" y="73914"/>
                    <a:pt x="1258951" y="73914"/>
                  </a:cubicBezTo>
                  <a:lnTo>
                    <a:pt x="36957" y="73914"/>
                  </a:lnTo>
                  <a:cubicBezTo>
                    <a:pt x="16510" y="74041"/>
                    <a:pt x="0" y="57404"/>
                    <a:pt x="0" y="36957"/>
                  </a:cubicBezTo>
                  <a:close/>
                </a:path>
              </a:pathLst>
            </a:custGeom>
            <a:solidFill>
              <a:srgbClr val="C7C7D0"/>
            </a:solidFill>
          </p:spPr>
        </p:sp>
      </p:grpSp>
      <p:grpSp>
        <p:nvGrpSpPr>
          <p:cNvPr id="26" name="Group 26"/>
          <p:cNvGrpSpPr/>
          <p:nvPr/>
        </p:nvGrpSpPr>
        <p:grpSpPr>
          <a:xfrm rot="0">
            <a:off x="2646834" y="7579221"/>
            <a:ext cx="634454" cy="634454"/>
            <a:chOff x="0" y="0"/>
            <a:chExt cx="845938" cy="845938"/>
          </a:xfrm>
        </p:grpSpPr>
        <p:sp>
          <p:nvSpPr>
            <p:cNvPr id="27" name="Freeform 27"/>
            <p:cNvSpPr/>
            <p:nvPr/>
          </p:nvSpPr>
          <p:spPr>
            <a:xfrm>
              <a:off x="6350" y="6350"/>
              <a:ext cx="833247" cy="833247"/>
            </a:xfrm>
            <a:custGeom>
              <a:avLst/>
              <a:gdLst/>
              <a:ahLst/>
              <a:cxnLst/>
              <a:rect l="l" t="t" r="r" b="b"/>
              <a:pathLst>
                <a:path w="833247" h="833247">
                  <a:moveTo>
                    <a:pt x="0" y="166624"/>
                  </a:moveTo>
                  <a:cubicBezTo>
                    <a:pt x="0" y="74549"/>
                    <a:pt x="74549" y="0"/>
                    <a:pt x="166624" y="0"/>
                  </a:cubicBezTo>
                  <a:lnTo>
                    <a:pt x="666623" y="0"/>
                  </a:lnTo>
                  <a:cubicBezTo>
                    <a:pt x="758698" y="0"/>
                    <a:pt x="833247" y="74549"/>
                    <a:pt x="833247" y="166624"/>
                  </a:cubicBezTo>
                  <a:lnTo>
                    <a:pt x="833247" y="666623"/>
                  </a:lnTo>
                  <a:cubicBezTo>
                    <a:pt x="833247" y="758698"/>
                    <a:pt x="758698" y="833247"/>
                    <a:pt x="666623" y="833247"/>
                  </a:cubicBezTo>
                  <a:lnTo>
                    <a:pt x="166624" y="833247"/>
                  </a:lnTo>
                  <a:cubicBezTo>
                    <a:pt x="74549" y="833247"/>
                    <a:pt x="0" y="758571"/>
                    <a:pt x="0" y="666623"/>
                  </a:cubicBezTo>
                  <a:close/>
                </a:path>
              </a:pathLst>
            </a:custGeom>
            <a:solidFill>
              <a:srgbClr val="E1E1EA"/>
            </a:solidFill>
          </p:spPr>
        </p:sp>
        <p:sp>
          <p:nvSpPr>
            <p:cNvPr id="28" name="Freeform 28"/>
            <p:cNvSpPr/>
            <p:nvPr/>
          </p:nvSpPr>
          <p:spPr>
            <a:xfrm>
              <a:off x="0" y="0"/>
              <a:ext cx="845947" cy="845947"/>
            </a:xfrm>
            <a:custGeom>
              <a:avLst/>
              <a:gdLst/>
              <a:ahLst/>
              <a:cxnLst/>
              <a:rect l="l" t="t" r="r" b="b"/>
              <a:pathLst>
                <a:path w="845947" h="845947">
                  <a:moveTo>
                    <a:pt x="0" y="172974"/>
                  </a:moveTo>
                  <a:cubicBezTo>
                    <a:pt x="0" y="77470"/>
                    <a:pt x="77470" y="0"/>
                    <a:pt x="172974" y="0"/>
                  </a:cubicBezTo>
                  <a:lnTo>
                    <a:pt x="672973" y="0"/>
                  </a:lnTo>
                  <a:lnTo>
                    <a:pt x="672973" y="6350"/>
                  </a:lnTo>
                  <a:lnTo>
                    <a:pt x="672973" y="0"/>
                  </a:lnTo>
                  <a:lnTo>
                    <a:pt x="672973" y="6350"/>
                  </a:lnTo>
                  <a:lnTo>
                    <a:pt x="672973" y="0"/>
                  </a:lnTo>
                  <a:cubicBezTo>
                    <a:pt x="768477" y="0"/>
                    <a:pt x="845947" y="77470"/>
                    <a:pt x="845947" y="172974"/>
                  </a:cubicBezTo>
                  <a:lnTo>
                    <a:pt x="839597" y="172974"/>
                  </a:lnTo>
                  <a:lnTo>
                    <a:pt x="845947" y="172974"/>
                  </a:lnTo>
                  <a:lnTo>
                    <a:pt x="845947" y="672973"/>
                  </a:lnTo>
                  <a:lnTo>
                    <a:pt x="839597" y="672973"/>
                  </a:lnTo>
                  <a:lnTo>
                    <a:pt x="845947" y="672973"/>
                  </a:lnTo>
                  <a:cubicBezTo>
                    <a:pt x="845947" y="768477"/>
                    <a:pt x="768477" y="845947"/>
                    <a:pt x="672973" y="845947"/>
                  </a:cubicBezTo>
                  <a:lnTo>
                    <a:pt x="672973" y="839597"/>
                  </a:lnTo>
                  <a:lnTo>
                    <a:pt x="672973" y="845947"/>
                  </a:lnTo>
                  <a:lnTo>
                    <a:pt x="172974" y="845947"/>
                  </a:lnTo>
                  <a:lnTo>
                    <a:pt x="172974" y="839597"/>
                  </a:lnTo>
                  <a:lnTo>
                    <a:pt x="172974" y="845947"/>
                  </a:lnTo>
                  <a:cubicBezTo>
                    <a:pt x="77470" y="845947"/>
                    <a:pt x="0" y="768477"/>
                    <a:pt x="0" y="672973"/>
                  </a:cubicBezTo>
                  <a:lnTo>
                    <a:pt x="0" y="172974"/>
                  </a:lnTo>
                  <a:lnTo>
                    <a:pt x="6350" y="172974"/>
                  </a:lnTo>
                  <a:lnTo>
                    <a:pt x="0" y="172974"/>
                  </a:lnTo>
                  <a:moveTo>
                    <a:pt x="12700" y="172974"/>
                  </a:moveTo>
                  <a:lnTo>
                    <a:pt x="12700" y="672973"/>
                  </a:lnTo>
                  <a:lnTo>
                    <a:pt x="6350" y="672973"/>
                  </a:lnTo>
                  <a:lnTo>
                    <a:pt x="12700" y="672973"/>
                  </a:lnTo>
                  <a:cubicBezTo>
                    <a:pt x="12700" y="761492"/>
                    <a:pt x="84455" y="833247"/>
                    <a:pt x="172974" y="833247"/>
                  </a:cubicBezTo>
                  <a:lnTo>
                    <a:pt x="672973" y="833247"/>
                  </a:lnTo>
                  <a:cubicBezTo>
                    <a:pt x="761492" y="833247"/>
                    <a:pt x="833247" y="761492"/>
                    <a:pt x="833247" y="672973"/>
                  </a:cubicBezTo>
                  <a:lnTo>
                    <a:pt x="833247" y="172974"/>
                  </a:lnTo>
                  <a:cubicBezTo>
                    <a:pt x="833247" y="84455"/>
                    <a:pt x="761492" y="12700"/>
                    <a:pt x="672973" y="12700"/>
                  </a:cubicBezTo>
                  <a:lnTo>
                    <a:pt x="172974" y="12700"/>
                  </a:lnTo>
                  <a:lnTo>
                    <a:pt x="172974" y="6350"/>
                  </a:lnTo>
                  <a:lnTo>
                    <a:pt x="172974" y="12700"/>
                  </a:lnTo>
                  <a:cubicBezTo>
                    <a:pt x="84455" y="12700"/>
                    <a:pt x="12700" y="84455"/>
                    <a:pt x="12700" y="172974"/>
                  </a:cubicBezTo>
                  <a:close/>
                </a:path>
              </a:pathLst>
            </a:custGeom>
            <a:solidFill>
              <a:srgbClr val="C7C7D0"/>
            </a:solidFill>
          </p:spPr>
        </p:sp>
      </p:grpSp>
      <p:sp>
        <p:nvSpPr>
          <p:cNvPr id="29" name="TextBox 29"/>
          <p:cNvSpPr txBox="1"/>
          <p:nvPr/>
        </p:nvSpPr>
        <p:spPr>
          <a:xfrm>
            <a:off x="2944252" y="7643694"/>
            <a:ext cx="39617" cy="467261"/>
          </a:xfrm>
          <a:prstGeom prst="rect">
            <a:avLst/>
          </a:prstGeom>
        </p:spPr>
        <p:txBody>
          <a:bodyPr lIns="0" tIns="0" rIns="0" bIns="0" rtlCol="0" anchor="t">
            <a:spAutoFit/>
          </a:bodyPr>
          <a:lstStyle/>
          <a:p>
            <a:pPr algn="ctr">
              <a:lnSpc>
                <a:spcPts val="4100"/>
              </a:lnSpc>
            </a:pPr>
            <a:r>
              <a:rPr lang="en-US" sz="3280">
                <a:solidFill>
                  <a:srgbClr val="3C3939"/>
                </a:solidFill>
                <a:latin typeface="Raleway"/>
              </a:rPr>
              <a:t>3</a:t>
            </a:r>
            <a:endParaRPr lang="en-US" sz="3280">
              <a:solidFill>
                <a:srgbClr val="3C3939"/>
              </a:solidFill>
              <a:latin typeface="Raleway"/>
            </a:endParaRPr>
          </a:p>
        </p:txBody>
      </p:sp>
      <p:sp>
        <p:nvSpPr>
          <p:cNvPr id="30" name="TextBox 30"/>
          <p:cNvSpPr txBox="1"/>
          <p:nvPr/>
        </p:nvSpPr>
        <p:spPr>
          <a:xfrm>
            <a:off x="4583072" y="7661850"/>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Data Splitting</a:t>
            </a:r>
            <a:endParaRPr lang="en-US" sz="2735">
              <a:solidFill>
                <a:srgbClr val="3C3939"/>
              </a:solidFill>
              <a:latin typeface="Raleway"/>
            </a:endParaRPr>
          </a:p>
        </p:txBody>
      </p:sp>
      <p:sp>
        <p:nvSpPr>
          <p:cNvPr id="31" name="TextBox 31"/>
          <p:cNvSpPr txBox="1"/>
          <p:nvPr/>
        </p:nvSpPr>
        <p:spPr>
          <a:xfrm>
            <a:off x="4583072" y="8205223"/>
            <a:ext cx="11065996" cy="438538"/>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Splitting the dataset into training, validation, and testing sets for model evaluation.</a:t>
            </a:r>
            <a:endParaRPr lang="en-US" sz="2185">
              <a:solidFill>
                <a:srgbClr val="3C3939"/>
              </a:solidFill>
              <a:latin typeface="Roboto"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sp>
      </p:grpSp>
      <p:sp>
        <p:nvSpPr>
          <p:cNvPr id="6" name="TextBox 6"/>
          <p:cNvSpPr txBox="1"/>
          <p:nvPr/>
        </p:nvSpPr>
        <p:spPr>
          <a:xfrm>
            <a:off x="2638931" y="1565701"/>
            <a:ext cx="11048584" cy="814626"/>
          </a:xfrm>
          <a:prstGeom prst="rect">
            <a:avLst/>
          </a:prstGeom>
        </p:spPr>
        <p:txBody>
          <a:bodyPr lIns="0" tIns="0" rIns="0" bIns="0" rtlCol="0" anchor="t">
            <a:spAutoFit/>
          </a:bodyPr>
          <a:lstStyle/>
          <a:p>
            <a:pPr algn="l">
              <a:lnSpc>
                <a:spcPts val="6835"/>
              </a:lnSpc>
            </a:pPr>
            <a:r>
              <a:rPr lang="en-US" sz="5465">
                <a:solidFill>
                  <a:srgbClr val="1B1B27"/>
                </a:solidFill>
                <a:latin typeface="Raleway"/>
              </a:rPr>
              <a:t>Training process of the CNN model</a:t>
            </a:r>
            <a:endParaRPr lang="en-US" sz="5465">
              <a:solidFill>
                <a:srgbClr val="1B1B27"/>
              </a:solidFill>
              <a:latin typeface="Raleway"/>
            </a:endParaRPr>
          </a:p>
        </p:txBody>
      </p:sp>
      <p:sp>
        <p:nvSpPr>
          <p:cNvPr id="7" name="TextBox 7"/>
          <p:cNvSpPr txBox="1"/>
          <p:nvPr/>
        </p:nvSpPr>
        <p:spPr>
          <a:xfrm>
            <a:off x="2638931" y="3052495"/>
            <a:ext cx="6074896" cy="2215545"/>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The training process of a Convolutional Neural Network (CNN) involves feeding the network with labeled images. Each image is passed through various layers of the network to learn features and patterns relevant to plant diseases.</a:t>
            </a:r>
            <a:endParaRPr lang="en-US" sz="2185">
              <a:solidFill>
                <a:srgbClr val="3C3939"/>
              </a:solidFill>
              <a:latin typeface="Roboto" panose="02000000000000000000"/>
            </a:endParaRPr>
          </a:p>
        </p:txBody>
      </p:sp>
      <p:sp>
        <p:nvSpPr>
          <p:cNvPr id="8" name="TextBox 8"/>
          <p:cNvSpPr txBox="1"/>
          <p:nvPr/>
        </p:nvSpPr>
        <p:spPr>
          <a:xfrm>
            <a:off x="2638931" y="5523636"/>
            <a:ext cx="6074896"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During training, the network adjusts its parameters to minimize prediction errors, improving its ability to identify diseases accurately.</a:t>
            </a:r>
            <a:endParaRPr lang="en-US" sz="2185">
              <a:solidFill>
                <a:srgbClr val="3C3939"/>
              </a:solidFill>
              <a:latin typeface="Roboto" panose="02000000000000000000"/>
            </a:endParaRPr>
          </a:p>
        </p:txBody>
      </p:sp>
      <p:sp>
        <p:nvSpPr>
          <p:cNvPr id="9" name="TextBox 9"/>
          <p:cNvSpPr txBox="1"/>
          <p:nvPr/>
        </p:nvSpPr>
        <p:spPr>
          <a:xfrm>
            <a:off x="2638931" y="7106275"/>
            <a:ext cx="6074896"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The training process also includes validation to ensure the model's generalization and testing to evaluate its performance on unseen data.</a:t>
            </a:r>
            <a:endParaRPr lang="en-US" sz="2185">
              <a:solidFill>
                <a:srgbClr val="3C3939"/>
              </a:solidFill>
              <a:latin typeface="Roboto" panose="02000000000000000000"/>
            </a:endParaRPr>
          </a:p>
        </p:txBody>
      </p:sp>
      <p:sp>
        <p:nvSpPr>
          <p:cNvPr id="10" name="Freeform 10" descr="preencoded.png"/>
          <p:cNvSpPr/>
          <p:nvPr/>
        </p:nvSpPr>
        <p:spPr>
          <a:xfrm>
            <a:off x="9492258" y="3155007"/>
            <a:ext cx="6257776" cy="2600622"/>
          </a:xfrm>
          <a:custGeom>
            <a:avLst/>
            <a:gdLst/>
            <a:ahLst/>
            <a:cxnLst/>
            <a:rect l="l" t="t" r="r" b="b"/>
            <a:pathLst>
              <a:path w="6257776" h="2600622">
                <a:moveTo>
                  <a:pt x="0" y="0"/>
                </a:moveTo>
                <a:lnTo>
                  <a:pt x="6257776" y="0"/>
                </a:lnTo>
                <a:lnTo>
                  <a:pt x="6257776" y="2600623"/>
                </a:lnTo>
                <a:lnTo>
                  <a:pt x="0" y="2600623"/>
                </a:lnTo>
                <a:lnTo>
                  <a:pt x="0" y="0"/>
                </a:lnTo>
                <a:close/>
              </a:path>
            </a:pathLst>
          </a:custGeom>
          <a:blipFill>
            <a:blip r:embed="rId1"/>
            <a:stretch>
              <a:fillRect l="-6" r="-6"/>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sp>
      </p:grpSp>
      <p:sp>
        <p:nvSpPr>
          <p:cNvPr id="6" name="Freeform 6" descr="preencoded.png"/>
          <p:cNvSpPr/>
          <p:nvPr/>
        </p:nvSpPr>
        <p:spPr>
          <a:xfrm>
            <a:off x="0" y="0"/>
            <a:ext cx="18288000" cy="3471862"/>
          </a:xfrm>
          <a:custGeom>
            <a:avLst/>
            <a:gdLst/>
            <a:ahLst/>
            <a:cxnLst/>
            <a:rect l="l" t="t" r="r" b="b"/>
            <a:pathLst>
              <a:path w="18288000" h="3471862">
                <a:moveTo>
                  <a:pt x="0" y="0"/>
                </a:moveTo>
                <a:lnTo>
                  <a:pt x="18288000" y="0"/>
                </a:lnTo>
                <a:lnTo>
                  <a:pt x="18288000" y="3471862"/>
                </a:lnTo>
                <a:lnTo>
                  <a:pt x="0" y="3471862"/>
                </a:lnTo>
                <a:lnTo>
                  <a:pt x="0" y="0"/>
                </a:lnTo>
                <a:close/>
              </a:path>
            </a:pathLst>
          </a:custGeom>
          <a:blipFill>
            <a:blip r:embed="rId1"/>
            <a:stretch>
              <a:fillRect t="-68" b="-68"/>
            </a:stretch>
          </a:blipFill>
        </p:spPr>
      </p:sp>
      <p:sp>
        <p:nvSpPr>
          <p:cNvPr id="7" name="TextBox 7"/>
          <p:cNvSpPr txBox="1"/>
          <p:nvPr/>
        </p:nvSpPr>
        <p:spPr>
          <a:xfrm>
            <a:off x="2638931" y="4375576"/>
            <a:ext cx="12764125" cy="814626"/>
          </a:xfrm>
          <a:prstGeom prst="rect">
            <a:avLst/>
          </a:prstGeom>
        </p:spPr>
        <p:txBody>
          <a:bodyPr lIns="0" tIns="0" rIns="0" bIns="0" rtlCol="0" anchor="t">
            <a:spAutoFit/>
          </a:bodyPr>
          <a:lstStyle/>
          <a:p>
            <a:pPr algn="l">
              <a:lnSpc>
                <a:spcPts val="6835"/>
              </a:lnSpc>
            </a:pPr>
            <a:r>
              <a:rPr lang="en-US" sz="5465">
                <a:solidFill>
                  <a:srgbClr val="1B1B27"/>
                </a:solidFill>
                <a:latin typeface="Raleway"/>
              </a:rPr>
              <a:t>Testing and validation of the CNN model</a:t>
            </a:r>
            <a:endParaRPr lang="en-US" sz="5465">
              <a:solidFill>
                <a:srgbClr val="1B1B27"/>
              </a:solidFill>
              <a:latin typeface="Raleway"/>
            </a:endParaRPr>
          </a:p>
        </p:txBody>
      </p:sp>
      <p:sp>
        <p:nvSpPr>
          <p:cNvPr id="8" name="Freeform 8" descr="preencoded.png"/>
          <p:cNvSpPr/>
          <p:nvPr/>
        </p:nvSpPr>
        <p:spPr>
          <a:xfrm>
            <a:off x="2547491" y="5652492"/>
            <a:ext cx="4397574" cy="1110853"/>
          </a:xfrm>
          <a:custGeom>
            <a:avLst/>
            <a:gdLst/>
            <a:ahLst/>
            <a:cxnLst/>
            <a:rect l="l" t="t" r="r" b="b"/>
            <a:pathLst>
              <a:path w="4397574" h="1110853">
                <a:moveTo>
                  <a:pt x="0" y="0"/>
                </a:moveTo>
                <a:lnTo>
                  <a:pt x="4397574" y="0"/>
                </a:lnTo>
                <a:lnTo>
                  <a:pt x="4397574" y="1110853"/>
                </a:lnTo>
                <a:lnTo>
                  <a:pt x="0" y="1110853"/>
                </a:lnTo>
                <a:lnTo>
                  <a:pt x="0" y="0"/>
                </a:lnTo>
                <a:close/>
              </a:path>
            </a:pathLst>
          </a:custGeom>
          <a:blipFill>
            <a:blip r:embed="rId2"/>
            <a:stretch>
              <a:fillRect t="-126" b="-126"/>
            </a:stretch>
          </a:blipFill>
        </p:spPr>
      </p:sp>
      <p:sp>
        <p:nvSpPr>
          <p:cNvPr id="9" name="TextBox 9"/>
          <p:cNvSpPr txBox="1"/>
          <p:nvPr/>
        </p:nvSpPr>
        <p:spPr>
          <a:xfrm>
            <a:off x="2916644" y="7197060"/>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Data Splitting</a:t>
            </a:r>
            <a:endParaRPr lang="en-US" sz="2735">
              <a:solidFill>
                <a:srgbClr val="3C3939"/>
              </a:solidFill>
              <a:latin typeface="Raleway"/>
            </a:endParaRPr>
          </a:p>
        </p:txBody>
      </p:sp>
      <p:sp>
        <p:nvSpPr>
          <p:cNvPr id="10" name="TextBox 10"/>
          <p:cNvSpPr txBox="1"/>
          <p:nvPr/>
        </p:nvSpPr>
        <p:spPr>
          <a:xfrm>
            <a:off x="2916644" y="7740431"/>
            <a:ext cx="3659267"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The dataset is split into training, validation, and testing sets.</a:t>
            </a:r>
            <a:endParaRPr lang="en-US" sz="2185">
              <a:solidFill>
                <a:srgbClr val="3C3939"/>
              </a:solidFill>
              <a:latin typeface="Roboto" panose="02000000000000000000"/>
            </a:endParaRPr>
          </a:p>
        </p:txBody>
      </p:sp>
      <p:sp>
        <p:nvSpPr>
          <p:cNvPr id="11" name="Freeform 11" descr="preencoded.png"/>
          <p:cNvSpPr/>
          <p:nvPr/>
        </p:nvSpPr>
        <p:spPr>
          <a:xfrm>
            <a:off x="6945065" y="5652492"/>
            <a:ext cx="4397723" cy="1110853"/>
          </a:xfrm>
          <a:custGeom>
            <a:avLst/>
            <a:gdLst/>
            <a:ahLst/>
            <a:cxnLst/>
            <a:rect l="l" t="t" r="r" b="b"/>
            <a:pathLst>
              <a:path w="4397723" h="1110853">
                <a:moveTo>
                  <a:pt x="0" y="0"/>
                </a:moveTo>
                <a:lnTo>
                  <a:pt x="4397723" y="0"/>
                </a:lnTo>
                <a:lnTo>
                  <a:pt x="4397723" y="1110853"/>
                </a:lnTo>
                <a:lnTo>
                  <a:pt x="0" y="1110853"/>
                </a:lnTo>
                <a:lnTo>
                  <a:pt x="0" y="0"/>
                </a:lnTo>
                <a:close/>
              </a:path>
            </a:pathLst>
          </a:custGeom>
          <a:blipFill>
            <a:blip r:embed="rId3"/>
            <a:stretch>
              <a:fillRect t="-128" b="-128"/>
            </a:stretch>
          </a:blipFill>
        </p:spPr>
      </p:sp>
      <p:sp>
        <p:nvSpPr>
          <p:cNvPr id="12" name="TextBox 12"/>
          <p:cNvSpPr txBox="1"/>
          <p:nvPr/>
        </p:nvSpPr>
        <p:spPr>
          <a:xfrm>
            <a:off x="7314217" y="7197060"/>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Model Evaluation</a:t>
            </a:r>
            <a:endParaRPr lang="en-US" sz="2735">
              <a:solidFill>
                <a:srgbClr val="3C3939"/>
              </a:solidFill>
              <a:latin typeface="Raleway"/>
            </a:endParaRPr>
          </a:p>
        </p:txBody>
      </p:sp>
      <p:sp>
        <p:nvSpPr>
          <p:cNvPr id="13" name="TextBox 13"/>
          <p:cNvSpPr txBox="1"/>
          <p:nvPr/>
        </p:nvSpPr>
        <p:spPr>
          <a:xfrm>
            <a:off x="7314217" y="7740431"/>
            <a:ext cx="3659416"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The trained model is evaluated on the validation data to assess its performance.</a:t>
            </a:r>
            <a:endParaRPr lang="en-US" sz="2185">
              <a:solidFill>
                <a:srgbClr val="3C3939"/>
              </a:solidFill>
              <a:latin typeface="Roboto" panose="02000000000000000000"/>
            </a:endParaRPr>
          </a:p>
        </p:txBody>
      </p:sp>
      <p:sp>
        <p:nvSpPr>
          <p:cNvPr id="14" name="Freeform 14" descr="preencoded.png"/>
          <p:cNvSpPr/>
          <p:nvPr/>
        </p:nvSpPr>
        <p:spPr>
          <a:xfrm>
            <a:off x="11342786" y="5652492"/>
            <a:ext cx="4397722" cy="1110853"/>
          </a:xfrm>
          <a:custGeom>
            <a:avLst/>
            <a:gdLst/>
            <a:ahLst/>
            <a:cxnLst/>
            <a:rect l="l" t="t" r="r" b="b"/>
            <a:pathLst>
              <a:path w="4397722" h="1110853">
                <a:moveTo>
                  <a:pt x="0" y="0"/>
                </a:moveTo>
                <a:lnTo>
                  <a:pt x="4397723" y="0"/>
                </a:lnTo>
                <a:lnTo>
                  <a:pt x="4397723" y="1110853"/>
                </a:lnTo>
                <a:lnTo>
                  <a:pt x="0" y="1110853"/>
                </a:lnTo>
                <a:lnTo>
                  <a:pt x="0" y="0"/>
                </a:lnTo>
                <a:close/>
              </a:path>
            </a:pathLst>
          </a:custGeom>
          <a:blipFill>
            <a:blip r:embed="rId4"/>
            <a:stretch>
              <a:fillRect t="-128" b="-128"/>
            </a:stretch>
          </a:blipFill>
        </p:spPr>
      </p:sp>
      <p:sp>
        <p:nvSpPr>
          <p:cNvPr id="15" name="TextBox 15"/>
          <p:cNvSpPr txBox="1"/>
          <p:nvPr/>
        </p:nvSpPr>
        <p:spPr>
          <a:xfrm>
            <a:off x="11711940" y="7197060"/>
            <a:ext cx="3288982" cy="371118"/>
          </a:xfrm>
          <a:prstGeom prst="rect">
            <a:avLst/>
          </a:prstGeom>
        </p:spPr>
        <p:txBody>
          <a:bodyPr lIns="0" tIns="0" rIns="0" bIns="0" rtlCol="0" anchor="t">
            <a:spAutoFit/>
          </a:bodyPr>
          <a:lstStyle/>
          <a:p>
            <a:pPr algn="l">
              <a:lnSpc>
                <a:spcPts val="3415"/>
              </a:lnSpc>
            </a:pPr>
            <a:r>
              <a:rPr lang="en-US" sz="2735">
                <a:solidFill>
                  <a:srgbClr val="3C3939"/>
                </a:solidFill>
                <a:latin typeface="Raleway"/>
              </a:rPr>
              <a:t>Testing the Model</a:t>
            </a:r>
            <a:endParaRPr lang="en-US" sz="2735">
              <a:solidFill>
                <a:srgbClr val="3C3939"/>
              </a:solidFill>
              <a:latin typeface="Raleway"/>
            </a:endParaRPr>
          </a:p>
        </p:txBody>
      </p:sp>
      <p:sp>
        <p:nvSpPr>
          <p:cNvPr id="16" name="TextBox 16"/>
          <p:cNvSpPr txBox="1"/>
          <p:nvPr/>
        </p:nvSpPr>
        <p:spPr>
          <a:xfrm>
            <a:off x="11711940" y="7740431"/>
            <a:ext cx="3659416" cy="1327041"/>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The final step involves testing the model on new, unseen plant disease images.</a:t>
            </a:r>
            <a:endParaRPr lang="en-US" sz="2185">
              <a:solidFill>
                <a:srgbClr val="3C3939"/>
              </a:solidFill>
              <a:latin typeface="Roboto"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FFF">
                <a:alpha val="74902"/>
              </a:srgbClr>
            </a:solidFill>
          </p:spPr>
        </p:sp>
      </p:grpSp>
      <p:sp>
        <p:nvSpPr>
          <p:cNvPr id="6" name="TextBox 6"/>
          <p:cNvSpPr txBox="1"/>
          <p:nvPr/>
        </p:nvSpPr>
        <p:spPr>
          <a:xfrm>
            <a:off x="2638931" y="2127527"/>
            <a:ext cx="13010138" cy="1682591"/>
          </a:xfrm>
          <a:prstGeom prst="rect">
            <a:avLst/>
          </a:prstGeom>
        </p:spPr>
        <p:txBody>
          <a:bodyPr lIns="0" tIns="0" rIns="0" bIns="0" rtlCol="0" anchor="t">
            <a:spAutoFit/>
          </a:bodyPr>
          <a:lstStyle/>
          <a:p>
            <a:pPr algn="l">
              <a:lnSpc>
                <a:spcPts val="6835"/>
              </a:lnSpc>
            </a:pPr>
            <a:r>
              <a:rPr lang="en-US" sz="5465">
                <a:solidFill>
                  <a:srgbClr val="1B1B27"/>
                </a:solidFill>
                <a:latin typeface="Raleway"/>
              </a:rPr>
              <a:t>Challenges in Plant Disease Prediction Using CNN</a:t>
            </a:r>
            <a:endParaRPr lang="en-US" sz="5465">
              <a:solidFill>
                <a:srgbClr val="1B1B27"/>
              </a:solidFill>
              <a:latin typeface="Raleway"/>
            </a:endParaRPr>
          </a:p>
        </p:txBody>
      </p:sp>
      <p:sp>
        <p:nvSpPr>
          <p:cNvPr id="7" name="TextBox 7"/>
          <p:cNvSpPr txBox="1"/>
          <p:nvPr/>
        </p:nvSpPr>
        <p:spPr>
          <a:xfrm>
            <a:off x="2638931" y="4567267"/>
            <a:ext cx="2607201" cy="371118"/>
          </a:xfrm>
          <a:prstGeom prst="rect">
            <a:avLst/>
          </a:prstGeom>
        </p:spPr>
        <p:txBody>
          <a:bodyPr lIns="0" tIns="0" rIns="0" bIns="0" rtlCol="0" anchor="t">
            <a:spAutoFit/>
          </a:bodyPr>
          <a:lstStyle/>
          <a:p>
            <a:pPr algn="l">
              <a:lnSpc>
                <a:spcPts val="3415"/>
              </a:lnSpc>
            </a:pPr>
            <a:r>
              <a:rPr lang="en-US" sz="2735">
                <a:solidFill>
                  <a:srgbClr val="1B1B27"/>
                </a:solidFill>
                <a:latin typeface="Raleway"/>
              </a:rPr>
              <a:t>Data Collection</a:t>
            </a:r>
            <a:endParaRPr lang="en-US" sz="2735">
              <a:solidFill>
                <a:srgbClr val="1B1B27"/>
              </a:solidFill>
              <a:latin typeface="Raleway"/>
            </a:endParaRPr>
          </a:p>
        </p:txBody>
      </p:sp>
      <p:sp>
        <p:nvSpPr>
          <p:cNvPr id="8" name="TextBox 8"/>
          <p:cNvSpPr txBox="1"/>
          <p:nvPr/>
        </p:nvSpPr>
        <p:spPr>
          <a:xfrm>
            <a:off x="2638931" y="5221814"/>
            <a:ext cx="2607201" cy="1771292"/>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Obtaining diverse and high-quality datasets is crucial for training CNN models.</a:t>
            </a:r>
            <a:endParaRPr lang="en-US" sz="2185">
              <a:solidFill>
                <a:srgbClr val="3C3939"/>
              </a:solidFill>
              <a:latin typeface="Roboto" panose="02000000000000000000"/>
            </a:endParaRPr>
          </a:p>
        </p:txBody>
      </p:sp>
      <p:sp>
        <p:nvSpPr>
          <p:cNvPr id="9" name="TextBox 9"/>
          <p:cNvSpPr txBox="1"/>
          <p:nvPr/>
        </p:nvSpPr>
        <p:spPr>
          <a:xfrm>
            <a:off x="6116003" y="4567267"/>
            <a:ext cx="2607201" cy="805101"/>
          </a:xfrm>
          <a:prstGeom prst="rect">
            <a:avLst/>
          </a:prstGeom>
        </p:spPr>
        <p:txBody>
          <a:bodyPr lIns="0" tIns="0" rIns="0" bIns="0" rtlCol="0" anchor="t">
            <a:spAutoFit/>
          </a:bodyPr>
          <a:lstStyle/>
          <a:p>
            <a:pPr algn="l">
              <a:lnSpc>
                <a:spcPts val="3415"/>
              </a:lnSpc>
            </a:pPr>
            <a:r>
              <a:rPr lang="en-US" sz="2735">
                <a:solidFill>
                  <a:srgbClr val="1B1B27"/>
                </a:solidFill>
                <a:latin typeface="Raleway"/>
              </a:rPr>
              <a:t>Model Interpretability</a:t>
            </a:r>
            <a:endParaRPr lang="en-US" sz="2735">
              <a:solidFill>
                <a:srgbClr val="1B1B27"/>
              </a:solidFill>
              <a:latin typeface="Raleway"/>
            </a:endParaRPr>
          </a:p>
        </p:txBody>
      </p:sp>
      <p:sp>
        <p:nvSpPr>
          <p:cNvPr id="10" name="TextBox 10"/>
          <p:cNvSpPr txBox="1"/>
          <p:nvPr/>
        </p:nvSpPr>
        <p:spPr>
          <a:xfrm>
            <a:off x="6116003" y="5655796"/>
            <a:ext cx="2607201" cy="1771292"/>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Understanding how CNN models make predictions is a complex challenge.</a:t>
            </a:r>
            <a:endParaRPr lang="en-US" sz="2185">
              <a:solidFill>
                <a:srgbClr val="3C3939"/>
              </a:solidFill>
              <a:latin typeface="Roboto" panose="02000000000000000000"/>
            </a:endParaRPr>
          </a:p>
        </p:txBody>
      </p:sp>
      <p:sp>
        <p:nvSpPr>
          <p:cNvPr id="11" name="TextBox 11"/>
          <p:cNvSpPr txBox="1"/>
          <p:nvPr/>
        </p:nvSpPr>
        <p:spPr>
          <a:xfrm>
            <a:off x="9593074" y="4567267"/>
            <a:ext cx="2607201" cy="371118"/>
          </a:xfrm>
          <a:prstGeom prst="rect">
            <a:avLst/>
          </a:prstGeom>
        </p:spPr>
        <p:txBody>
          <a:bodyPr lIns="0" tIns="0" rIns="0" bIns="0" rtlCol="0" anchor="t">
            <a:spAutoFit/>
          </a:bodyPr>
          <a:lstStyle/>
          <a:p>
            <a:pPr algn="l">
              <a:lnSpc>
                <a:spcPts val="3415"/>
              </a:lnSpc>
            </a:pPr>
            <a:r>
              <a:rPr lang="en-US" sz="2735">
                <a:solidFill>
                  <a:srgbClr val="1B1B27"/>
                </a:solidFill>
                <a:latin typeface="Raleway"/>
              </a:rPr>
              <a:t>Overfitting</a:t>
            </a:r>
            <a:endParaRPr lang="en-US" sz="2735">
              <a:solidFill>
                <a:srgbClr val="1B1B27"/>
              </a:solidFill>
              <a:latin typeface="Raleway"/>
            </a:endParaRPr>
          </a:p>
        </p:txBody>
      </p:sp>
      <p:sp>
        <p:nvSpPr>
          <p:cNvPr id="12" name="TextBox 12"/>
          <p:cNvSpPr txBox="1"/>
          <p:nvPr/>
        </p:nvSpPr>
        <p:spPr>
          <a:xfrm>
            <a:off x="9593074" y="5221814"/>
            <a:ext cx="2607201" cy="1771292"/>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Avoiding overfitting while training the model to accurately detect diseases.</a:t>
            </a:r>
            <a:endParaRPr lang="en-US" sz="2185">
              <a:solidFill>
                <a:srgbClr val="3C3939"/>
              </a:solidFill>
              <a:latin typeface="Roboto" panose="02000000000000000000"/>
            </a:endParaRPr>
          </a:p>
        </p:txBody>
      </p:sp>
      <p:sp>
        <p:nvSpPr>
          <p:cNvPr id="13" name="TextBox 13"/>
          <p:cNvSpPr txBox="1"/>
          <p:nvPr/>
        </p:nvSpPr>
        <p:spPr>
          <a:xfrm>
            <a:off x="13070145" y="4567267"/>
            <a:ext cx="2607201" cy="805101"/>
          </a:xfrm>
          <a:prstGeom prst="rect">
            <a:avLst/>
          </a:prstGeom>
        </p:spPr>
        <p:txBody>
          <a:bodyPr lIns="0" tIns="0" rIns="0" bIns="0" rtlCol="0" anchor="t">
            <a:spAutoFit/>
          </a:bodyPr>
          <a:lstStyle/>
          <a:p>
            <a:pPr algn="l">
              <a:lnSpc>
                <a:spcPts val="3415"/>
              </a:lnSpc>
            </a:pPr>
            <a:r>
              <a:rPr lang="en-US" sz="2735">
                <a:solidFill>
                  <a:srgbClr val="1B1B27"/>
                </a:solidFill>
                <a:latin typeface="Raleway"/>
              </a:rPr>
              <a:t>Computational Resources</a:t>
            </a:r>
            <a:endParaRPr lang="en-US" sz="2735">
              <a:solidFill>
                <a:srgbClr val="1B1B27"/>
              </a:solidFill>
              <a:latin typeface="Raleway"/>
            </a:endParaRPr>
          </a:p>
        </p:txBody>
      </p:sp>
      <p:sp>
        <p:nvSpPr>
          <p:cNvPr id="14" name="TextBox 14"/>
          <p:cNvSpPr txBox="1"/>
          <p:nvPr/>
        </p:nvSpPr>
        <p:spPr>
          <a:xfrm>
            <a:off x="13070145" y="5655796"/>
            <a:ext cx="2607201" cy="2215545"/>
          </a:xfrm>
          <a:prstGeom prst="rect">
            <a:avLst/>
          </a:prstGeom>
        </p:spPr>
        <p:txBody>
          <a:bodyPr lIns="0" tIns="0" rIns="0" bIns="0" rtlCol="0" anchor="t">
            <a:spAutoFit/>
          </a:bodyPr>
          <a:lstStyle/>
          <a:p>
            <a:pPr algn="l">
              <a:lnSpc>
                <a:spcPts val="3500"/>
              </a:lnSpc>
            </a:pPr>
            <a:r>
              <a:rPr lang="en-US" sz="2185">
                <a:solidFill>
                  <a:srgbClr val="3C3939"/>
                </a:solidFill>
                <a:latin typeface="Roboto" panose="02000000000000000000"/>
              </a:rPr>
              <a:t>Requirement of significant computational power for training CNN models.</a:t>
            </a:r>
            <a:endParaRPr lang="en-US" sz="2185">
              <a:solidFill>
                <a:srgbClr val="3C3939"/>
              </a:solidFill>
              <a:latin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ECECF3"/>
            </a:solidFill>
          </p:spPr>
        </p:sp>
      </p:grpSp>
      <p:grpSp>
        <p:nvGrpSpPr>
          <p:cNvPr id="4" name="Group 4"/>
          <p:cNvGrpSpPr/>
          <p:nvPr/>
        </p:nvGrpSpPr>
        <p:grpSpPr>
          <a:xfrm rot="0">
            <a:off x="0" y="0"/>
            <a:ext cx="18288000" cy="10287149"/>
            <a:chOff x="0" y="0"/>
            <a:chExt cx="24384000" cy="13716198"/>
          </a:xfrm>
        </p:grpSpPr>
        <p:sp>
          <p:nvSpPr>
            <p:cNvPr id="5" name="Freeform 5"/>
            <p:cNvSpPr/>
            <p:nvPr/>
          </p:nvSpPr>
          <p:spPr>
            <a:xfrm>
              <a:off x="0" y="0"/>
              <a:ext cx="24384000" cy="13716254"/>
            </a:xfrm>
            <a:custGeom>
              <a:avLst/>
              <a:gdLst/>
              <a:ahLst/>
              <a:cxnLst/>
              <a:rect l="l" t="t" r="r" b="b"/>
              <a:pathLst>
                <a:path w="24384000" h="13716254">
                  <a:moveTo>
                    <a:pt x="0" y="0"/>
                  </a:moveTo>
                  <a:lnTo>
                    <a:pt x="24384000" y="0"/>
                  </a:lnTo>
                  <a:lnTo>
                    <a:pt x="24384000" y="13716254"/>
                  </a:lnTo>
                  <a:lnTo>
                    <a:pt x="0" y="13716254"/>
                  </a:lnTo>
                  <a:close/>
                </a:path>
              </a:pathLst>
            </a:custGeom>
            <a:solidFill>
              <a:srgbClr val="FFFFFF">
                <a:alpha val="74902"/>
              </a:srgbClr>
            </a:solidFill>
          </p:spPr>
        </p:sp>
      </p:grpSp>
      <p:sp>
        <p:nvSpPr>
          <p:cNvPr id="6" name="TextBox 6"/>
          <p:cNvSpPr txBox="1"/>
          <p:nvPr/>
        </p:nvSpPr>
        <p:spPr>
          <a:xfrm>
            <a:off x="2980640" y="741343"/>
            <a:ext cx="12326719" cy="1583174"/>
          </a:xfrm>
          <a:prstGeom prst="rect">
            <a:avLst/>
          </a:prstGeom>
        </p:spPr>
        <p:txBody>
          <a:bodyPr lIns="0" tIns="0" rIns="0" bIns="0" rtlCol="0" anchor="t">
            <a:spAutoFit/>
          </a:bodyPr>
          <a:lstStyle/>
          <a:p>
            <a:pPr algn="l">
              <a:lnSpc>
                <a:spcPts val="6480"/>
              </a:lnSpc>
            </a:pPr>
            <a:r>
              <a:rPr lang="en-US" sz="5185">
                <a:solidFill>
                  <a:srgbClr val="1B1B27"/>
                </a:solidFill>
                <a:latin typeface="Raleway"/>
              </a:rPr>
              <a:t>Future prospects and advancements in this field</a:t>
            </a:r>
            <a:endParaRPr lang="en-US" sz="5185">
              <a:solidFill>
                <a:srgbClr val="1B1B27"/>
              </a:solidFill>
              <a:latin typeface="Raleway"/>
            </a:endParaRPr>
          </a:p>
        </p:txBody>
      </p:sp>
      <p:sp>
        <p:nvSpPr>
          <p:cNvPr id="7" name="Freeform 7" descr="preencoded.png"/>
          <p:cNvSpPr/>
          <p:nvPr/>
        </p:nvSpPr>
        <p:spPr>
          <a:xfrm>
            <a:off x="4984551" y="2896940"/>
            <a:ext cx="2063949" cy="1517451"/>
          </a:xfrm>
          <a:custGeom>
            <a:avLst/>
            <a:gdLst/>
            <a:ahLst/>
            <a:cxnLst/>
            <a:rect l="l" t="t" r="r" b="b"/>
            <a:pathLst>
              <a:path w="2063949" h="1517451">
                <a:moveTo>
                  <a:pt x="0" y="0"/>
                </a:moveTo>
                <a:lnTo>
                  <a:pt x="2063949" y="0"/>
                </a:lnTo>
                <a:lnTo>
                  <a:pt x="2063949" y="1517451"/>
                </a:lnTo>
                <a:lnTo>
                  <a:pt x="0" y="1517451"/>
                </a:lnTo>
                <a:lnTo>
                  <a:pt x="0" y="0"/>
                </a:lnTo>
                <a:close/>
              </a:path>
            </a:pathLst>
          </a:custGeom>
          <a:blipFill>
            <a:blip r:embed="rId1"/>
            <a:stretch>
              <a:fillRect l="-170" r="-170"/>
            </a:stretch>
          </a:blipFill>
        </p:spPr>
      </p:sp>
      <p:sp>
        <p:nvSpPr>
          <p:cNvPr id="8" name="TextBox 8"/>
          <p:cNvSpPr txBox="1"/>
          <p:nvPr/>
        </p:nvSpPr>
        <p:spPr>
          <a:xfrm>
            <a:off x="7403218" y="3186886"/>
            <a:ext cx="3109049" cy="339120"/>
          </a:xfrm>
          <a:prstGeom prst="rect">
            <a:avLst/>
          </a:prstGeom>
        </p:spPr>
        <p:txBody>
          <a:bodyPr lIns="0" tIns="0" rIns="0" bIns="0" rtlCol="0" anchor="t">
            <a:spAutoFit/>
          </a:bodyPr>
          <a:lstStyle/>
          <a:p>
            <a:pPr algn="l">
              <a:lnSpc>
                <a:spcPts val="3240"/>
              </a:lnSpc>
            </a:pPr>
            <a:r>
              <a:rPr lang="en-US" sz="2590">
                <a:solidFill>
                  <a:srgbClr val="3C3939"/>
                </a:solidFill>
                <a:latin typeface="Raleway"/>
              </a:rPr>
              <a:t>AI Integration</a:t>
            </a:r>
            <a:endParaRPr lang="en-US" sz="2590">
              <a:solidFill>
                <a:srgbClr val="3C3939"/>
              </a:solidFill>
              <a:latin typeface="Raleway"/>
            </a:endParaRPr>
          </a:p>
        </p:txBody>
      </p:sp>
      <p:sp>
        <p:nvSpPr>
          <p:cNvPr id="9" name="TextBox 9"/>
          <p:cNvSpPr txBox="1"/>
          <p:nvPr/>
        </p:nvSpPr>
        <p:spPr>
          <a:xfrm>
            <a:off x="7403218" y="3689627"/>
            <a:ext cx="4935319" cy="415766"/>
          </a:xfrm>
          <a:prstGeom prst="rect">
            <a:avLst/>
          </a:prstGeom>
        </p:spPr>
        <p:txBody>
          <a:bodyPr lIns="0" tIns="0" rIns="0" bIns="0" rtlCol="0" anchor="t">
            <a:spAutoFit/>
          </a:bodyPr>
          <a:lstStyle/>
          <a:p>
            <a:pPr algn="l">
              <a:lnSpc>
                <a:spcPts val="3315"/>
              </a:lnSpc>
            </a:pPr>
            <a:r>
              <a:rPr lang="en-US" sz="2075">
                <a:solidFill>
                  <a:srgbClr val="3C3939"/>
                </a:solidFill>
                <a:latin typeface="Roboto" panose="02000000000000000000"/>
              </a:rPr>
              <a:t>Utilizing AI for precise disease identification</a:t>
            </a:r>
            <a:endParaRPr lang="en-US" sz="2075">
              <a:solidFill>
                <a:srgbClr val="3C3939"/>
              </a:solidFill>
              <a:latin typeface="Roboto" panose="02000000000000000000"/>
            </a:endParaRPr>
          </a:p>
        </p:txBody>
      </p:sp>
      <p:grpSp>
        <p:nvGrpSpPr>
          <p:cNvPr id="10" name="Group 10"/>
          <p:cNvGrpSpPr/>
          <p:nvPr/>
        </p:nvGrpSpPr>
        <p:grpSpPr>
          <a:xfrm rot="0">
            <a:off x="7114282" y="4417405"/>
            <a:ext cx="8218735" cy="26269"/>
            <a:chOff x="0" y="0"/>
            <a:chExt cx="10958313" cy="35025"/>
          </a:xfrm>
        </p:grpSpPr>
        <p:sp>
          <p:nvSpPr>
            <p:cNvPr id="11" name="Freeform 11"/>
            <p:cNvSpPr/>
            <p:nvPr/>
          </p:nvSpPr>
          <p:spPr>
            <a:xfrm>
              <a:off x="0" y="0"/>
              <a:ext cx="10958322" cy="35052"/>
            </a:xfrm>
            <a:custGeom>
              <a:avLst/>
              <a:gdLst/>
              <a:ahLst/>
              <a:cxnLst/>
              <a:rect l="l" t="t" r="r" b="b"/>
              <a:pathLst>
                <a:path w="10958322" h="35052">
                  <a:moveTo>
                    <a:pt x="0" y="17526"/>
                  </a:moveTo>
                  <a:cubicBezTo>
                    <a:pt x="0" y="7874"/>
                    <a:pt x="7874" y="0"/>
                    <a:pt x="17526" y="0"/>
                  </a:cubicBezTo>
                  <a:lnTo>
                    <a:pt x="10940796" y="0"/>
                  </a:lnTo>
                  <a:cubicBezTo>
                    <a:pt x="10950448" y="0"/>
                    <a:pt x="10958322" y="7874"/>
                    <a:pt x="10958322" y="17526"/>
                  </a:cubicBezTo>
                  <a:cubicBezTo>
                    <a:pt x="10958322" y="27178"/>
                    <a:pt x="10950448" y="35052"/>
                    <a:pt x="10940796" y="35052"/>
                  </a:cubicBezTo>
                  <a:lnTo>
                    <a:pt x="17526" y="35052"/>
                  </a:lnTo>
                  <a:cubicBezTo>
                    <a:pt x="7874" y="35052"/>
                    <a:pt x="0" y="27178"/>
                    <a:pt x="0" y="17526"/>
                  </a:cubicBezTo>
                  <a:close/>
                </a:path>
              </a:pathLst>
            </a:custGeom>
            <a:solidFill>
              <a:srgbClr val="C7C7D0"/>
            </a:solidFill>
          </p:spPr>
        </p:sp>
      </p:grpSp>
      <p:sp>
        <p:nvSpPr>
          <p:cNvPr id="12" name="Freeform 12" descr="preencoded.png"/>
          <p:cNvSpPr/>
          <p:nvPr/>
        </p:nvSpPr>
        <p:spPr>
          <a:xfrm>
            <a:off x="3952429" y="4480172"/>
            <a:ext cx="4128046" cy="1517451"/>
          </a:xfrm>
          <a:custGeom>
            <a:avLst/>
            <a:gdLst/>
            <a:ahLst/>
            <a:cxnLst/>
            <a:rect l="l" t="t" r="r" b="b"/>
            <a:pathLst>
              <a:path w="4128046" h="1517451">
                <a:moveTo>
                  <a:pt x="0" y="0"/>
                </a:moveTo>
                <a:lnTo>
                  <a:pt x="4128046" y="0"/>
                </a:lnTo>
                <a:lnTo>
                  <a:pt x="4128046" y="1517452"/>
                </a:lnTo>
                <a:lnTo>
                  <a:pt x="0" y="1517452"/>
                </a:lnTo>
                <a:lnTo>
                  <a:pt x="0" y="0"/>
                </a:lnTo>
                <a:close/>
              </a:path>
            </a:pathLst>
          </a:custGeom>
          <a:blipFill>
            <a:blip r:embed="rId2"/>
            <a:stretch>
              <a:fillRect l="-53" r="-53"/>
            </a:stretch>
          </a:blipFill>
        </p:spPr>
      </p:sp>
      <p:sp>
        <p:nvSpPr>
          <p:cNvPr id="13" name="TextBox 13"/>
          <p:cNvSpPr txBox="1"/>
          <p:nvPr/>
        </p:nvSpPr>
        <p:spPr>
          <a:xfrm>
            <a:off x="8435191" y="4770120"/>
            <a:ext cx="3234809" cy="339120"/>
          </a:xfrm>
          <a:prstGeom prst="rect">
            <a:avLst/>
          </a:prstGeom>
        </p:spPr>
        <p:txBody>
          <a:bodyPr lIns="0" tIns="0" rIns="0" bIns="0" rtlCol="0" anchor="t">
            <a:spAutoFit/>
          </a:bodyPr>
          <a:lstStyle/>
          <a:p>
            <a:pPr algn="l">
              <a:lnSpc>
                <a:spcPts val="3240"/>
              </a:lnSpc>
            </a:pPr>
            <a:r>
              <a:rPr lang="en-US" sz="2590">
                <a:solidFill>
                  <a:srgbClr val="3C3939"/>
                </a:solidFill>
                <a:latin typeface="Raleway"/>
              </a:rPr>
              <a:t>Automated Monitoring</a:t>
            </a:r>
            <a:endParaRPr lang="en-US" sz="2590">
              <a:solidFill>
                <a:srgbClr val="3C3939"/>
              </a:solidFill>
              <a:latin typeface="Raleway"/>
            </a:endParaRPr>
          </a:p>
        </p:txBody>
      </p:sp>
      <p:sp>
        <p:nvSpPr>
          <p:cNvPr id="14" name="TextBox 14"/>
          <p:cNvSpPr txBox="1"/>
          <p:nvPr/>
        </p:nvSpPr>
        <p:spPr>
          <a:xfrm>
            <a:off x="8435191" y="5272861"/>
            <a:ext cx="4795719" cy="415766"/>
          </a:xfrm>
          <a:prstGeom prst="rect">
            <a:avLst/>
          </a:prstGeom>
        </p:spPr>
        <p:txBody>
          <a:bodyPr lIns="0" tIns="0" rIns="0" bIns="0" rtlCol="0" anchor="t">
            <a:spAutoFit/>
          </a:bodyPr>
          <a:lstStyle/>
          <a:p>
            <a:pPr algn="l">
              <a:lnSpc>
                <a:spcPts val="3315"/>
              </a:lnSpc>
            </a:pPr>
            <a:r>
              <a:rPr lang="en-US" sz="2075">
                <a:solidFill>
                  <a:srgbClr val="3C3939"/>
                </a:solidFill>
                <a:latin typeface="Roboto" panose="02000000000000000000"/>
              </a:rPr>
              <a:t>Continuous surveillance for early detection</a:t>
            </a:r>
            <a:endParaRPr lang="en-US" sz="2075">
              <a:solidFill>
                <a:srgbClr val="3C3939"/>
              </a:solidFill>
              <a:latin typeface="Roboto" panose="02000000000000000000"/>
            </a:endParaRPr>
          </a:p>
        </p:txBody>
      </p:sp>
      <p:grpSp>
        <p:nvGrpSpPr>
          <p:cNvPr id="15" name="Group 15"/>
          <p:cNvGrpSpPr/>
          <p:nvPr/>
        </p:nvGrpSpPr>
        <p:grpSpPr>
          <a:xfrm rot="0">
            <a:off x="8146256" y="6000639"/>
            <a:ext cx="7186761" cy="26269"/>
            <a:chOff x="0" y="0"/>
            <a:chExt cx="9582348" cy="35025"/>
          </a:xfrm>
        </p:grpSpPr>
        <p:sp>
          <p:nvSpPr>
            <p:cNvPr id="16" name="Freeform 16"/>
            <p:cNvSpPr/>
            <p:nvPr/>
          </p:nvSpPr>
          <p:spPr>
            <a:xfrm>
              <a:off x="0" y="0"/>
              <a:ext cx="9582404" cy="35052"/>
            </a:xfrm>
            <a:custGeom>
              <a:avLst/>
              <a:gdLst/>
              <a:ahLst/>
              <a:cxnLst/>
              <a:rect l="l" t="t" r="r" b="b"/>
              <a:pathLst>
                <a:path w="9582404" h="35052">
                  <a:moveTo>
                    <a:pt x="0" y="17526"/>
                  </a:moveTo>
                  <a:cubicBezTo>
                    <a:pt x="0" y="7874"/>
                    <a:pt x="7874" y="0"/>
                    <a:pt x="17526" y="0"/>
                  </a:cubicBezTo>
                  <a:lnTo>
                    <a:pt x="9564878" y="0"/>
                  </a:lnTo>
                  <a:cubicBezTo>
                    <a:pt x="9574530" y="0"/>
                    <a:pt x="9582404" y="7874"/>
                    <a:pt x="9582404" y="17526"/>
                  </a:cubicBezTo>
                  <a:cubicBezTo>
                    <a:pt x="9582404" y="27178"/>
                    <a:pt x="9574530" y="35052"/>
                    <a:pt x="9564878" y="35052"/>
                  </a:cubicBezTo>
                  <a:lnTo>
                    <a:pt x="17526" y="35052"/>
                  </a:lnTo>
                  <a:cubicBezTo>
                    <a:pt x="7874" y="35052"/>
                    <a:pt x="0" y="27178"/>
                    <a:pt x="0" y="17526"/>
                  </a:cubicBezTo>
                  <a:close/>
                </a:path>
              </a:pathLst>
            </a:custGeom>
            <a:solidFill>
              <a:srgbClr val="C7C7D0"/>
            </a:solidFill>
          </p:spPr>
        </p:sp>
      </p:grpSp>
      <p:sp>
        <p:nvSpPr>
          <p:cNvPr id="17" name="Freeform 17" descr="preencoded.png"/>
          <p:cNvSpPr/>
          <p:nvPr/>
        </p:nvSpPr>
        <p:spPr>
          <a:xfrm>
            <a:off x="2920454" y="6063406"/>
            <a:ext cx="6192142" cy="1517451"/>
          </a:xfrm>
          <a:custGeom>
            <a:avLst/>
            <a:gdLst/>
            <a:ahLst/>
            <a:cxnLst/>
            <a:rect l="l" t="t" r="r" b="b"/>
            <a:pathLst>
              <a:path w="6192142" h="1517451">
                <a:moveTo>
                  <a:pt x="0" y="0"/>
                </a:moveTo>
                <a:lnTo>
                  <a:pt x="6192142" y="0"/>
                </a:lnTo>
                <a:lnTo>
                  <a:pt x="6192142" y="1517452"/>
                </a:lnTo>
                <a:lnTo>
                  <a:pt x="0" y="1517452"/>
                </a:lnTo>
                <a:lnTo>
                  <a:pt x="0" y="0"/>
                </a:lnTo>
                <a:close/>
              </a:path>
            </a:pathLst>
          </a:custGeom>
          <a:blipFill>
            <a:blip r:embed="rId3"/>
            <a:stretch>
              <a:fillRect l="-91" r="-91"/>
            </a:stretch>
          </a:blipFill>
        </p:spPr>
      </p:sp>
      <p:sp>
        <p:nvSpPr>
          <p:cNvPr id="18" name="TextBox 18"/>
          <p:cNvSpPr txBox="1"/>
          <p:nvPr/>
        </p:nvSpPr>
        <p:spPr>
          <a:xfrm>
            <a:off x="9467314" y="6353354"/>
            <a:ext cx="3109049" cy="339120"/>
          </a:xfrm>
          <a:prstGeom prst="rect">
            <a:avLst/>
          </a:prstGeom>
        </p:spPr>
        <p:txBody>
          <a:bodyPr lIns="0" tIns="0" rIns="0" bIns="0" rtlCol="0" anchor="t">
            <a:spAutoFit/>
          </a:bodyPr>
          <a:lstStyle/>
          <a:p>
            <a:pPr algn="l">
              <a:lnSpc>
                <a:spcPts val="3240"/>
              </a:lnSpc>
            </a:pPr>
            <a:r>
              <a:rPr lang="en-US" sz="2590">
                <a:solidFill>
                  <a:srgbClr val="3C3939"/>
                </a:solidFill>
                <a:latin typeface="Raleway"/>
              </a:rPr>
              <a:t>Big Data Analytics</a:t>
            </a:r>
            <a:endParaRPr lang="en-US" sz="2590">
              <a:solidFill>
                <a:srgbClr val="3C3939"/>
              </a:solidFill>
              <a:latin typeface="Raleway"/>
            </a:endParaRPr>
          </a:p>
        </p:txBody>
      </p:sp>
      <p:sp>
        <p:nvSpPr>
          <p:cNvPr id="19" name="TextBox 19"/>
          <p:cNvSpPr txBox="1"/>
          <p:nvPr/>
        </p:nvSpPr>
        <p:spPr>
          <a:xfrm>
            <a:off x="9467314" y="6856095"/>
            <a:ext cx="4637961" cy="415766"/>
          </a:xfrm>
          <a:prstGeom prst="rect">
            <a:avLst/>
          </a:prstGeom>
        </p:spPr>
        <p:txBody>
          <a:bodyPr lIns="0" tIns="0" rIns="0" bIns="0" rtlCol="0" anchor="t">
            <a:spAutoFit/>
          </a:bodyPr>
          <a:lstStyle/>
          <a:p>
            <a:pPr algn="l">
              <a:lnSpc>
                <a:spcPts val="3315"/>
              </a:lnSpc>
            </a:pPr>
            <a:r>
              <a:rPr lang="en-US" sz="2075">
                <a:solidFill>
                  <a:srgbClr val="3C3939"/>
                </a:solidFill>
                <a:latin typeface="Roboto" panose="02000000000000000000"/>
              </a:rPr>
              <a:t>Analyzing extensive datasets for patterns</a:t>
            </a:r>
            <a:endParaRPr lang="en-US" sz="2075">
              <a:solidFill>
                <a:srgbClr val="3C3939"/>
              </a:solidFill>
              <a:latin typeface="Roboto" panose="02000000000000000000"/>
            </a:endParaRPr>
          </a:p>
        </p:txBody>
      </p:sp>
      <p:sp>
        <p:nvSpPr>
          <p:cNvPr id="20" name="TextBox 20"/>
          <p:cNvSpPr txBox="1"/>
          <p:nvPr/>
        </p:nvSpPr>
        <p:spPr>
          <a:xfrm>
            <a:off x="2980640" y="7837021"/>
            <a:ext cx="12326719" cy="1680210"/>
          </a:xfrm>
          <a:prstGeom prst="rect">
            <a:avLst/>
          </a:prstGeom>
        </p:spPr>
        <p:txBody>
          <a:bodyPr lIns="0" tIns="0" rIns="0" bIns="0" rtlCol="0" anchor="t">
            <a:spAutoFit/>
          </a:bodyPr>
          <a:lstStyle/>
          <a:p>
            <a:pPr algn="l">
              <a:lnSpc>
                <a:spcPts val="3315"/>
              </a:lnSpc>
            </a:pPr>
            <a:r>
              <a:rPr lang="en-US" sz="2075">
                <a:solidFill>
                  <a:srgbClr val="3C3939"/>
                </a:solidFill>
                <a:latin typeface="Roboto" panose="02000000000000000000"/>
              </a:rPr>
              <a:t>The future of plant disease prediction using CNN holds exciting advancements, including AI integration for precise disease identification, automated monitoring systems for continuous surveillance, and big data analytics to analyze extensive datasets for patterns. These developments promise to revolutionize agricultural practices and ensure early disease detection.</a:t>
            </a:r>
            <a:endParaRPr lang="en-US" sz="2075">
              <a:solidFill>
                <a:srgbClr val="3C3939"/>
              </a:solidFill>
              <a:latin typeface="Roboto" panose="02000000000000000000"/>
            </a:endParaRPr>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5089</Words>
  <Application>WPS Presentation</Application>
  <PresentationFormat>On-screen Show (4:3)</PresentationFormat>
  <Paragraphs>142</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Times New Roman</vt:lpstr>
      <vt:lpstr>Raleway</vt:lpstr>
      <vt:lpstr>Roboto</vt:lpstr>
      <vt:lpstr>Microsoft YaHei</vt:lpstr>
      <vt:lpstr>Arial Unicode MS</vt:lpstr>
      <vt:lpstr>Calibri</vt:lpstr>
      <vt:lpstr>Business Cooperate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Balaji</cp:lastModifiedBy>
  <cp:revision>5</cp:revision>
  <dcterms:created xsi:type="dcterms:W3CDTF">2006-08-16T00:00:00Z</dcterms:created>
  <dcterms:modified xsi:type="dcterms:W3CDTF">2024-03-27T11:50:01Z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F58A6A8C06FA49498EB8BC6352E25638_13</vt:lpwstr>
  </property>
  <property fmtid="{D5CDD505-2E9C-101B-9397-08002B2CF9AE}" pid="3" name="KSOProductBuildVer">
    <vt:lpwstr>1033-12.2.0.13472</vt:lpwstr>
  </property>
</Properties>
</file>