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27BAD-66B2-23FD-B590-46E523DB49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B1CB00D-0B13-B207-448D-E40FC5AB8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F916AB-0972-4D16-78EC-45A60B7F15DF}"/>
              </a:ext>
            </a:extLst>
          </p:cNvPr>
          <p:cNvSpPr>
            <a:spLocks noGrp="1"/>
          </p:cNvSpPr>
          <p:nvPr>
            <p:ph type="dt" sz="half" idx="10"/>
          </p:nvPr>
        </p:nvSpPr>
        <p:spPr/>
        <p:txBody>
          <a:bodyPr/>
          <a:lstStyle/>
          <a:p>
            <a:fld id="{BA245B0C-0962-4105-B5C0-778B0ECF05A9}" type="datetimeFigureOut">
              <a:rPr lang="en-IN" smtClean="0"/>
              <a:t>23-08-2024</a:t>
            </a:fld>
            <a:endParaRPr lang="en-IN"/>
          </a:p>
        </p:txBody>
      </p:sp>
      <p:sp>
        <p:nvSpPr>
          <p:cNvPr id="5" name="Footer Placeholder 4">
            <a:extLst>
              <a:ext uri="{FF2B5EF4-FFF2-40B4-BE49-F238E27FC236}">
                <a16:creationId xmlns:a16="http://schemas.microsoft.com/office/drawing/2014/main" id="{2E0EBE33-4CE3-D057-0185-753C1511F4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539F2D-DA6C-A87D-5CF4-8DA7F584C5CF}"/>
              </a:ext>
            </a:extLst>
          </p:cNvPr>
          <p:cNvSpPr>
            <a:spLocks noGrp="1"/>
          </p:cNvSpPr>
          <p:nvPr>
            <p:ph type="sldNum" sz="quarter" idx="12"/>
          </p:nvPr>
        </p:nvSpPr>
        <p:spPr/>
        <p:txBody>
          <a:bodyPr/>
          <a:lstStyle/>
          <a:p>
            <a:fld id="{9330E997-A477-4B98-9877-0D4964F59518}" type="slidenum">
              <a:rPr lang="en-IN" smtClean="0"/>
              <a:t>‹#›</a:t>
            </a:fld>
            <a:endParaRPr lang="en-IN"/>
          </a:p>
        </p:txBody>
      </p:sp>
    </p:spTree>
    <p:extLst>
      <p:ext uri="{BB962C8B-B14F-4D97-AF65-F5344CB8AC3E}">
        <p14:creationId xmlns:p14="http://schemas.microsoft.com/office/powerpoint/2010/main" val="1692255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25BA3-56E6-D50B-FFF7-1DAF72016A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042900-D055-1FDD-3BBA-D7F2B5E297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DC8D4B-23FA-00FD-6D7A-69418CB71CCC}"/>
              </a:ext>
            </a:extLst>
          </p:cNvPr>
          <p:cNvSpPr>
            <a:spLocks noGrp="1"/>
          </p:cNvSpPr>
          <p:nvPr>
            <p:ph type="dt" sz="half" idx="10"/>
          </p:nvPr>
        </p:nvSpPr>
        <p:spPr/>
        <p:txBody>
          <a:bodyPr/>
          <a:lstStyle/>
          <a:p>
            <a:fld id="{BA245B0C-0962-4105-B5C0-778B0ECF05A9}" type="datetimeFigureOut">
              <a:rPr lang="en-IN" smtClean="0"/>
              <a:t>23-08-2024</a:t>
            </a:fld>
            <a:endParaRPr lang="en-IN"/>
          </a:p>
        </p:txBody>
      </p:sp>
      <p:sp>
        <p:nvSpPr>
          <p:cNvPr id="5" name="Footer Placeholder 4">
            <a:extLst>
              <a:ext uri="{FF2B5EF4-FFF2-40B4-BE49-F238E27FC236}">
                <a16:creationId xmlns:a16="http://schemas.microsoft.com/office/drawing/2014/main" id="{2CE2F14E-42D7-E316-D6FD-F366D6869A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95DBEF-7DA1-4E3B-9BBB-51D0CFAC13BC}"/>
              </a:ext>
            </a:extLst>
          </p:cNvPr>
          <p:cNvSpPr>
            <a:spLocks noGrp="1"/>
          </p:cNvSpPr>
          <p:nvPr>
            <p:ph type="sldNum" sz="quarter" idx="12"/>
          </p:nvPr>
        </p:nvSpPr>
        <p:spPr/>
        <p:txBody>
          <a:bodyPr/>
          <a:lstStyle/>
          <a:p>
            <a:fld id="{9330E997-A477-4B98-9877-0D4964F59518}" type="slidenum">
              <a:rPr lang="en-IN" smtClean="0"/>
              <a:t>‹#›</a:t>
            </a:fld>
            <a:endParaRPr lang="en-IN"/>
          </a:p>
        </p:txBody>
      </p:sp>
    </p:spTree>
    <p:extLst>
      <p:ext uri="{BB962C8B-B14F-4D97-AF65-F5344CB8AC3E}">
        <p14:creationId xmlns:p14="http://schemas.microsoft.com/office/powerpoint/2010/main" val="952265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63FF83-94CA-9C8C-D9E1-3B2632841E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2ADC2E-53A7-9AF0-07C3-2CAA7F91FE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43A2F4-C052-98AD-24F7-4BB7898F4DC9}"/>
              </a:ext>
            </a:extLst>
          </p:cNvPr>
          <p:cNvSpPr>
            <a:spLocks noGrp="1"/>
          </p:cNvSpPr>
          <p:nvPr>
            <p:ph type="dt" sz="half" idx="10"/>
          </p:nvPr>
        </p:nvSpPr>
        <p:spPr/>
        <p:txBody>
          <a:bodyPr/>
          <a:lstStyle/>
          <a:p>
            <a:fld id="{BA245B0C-0962-4105-B5C0-778B0ECF05A9}" type="datetimeFigureOut">
              <a:rPr lang="en-IN" smtClean="0"/>
              <a:t>23-08-2024</a:t>
            </a:fld>
            <a:endParaRPr lang="en-IN"/>
          </a:p>
        </p:txBody>
      </p:sp>
      <p:sp>
        <p:nvSpPr>
          <p:cNvPr id="5" name="Footer Placeholder 4">
            <a:extLst>
              <a:ext uri="{FF2B5EF4-FFF2-40B4-BE49-F238E27FC236}">
                <a16:creationId xmlns:a16="http://schemas.microsoft.com/office/drawing/2014/main" id="{C2DA447B-57CC-8A6F-076F-4E5B14D7D4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A1D6E9-FEEB-0577-E143-A3369D03CC09}"/>
              </a:ext>
            </a:extLst>
          </p:cNvPr>
          <p:cNvSpPr>
            <a:spLocks noGrp="1"/>
          </p:cNvSpPr>
          <p:nvPr>
            <p:ph type="sldNum" sz="quarter" idx="12"/>
          </p:nvPr>
        </p:nvSpPr>
        <p:spPr/>
        <p:txBody>
          <a:bodyPr/>
          <a:lstStyle/>
          <a:p>
            <a:fld id="{9330E997-A477-4B98-9877-0D4964F59518}" type="slidenum">
              <a:rPr lang="en-IN" smtClean="0"/>
              <a:t>‹#›</a:t>
            </a:fld>
            <a:endParaRPr lang="en-IN"/>
          </a:p>
        </p:txBody>
      </p:sp>
    </p:spTree>
    <p:extLst>
      <p:ext uri="{BB962C8B-B14F-4D97-AF65-F5344CB8AC3E}">
        <p14:creationId xmlns:p14="http://schemas.microsoft.com/office/powerpoint/2010/main" val="617072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15388-3B5E-72B8-2938-A9A9CE2EE9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569189-45E7-32D6-2CFE-DDAC059298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173AAD-B8CA-0FE1-83FF-924E481CB845}"/>
              </a:ext>
            </a:extLst>
          </p:cNvPr>
          <p:cNvSpPr>
            <a:spLocks noGrp="1"/>
          </p:cNvSpPr>
          <p:nvPr>
            <p:ph type="dt" sz="half" idx="10"/>
          </p:nvPr>
        </p:nvSpPr>
        <p:spPr/>
        <p:txBody>
          <a:bodyPr/>
          <a:lstStyle/>
          <a:p>
            <a:fld id="{BA245B0C-0962-4105-B5C0-778B0ECF05A9}" type="datetimeFigureOut">
              <a:rPr lang="en-IN" smtClean="0"/>
              <a:t>23-08-2024</a:t>
            </a:fld>
            <a:endParaRPr lang="en-IN"/>
          </a:p>
        </p:txBody>
      </p:sp>
      <p:sp>
        <p:nvSpPr>
          <p:cNvPr id="5" name="Footer Placeholder 4">
            <a:extLst>
              <a:ext uri="{FF2B5EF4-FFF2-40B4-BE49-F238E27FC236}">
                <a16:creationId xmlns:a16="http://schemas.microsoft.com/office/drawing/2014/main" id="{FFD8DDF0-D046-A5FB-3B8C-9455C49665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36BE8D-513B-DF74-32BA-29F93122C1EA}"/>
              </a:ext>
            </a:extLst>
          </p:cNvPr>
          <p:cNvSpPr>
            <a:spLocks noGrp="1"/>
          </p:cNvSpPr>
          <p:nvPr>
            <p:ph type="sldNum" sz="quarter" idx="12"/>
          </p:nvPr>
        </p:nvSpPr>
        <p:spPr/>
        <p:txBody>
          <a:bodyPr/>
          <a:lstStyle/>
          <a:p>
            <a:fld id="{9330E997-A477-4B98-9877-0D4964F59518}" type="slidenum">
              <a:rPr lang="en-IN" smtClean="0"/>
              <a:t>‹#›</a:t>
            </a:fld>
            <a:endParaRPr lang="en-IN"/>
          </a:p>
        </p:txBody>
      </p:sp>
    </p:spTree>
    <p:extLst>
      <p:ext uri="{BB962C8B-B14F-4D97-AF65-F5344CB8AC3E}">
        <p14:creationId xmlns:p14="http://schemas.microsoft.com/office/powerpoint/2010/main" val="2078149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52AE6-1669-1FA0-CB8A-82843B9231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AF241C-C805-96AB-0F9E-59A3DFE8BE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76F045-4EE8-77F9-5750-1E5B81A73981}"/>
              </a:ext>
            </a:extLst>
          </p:cNvPr>
          <p:cNvSpPr>
            <a:spLocks noGrp="1"/>
          </p:cNvSpPr>
          <p:nvPr>
            <p:ph type="dt" sz="half" idx="10"/>
          </p:nvPr>
        </p:nvSpPr>
        <p:spPr/>
        <p:txBody>
          <a:bodyPr/>
          <a:lstStyle/>
          <a:p>
            <a:fld id="{BA245B0C-0962-4105-B5C0-778B0ECF05A9}" type="datetimeFigureOut">
              <a:rPr lang="en-IN" smtClean="0"/>
              <a:t>23-08-2024</a:t>
            </a:fld>
            <a:endParaRPr lang="en-IN"/>
          </a:p>
        </p:txBody>
      </p:sp>
      <p:sp>
        <p:nvSpPr>
          <p:cNvPr id="5" name="Footer Placeholder 4">
            <a:extLst>
              <a:ext uri="{FF2B5EF4-FFF2-40B4-BE49-F238E27FC236}">
                <a16:creationId xmlns:a16="http://schemas.microsoft.com/office/drawing/2014/main" id="{7604E884-5C39-3087-5BA6-E1D03E8F1F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549E86-E71C-8910-E1D4-D771BF6826CD}"/>
              </a:ext>
            </a:extLst>
          </p:cNvPr>
          <p:cNvSpPr>
            <a:spLocks noGrp="1"/>
          </p:cNvSpPr>
          <p:nvPr>
            <p:ph type="sldNum" sz="quarter" idx="12"/>
          </p:nvPr>
        </p:nvSpPr>
        <p:spPr/>
        <p:txBody>
          <a:bodyPr/>
          <a:lstStyle/>
          <a:p>
            <a:fld id="{9330E997-A477-4B98-9877-0D4964F59518}" type="slidenum">
              <a:rPr lang="en-IN" smtClean="0"/>
              <a:t>‹#›</a:t>
            </a:fld>
            <a:endParaRPr lang="en-IN"/>
          </a:p>
        </p:txBody>
      </p:sp>
    </p:spTree>
    <p:extLst>
      <p:ext uri="{BB962C8B-B14F-4D97-AF65-F5344CB8AC3E}">
        <p14:creationId xmlns:p14="http://schemas.microsoft.com/office/powerpoint/2010/main" val="1494604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27580-9A10-B8BD-5F89-E9503674C5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D1A134-7A7C-326E-81F9-FA0346BCF3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FBA8D1-1C1D-2952-873D-84F3A5B0DD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360AE19-4023-2141-0E4F-26AB9FA6C026}"/>
              </a:ext>
            </a:extLst>
          </p:cNvPr>
          <p:cNvSpPr>
            <a:spLocks noGrp="1"/>
          </p:cNvSpPr>
          <p:nvPr>
            <p:ph type="dt" sz="half" idx="10"/>
          </p:nvPr>
        </p:nvSpPr>
        <p:spPr/>
        <p:txBody>
          <a:bodyPr/>
          <a:lstStyle/>
          <a:p>
            <a:fld id="{BA245B0C-0962-4105-B5C0-778B0ECF05A9}" type="datetimeFigureOut">
              <a:rPr lang="en-IN" smtClean="0"/>
              <a:t>23-08-2024</a:t>
            </a:fld>
            <a:endParaRPr lang="en-IN"/>
          </a:p>
        </p:txBody>
      </p:sp>
      <p:sp>
        <p:nvSpPr>
          <p:cNvPr id="6" name="Footer Placeholder 5">
            <a:extLst>
              <a:ext uri="{FF2B5EF4-FFF2-40B4-BE49-F238E27FC236}">
                <a16:creationId xmlns:a16="http://schemas.microsoft.com/office/drawing/2014/main" id="{ACC7950D-07E5-51CF-5EDF-BAE980FFC3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944F6F-448A-4987-B3B2-947764A3E653}"/>
              </a:ext>
            </a:extLst>
          </p:cNvPr>
          <p:cNvSpPr>
            <a:spLocks noGrp="1"/>
          </p:cNvSpPr>
          <p:nvPr>
            <p:ph type="sldNum" sz="quarter" idx="12"/>
          </p:nvPr>
        </p:nvSpPr>
        <p:spPr/>
        <p:txBody>
          <a:bodyPr/>
          <a:lstStyle/>
          <a:p>
            <a:fld id="{9330E997-A477-4B98-9877-0D4964F59518}" type="slidenum">
              <a:rPr lang="en-IN" smtClean="0"/>
              <a:t>‹#›</a:t>
            </a:fld>
            <a:endParaRPr lang="en-IN"/>
          </a:p>
        </p:txBody>
      </p:sp>
    </p:spTree>
    <p:extLst>
      <p:ext uri="{BB962C8B-B14F-4D97-AF65-F5344CB8AC3E}">
        <p14:creationId xmlns:p14="http://schemas.microsoft.com/office/powerpoint/2010/main" val="157641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63E0D-7FEF-AD94-87FC-657E14ABACF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9D6B39-2A1A-5562-DCEA-4722B9E12F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F8BED4-9E3F-AC50-6CCD-72924EDF05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B78608-8E1E-9635-D5F5-F44F74E755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8BA8DE-DAA2-0969-9B51-C1C968CF4A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53F78E-63BB-C506-2608-43386F0C25ED}"/>
              </a:ext>
            </a:extLst>
          </p:cNvPr>
          <p:cNvSpPr>
            <a:spLocks noGrp="1"/>
          </p:cNvSpPr>
          <p:nvPr>
            <p:ph type="dt" sz="half" idx="10"/>
          </p:nvPr>
        </p:nvSpPr>
        <p:spPr/>
        <p:txBody>
          <a:bodyPr/>
          <a:lstStyle/>
          <a:p>
            <a:fld id="{BA245B0C-0962-4105-B5C0-778B0ECF05A9}" type="datetimeFigureOut">
              <a:rPr lang="en-IN" smtClean="0"/>
              <a:t>23-08-2024</a:t>
            </a:fld>
            <a:endParaRPr lang="en-IN"/>
          </a:p>
        </p:txBody>
      </p:sp>
      <p:sp>
        <p:nvSpPr>
          <p:cNvPr id="8" name="Footer Placeholder 7">
            <a:extLst>
              <a:ext uri="{FF2B5EF4-FFF2-40B4-BE49-F238E27FC236}">
                <a16:creationId xmlns:a16="http://schemas.microsoft.com/office/drawing/2014/main" id="{34D96BFE-8C83-1611-FC1B-C3618B0421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6F7F501-2B9F-A309-832C-B3C863287DAE}"/>
              </a:ext>
            </a:extLst>
          </p:cNvPr>
          <p:cNvSpPr>
            <a:spLocks noGrp="1"/>
          </p:cNvSpPr>
          <p:nvPr>
            <p:ph type="sldNum" sz="quarter" idx="12"/>
          </p:nvPr>
        </p:nvSpPr>
        <p:spPr/>
        <p:txBody>
          <a:bodyPr/>
          <a:lstStyle/>
          <a:p>
            <a:fld id="{9330E997-A477-4B98-9877-0D4964F59518}" type="slidenum">
              <a:rPr lang="en-IN" smtClean="0"/>
              <a:t>‹#›</a:t>
            </a:fld>
            <a:endParaRPr lang="en-IN"/>
          </a:p>
        </p:txBody>
      </p:sp>
    </p:spTree>
    <p:extLst>
      <p:ext uri="{BB962C8B-B14F-4D97-AF65-F5344CB8AC3E}">
        <p14:creationId xmlns:p14="http://schemas.microsoft.com/office/powerpoint/2010/main" val="349541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E1D28-1C02-EB03-CD73-B50BDE18539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35A60E5-22A0-366B-8DF3-9F63DB05715B}"/>
              </a:ext>
            </a:extLst>
          </p:cNvPr>
          <p:cNvSpPr>
            <a:spLocks noGrp="1"/>
          </p:cNvSpPr>
          <p:nvPr>
            <p:ph type="dt" sz="half" idx="10"/>
          </p:nvPr>
        </p:nvSpPr>
        <p:spPr/>
        <p:txBody>
          <a:bodyPr/>
          <a:lstStyle/>
          <a:p>
            <a:fld id="{BA245B0C-0962-4105-B5C0-778B0ECF05A9}" type="datetimeFigureOut">
              <a:rPr lang="en-IN" smtClean="0"/>
              <a:t>23-08-2024</a:t>
            </a:fld>
            <a:endParaRPr lang="en-IN"/>
          </a:p>
        </p:txBody>
      </p:sp>
      <p:sp>
        <p:nvSpPr>
          <p:cNvPr id="4" name="Footer Placeholder 3">
            <a:extLst>
              <a:ext uri="{FF2B5EF4-FFF2-40B4-BE49-F238E27FC236}">
                <a16:creationId xmlns:a16="http://schemas.microsoft.com/office/drawing/2014/main" id="{B9196445-2DE1-0307-5755-ABE04230998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97668E-D7EB-A1C1-1C4D-450BE9EC2595}"/>
              </a:ext>
            </a:extLst>
          </p:cNvPr>
          <p:cNvSpPr>
            <a:spLocks noGrp="1"/>
          </p:cNvSpPr>
          <p:nvPr>
            <p:ph type="sldNum" sz="quarter" idx="12"/>
          </p:nvPr>
        </p:nvSpPr>
        <p:spPr/>
        <p:txBody>
          <a:bodyPr/>
          <a:lstStyle/>
          <a:p>
            <a:fld id="{9330E997-A477-4B98-9877-0D4964F59518}" type="slidenum">
              <a:rPr lang="en-IN" smtClean="0"/>
              <a:t>‹#›</a:t>
            </a:fld>
            <a:endParaRPr lang="en-IN"/>
          </a:p>
        </p:txBody>
      </p:sp>
    </p:spTree>
    <p:extLst>
      <p:ext uri="{BB962C8B-B14F-4D97-AF65-F5344CB8AC3E}">
        <p14:creationId xmlns:p14="http://schemas.microsoft.com/office/powerpoint/2010/main" val="4088395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FC377F-A2A6-1CE4-C4C8-4DDE57E6E1D2}"/>
              </a:ext>
            </a:extLst>
          </p:cNvPr>
          <p:cNvSpPr>
            <a:spLocks noGrp="1"/>
          </p:cNvSpPr>
          <p:nvPr>
            <p:ph type="dt" sz="half" idx="10"/>
          </p:nvPr>
        </p:nvSpPr>
        <p:spPr/>
        <p:txBody>
          <a:bodyPr/>
          <a:lstStyle/>
          <a:p>
            <a:fld id="{BA245B0C-0962-4105-B5C0-778B0ECF05A9}" type="datetimeFigureOut">
              <a:rPr lang="en-IN" smtClean="0"/>
              <a:t>23-08-2024</a:t>
            </a:fld>
            <a:endParaRPr lang="en-IN"/>
          </a:p>
        </p:txBody>
      </p:sp>
      <p:sp>
        <p:nvSpPr>
          <p:cNvPr id="3" name="Footer Placeholder 2">
            <a:extLst>
              <a:ext uri="{FF2B5EF4-FFF2-40B4-BE49-F238E27FC236}">
                <a16:creationId xmlns:a16="http://schemas.microsoft.com/office/drawing/2014/main" id="{99FBB444-7F7F-398D-662F-5786EC0A61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E3D1002-173A-7F3D-74BD-429D8ED0E583}"/>
              </a:ext>
            </a:extLst>
          </p:cNvPr>
          <p:cNvSpPr>
            <a:spLocks noGrp="1"/>
          </p:cNvSpPr>
          <p:nvPr>
            <p:ph type="sldNum" sz="quarter" idx="12"/>
          </p:nvPr>
        </p:nvSpPr>
        <p:spPr/>
        <p:txBody>
          <a:bodyPr/>
          <a:lstStyle/>
          <a:p>
            <a:fld id="{9330E997-A477-4B98-9877-0D4964F59518}" type="slidenum">
              <a:rPr lang="en-IN" smtClean="0"/>
              <a:t>‹#›</a:t>
            </a:fld>
            <a:endParaRPr lang="en-IN"/>
          </a:p>
        </p:txBody>
      </p:sp>
    </p:spTree>
    <p:extLst>
      <p:ext uri="{BB962C8B-B14F-4D97-AF65-F5344CB8AC3E}">
        <p14:creationId xmlns:p14="http://schemas.microsoft.com/office/powerpoint/2010/main" val="2682098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AD3AE-3A8D-D3C8-600C-F3E3438517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75E3D04-4AC5-F515-9F84-C855CADBD0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CD30F6-5E61-A938-0049-64620005C3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A3FAB4-5203-B8AF-0F4B-04597D06CCFB}"/>
              </a:ext>
            </a:extLst>
          </p:cNvPr>
          <p:cNvSpPr>
            <a:spLocks noGrp="1"/>
          </p:cNvSpPr>
          <p:nvPr>
            <p:ph type="dt" sz="half" idx="10"/>
          </p:nvPr>
        </p:nvSpPr>
        <p:spPr/>
        <p:txBody>
          <a:bodyPr/>
          <a:lstStyle/>
          <a:p>
            <a:fld id="{BA245B0C-0962-4105-B5C0-778B0ECF05A9}" type="datetimeFigureOut">
              <a:rPr lang="en-IN" smtClean="0"/>
              <a:t>23-08-2024</a:t>
            </a:fld>
            <a:endParaRPr lang="en-IN"/>
          </a:p>
        </p:txBody>
      </p:sp>
      <p:sp>
        <p:nvSpPr>
          <p:cNvPr id="6" name="Footer Placeholder 5">
            <a:extLst>
              <a:ext uri="{FF2B5EF4-FFF2-40B4-BE49-F238E27FC236}">
                <a16:creationId xmlns:a16="http://schemas.microsoft.com/office/drawing/2014/main" id="{35E055DA-975C-2FDA-9300-68796B49D8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A4EE55-2D9F-5ACE-FF85-67DF0FBA7C87}"/>
              </a:ext>
            </a:extLst>
          </p:cNvPr>
          <p:cNvSpPr>
            <a:spLocks noGrp="1"/>
          </p:cNvSpPr>
          <p:nvPr>
            <p:ph type="sldNum" sz="quarter" idx="12"/>
          </p:nvPr>
        </p:nvSpPr>
        <p:spPr/>
        <p:txBody>
          <a:bodyPr/>
          <a:lstStyle/>
          <a:p>
            <a:fld id="{9330E997-A477-4B98-9877-0D4964F59518}" type="slidenum">
              <a:rPr lang="en-IN" smtClean="0"/>
              <a:t>‹#›</a:t>
            </a:fld>
            <a:endParaRPr lang="en-IN"/>
          </a:p>
        </p:txBody>
      </p:sp>
    </p:spTree>
    <p:extLst>
      <p:ext uri="{BB962C8B-B14F-4D97-AF65-F5344CB8AC3E}">
        <p14:creationId xmlns:p14="http://schemas.microsoft.com/office/powerpoint/2010/main" val="1036379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4EE22-9798-FDEB-305F-4EF2B4E17A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1386BA-DE78-1E0A-5844-31C0FB71A5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59545D-F1D7-A900-08C3-4C316CA731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5509D8-8110-1E9E-B03B-048EF12C5555}"/>
              </a:ext>
            </a:extLst>
          </p:cNvPr>
          <p:cNvSpPr>
            <a:spLocks noGrp="1"/>
          </p:cNvSpPr>
          <p:nvPr>
            <p:ph type="dt" sz="half" idx="10"/>
          </p:nvPr>
        </p:nvSpPr>
        <p:spPr/>
        <p:txBody>
          <a:bodyPr/>
          <a:lstStyle/>
          <a:p>
            <a:fld id="{BA245B0C-0962-4105-B5C0-778B0ECF05A9}" type="datetimeFigureOut">
              <a:rPr lang="en-IN" smtClean="0"/>
              <a:t>23-08-2024</a:t>
            </a:fld>
            <a:endParaRPr lang="en-IN"/>
          </a:p>
        </p:txBody>
      </p:sp>
      <p:sp>
        <p:nvSpPr>
          <p:cNvPr id="6" name="Footer Placeholder 5">
            <a:extLst>
              <a:ext uri="{FF2B5EF4-FFF2-40B4-BE49-F238E27FC236}">
                <a16:creationId xmlns:a16="http://schemas.microsoft.com/office/drawing/2014/main" id="{6DC0879C-4703-4F9F-AB17-5E13453656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FF4CE8-EED8-E7B7-B4DD-A1EB979339EE}"/>
              </a:ext>
            </a:extLst>
          </p:cNvPr>
          <p:cNvSpPr>
            <a:spLocks noGrp="1"/>
          </p:cNvSpPr>
          <p:nvPr>
            <p:ph type="sldNum" sz="quarter" idx="12"/>
          </p:nvPr>
        </p:nvSpPr>
        <p:spPr/>
        <p:txBody>
          <a:bodyPr/>
          <a:lstStyle/>
          <a:p>
            <a:fld id="{9330E997-A477-4B98-9877-0D4964F59518}" type="slidenum">
              <a:rPr lang="en-IN" smtClean="0"/>
              <a:t>‹#›</a:t>
            </a:fld>
            <a:endParaRPr lang="en-IN"/>
          </a:p>
        </p:txBody>
      </p:sp>
    </p:spTree>
    <p:extLst>
      <p:ext uri="{BB962C8B-B14F-4D97-AF65-F5344CB8AC3E}">
        <p14:creationId xmlns:p14="http://schemas.microsoft.com/office/powerpoint/2010/main" val="66692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934FC7-5846-7C04-87B0-47F1B66596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AEF9A2-F240-F27E-162F-7002FE1582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113FB5-8A03-54FF-82F0-9773A10462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245B0C-0962-4105-B5C0-778B0ECF05A9}" type="datetimeFigureOut">
              <a:rPr lang="en-IN" smtClean="0"/>
              <a:t>23-08-2024</a:t>
            </a:fld>
            <a:endParaRPr lang="en-IN"/>
          </a:p>
        </p:txBody>
      </p:sp>
      <p:sp>
        <p:nvSpPr>
          <p:cNvPr id="5" name="Footer Placeholder 4">
            <a:extLst>
              <a:ext uri="{FF2B5EF4-FFF2-40B4-BE49-F238E27FC236}">
                <a16:creationId xmlns:a16="http://schemas.microsoft.com/office/drawing/2014/main" id="{544D2157-3C8D-D7D9-3A90-7900BC8DB3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08DBB0E-128C-8EDB-1ECC-613B7E0052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30E997-A477-4B98-9877-0D4964F59518}" type="slidenum">
              <a:rPr lang="en-IN" smtClean="0"/>
              <a:t>‹#›</a:t>
            </a:fld>
            <a:endParaRPr lang="en-IN"/>
          </a:p>
        </p:txBody>
      </p:sp>
    </p:spTree>
    <p:extLst>
      <p:ext uri="{BB962C8B-B14F-4D97-AF65-F5344CB8AC3E}">
        <p14:creationId xmlns:p14="http://schemas.microsoft.com/office/powerpoint/2010/main" val="532392391"/>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39750-ECF2-2F63-6A25-8830F18CB857}"/>
              </a:ext>
            </a:extLst>
          </p:cNvPr>
          <p:cNvSpPr>
            <a:spLocks noGrp="1"/>
          </p:cNvSpPr>
          <p:nvPr>
            <p:ph type="ctrTitle"/>
          </p:nvPr>
        </p:nvSpPr>
        <p:spPr>
          <a:xfrm>
            <a:off x="1524000" y="235670"/>
            <a:ext cx="9144000" cy="1857081"/>
          </a:xfrm>
        </p:spPr>
        <p:txBody>
          <a:bodyPr/>
          <a:lstStyle/>
          <a:p>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ANALYSIS OF BUSINESS OPERATION EXPENSES: A CASE STUDY DURING MY INTERNSHIP AT SMARTBRIDGE</a:t>
            </a:r>
            <a:br>
              <a:rPr lang="en-IN" sz="1800" dirty="0">
                <a:effectLst/>
                <a:latin typeface="Times New Roman" panose="02020603050405020304" pitchFamily="18" charset="0"/>
                <a:ea typeface="Arial" panose="020B0604020202020204" pitchFamily="34" charset="0"/>
                <a:cs typeface="Arial" panose="020B0604020202020204" pitchFamily="34" charset="0"/>
              </a:rPr>
            </a:br>
            <a:endParaRPr lang="en-IN" dirty="0"/>
          </a:p>
        </p:txBody>
      </p:sp>
      <p:sp>
        <p:nvSpPr>
          <p:cNvPr id="3" name="Subtitle 2">
            <a:extLst>
              <a:ext uri="{FF2B5EF4-FFF2-40B4-BE49-F238E27FC236}">
                <a16:creationId xmlns:a16="http://schemas.microsoft.com/office/drawing/2014/main" id="{18F6CCB1-A766-11C5-C24B-C336F5E2BFE4}"/>
              </a:ext>
            </a:extLst>
          </p:cNvPr>
          <p:cNvSpPr>
            <a:spLocks noGrp="1"/>
          </p:cNvSpPr>
          <p:nvPr>
            <p:ph type="subTitle" idx="1"/>
          </p:nvPr>
        </p:nvSpPr>
        <p:spPr>
          <a:xfrm>
            <a:off x="301658" y="1545996"/>
            <a:ext cx="11604396" cy="4506011"/>
          </a:xfrm>
        </p:spPr>
        <p:txBody>
          <a:bodyPr>
            <a:normAutofit/>
          </a:bodyPr>
          <a:lstStyle/>
          <a:p>
            <a:r>
              <a:rPr lang="en-GB" dirty="0"/>
              <a:t>Introduction :</a:t>
            </a:r>
          </a:p>
          <a:p>
            <a:r>
              <a:rPr lang="en-IN" sz="18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Companies are constantly striving to optimize their resources while minimizing costs in various operational areas. During my internship at </a:t>
            </a:r>
            <a:r>
              <a:rPr lang="en-IN" sz="1800" dirty="0" err="1">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SmartBridge</a:t>
            </a:r>
            <a:r>
              <a:rPr lang="en-IN" sz="18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an EdTech startup in Hyderabad, I had the opportunity to observe and </a:t>
            </a:r>
            <a:r>
              <a:rPr lang="en-IN" sz="1800" dirty="0" err="1">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analyze</a:t>
            </a:r>
            <a:r>
              <a:rPr lang="en-IN" sz="18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different cost components of business operations. This study focuses on key operational expenses, including payroll, operating expenses, maintenance, taxes, power expenditure, </a:t>
            </a:r>
            <a:r>
              <a:rPr lang="en-IN" sz="1800" dirty="0" err="1">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labor</a:t>
            </a:r>
            <a:r>
              <a:rPr lang="en-IN" sz="18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costs, transportation, warehousing, and advertisement costs. The aim is to provide a comprehensive understanding of these expenses and suggest strategies for their optimization.</a:t>
            </a:r>
          </a:p>
          <a:p>
            <a:endParaRPr lang="en-IN" sz="18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a:solidFill>
                  <a:srgbClr val="0D0D0D"/>
                </a:solidFill>
                <a:latin typeface="Times New Roman" panose="02020603050405020304" pitchFamily="18" charset="0"/>
                <a:ea typeface="Arial" panose="020B0604020202020204" pitchFamily="34" charset="0"/>
                <a:cs typeface="Times New Roman" panose="02020603050405020304" pitchFamily="18" charset="0"/>
                <a:sym typeface="Wingdings" panose="05000000000000000000" pitchFamily="2" charset="2"/>
              </a:rPr>
              <a:t> </a:t>
            </a:r>
            <a:r>
              <a:rPr lang="en-IN" sz="1800" dirty="0">
                <a:effectLst/>
                <a:latin typeface="Times New Roman" panose="02020603050405020304" pitchFamily="18" charset="0"/>
                <a:ea typeface="Arial" panose="020B0604020202020204" pitchFamily="34" charset="0"/>
              </a:rPr>
              <a:t>The study also incorporates a review of relevant literature to compare </a:t>
            </a:r>
            <a:r>
              <a:rPr lang="en-IN" sz="1800" dirty="0" err="1">
                <a:effectLst/>
                <a:latin typeface="Times New Roman" panose="02020603050405020304" pitchFamily="18" charset="0"/>
                <a:ea typeface="Arial" panose="020B0604020202020204" pitchFamily="34" charset="0"/>
              </a:rPr>
              <a:t>SmartBridge’s</a:t>
            </a:r>
            <a:r>
              <a:rPr lang="en-IN" sz="1800" dirty="0">
                <a:effectLst/>
                <a:latin typeface="Times New Roman" panose="02020603050405020304" pitchFamily="18" charset="0"/>
                <a:ea typeface="Arial" panose="020B0604020202020204" pitchFamily="34" charset="0"/>
              </a:rPr>
              <a:t> practices with industry standards and best practices.</a:t>
            </a:r>
          </a:p>
          <a:p>
            <a:r>
              <a:rPr lang="en-IN" sz="1800" dirty="0">
                <a:latin typeface="Times New Roman" panose="02020603050405020304" pitchFamily="18" charset="0"/>
                <a:ea typeface="Arial" panose="020B0604020202020204" pitchFamily="34" charset="0"/>
                <a:cs typeface="Arial" panose="020B0604020202020204" pitchFamily="34" charset="0"/>
                <a:sym typeface="Wingdings" panose="05000000000000000000" pitchFamily="2" charset="2"/>
              </a:rPr>
              <a:t>   “</a:t>
            </a:r>
            <a:r>
              <a:rPr lang="en-IN" sz="1800" b="1" kern="0" dirty="0" err="1">
                <a:effectLst/>
                <a:latin typeface="Times New Roman" panose="02020603050405020304" pitchFamily="18" charset="0"/>
                <a:ea typeface="Times New Roman" panose="02020603050405020304" pitchFamily="18" charset="0"/>
              </a:rPr>
              <a:t>SmartInternz</a:t>
            </a:r>
            <a:r>
              <a:rPr lang="en-IN" sz="1800" kern="0" dirty="0">
                <a:effectLst/>
                <a:latin typeface="Times New Roman" panose="02020603050405020304" pitchFamily="18" charset="0"/>
                <a:ea typeface="Times New Roman" panose="02020603050405020304" pitchFamily="18" charset="0"/>
              </a:rPr>
              <a:t>,"</a:t>
            </a:r>
            <a:r>
              <a:rPr lang="en-IN" sz="1800" i="1" kern="0" dirty="0">
                <a:effectLst/>
                <a:latin typeface="Times New Roman" panose="02020603050405020304" pitchFamily="18" charset="0"/>
                <a:ea typeface="Times New Roman" panose="02020603050405020304" pitchFamily="18" charset="0"/>
              </a:rPr>
              <a:t> Project Based Learning &amp; Remote Internship Platform</a:t>
            </a:r>
            <a:r>
              <a:rPr lang="en-IN" sz="1800" kern="0" dirty="0">
                <a:effectLst/>
                <a:latin typeface="Times New Roman" panose="02020603050405020304" pitchFamily="18" charset="0"/>
                <a:ea typeface="Times New Roman" panose="02020603050405020304" pitchFamily="18" charset="0"/>
              </a:rPr>
              <a:t> serves as a catalyst for fostering collaboration between academia and industry.</a:t>
            </a:r>
          </a:p>
          <a:p>
            <a:r>
              <a:rPr lang="en-IN" sz="1800" kern="0" dirty="0">
                <a:latin typeface="Times New Roman" panose="02020603050405020304" pitchFamily="18" charset="0"/>
                <a:ea typeface="Arial" panose="020B0604020202020204" pitchFamily="34" charset="0"/>
                <a:cs typeface="Arial" panose="020B0604020202020204" pitchFamily="34" charset="0"/>
                <a:sym typeface="Wingdings" panose="05000000000000000000" pitchFamily="2" charset="2"/>
              </a:rPr>
              <a: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This report summarizes my 4-week financial Analyst internship, highlighting key activities and learnings each week. It includes insights gained, practical skills developed, and overall progress made during the training period.</a:t>
            </a:r>
            <a:endParaRPr lang="en-IN" sz="1800" dirty="0">
              <a:effectLst/>
              <a:latin typeface="Times New Roman" panose="02020603050405020304" pitchFamily="18" charset="0"/>
              <a:ea typeface="Arial" panose="020B0604020202020204" pitchFamily="34" charset="0"/>
              <a:cs typeface="Arial" panose="020B0604020202020204" pitchFamily="34" charset="0"/>
            </a:endParaRPr>
          </a:p>
          <a:p>
            <a:endParaRPr lang="en-IN" sz="1800" dirty="0">
              <a:effectLst/>
              <a:latin typeface="Times New Roman" panose="02020603050405020304" pitchFamily="18" charset="0"/>
              <a:ea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55534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721E0-44BE-5B3B-8083-9FAA06AE43B8}"/>
              </a:ext>
            </a:extLst>
          </p:cNvPr>
          <p:cNvSpPr>
            <a:spLocks noGrp="1"/>
          </p:cNvSpPr>
          <p:nvPr>
            <p:ph type="title"/>
          </p:nvPr>
        </p:nvSpPr>
        <p:spPr>
          <a:xfrm>
            <a:off x="838200" y="500062"/>
            <a:ext cx="10515600" cy="1325563"/>
          </a:xfrm>
        </p:spPr>
        <p:txBody>
          <a:bodyPr>
            <a:normAutofit/>
          </a:bodyPr>
          <a:lstStyle/>
          <a:p>
            <a:r>
              <a:rPr lang="en-GB" sz="2800" b="1" dirty="0"/>
              <a:t>TABLEAU DASHBOARD :</a:t>
            </a:r>
            <a:br>
              <a:rPr lang="en-GB" sz="2800" b="1" dirty="0"/>
            </a:br>
            <a:endParaRPr lang="en-IN" sz="2800" b="1" dirty="0"/>
          </a:p>
        </p:txBody>
      </p:sp>
      <p:pic>
        <p:nvPicPr>
          <p:cNvPr id="10" name="Picture 9">
            <a:extLst>
              <a:ext uri="{FF2B5EF4-FFF2-40B4-BE49-F238E27FC236}">
                <a16:creationId xmlns:a16="http://schemas.microsoft.com/office/drawing/2014/main" id="{7E30FE9F-6647-B20D-352A-5746B90C1D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4532" y="1555423"/>
            <a:ext cx="6504593" cy="3610466"/>
          </a:xfrm>
          <a:prstGeom prst="rect">
            <a:avLst/>
          </a:prstGeom>
        </p:spPr>
      </p:pic>
    </p:spTree>
    <p:extLst>
      <p:ext uri="{BB962C8B-B14F-4D97-AF65-F5344CB8AC3E}">
        <p14:creationId xmlns:p14="http://schemas.microsoft.com/office/powerpoint/2010/main" val="4220743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FC131-72BD-AC9B-69DC-99FA5A120BD5}"/>
              </a:ext>
            </a:extLst>
          </p:cNvPr>
          <p:cNvSpPr>
            <a:spLocks noGrp="1"/>
          </p:cNvSpPr>
          <p:nvPr>
            <p:ph type="title"/>
          </p:nvPr>
        </p:nvSpPr>
        <p:spPr>
          <a:xfrm>
            <a:off x="838200" y="876693"/>
            <a:ext cx="10515600" cy="813995"/>
          </a:xfrm>
        </p:spPr>
        <p:txBody>
          <a:bodyPr>
            <a:normAutofit fontScale="90000"/>
          </a:bodyPr>
          <a:lstStyle/>
          <a:p>
            <a:r>
              <a:rPr lang="en-IN" sz="24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FINDINGS</a:t>
            </a:r>
            <a:br>
              <a:rPr lang="en-IN" sz="1800" b="1" dirty="0">
                <a:solidFill>
                  <a:srgbClr val="434343"/>
                </a:solidFill>
                <a:effectLst/>
                <a:latin typeface="Times New Roman" panose="02020603050405020304" pitchFamily="18" charset="0"/>
                <a:ea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D7400A81-6478-CF75-45F0-F8513568C3C8}"/>
              </a:ext>
            </a:extLst>
          </p:cNvPr>
          <p:cNvSpPr>
            <a:spLocks noGrp="1"/>
          </p:cNvSpPr>
          <p:nvPr>
            <p:ph idx="1"/>
          </p:nvPr>
        </p:nvSpPr>
        <p:spPr>
          <a:xfrm>
            <a:off x="838200" y="1489435"/>
            <a:ext cx="10515600" cy="4687528"/>
          </a:xfrm>
        </p:spPr>
        <p:txBody>
          <a:bodyPr/>
          <a:lstStyle/>
          <a:p>
            <a:r>
              <a:rPr lang="en-IN" sz="1800" kern="0" dirty="0">
                <a:effectLst/>
                <a:latin typeface="Times New Roman" panose="02020603050405020304" pitchFamily="18" charset="0"/>
                <a:ea typeface="Times New Roman" panose="02020603050405020304" pitchFamily="18" charset="0"/>
              </a:rPr>
              <a:t> </a:t>
            </a:r>
            <a:r>
              <a:rPr lang="en-IN" sz="2400" kern="0" dirty="0">
                <a:effectLst/>
                <a:latin typeface="Times New Roman" panose="02020603050405020304" pitchFamily="18" charset="0"/>
                <a:ea typeface="Times New Roman" panose="02020603050405020304" pitchFamily="18" charset="0"/>
              </a:rPr>
              <a:t>Payroll and operational costs (maintenance and utilities) were identified as the most substantial expense categories.</a:t>
            </a:r>
          </a:p>
          <a:p>
            <a:r>
              <a:rPr lang="en-IN" sz="2400" kern="0" dirty="0">
                <a:effectLst/>
                <a:latin typeface="Times New Roman" panose="02020603050405020304" pitchFamily="18" charset="0"/>
                <a:ea typeface="Times New Roman" panose="02020603050405020304" pitchFamily="18" charset="0"/>
              </a:rPr>
              <a:t>Although technology and software-related expenses were high, they were essential for maintaining operational efficiency and competitiveness</a:t>
            </a:r>
            <a:r>
              <a:rPr lang="en-IN" sz="2400" kern="0" dirty="0">
                <a:latin typeface="Times New Roman" panose="02020603050405020304" pitchFamily="18" charset="0"/>
                <a:ea typeface="Times New Roman" panose="02020603050405020304" pitchFamily="18" charset="0"/>
              </a:rPr>
              <a:t>.</a:t>
            </a:r>
          </a:p>
          <a:p>
            <a:r>
              <a:rPr lang="en-IN" sz="2400" kern="0" dirty="0">
                <a:effectLst/>
                <a:latin typeface="Times New Roman" panose="02020603050405020304" pitchFamily="18" charset="0"/>
                <a:ea typeface="Times New Roman" panose="02020603050405020304" pitchFamily="18" charset="0"/>
              </a:rPr>
              <a:t>Using Tableau for data visualization significantly improved the ability to communicate complex data effectively.</a:t>
            </a: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Engaging with the finance team and management throughout the process was critical in refining the analysis and ensuring that the recommendations were practical and aligned with the company's strategic goals.</a:t>
            </a:r>
            <a:endParaRPr lang="en-IN" sz="2400" dirty="0">
              <a:effectLst/>
              <a:latin typeface="Times New Roman" panose="02020603050405020304" pitchFamily="18" charset="0"/>
              <a:ea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646644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B2E6-5F71-1299-0E03-B109695B0DDF}"/>
              </a:ext>
            </a:extLst>
          </p:cNvPr>
          <p:cNvSpPr>
            <a:spLocks noGrp="1"/>
          </p:cNvSpPr>
          <p:nvPr>
            <p:ph type="title"/>
          </p:nvPr>
        </p:nvSpPr>
        <p:spPr/>
        <p:txBody>
          <a:bodyPr/>
          <a:lstStyle/>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b="1" u="sng" dirty="0">
                <a:effectLst/>
                <a:latin typeface="Times New Roman" panose="02020603050405020304" pitchFamily="18" charset="0"/>
                <a:ea typeface="Times New Roman" panose="02020603050405020304" pitchFamily="18" charset="0"/>
                <a:cs typeface="Times New Roman" panose="02020603050405020304" pitchFamily="18" charset="0"/>
              </a:rPr>
              <a:t>SUGGESTIONS:</a:t>
            </a:r>
            <a:endParaRPr lang="en-IN" sz="2400" dirty="0"/>
          </a:p>
        </p:txBody>
      </p:sp>
      <p:sp>
        <p:nvSpPr>
          <p:cNvPr id="3" name="Content Placeholder 2">
            <a:extLst>
              <a:ext uri="{FF2B5EF4-FFF2-40B4-BE49-F238E27FC236}">
                <a16:creationId xmlns:a16="http://schemas.microsoft.com/office/drawing/2014/main" id="{1B632706-9D81-17FC-9641-3C221F0AA0B9}"/>
              </a:ext>
            </a:extLst>
          </p:cNvPr>
          <p:cNvSpPr>
            <a:spLocks noGrp="1"/>
          </p:cNvSpPr>
          <p:nvPr>
            <p:ph idx="1"/>
          </p:nvPr>
        </p:nvSpPr>
        <p:spPr/>
        <p:txBody>
          <a:bodyPr/>
          <a:lstStyle/>
          <a:p>
            <a:r>
              <a:rPr lang="en-IN" sz="2400" kern="0" dirty="0">
                <a:effectLst/>
                <a:latin typeface="Times New Roman" panose="02020603050405020304" pitchFamily="18" charset="0"/>
                <a:ea typeface="Times New Roman" panose="02020603050405020304" pitchFamily="18" charset="0"/>
              </a:rPr>
              <a:t>The company should consider implementing the cost-saving recommendations, particularly in operational areas. </a:t>
            </a:r>
          </a:p>
          <a:p>
            <a:r>
              <a:rPr lang="en-IN" sz="2400" kern="0" dirty="0">
                <a:effectLst/>
                <a:latin typeface="Times New Roman" panose="02020603050405020304" pitchFamily="18" charset="0"/>
                <a:ea typeface="Times New Roman" panose="02020603050405020304" pitchFamily="18" charset="0"/>
              </a:rPr>
              <a:t>Reviewing and negotiating vendor contracts could lead to further savings.</a:t>
            </a:r>
          </a:p>
          <a:p>
            <a:r>
              <a:rPr lang="en-IN" sz="2400" dirty="0">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he company should continually assess the return on investment (ROI) and explore options for more cost-effective solutions where possible.</a:t>
            </a: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Conducting regular audits of expenses can help the company stay on top of potential inefficiencies and prevent cost overruns.</a:t>
            </a:r>
          </a:p>
          <a:p>
            <a:r>
              <a:rPr lang="en-IN" sz="2400" kern="0" dirty="0">
                <a:effectLst/>
                <a:latin typeface="Times New Roman" panose="02020603050405020304" pitchFamily="18" charset="0"/>
                <a:ea typeface="Times New Roman" panose="02020603050405020304" pitchFamily="18" charset="0"/>
              </a:rPr>
              <a:t>Providing training to employees on cost-consciousness and financial efficiency could foster a culture of saving across the organization</a:t>
            </a:r>
            <a:endParaRPr lang="en-IN" sz="2400" dirty="0">
              <a:effectLst/>
              <a:latin typeface="Times New Roman" panose="02020603050405020304" pitchFamily="18" charset="0"/>
              <a:ea typeface="Arial" panose="020B0604020202020204" pitchFamily="34" charset="0"/>
              <a:cs typeface="Arial" panose="020B0604020202020204" pitchFamily="34" charset="0"/>
            </a:endParaRPr>
          </a:p>
          <a:p>
            <a:endParaRPr lang="en-IN" sz="1800" dirty="0">
              <a:effectLst/>
              <a:latin typeface="Times New Roman" panose="02020603050405020304" pitchFamily="18" charset="0"/>
              <a:ea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414003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C9258-6F58-3FA2-741E-021AF1900FCF}"/>
              </a:ext>
            </a:extLst>
          </p:cNvPr>
          <p:cNvSpPr>
            <a:spLocks noGrp="1"/>
          </p:cNvSpPr>
          <p:nvPr>
            <p:ph type="title"/>
          </p:nvPr>
        </p:nvSpPr>
        <p:spPr/>
        <p:txBody>
          <a:bodyPr>
            <a:normAutofit/>
          </a:bodyPr>
          <a:lstStyle/>
          <a:p>
            <a:r>
              <a:rPr lang="en-IN" sz="2400" b="1" u="sng"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br>
              <a:rPr lang="en-IN" sz="2400" dirty="0">
                <a:effectLst/>
                <a:latin typeface="Times New Roman" panose="02020603050405020304" pitchFamily="18" charset="0"/>
                <a:ea typeface="Arial" panose="020B0604020202020204" pitchFamily="34" charset="0"/>
                <a:cs typeface="Arial" panose="020B0604020202020204" pitchFamily="34" charset="0"/>
              </a:rPr>
            </a:br>
            <a:endParaRPr lang="en-IN" sz="2400" dirty="0"/>
          </a:p>
        </p:txBody>
      </p:sp>
      <p:sp>
        <p:nvSpPr>
          <p:cNvPr id="3" name="Content Placeholder 2">
            <a:extLst>
              <a:ext uri="{FF2B5EF4-FFF2-40B4-BE49-F238E27FC236}">
                <a16:creationId xmlns:a16="http://schemas.microsoft.com/office/drawing/2014/main" id="{97E0EA5C-0C6E-234F-E81B-D6A377A373F4}"/>
              </a:ext>
            </a:extLst>
          </p:cNvPr>
          <p:cNvSpPr>
            <a:spLocks noGrp="1"/>
          </p:cNvSpPr>
          <p:nvPr>
            <p:ph idx="1"/>
          </p:nvPr>
        </p:nvSpPr>
        <p:spPr/>
        <p:txBody>
          <a:bodyPr>
            <a:normAutofit lnSpcReduction="10000"/>
          </a:bodyPr>
          <a:lstStyle/>
          <a:p>
            <a:pPr algn="just">
              <a:lnSpc>
                <a:spcPct val="150000"/>
              </a:lnSpc>
            </a:pPr>
            <a:r>
              <a:rPr lang="en-IN" sz="2000" dirty="0">
                <a:effectLst/>
                <a:latin typeface="Times New Roman" panose="02020603050405020304" pitchFamily="18" charset="0"/>
                <a:ea typeface="Arial" panose="020B0604020202020204" pitchFamily="34" charset="0"/>
                <a:cs typeface="Arial" panose="020B0604020202020204" pitchFamily="34" charset="0"/>
              </a:rPr>
              <a:t>The internship provided a comprehensive understanding of financial management, particularly in </a:t>
            </a:r>
            <a:r>
              <a:rPr lang="en-IN" sz="2000" dirty="0" err="1">
                <a:effectLst/>
                <a:latin typeface="Times New Roman" panose="02020603050405020304" pitchFamily="18" charset="0"/>
                <a:ea typeface="Arial" panose="020B0604020202020204" pitchFamily="34" charset="0"/>
                <a:cs typeface="Arial" panose="020B0604020202020204" pitchFamily="34" charset="0"/>
              </a:rPr>
              <a:t>analyzing</a:t>
            </a:r>
            <a:r>
              <a:rPr lang="en-IN" sz="2000" dirty="0">
                <a:effectLst/>
                <a:latin typeface="Times New Roman" panose="02020603050405020304" pitchFamily="18" charset="0"/>
                <a:ea typeface="Arial" panose="020B0604020202020204" pitchFamily="34" charset="0"/>
                <a:cs typeface="Arial" panose="020B0604020202020204" pitchFamily="34" charset="0"/>
              </a:rPr>
              <a:t> and optimizing business expenses. Through detailed data collection, analysis, and visualization, key areas for cost savings were identified. The project demonstrated the importance of collaboration with stakeholders and the practical challenges involved in implementing financial strategies. The experience significantly enhanced my analytical, presentation, and communication skills. By the end of the project, actionable recommendations were made that, if implemented, could contribute to the company’s financial health and efficiency.</a:t>
            </a:r>
          </a:p>
          <a:p>
            <a:pPr algn="just">
              <a:lnSpc>
                <a:spcPct val="150000"/>
              </a:lnSpc>
            </a:pPr>
            <a:endParaRPr lang="en-IN" sz="2000" dirty="0">
              <a:effectLst/>
              <a:latin typeface="Times New Roman" panose="02020603050405020304" pitchFamily="18" charset="0"/>
              <a:ea typeface="Arial" panose="020B0604020202020204" pitchFamily="34" charset="0"/>
              <a:cs typeface="Arial" panose="020B0604020202020204" pitchFamily="34" charset="0"/>
            </a:endParaRPr>
          </a:p>
          <a:p>
            <a:pPr algn="just">
              <a:lnSpc>
                <a:spcPct val="115000"/>
              </a:lnSpc>
            </a:pPr>
            <a:r>
              <a:rPr lang="en-IN" sz="2000" dirty="0">
                <a:effectLst/>
                <a:latin typeface="Times New Roman" panose="02020603050405020304" pitchFamily="18" charset="0"/>
                <a:ea typeface="Arial" panose="020B0604020202020204" pitchFamily="34" charset="0"/>
                <a:cs typeface="Arial" panose="020B0604020202020204" pitchFamily="34" charset="0"/>
              </a:rPr>
              <a:t> </a:t>
            </a:r>
          </a:p>
          <a:p>
            <a:endParaRPr lang="en-IN" dirty="0"/>
          </a:p>
        </p:txBody>
      </p:sp>
    </p:spTree>
    <p:extLst>
      <p:ext uri="{BB962C8B-B14F-4D97-AF65-F5344CB8AC3E}">
        <p14:creationId xmlns:p14="http://schemas.microsoft.com/office/powerpoint/2010/main" val="3579658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08C4-8705-CA16-2AA8-212458D80281}"/>
              </a:ext>
            </a:extLst>
          </p:cNvPr>
          <p:cNvSpPr>
            <a:spLocks noGrp="1"/>
          </p:cNvSpPr>
          <p:nvPr>
            <p:ph type="title"/>
          </p:nvPr>
        </p:nvSpPr>
        <p:spPr>
          <a:xfrm>
            <a:off x="970175" y="282805"/>
            <a:ext cx="10515600" cy="3836709"/>
          </a:xfrm>
        </p:spPr>
        <p:txBody>
          <a:bodyPr>
            <a:normAutofit/>
          </a:bodyPr>
          <a:lstStyle/>
          <a:p>
            <a:r>
              <a:rPr lang="en-GB" sz="3200" dirty="0">
                <a:latin typeface="Aptos" panose="020B0004020202020204" pitchFamily="34" charset="0"/>
              </a:rPr>
              <a:t>Team leader : Balaji L </a:t>
            </a:r>
            <a:br>
              <a:rPr lang="en-GB" sz="3200" dirty="0">
                <a:latin typeface="Aptos" panose="020B0004020202020204" pitchFamily="34" charset="0"/>
              </a:rPr>
            </a:br>
            <a:r>
              <a:rPr lang="en-GB" sz="3200" dirty="0">
                <a:latin typeface="Aptos" panose="020B0004020202020204" pitchFamily="34" charset="0"/>
              </a:rPr>
              <a:t>Team member : Manoj Kumar </a:t>
            </a:r>
            <a:r>
              <a:rPr lang="en-GB" sz="3200" dirty="0" err="1">
                <a:latin typeface="Aptos" panose="020B0004020202020204" pitchFamily="34" charset="0"/>
              </a:rPr>
              <a:t>Jeeturi</a:t>
            </a:r>
            <a:endParaRPr lang="en-IN" sz="3200" dirty="0">
              <a:latin typeface="Aptos" panose="020B0004020202020204" pitchFamily="34" charset="0"/>
            </a:endParaRPr>
          </a:p>
        </p:txBody>
      </p:sp>
      <p:sp>
        <p:nvSpPr>
          <p:cNvPr id="3" name="Content Placeholder 2">
            <a:extLst>
              <a:ext uri="{FF2B5EF4-FFF2-40B4-BE49-F238E27FC236}">
                <a16:creationId xmlns:a16="http://schemas.microsoft.com/office/drawing/2014/main" id="{73C327AE-BEF2-8382-3B6C-3ECC6A0C5268}"/>
              </a:ext>
            </a:extLst>
          </p:cNvPr>
          <p:cNvSpPr>
            <a:spLocks noGrp="1"/>
          </p:cNvSpPr>
          <p:nvPr>
            <p:ph idx="1"/>
          </p:nvPr>
        </p:nvSpPr>
        <p:spPr>
          <a:xfrm>
            <a:off x="4864230" y="4619135"/>
            <a:ext cx="6489569" cy="1557828"/>
          </a:xfrm>
        </p:spPr>
        <p:txBody>
          <a:bodyPr/>
          <a:lstStyle/>
          <a:p>
            <a:pPr marL="0" indent="0">
              <a:buNone/>
            </a:pPr>
            <a:r>
              <a:rPr lang="en-GB" dirty="0"/>
              <a:t>THANKYOU </a:t>
            </a:r>
            <a:endParaRPr lang="en-IN" dirty="0"/>
          </a:p>
        </p:txBody>
      </p:sp>
    </p:spTree>
    <p:extLst>
      <p:ext uri="{BB962C8B-B14F-4D97-AF65-F5344CB8AC3E}">
        <p14:creationId xmlns:p14="http://schemas.microsoft.com/office/powerpoint/2010/main" val="3103540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TotalTime>
  <Words>481</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Arial</vt:lpstr>
      <vt:lpstr>Calibri</vt:lpstr>
      <vt:lpstr>Calibri Light</vt:lpstr>
      <vt:lpstr>Times New Roman</vt:lpstr>
      <vt:lpstr>Office Theme</vt:lpstr>
      <vt:lpstr>ANALYSIS OF BUSINESS OPERATION EXPENSES: A CASE STUDY DURING MY INTERNSHIP AT SMARTBRIDGE </vt:lpstr>
      <vt:lpstr>TABLEAU DASHBOARD : </vt:lpstr>
      <vt:lpstr>FINDINGS </vt:lpstr>
      <vt:lpstr> SUGGESTIONS:</vt:lpstr>
      <vt:lpstr>CONCLUSION </vt:lpstr>
      <vt:lpstr>Team leader : Balaji L  Team member : Manoj Kumar Jeeturi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balaji loganathan</dc:creator>
  <cp:lastModifiedBy>balaji loganathan</cp:lastModifiedBy>
  <cp:revision>2</cp:revision>
  <dcterms:created xsi:type="dcterms:W3CDTF">2024-08-23T14:07:08Z</dcterms:created>
  <dcterms:modified xsi:type="dcterms:W3CDTF">2024-08-23T14:28:09Z</dcterms:modified>
</cp:coreProperties>
</file>