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PRuUQWA71CLlb6/NgABLcdPye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e9805c2cb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2e9805c2cb_3_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2" name="Google Shape;72;g22e9805c2cb_3_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e9805c2cb_3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2e9805c2cb_3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e9805c2cb_3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2e9805c2cb_3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9805c2cb_3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2e9805c2cb_3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e9805c2cb_3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2e9805c2cb_3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e9805c2cb_3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2e9805c2cb_3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e9805c2cb_3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2e9805c2cb_3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e9805c2cb_3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2e9805c2cb_3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9e96521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9e96521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e9805c2cb_3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2e9805c2cb_3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9805c2cb_3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e9805c2cb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e9805c2cb_3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2e9805c2cb_3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9805c2cb_3_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22e9805c2cb_3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9805c2cb_3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2e9805c2cb_3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e9805c2cb_3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2e9805c2cb_3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9805c2cb_3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e9805c2cb_3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9805c2cb_3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2e9805c2cb_3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9805c2cb_3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2e9805c2cb_3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22e9805c2cb_3_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g22e9805c2cb_3_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7" name="Google Shape;17;g22e9805c2cb_3_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g22e9805c2cb_3_9"/>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g22e9805c2cb_3_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g22e9805c2cb_3_15"/>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g22e9805c2cb_3_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g22e9805c2cb_3_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g22e9805c2cb_3_15"/>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g22e9805c2cb_3_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6" name="Shape 26"/>
        <p:cNvGrpSpPr/>
        <p:nvPr/>
      </p:nvGrpSpPr>
      <p:grpSpPr>
        <a:xfrm>
          <a:off x="0" y="0"/>
          <a:ext cx="0" cy="0"/>
          <a:chOff x="0" y="0"/>
          <a:chExt cx="0" cy="0"/>
        </a:xfrm>
      </p:grpSpPr>
      <p:sp>
        <p:nvSpPr>
          <p:cNvPr id="27" name="Google Shape;27;g22e9805c2cb_3_21"/>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g22e9805c2cb_3_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g22e9805c2cb_3_21"/>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g22e9805c2cb_3_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1" name="Shape 31"/>
        <p:cNvGrpSpPr/>
        <p:nvPr/>
      </p:nvGrpSpPr>
      <p:grpSpPr>
        <a:xfrm>
          <a:off x="0" y="0"/>
          <a:ext cx="0" cy="0"/>
          <a:chOff x="0" y="0"/>
          <a:chExt cx="0" cy="0"/>
        </a:xfrm>
      </p:grpSpPr>
      <p:sp>
        <p:nvSpPr>
          <p:cNvPr id="32" name="Google Shape;32;g22e9805c2cb_3_26"/>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g22e9805c2cb_3_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22e9805c2cb_3_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g22e9805c2cb_3_26"/>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g22e9805c2cb_3_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12"/>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3"/>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8" name="Shape 58"/>
        <p:cNvGrpSpPr/>
        <p:nvPr/>
      </p:nvGrpSpPr>
      <p:grpSpPr>
        <a:xfrm>
          <a:off x="0" y="0"/>
          <a:ext cx="0" cy="0"/>
          <a:chOff x="0" y="0"/>
          <a:chExt cx="0" cy="0"/>
        </a:xfrm>
      </p:grpSpPr>
      <p:sp>
        <p:nvSpPr>
          <p:cNvPr id="59" name="Google Shape;59;p14"/>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3" name="Shape 63"/>
        <p:cNvGrpSpPr/>
        <p:nvPr/>
      </p:nvGrpSpPr>
      <p:grpSpPr>
        <a:xfrm>
          <a:off x="0" y="0"/>
          <a:ext cx="0" cy="0"/>
          <a:chOff x="0" y="0"/>
          <a:chExt cx="0" cy="0"/>
        </a:xfrm>
      </p:grpSpPr>
      <p:sp>
        <p:nvSpPr>
          <p:cNvPr id="64" name="Google Shape;64;p15"/>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2e9805c2cb_3_0"/>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g22e9805c2cb_3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g22e9805c2cb_3_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 name="Google Shape;9;g22e9805c2cb_3_0"/>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1" i="0" sz="1400" u="none" cap="none" strike="noStrike">
                <a:solidFill>
                  <a:srgbClr val="C77327"/>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0" name="Google Shape;10;g22e9805c2cb_3_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g22e9805c2cb_3_0"/>
          <p:cNvPicPr preferRelativeResize="0"/>
          <p:nvPr/>
        </p:nvPicPr>
        <p:blipFill rotWithShape="1">
          <a:blip r:embed="rId1">
            <a:alphaModFix/>
          </a:blip>
          <a:srcRect b="0" l="0" r="0" t="0"/>
          <a:stretch/>
        </p:blipFill>
        <p:spPr>
          <a:xfrm>
            <a:off x="237863" y="238547"/>
            <a:ext cx="881809" cy="952549"/>
          </a:xfrm>
          <a:prstGeom prst="rect">
            <a:avLst/>
          </a:prstGeom>
          <a:noFill/>
          <a:ln>
            <a:noFill/>
          </a:ln>
        </p:spPr>
      </p:pic>
      <p:sp>
        <p:nvSpPr>
          <p:cNvPr id="12" name="Google Shape;12;g22e9805c2cb_3_0"/>
          <p:cNvSpPr/>
          <p:nvPr/>
        </p:nvSpPr>
        <p:spPr>
          <a:xfrm>
            <a:off x="1119674" y="1161661"/>
            <a:ext cx="7395600" cy="106500"/>
          </a:xfrm>
          <a:prstGeom prst="roundRect">
            <a:avLst>
              <a:gd fmla="val 16667" name="adj"/>
            </a:avLst>
          </a:prstGeom>
          <a:solidFill>
            <a:srgbClr val="DA7214"/>
          </a:solidFill>
          <a:ln cap="flat" cmpd="sng" w="127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g22e9805c2cb_3_0"/>
          <p:cNvSpPr/>
          <p:nvPr/>
        </p:nvSpPr>
        <p:spPr>
          <a:xfrm>
            <a:off x="237863" y="1155798"/>
            <a:ext cx="881700" cy="136500"/>
          </a:xfrm>
          <a:prstGeom prst="chevron">
            <a:avLst>
              <a:gd fmla="val 50000" name="adj"/>
            </a:avLst>
          </a:prstGeom>
          <a:solidFill>
            <a:srgbClr val="00B0F0"/>
          </a:solidFill>
          <a:ln cap="flat" cmpd="sng" w="12700">
            <a:solidFill>
              <a:srgbClr val="DA72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mc:AlternateContent>
    <mc:Choice Requires="p14">
      <p:transition spd="slow">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11"/>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p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 name="Google Shape;40;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1" name="Google Shape;41;p11"/>
          <p:cNvSpPr txBox="1"/>
          <p:nvPr>
            <p:ph idx="11" type="ftr"/>
          </p:nvPr>
        </p:nvSpPr>
        <p:spPr>
          <a:xfrm>
            <a:off x="3028950" y="4767263"/>
            <a:ext cx="3086100"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1" i="0" sz="1400" u="none" cap="none" strike="noStrike">
                <a:solidFill>
                  <a:srgbClr val="C77327"/>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2" name="Google Shape;42;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43" name="Google Shape;43;p11"/>
          <p:cNvPicPr preferRelativeResize="0"/>
          <p:nvPr/>
        </p:nvPicPr>
        <p:blipFill rotWithShape="1">
          <a:blip r:embed="rId1">
            <a:alphaModFix/>
          </a:blip>
          <a:srcRect b="0" l="0" r="0" t="0"/>
          <a:stretch/>
        </p:blipFill>
        <p:spPr>
          <a:xfrm>
            <a:off x="237863" y="238547"/>
            <a:ext cx="881809" cy="952549"/>
          </a:xfrm>
          <a:prstGeom prst="rect">
            <a:avLst/>
          </a:prstGeom>
          <a:noFill/>
          <a:ln>
            <a:noFill/>
          </a:ln>
        </p:spPr>
      </p:pic>
      <p:sp>
        <p:nvSpPr>
          <p:cNvPr id="44" name="Google Shape;44;p11"/>
          <p:cNvSpPr/>
          <p:nvPr/>
        </p:nvSpPr>
        <p:spPr>
          <a:xfrm>
            <a:off x="1119674" y="1161661"/>
            <a:ext cx="7395600" cy="106500"/>
          </a:xfrm>
          <a:prstGeom prst="roundRect">
            <a:avLst>
              <a:gd fmla="val 16667" name="adj"/>
            </a:avLst>
          </a:prstGeom>
          <a:solidFill>
            <a:srgbClr val="DA7214"/>
          </a:solidFill>
          <a:ln cap="flat" cmpd="sng" w="127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 name="Google Shape;45;p11"/>
          <p:cNvSpPr/>
          <p:nvPr/>
        </p:nvSpPr>
        <p:spPr>
          <a:xfrm>
            <a:off x="237863" y="1155798"/>
            <a:ext cx="881700" cy="136500"/>
          </a:xfrm>
          <a:prstGeom prst="chevron">
            <a:avLst>
              <a:gd fmla="val 50000" name="adj"/>
            </a:avLst>
          </a:prstGeom>
          <a:solidFill>
            <a:srgbClr val="00B0F0"/>
          </a:solidFill>
          <a:ln cap="flat" cmpd="sng" w="12700">
            <a:solidFill>
              <a:srgbClr val="DA72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Lst>
  <mc:AlternateContent>
    <mc:Choice Requires="p14">
      <p:transition spd="slow">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link.springer.com/article/10.1007/s11042-020-10156-5#auth-Soo_Hyung-Kim" TargetMode="External"/><Relationship Id="rId10" Type="http://schemas.openxmlformats.org/officeDocument/2006/relationships/hyperlink" Target="https://link.springer.com/article/10.1007/s11042-020-10156-5#auth-Hyung_Jeong-Yang" TargetMode="External"/><Relationship Id="rId13" Type="http://schemas.openxmlformats.org/officeDocument/2006/relationships/hyperlink" Target="https://doi.org/10.1007/s11042-020-10156-5" TargetMode="External"/><Relationship Id="rId12" Type="http://schemas.openxmlformats.org/officeDocument/2006/relationships/hyperlink" Target="https://link.springer.com/article/10.1007/s11042-020-10156-5#auth-Guee_Sang-Lee"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eeexplore.ieee.org/author/37088543107" TargetMode="External"/><Relationship Id="rId4" Type="http://schemas.openxmlformats.org/officeDocument/2006/relationships/hyperlink" Target="https://ieeexplore.ieee.org/author/37088545865" TargetMode="External"/><Relationship Id="rId9" Type="http://schemas.openxmlformats.org/officeDocument/2006/relationships/hyperlink" Target="https://link.springer.com/article/10.1007/s11042-020-10156-5#auth-Ngoc_Huynh-Ho" TargetMode="External"/><Relationship Id="rId5" Type="http://schemas.openxmlformats.org/officeDocument/2006/relationships/hyperlink" Target="https://ieeexplore.ieee.org/author/37088547613" TargetMode="External"/><Relationship Id="rId6" Type="http://schemas.openxmlformats.org/officeDocument/2006/relationships/hyperlink" Target="https://ieeexplore.ieee.org/author/37706236100" TargetMode="External"/><Relationship Id="rId7" Type="http://schemas.openxmlformats.org/officeDocument/2006/relationships/hyperlink" Target="https://ieeexplore.ieee.org/document/9242677" TargetMode="External"/><Relationship Id="rId8" Type="http://schemas.openxmlformats.org/officeDocument/2006/relationships/hyperlink" Target="https://link.springer.com/article/10.1007/s11042-020-10156-5#auth-Dinh_Son-Tra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1155/2021/8133076" TargetMode="External"/><Relationship Id="rId4" Type="http://schemas.openxmlformats.org/officeDocument/2006/relationships/hyperlink" Target="https://link.springer.com/article/10.1007/s11042-019-08448-6#auth-Md__Abdur-Rahim" TargetMode="External"/><Relationship Id="rId5" Type="http://schemas.openxmlformats.org/officeDocument/2006/relationships/hyperlink" Target="https://link.springer.com/article/10.1007/s11042-019-08448-6#auth-Jungpil-Shin" TargetMode="External"/><Relationship Id="rId6" Type="http://schemas.openxmlformats.org/officeDocument/2006/relationships/hyperlink" Target="https://link.springer.com/article/10.1007/s11042-019-08448-6#auth-Md__Rashedul-Islam" TargetMode="External"/><Relationship Id="rId7" Type="http://schemas.openxmlformats.org/officeDocument/2006/relationships/hyperlink" Target="https://doi.org/10.1007/s11042-019-08448-6" TargetMode="External"/></Relationships>
</file>

<file path=ppt/slides/_rels/slide8.xml.rels><?xml version="1.0" encoding="UTF-8" standalone="yes"?><Relationships xmlns="http://schemas.openxmlformats.org/package/2006/relationships"><Relationship Id="rId10" Type="http://schemas.openxmlformats.org/officeDocument/2006/relationships/hyperlink" Target="https://link.springer.com/chapter/10.1007/978-3-319-91250-9_5"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author/37088535263" TargetMode="External"/><Relationship Id="rId4" Type="http://schemas.openxmlformats.org/officeDocument/2006/relationships/hyperlink" Target="https://ieeexplore.ieee.org/author/37088532904" TargetMode="External"/><Relationship Id="rId9" Type="http://schemas.openxmlformats.org/officeDocument/2006/relationships/hyperlink" Target="https://link.springer.com/chapter/10.1007/978-3-319-91250-9_5#auth-Hyuk_Jae-Lee" TargetMode="External"/><Relationship Id="rId5" Type="http://schemas.openxmlformats.org/officeDocument/2006/relationships/hyperlink" Target="https://ieeexplore.ieee.org/author/37088262830" TargetMode="External"/><Relationship Id="rId6" Type="http://schemas.openxmlformats.org/officeDocument/2006/relationships/hyperlink" Target="https://ieeexplore.ieee.org/author/37088533313" TargetMode="External"/><Relationship Id="rId7" Type="http://schemas.openxmlformats.org/officeDocument/2006/relationships/hyperlink" Target="https://ieeexplore.ieee.org/document/9225311" TargetMode="External"/><Relationship Id="rId8" Type="http://schemas.openxmlformats.org/officeDocument/2006/relationships/hyperlink" Target="https://link.springer.com/chapter/10.1007/978-3-319-91250-9_5#auth-Tae_Ho-Le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2e9805c2cb_3_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Times New Roman"/>
              <a:buNone/>
            </a:pPr>
            <a:r>
              <a:rPr lang="en-GB" sz="3200"/>
              <a:t>Gesture Controlled Virtual Mouse and Keyboard using OpenCV</a:t>
            </a:r>
            <a:endParaRPr sz="3200"/>
          </a:p>
        </p:txBody>
      </p:sp>
      <p:sp>
        <p:nvSpPr>
          <p:cNvPr id="75" name="Google Shape;75;g22e9805c2cb_3_32"/>
          <p:cNvSpPr txBox="1"/>
          <p:nvPr>
            <p:ph idx="1" type="subTitle"/>
          </p:nvPr>
        </p:nvSpPr>
        <p:spPr>
          <a:xfrm>
            <a:off x="5154769" y="2525561"/>
            <a:ext cx="4216500" cy="21063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p>
          <a:p>
            <a:pPr indent="0" lvl="0" marL="0" rtl="0" algn="l">
              <a:lnSpc>
                <a:spcPct val="90000"/>
              </a:lnSpc>
              <a:spcBef>
                <a:spcPts val="800"/>
              </a:spcBef>
              <a:spcAft>
                <a:spcPts val="0"/>
              </a:spcAft>
              <a:buClr>
                <a:schemeClr val="dk1"/>
              </a:buClr>
              <a:buSzPts val="1800"/>
              <a:buNone/>
            </a:pPr>
            <a:r>
              <a:rPr lang="en-GB"/>
              <a:t>  </a:t>
            </a:r>
            <a:br>
              <a:rPr lang="en-GB"/>
            </a:br>
            <a:r>
              <a:rPr lang="en-GB"/>
              <a:t>           </a:t>
            </a:r>
            <a:r>
              <a:rPr lang="en-GB">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1800"/>
              <a:buNone/>
            </a:pPr>
            <a:r>
              <a:rPr lang="en-GB">
                <a:latin typeface="Times New Roman"/>
                <a:ea typeface="Times New Roman"/>
                <a:cs typeface="Times New Roman"/>
                <a:sym typeface="Times New Roman"/>
              </a:rPr>
              <a:t>   Priyadarshini. A [19911A3502]</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1800"/>
              <a:buNone/>
            </a:pPr>
            <a:r>
              <a:rPr lang="en-GB">
                <a:latin typeface="Times New Roman"/>
                <a:ea typeface="Times New Roman"/>
                <a:cs typeface="Times New Roman"/>
                <a:sym typeface="Times New Roman"/>
              </a:rPr>
              <a:t>Balakrishna. C [19911A3511]</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1800"/>
              <a:buNone/>
            </a:pPr>
            <a:r>
              <a:rPr lang="en-GB">
                <a:latin typeface="Times New Roman"/>
                <a:ea typeface="Times New Roman"/>
                <a:cs typeface="Times New Roman"/>
                <a:sym typeface="Times New Roman"/>
              </a:rPr>
              <a:t>  Shri Akshita. G [ 19911A3547]</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1800"/>
              <a:buNone/>
            </a:pPr>
            <a:r>
              <a:t/>
            </a:r>
            <a:endParaRPr/>
          </a:p>
          <a:p>
            <a:pPr indent="0" lvl="0" marL="0" rtl="0" algn="ctr">
              <a:lnSpc>
                <a:spcPct val="90000"/>
              </a:lnSpc>
              <a:spcBef>
                <a:spcPts val="800"/>
              </a:spcBef>
              <a:spcAft>
                <a:spcPts val="0"/>
              </a:spcAft>
              <a:buClr>
                <a:schemeClr val="dk1"/>
              </a:buClr>
              <a:buSzPts val="1800"/>
              <a:buNone/>
            </a:pPr>
            <a:r>
              <a:t/>
            </a:r>
            <a:endParaRPr/>
          </a:p>
        </p:txBody>
      </p:sp>
      <p:sp>
        <p:nvSpPr>
          <p:cNvPr id="76" name="Google Shape;76;g22e9805c2cb_3_32"/>
          <p:cNvSpPr txBox="1"/>
          <p:nvPr/>
        </p:nvSpPr>
        <p:spPr>
          <a:xfrm>
            <a:off x="1142999" y="162019"/>
            <a:ext cx="7395600" cy="9942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rgbClr val="002060"/>
              </a:buClr>
              <a:buSzPts val="2700"/>
              <a:buFont typeface="Times New Roman"/>
              <a:buNone/>
            </a:pPr>
            <a:r>
              <a:rPr b="0" i="0" lang="en-GB" sz="2700" u="none" cap="none" strike="noStrike">
                <a:solidFill>
                  <a:srgbClr val="002060"/>
                </a:solidFill>
                <a:latin typeface="Times New Roman"/>
                <a:ea typeface="Times New Roman"/>
                <a:cs typeface="Times New Roman"/>
                <a:sym typeface="Times New Roman"/>
              </a:rPr>
              <a:t>VIDYA JYOTHI INSTITUTE OF TECHNOLOGY </a:t>
            </a:r>
            <a:r>
              <a:rPr b="0" i="0" lang="en-GB" sz="3300" u="none" cap="none" strike="noStrike">
                <a:solidFill>
                  <a:srgbClr val="002060"/>
                </a:solidFill>
                <a:latin typeface="Times New Roman"/>
                <a:ea typeface="Times New Roman"/>
                <a:cs typeface="Times New Roman"/>
                <a:sym typeface="Times New Roman"/>
              </a:rPr>
              <a:t>(Autonomous)</a:t>
            </a:r>
            <a:endParaRPr b="0" i="0" sz="3300" u="none" cap="none" strike="noStrike">
              <a:solidFill>
                <a:srgbClr val="002060"/>
              </a:solidFill>
              <a:latin typeface="Times New Roman"/>
              <a:ea typeface="Times New Roman"/>
              <a:cs typeface="Times New Roman"/>
              <a:sym typeface="Times New Roman"/>
            </a:endParaRPr>
          </a:p>
        </p:txBody>
      </p:sp>
      <p:sp>
        <p:nvSpPr>
          <p:cNvPr id="77" name="Google Shape;77;g22e9805c2cb_3_32"/>
          <p:cNvSpPr txBox="1"/>
          <p:nvPr/>
        </p:nvSpPr>
        <p:spPr>
          <a:xfrm>
            <a:off x="674044" y="2709048"/>
            <a:ext cx="2920500" cy="1807644"/>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8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Under the guidance of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800"/>
              </a:spcBef>
              <a:spcAft>
                <a:spcPts val="0"/>
              </a:spcAft>
              <a:buClr>
                <a:schemeClr val="dk1"/>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Dr. Md. Nazeer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800"/>
              </a:spcBef>
              <a:spcAft>
                <a:spcPts val="0"/>
              </a:spcAft>
              <a:buClr>
                <a:schemeClr val="dk1"/>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Associate Professor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2e9805c2cb_3_32"/>
          <p:cNvSpPr txBox="1"/>
          <p:nvPr/>
        </p:nvSpPr>
        <p:spPr>
          <a:xfrm>
            <a:off x="3072000" y="45279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77327"/>
              </a:solidFill>
              <a:latin typeface="Arial"/>
              <a:ea typeface="Arial"/>
              <a:cs typeface="Arial"/>
              <a:sym typeface="Arial"/>
            </a:endParaRPr>
          </a:p>
        </p:txBody>
      </p:sp>
      <p:sp>
        <p:nvSpPr>
          <p:cNvPr id="79" name="Google Shape;79;g22e9805c2cb_3_32"/>
          <p:cNvSpPr txBox="1"/>
          <p:nvPr>
            <p:ph idx="11" type="ftr"/>
          </p:nvPr>
        </p:nvSpPr>
        <p:spPr>
          <a:xfrm>
            <a:off x="2985900" y="4557665"/>
            <a:ext cx="3250594" cy="5256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80" name="Google Shape;80;g22e9805c2cb_3_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2e9805c2cb_3_84"/>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Proposed System</a:t>
            </a:r>
            <a:endParaRPr/>
          </a:p>
        </p:txBody>
      </p:sp>
      <p:sp>
        <p:nvSpPr>
          <p:cNvPr id="150" name="Google Shape;150;g22e9805c2cb_3_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800"/>
              </a:spcBef>
              <a:spcAft>
                <a:spcPts val="0"/>
              </a:spcAft>
              <a:buSzPts val="1400"/>
              <a:buNone/>
            </a:pPr>
            <a:r>
              <a:rPr lang="en-GB" sz="1500">
                <a:latin typeface="Times New Roman"/>
                <a:ea typeface="Times New Roman"/>
                <a:cs typeface="Times New Roman"/>
                <a:sym typeface="Times New Roman"/>
              </a:rPr>
              <a:t>In the proposed system, the process of the implementation can be started when the user's gesture was captured in real time by the webcam, after which the captured image will be dealt with segmentation process to compare and separate the value of pixels to the values of the defined colour.</a:t>
            </a:r>
            <a:endParaRPr sz="1500">
              <a:latin typeface="Times New Roman"/>
              <a:ea typeface="Times New Roman"/>
              <a:cs typeface="Times New Roman"/>
              <a:sym typeface="Times New Roman"/>
            </a:endParaRPr>
          </a:p>
          <a:p>
            <a:pPr indent="0" lvl="0" marL="0" rtl="0" algn="just">
              <a:lnSpc>
                <a:spcPct val="115000"/>
              </a:lnSpc>
              <a:spcBef>
                <a:spcPts val="800"/>
              </a:spcBef>
              <a:spcAft>
                <a:spcPts val="0"/>
              </a:spcAft>
              <a:buSzPts val="1400"/>
              <a:buNone/>
            </a:pPr>
            <a:r>
              <a:rPr lang="en-GB" sz="1500">
                <a:latin typeface="Times New Roman"/>
                <a:ea typeface="Times New Roman"/>
                <a:cs typeface="Times New Roman"/>
                <a:sym typeface="Times New Roman"/>
              </a:rPr>
              <a:t>The input information is acquired via a webcam and processed using the proposed model. The workflow is divided into four features: </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Virtual keyboard</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Voice commands</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Eye movements</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Hand Gestures</a:t>
            </a:r>
            <a:endParaRPr sz="15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t/>
            </a:r>
            <a:endParaRPr b="1" sz="15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t/>
            </a:r>
            <a:endParaRPr b="1" sz="1500"/>
          </a:p>
        </p:txBody>
      </p:sp>
      <p:sp>
        <p:nvSpPr>
          <p:cNvPr id="151" name="Google Shape;151;g22e9805c2cb_3_84"/>
          <p:cNvSpPr txBox="1"/>
          <p:nvPr/>
        </p:nvSpPr>
        <p:spPr>
          <a:xfrm>
            <a:off x="5457950" y="2946725"/>
            <a:ext cx="2574900" cy="1169700"/>
          </a:xfrm>
          <a:prstGeom prst="rect">
            <a:avLst/>
          </a:prstGeom>
          <a:noFill/>
          <a:ln cap="flat" cmpd="sng" w="28575">
            <a:solidFill>
              <a:srgbClr val="F9CB9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Times New Roman"/>
                <a:ea typeface="Times New Roman"/>
                <a:cs typeface="Times New Roman"/>
                <a:sym typeface="Times New Roman"/>
              </a:rPr>
              <a:t>TECHNOLOGIES USED</a:t>
            </a:r>
            <a:endParaRPr b="1" i="0" sz="1600" u="none" cap="none" strike="noStrike">
              <a:solidFill>
                <a:srgbClr val="000000"/>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Python</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OpenCV</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Tkinter</a:t>
            </a:r>
            <a:endParaRPr b="0" i="0" sz="1600" u="none" cap="none" strike="noStrike">
              <a:solidFill>
                <a:srgbClr val="000000"/>
              </a:solidFill>
              <a:latin typeface="Times New Roman"/>
              <a:ea typeface="Times New Roman"/>
              <a:cs typeface="Times New Roman"/>
              <a:sym typeface="Times New Roman"/>
            </a:endParaRPr>
          </a:p>
        </p:txBody>
      </p:sp>
      <p:sp>
        <p:nvSpPr>
          <p:cNvPr id="152" name="Google Shape;152;g22e9805c2cb_3_84"/>
          <p:cNvSpPr txBox="1"/>
          <p:nvPr/>
        </p:nvSpPr>
        <p:spPr>
          <a:xfrm>
            <a:off x="4670075" y="4373625"/>
            <a:ext cx="449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2e9805c2cb_3_84"/>
          <p:cNvSpPr txBox="1"/>
          <p:nvPr>
            <p:ph idx="11" type="ftr"/>
          </p:nvPr>
        </p:nvSpPr>
        <p:spPr>
          <a:xfrm>
            <a:off x="2971800" y="4616525"/>
            <a:ext cx="3296925" cy="4002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54" name="Google Shape;154;g22e9805c2cb_3_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e9805c2cb_3_91"/>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Methodology</a:t>
            </a:r>
            <a:endParaRPr/>
          </a:p>
        </p:txBody>
      </p:sp>
      <p:sp>
        <p:nvSpPr>
          <p:cNvPr id="160" name="Google Shape;160;g22e9805c2cb_3_91"/>
          <p:cNvSpPr txBox="1"/>
          <p:nvPr>
            <p:ph idx="1" type="body"/>
          </p:nvPr>
        </p:nvSpPr>
        <p:spPr>
          <a:xfrm>
            <a:off x="628650" y="1369219"/>
            <a:ext cx="7886700" cy="2824162"/>
          </a:xfrm>
          <a:prstGeom prst="rect">
            <a:avLst/>
          </a:prstGeom>
          <a:noFill/>
          <a:ln>
            <a:noFill/>
          </a:ln>
        </p:spPr>
        <p:txBody>
          <a:bodyPr anchorCtr="0" anchor="ctr" bIns="34275" lIns="68575" spcFirstLastPara="1" rIns="68575" wrap="square" tIns="34275">
            <a:normAutofit/>
          </a:bodyPr>
          <a:lstStyle/>
          <a:p>
            <a:pPr indent="-342900" lvl="0" marL="457200" rtl="0" algn="l">
              <a:lnSpc>
                <a:spcPct val="115000"/>
              </a:lnSpc>
              <a:spcBef>
                <a:spcPts val="800"/>
              </a:spcBef>
              <a:spcAft>
                <a:spcPts val="0"/>
              </a:spcAft>
              <a:buSzPts val="1800"/>
              <a:buFont typeface="Times New Roman"/>
              <a:buChar char="●"/>
            </a:pPr>
            <a:r>
              <a:rPr lang="en-GB" sz="1800">
                <a:latin typeface="Times New Roman"/>
                <a:ea typeface="Times New Roman"/>
                <a:cs typeface="Times New Roman"/>
                <a:sym typeface="Times New Roman"/>
              </a:rPr>
              <a:t>Involves utilizing the Media Pipe library to process real-time video input from a camera.</a:t>
            </a:r>
            <a:endParaRPr sz="1800">
              <a:latin typeface="Times New Roman"/>
              <a:ea typeface="Times New Roman"/>
              <a:cs typeface="Times New Roman"/>
              <a:sym typeface="Times New Roman"/>
            </a:endParaRPr>
          </a:p>
          <a:p>
            <a:pPr indent="-342900" lvl="0" marL="457200" rtl="0" algn="l">
              <a:lnSpc>
                <a:spcPct val="115000"/>
              </a:lnSpc>
              <a:spcBef>
                <a:spcPts val="800"/>
              </a:spcBef>
              <a:spcAft>
                <a:spcPts val="0"/>
              </a:spcAft>
              <a:buSzPts val="1800"/>
              <a:buFont typeface="Times New Roman"/>
              <a:buChar char="●"/>
            </a:pPr>
            <a:r>
              <a:rPr lang="en-GB" sz="1800">
                <a:latin typeface="Times New Roman"/>
                <a:ea typeface="Times New Roman"/>
                <a:cs typeface="Times New Roman"/>
                <a:sym typeface="Times New Roman"/>
              </a:rPr>
              <a:t>Machine learning techniques could be used to train a model to recognize gestures based on landmarks.</a:t>
            </a:r>
            <a:endParaRPr sz="1800">
              <a:latin typeface="Times New Roman"/>
              <a:ea typeface="Times New Roman"/>
              <a:cs typeface="Times New Roman"/>
              <a:sym typeface="Times New Roman"/>
            </a:endParaRPr>
          </a:p>
          <a:p>
            <a:pPr indent="-342900" lvl="0" marL="457200" rtl="0" algn="l">
              <a:lnSpc>
                <a:spcPct val="115000"/>
              </a:lnSpc>
              <a:spcBef>
                <a:spcPts val="800"/>
              </a:spcBef>
              <a:spcAft>
                <a:spcPts val="0"/>
              </a:spcAft>
              <a:buSzPts val="1800"/>
              <a:buFont typeface="Times New Roman"/>
              <a:buChar char="●"/>
            </a:pPr>
            <a:r>
              <a:rPr lang="en-GB" sz="1800">
                <a:latin typeface="Times New Roman"/>
                <a:ea typeface="Times New Roman"/>
                <a:cs typeface="Times New Roman"/>
                <a:sym typeface="Times New Roman"/>
              </a:rPr>
              <a:t>The resulting output could be used to control a virtual mouse and keyboard.</a:t>
            </a:r>
            <a:endParaRPr sz="1800">
              <a:latin typeface="Times New Roman"/>
              <a:ea typeface="Times New Roman"/>
              <a:cs typeface="Times New Roman"/>
              <a:sym typeface="Times New Roman"/>
            </a:endParaRPr>
          </a:p>
        </p:txBody>
      </p:sp>
      <p:sp>
        <p:nvSpPr>
          <p:cNvPr id="161" name="Google Shape;161;g22e9805c2cb_3_91"/>
          <p:cNvSpPr txBox="1"/>
          <p:nvPr/>
        </p:nvSpPr>
        <p:spPr>
          <a:xfrm>
            <a:off x="3317475" y="47338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rgbClr val="000000"/>
              </a:solidFill>
              <a:latin typeface="Arial"/>
              <a:ea typeface="Arial"/>
              <a:cs typeface="Arial"/>
              <a:sym typeface="Arial"/>
            </a:endParaRPr>
          </a:p>
        </p:txBody>
      </p:sp>
      <p:sp>
        <p:nvSpPr>
          <p:cNvPr id="162" name="Google Shape;162;g22e9805c2cb_3_91"/>
          <p:cNvSpPr txBox="1"/>
          <p:nvPr>
            <p:ph idx="11" type="ftr"/>
          </p:nvPr>
        </p:nvSpPr>
        <p:spPr>
          <a:xfrm>
            <a:off x="2857500" y="4632619"/>
            <a:ext cx="3411225" cy="38410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63" name="Google Shape;163;g22e9805c2cb_3_9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e9805c2cb_3_97"/>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Methodology</a:t>
            </a:r>
            <a:endParaRPr/>
          </a:p>
        </p:txBody>
      </p:sp>
      <p:sp>
        <p:nvSpPr>
          <p:cNvPr id="169" name="Google Shape;169;g22e9805c2cb_3_97"/>
          <p:cNvSpPr txBox="1"/>
          <p:nvPr>
            <p:ph idx="1" type="body"/>
          </p:nvPr>
        </p:nvSpPr>
        <p:spPr>
          <a:xfrm>
            <a:off x="685360" y="1268044"/>
            <a:ext cx="7886700" cy="3429225"/>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90000"/>
              </a:lnSpc>
              <a:spcBef>
                <a:spcPts val="800"/>
              </a:spcBef>
              <a:spcAft>
                <a:spcPts val="0"/>
              </a:spcAft>
              <a:buSzPct val="86956"/>
              <a:buNone/>
            </a:pPr>
            <a:r>
              <a:rPr b="1" lang="en-GB" sz="2300">
                <a:solidFill>
                  <a:srgbClr val="000000"/>
                </a:solidFill>
                <a:latin typeface="Times New Roman"/>
                <a:ea typeface="Times New Roman"/>
                <a:cs typeface="Times New Roman"/>
                <a:sym typeface="Times New Roman"/>
              </a:rPr>
              <a:t>MODULES USED</a:t>
            </a:r>
            <a:endParaRPr b="1"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sz="18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sz="18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sz="18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126984"/>
              <a:buFont typeface="Times New Roman"/>
              <a:buNone/>
            </a:pPr>
            <a:r>
              <a:t/>
            </a:r>
            <a:endParaRPr sz="1800">
              <a:solidFill>
                <a:srgbClr val="000000"/>
              </a:solidFill>
              <a:latin typeface="Times New Roman"/>
              <a:ea typeface="Times New Roman"/>
              <a:cs typeface="Times New Roman"/>
              <a:sym typeface="Times New Roman"/>
            </a:endParaRPr>
          </a:p>
          <a:p>
            <a:pPr indent="0" lvl="0" marL="127000" marR="0" rtl="0" algn="l">
              <a:lnSpc>
                <a:spcPct val="100000"/>
              </a:lnSpc>
              <a:spcBef>
                <a:spcPts val="0"/>
              </a:spcBef>
              <a:spcAft>
                <a:spcPts val="0"/>
              </a:spcAft>
              <a:buClr>
                <a:srgbClr val="000000"/>
              </a:buClr>
              <a:buSzPct val="126984"/>
              <a:buNone/>
            </a:pPr>
            <a:r>
              <a:t/>
            </a:r>
            <a:endParaRPr b="0" i="0" sz="18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ct val="99378"/>
              <a:buFont typeface="Times New Roman"/>
              <a:buNone/>
            </a:pPr>
            <a:r>
              <a:t/>
            </a:r>
            <a:endParaRPr b="0" i="0" sz="2300" u="none" cap="none" strike="noStrike">
              <a:solidFill>
                <a:srgbClr val="000000"/>
              </a:solidFill>
              <a:latin typeface="Times New Roman"/>
              <a:ea typeface="Times New Roman"/>
              <a:cs typeface="Times New Roman"/>
              <a:sym typeface="Times New Roman"/>
            </a:endParaRPr>
          </a:p>
          <a:p>
            <a:pPr indent="-341085" lvl="0" marL="457200" marR="0" rtl="0" algn="l">
              <a:lnSpc>
                <a:spcPct val="100000"/>
              </a:lnSpc>
              <a:spcBef>
                <a:spcPts val="0"/>
              </a:spcBef>
              <a:spcAft>
                <a:spcPts val="0"/>
              </a:spcAft>
              <a:buClr>
                <a:srgbClr val="000000"/>
              </a:buClr>
              <a:buSzPct val="99378"/>
              <a:buFont typeface="Times New Roman"/>
              <a:buChar char="●"/>
            </a:pPr>
            <a:r>
              <a:rPr b="1" i="0" lang="en-GB" sz="2300" u="none" cap="none" strike="noStrike">
                <a:solidFill>
                  <a:srgbClr val="000000"/>
                </a:solidFill>
                <a:latin typeface="Times New Roman"/>
                <a:ea typeface="Times New Roman"/>
                <a:cs typeface="Times New Roman"/>
                <a:sym typeface="Times New Roman"/>
              </a:rPr>
              <a:t>Media Pipe-</a:t>
            </a:r>
            <a:r>
              <a:rPr b="0" i="0" lang="en-GB" sz="2300">
                <a:solidFill>
                  <a:srgbClr val="333333"/>
                </a:solidFill>
                <a:latin typeface="Roboto"/>
                <a:ea typeface="Roboto"/>
                <a:cs typeface="Roboto"/>
                <a:sym typeface="Roboto"/>
              </a:rPr>
              <a:t> </a:t>
            </a:r>
            <a:r>
              <a:rPr b="0" i="0" lang="en-GB" sz="1800">
                <a:solidFill>
                  <a:srgbClr val="333333"/>
                </a:solidFill>
                <a:latin typeface="Times New Roman"/>
                <a:ea typeface="Times New Roman"/>
                <a:cs typeface="Times New Roman"/>
                <a:sym typeface="Times New Roman"/>
              </a:rPr>
              <a:t>Media Pipe is a cross-platform pipeline framework to build custom machine-learning solutions for live and streaming media.</a:t>
            </a:r>
            <a:endParaRPr sz="1800">
              <a:latin typeface="Times New Roman"/>
              <a:ea typeface="Times New Roman"/>
              <a:cs typeface="Times New Roman"/>
              <a:sym typeface="Times New Roman"/>
            </a:endParaRPr>
          </a:p>
          <a:p>
            <a:pPr indent="0" lvl="0" marL="0" rtl="0" algn="l">
              <a:lnSpc>
                <a:spcPct val="90000"/>
              </a:lnSpc>
              <a:spcBef>
                <a:spcPts val="800"/>
              </a:spcBef>
              <a:spcAft>
                <a:spcPts val="0"/>
              </a:spcAft>
              <a:buSzPct val="95238"/>
              <a:buNone/>
            </a:pPr>
            <a:r>
              <a:t/>
            </a:r>
            <a:endParaRPr/>
          </a:p>
          <a:p>
            <a:pPr indent="0" lvl="0" marL="0" rtl="0" algn="l">
              <a:lnSpc>
                <a:spcPct val="90000"/>
              </a:lnSpc>
              <a:spcBef>
                <a:spcPts val="800"/>
              </a:spcBef>
              <a:spcAft>
                <a:spcPts val="0"/>
              </a:spcAft>
              <a:buSzPct val="95238"/>
              <a:buNone/>
            </a:pPr>
            <a:r>
              <a:t/>
            </a:r>
            <a:endParaRPr/>
          </a:p>
          <a:p>
            <a:pPr indent="0" lvl="0" marL="0" rtl="0" algn="l">
              <a:lnSpc>
                <a:spcPct val="90000"/>
              </a:lnSpc>
              <a:spcBef>
                <a:spcPts val="800"/>
              </a:spcBef>
              <a:spcAft>
                <a:spcPts val="0"/>
              </a:spcAft>
              <a:buSzPct val="142857"/>
              <a:buNone/>
            </a:pPr>
            <a:r>
              <a:rPr lang="en-GB"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pic>
        <p:nvPicPr>
          <p:cNvPr id="170" name="Google Shape;170;g22e9805c2cb_3_97"/>
          <p:cNvPicPr preferRelativeResize="0"/>
          <p:nvPr/>
        </p:nvPicPr>
        <p:blipFill rotWithShape="1">
          <a:blip r:embed="rId3">
            <a:alphaModFix/>
          </a:blip>
          <a:srcRect b="0" l="5449" r="2682" t="0"/>
          <a:stretch/>
        </p:blipFill>
        <p:spPr>
          <a:xfrm>
            <a:off x="2240768" y="2197287"/>
            <a:ext cx="1802595" cy="1080575"/>
          </a:xfrm>
          <a:prstGeom prst="rect">
            <a:avLst/>
          </a:prstGeom>
          <a:noFill/>
          <a:ln cap="flat" cmpd="sng" w="19050">
            <a:solidFill>
              <a:srgbClr val="EB8515"/>
            </a:solidFill>
            <a:prstDash val="solid"/>
            <a:round/>
            <a:headEnd len="sm" w="sm" type="none"/>
            <a:tailEnd len="sm" w="sm" type="none"/>
          </a:ln>
        </p:spPr>
      </p:pic>
      <p:pic>
        <p:nvPicPr>
          <p:cNvPr id="171" name="Google Shape;171;g22e9805c2cb_3_97"/>
          <p:cNvPicPr preferRelativeResize="0"/>
          <p:nvPr/>
        </p:nvPicPr>
        <p:blipFill rotWithShape="1">
          <a:blip r:embed="rId4">
            <a:alphaModFix/>
          </a:blip>
          <a:srcRect b="0" l="0" r="0" t="0"/>
          <a:stretch/>
        </p:blipFill>
        <p:spPr>
          <a:xfrm>
            <a:off x="1803357" y="3867984"/>
            <a:ext cx="5650706" cy="1080574"/>
          </a:xfrm>
          <a:prstGeom prst="rect">
            <a:avLst/>
          </a:prstGeom>
          <a:noFill/>
          <a:ln cap="flat" cmpd="sng" w="19050">
            <a:solidFill>
              <a:srgbClr val="EB8515"/>
            </a:solidFill>
            <a:prstDash val="solid"/>
            <a:round/>
            <a:headEnd len="sm" w="sm" type="none"/>
            <a:tailEnd len="sm" w="sm" type="none"/>
          </a:ln>
        </p:spPr>
      </p:pic>
      <p:pic>
        <p:nvPicPr>
          <p:cNvPr id="172" name="Google Shape;172;g22e9805c2cb_3_97"/>
          <p:cNvPicPr preferRelativeResize="0"/>
          <p:nvPr/>
        </p:nvPicPr>
        <p:blipFill rotWithShape="1">
          <a:blip r:embed="rId5">
            <a:alphaModFix/>
          </a:blip>
          <a:srcRect b="0" l="20597" r="21980" t="0"/>
          <a:stretch/>
        </p:blipFill>
        <p:spPr>
          <a:xfrm>
            <a:off x="5541192" y="2405926"/>
            <a:ext cx="3095601" cy="822242"/>
          </a:xfrm>
          <a:prstGeom prst="rect">
            <a:avLst/>
          </a:prstGeom>
          <a:noFill/>
          <a:ln cap="flat" cmpd="sng" w="19050">
            <a:solidFill>
              <a:srgbClr val="EB8515"/>
            </a:solidFill>
            <a:prstDash val="solid"/>
            <a:round/>
            <a:headEnd len="sm" w="sm" type="none"/>
            <a:tailEnd len="sm" w="sm" type="none"/>
          </a:ln>
        </p:spPr>
      </p:pic>
      <p:sp>
        <p:nvSpPr>
          <p:cNvPr id="173" name="Google Shape;173;g22e9805c2cb_3_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74" name="Google Shape;174;g22e9805c2cb_3_97"/>
          <p:cNvSpPr txBox="1"/>
          <p:nvPr/>
        </p:nvSpPr>
        <p:spPr>
          <a:xfrm>
            <a:off x="507207" y="1605707"/>
            <a:ext cx="3843338" cy="800219"/>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rgbClr val="000000"/>
              </a:buClr>
              <a:buSzPts val="1600"/>
              <a:buFont typeface="Times New Roman"/>
              <a:buChar char="●"/>
            </a:pPr>
            <a:r>
              <a:rPr b="1" i="0" lang="en-GB" sz="1800" u="none" cap="none" strike="noStrike">
                <a:solidFill>
                  <a:srgbClr val="000000"/>
                </a:solidFill>
                <a:latin typeface="Times New Roman"/>
                <a:ea typeface="Times New Roman"/>
                <a:cs typeface="Times New Roman"/>
                <a:sym typeface="Times New Roman"/>
              </a:rPr>
              <a:t>CV Zone</a:t>
            </a:r>
            <a:r>
              <a:rPr b="0" i="0" lang="en-GB" sz="1800" u="none" cap="none" strike="noStrike">
                <a:solidFill>
                  <a:srgbClr val="000000"/>
                </a:solidFill>
                <a:latin typeface="Times New Roman"/>
                <a:ea typeface="Times New Roman"/>
                <a:cs typeface="Times New Roman"/>
                <a:sym typeface="Times New Roman"/>
              </a:rPr>
              <a:t> </a:t>
            </a:r>
            <a:r>
              <a:rPr b="0" i="0" lang="en-GB" sz="1400" u="none" cap="none" strike="noStrike">
                <a:solidFill>
                  <a:srgbClr val="000000"/>
                </a:solidFill>
                <a:latin typeface="Times New Roman"/>
                <a:ea typeface="Times New Roman"/>
                <a:cs typeface="Times New Roman"/>
                <a:sym typeface="Times New Roman"/>
              </a:rPr>
              <a:t>- </a:t>
            </a:r>
            <a:r>
              <a:rPr b="0" i="0" lang="en-GB" sz="1400" u="none" cap="none" strike="noStrike">
                <a:solidFill>
                  <a:schemeClr val="dk1"/>
                </a:solidFill>
                <a:latin typeface="Times New Roman"/>
                <a:ea typeface="Times New Roman"/>
                <a:cs typeface="Times New Roman"/>
                <a:sym typeface="Times New Roman"/>
              </a:rPr>
              <a:t>Computer vision package that makes it easy to run Image processing and AI functions.</a:t>
            </a:r>
            <a:endParaRPr b="0" i="0" sz="1400" u="none" cap="none" strike="noStrike">
              <a:solidFill>
                <a:schemeClr val="dk1"/>
              </a:solidFill>
              <a:latin typeface="Times New Roman"/>
              <a:ea typeface="Times New Roman"/>
              <a:cs typeface="Times New Roman"/>
              <a:sym typeface="Times New Roman"/>
            </a:endParaRPr>
          </a:p>
        </p:txBody>
      </p:sp>
      <p:sp>
        <p:nvSpPr>
          <p:cNvPr id="175" name="Google Shape;175;g22e9805c2cb_3_97"/>
          <p:cNvSpPr txBox="1"/>
          <p:nvPr/>
        </p:nvSpPr>
        <p:spPr>
          <a:xfrm>
            <a:off x="4628711" y="1605707"/>
            <a:ext cx="4008081" cy="800219"/>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rgbClr val="000000"/>
              </a:buClr>
              <a:buSzPts val="1600"/>
              <a:buFont typeface="Times New Roman"/>
              <a:buChar char="●"/>
            </a:pPr>
            <a:r>
              <a:rPr b="1" i="0" lang="en-GB" sz="1800" u="none" cap="none" strike="noStrike">
                <a:solidFill>
                  <a:srgbClr val="000000"/>
                </a:solidFill>
                <a:latin typeface="Times New Roman"/>
                <a:ea typeface="Times New Roman"/>
                <a:cs typeface="Times New Roman"/>
                <a:sym typeface="Times New Roman"/>
              </a:rPr>
              <a:t>Pyauto GUI </a:t>
            </a:r>
            <a:r>
              <a:rPr b="0" i="0" lang="en-GB" sz="1400" u="none" cap="none" strike="noStrike">
                <a:solidFill>
                  <a:srgbClr val="000000"/>
                </a:solidFill>
                <a:latin typeface="Times New Roman"/>
                <a:ea typeface="Times New Roman"/>
                <a:cs typeface="Times New Roman"/>
                <a:sym typeface="Times New Roman"/>
              </a:rPr>
              <a:t>- </a:t>
            </a:r>
            <a:r>
              <a:rPr b="0" i="0" lang="en-GB" sz="1400" u="none" cap="none" strike="noStrike">
                <a:solidFill>
                  <a:srgbClr val="292929"/>
                </a:solidFill>
                <a:latin typeface="Times New Roman"/>
                <a:ea typeface="Times New Roman"/>
                <a:cs typeface="Times New Roman"/>
                <a:sym typeface="Times New Roman"/>
              </a:rPr>
              <a:t>which provides the ability to simulate mouse cursor moves and clicks as well as keyboard button presses.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t/>
            </a:r>
            <a:endParaRPr/>
          </a:p>
        </p:txBody>
      </p:sp>
      <p:sp>
        <p:nvSpPr>
          <p:cNvPr id="181" name="Google Shape;181;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82" name="Google Shape;182;p1"/>
          <p:cNvSpPr txBox="1"/>
          <p:nvPr>
            <p:ph idx="1" type="body"/>
          </p:nvPr>
        </p:nvSpPr>
        <p:spPr>
          <a:xfrm>
            <a:off x="628650" y="1370014"/>
            <a:ext cx="7536656" cy="969466"/>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Times New Roman"/>
                <a:ea typeface="Times New Roman"/>
                <a:cs typeface="Times New Roman"/>
                <a:sym typeface="Times New Roman"/>
              </a:rPr>
              <a:t>LIBRARIES USED</a:t>
            </a:r>
            <a:endParaRPr b="1" i="0" sz="1600" u="none" cap="none" strike="noStrike">
              <a:solidFill>
                <a:schemeClr val="dk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Pynput-</a:t>
            </a:r>
            <a:r>
              <a:rPr lang="en-GB"/>
              <a:t> </a:t>
            </a:r>
            <a:r>
              <a:rPr lang="en-GB" sz="1400">
                <a:latin typeface="Times New Roman"/>
                <a:ea typeface="Times New Roman"/>
                <a:cs typeface="Times New Roman"/>
                <a:sym typeface="Times New Roman"/>
              </a:rPr>
              <a:t>The </a:t>
            </a:r>
            <a:r>
              <a:rPr b="1" lang="en-GB" sz="1400">
                <a:latin typeface="Times New Roman"/>
                <a:ea typeface="Times New Roman"/>
                <a:cs typeface="Times New Roman"/>
                <a:sym typeface="Times New Roman"/>
              </a:rPr>
              <a:t>pynput</a:t>
            </a:r>
            <a:r>
              <a:rPr lang="en-GB" sz="1400">
                <a:latin typeface="Times New Roman"/>
                <a:ea typeface="Times New Roman"/>
                <a:cs typeface="Times New Roman"/>
                <a:sym typeface="Times New Roman"/>
              </a:rPr>
              <a:t> library allows you to control and monitor/listen to your input devices 	     	        such as the keyboard and mouse.</a:t>
            </a:r>
            <a:endParaRPr b="0" i="0" sz="1400" u="none" cap="none" strike="noStrike">
              <a:solidFill>
                <a:schemeClr val="dk1"/>
              </a:solidFill>
              <a:latin typeface="Times New Roman"/>
              <a:ea typeface="Times New Roman"/>
              <a:cs typeface="Times New Roman"/>
              <a:sym typeface="Times New Roman"/>
            </a:endParaRPr>
          </a:p>
        </p:txBody>
      </p:sp>
      <p:pic>
        <p:nvPicPr>
          <p:cNvPr id="183" name="Google Shape;183;p1"/>
          <p:cNvPicPr preferRelativeResize="0"/>
          <p:nvPr/>
        </p:nvPicPr>
        <p:blipFill rotWithShape="1">
          <a:blip r:embed="rId3">
            <a:alphaModFix/>
          </a:blip>
          <a:srcRect b="0" l="22606" r="17840" t="0"/>
          <a:stretch/>
        </p:blipFill>
        <p:spPr>
          <a:xfrm>
            <a:off x="3189903" y="2245410"/>
            <a:ext cx="2414150" cy="1080575"/>
          </a:xfrm>
          <a:prstGeom prst="rect">
            <a:avLst/>
          </a:prstGeom>
          <a:noFill/>
          <a:ln>
            <a:noFill/>
          </a:ln>
        </p:spPr>
      </p:pic>
      <p:pic>
        <p:nvPicPr>
          <p:cNvPr id="184" name="Google Shape;184;p1"/>
          <p:cNvPicPr preferRelativeResize="0"/>
          <p:nvPr/>
        </p:nvPicPr>
        <p:blipFill rotWithShape="1">
          <a:blip r:embed="rId4">
            <a:alphaModFix/>
          </a:blip>
          <a:srcRect b="0" l="0" r="13392" t="5868"/>
          <a:stretch/>
        </p:blipFill>
        <p:spPr>
          <a:xfrm>
            <a:off x="3381281" y="3968357"/>
            <a:ext cx="2031394" cy="935856"/>
          </a:xfrm>
          <a:prstGeom prst="rect">
            <a:avLst/>
          </a:prstGeom>
          <a:noFill/>
          <a:ln>
            <a:noFill/>
          </a:ln>
        </p:spPr>
      </p:pic>
      <p:sp>
        <p:nvSpPr>
          <p:cNvPr id="185" name="Google Shape;185;p1"/>
          <p:cNvSpPr txBox="1"/>
          <p:nvPr/>
        </p:nvSpPr>
        <p:spPr>
          <a:xfrm>
            <a:off x="628650" y="3356073"/>
            <a:ext cx="8072439"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Pyttsx3-</a:t>
            </a:r>
            <a:r>
              <a:rPr b="1" i="0" lang="en-GB" sz="1400" u="none" cap="none" strike="noStrike">
                <a:solidFill>
                  <a:schemeClr val="dk1"/>
                </a:solidFill>
                <a:latin typeface="Times New Roman"/>
                <a:ea typeface="Times New Roman"/>
                <a:cs typeface="Times New Roman"/>
                <a:sym typeface="Times New Roman"/>
              </a:rPr>
              <a:t> </a:t>
            </a:r>
            <a:r>
              <a:rPr b="0" i="0" lang="en-GB" sz="1400" u="none" cap="none" strike="noStrike">
                <a:solidFill>
                  <a:schemeClr val="dk1"/>
                </a:solidFill>
                <a:latin typeface="Times New Roman"/>
                <a:ea typeface="Times New Roman"/>
                <a:cs typeface="Times New Roman"/>
                <a:sym typeface="Times New Roman"/>
              </a:rPr>
              <a:t>Pyttsx3 is a text-to-speech conversion library in Python. Unlike alternative libraries, it works   	  offline and is compatible with both Python 2 and 3.</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e9805c2cb_3_109"/>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Architecture Diagrams</a:t>
            </a:r>
            <a:endParaRPr/>
          </a:p>
        </p:txBody>
      </p:sp>
      <p:sp>
        <p:nvSpPr>
          <p:cNvPr id="191" name="Google Shape;191;g22e9805c2cb_3_10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SzPts val="1400"/>
              <a:buNone/>
            </a:pPr>
            <a:r>
              <a:rPr lang="en-GB"/>
              <a:t>              </a:t>
            </a:r>
            <a:r>
              <a:rPr lang="en-GB" sz="1800">
                <a:latin typeface="Times New Roman"/>
                <a:ea typeface="Times New Roman"/>
                <a:cs typeface="Times New Roman"/>
                <a:sym typeface="Times New Roman"/>
              </a:rPr>
              <a:t>       Gestures </a:t>
            </a:r>
            <a:r>
              <a:rPr lang="en-GB"/>
              <a:t>                                       </a:t>
            </a:r>
            <a:r>
              <a:rPr lang="en-GB" sz="1700">
                <a:latin typeface="Times New Roman"/>
                <a:ea typeface="Times New Roman"/>
                <a:cs typeface="Times New Roman"/>
                <a:sym typeface="Times New Roman"/>
              </a:rPr>
              <a:t>Voice Commands</a:t>
            </a:r>
            <a:endParaRPr sz="1700">
              <a:latin typeface="Times New Roman"/>
              <a:ea typeface="Times New Roman"/>
              <a:cs typeface="Times New Roman"/>
              <a:sym typeface="Times New Roman"/>
            </a:endParaRPr>
          </a:p>
        </p:txBody>
      </p:sp>
      <p:pic>
        <p:nvPicPr>
          <p:cNvPr id="192" name="Google Shape;192;g22e9805c2cb_3_109"/>
          <p:cNvPicPr preferRelativeResize="0"/>
          <p:nvPr/>
        </p:nvPicPr>
        <p:blipFill rotWithShape="1">
          <a:blip r:embed="rId3">
            <a:alphaModFix/>
          </a:blip>
          <a:srcRect b="11367" l="0" r="3689" t="0"/>
          <a:stretch/>
        </p:blipFill>
        <p:spPr>
          <a:xfrm>
            <a:off x="628650" y="1774026"/>
            <a:ext cx="3729049" cy="2858592"/>
          </a:xfrm>
          <a:prstGeom prst="rect">
            <a:avLst/>
          </a:prstGeom>
          <a:noFill/>
          <a:ln cap="flat" cmpd="sng" w="9525">
            <a:solidFill>
              <a:srgbClr val="DA7214"/>
            </a:solidFill>
            <a:prstDash val="solid"/>
            <a:round/>
            <a:headEnd len="sm" w="sm" type="none"/>
            <a:tailEnd len="sm" w="sm" type="none"/>
          </a:ln>
        </p:spPr>
      </p:pic>
      <p:pic>
        <p:nvPicPr>
          <p:cNvPr id="193" name="Google Shape;193;g22e9805c2cb_3_109"/>
          <p:cNvPicPr preferRelativeResize="0"/>
          <p:nvPr/>
        </p:nvPicPr>
        <p:blipFill rotWithShape="1">
          <a:blip r:embed="rId4">
            <a:alphaModFix/>
          </a:blip>
          <a:srcRect b="19445" l="2739" r="24584" t="23790"/>
          <a:stretch/>
        </p:blipFill>
        <p:spPr>
          <a:xfrm>
            <a:off x="4850875" y="1774026"/>
            <a:ext cx="3729049" cy="2858592"/>
          </a:xfrm>
          <a:prstGeom prst="rect">
            <a:avLst/>
          </a:prstGeom>
          <a:noFill/>
          <a:ln cap="flat" cmpd="sng" w="9525">
            <a:solidFill>
              <a:srgbClr val="DA7214"/>
            </a:solidFill>
            <a:prstDash val="solid"/>
            <a:round/>
            <a:headEnd len="sm" w="sm" type="none"/>
            <a:tailEnd len="sm" w="sm" type="none"/>
          </a:ln>
        </p:spPr>
      </p:pic>
      <p:sp>
        <p:nvSpPr>
          <p:cNvPr id="194" name="Google Shape;194;g22e9805c2cb_3_109"/>
          <p:cNvSpPr txBox="1"/>
          <p:nvPr>
            <p:ph idx="11" type="ftr"/>
          </p:nvPr>
        </p:nvSpPr>
        <p:spPr>
          <a:xfrm>
            <a:off x="2814628" y="4861314"/>
            <a:ext cx="3664744"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95" name="Google Shape;195;g22e9805c2cb_3_10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e9805c2cb_3_116"/>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UML Diagrams-Use Case Diagrams</a:t>
            </a:r>
            <a:endParaRPr/>
          </a:p>
        </p:txBody>
      </p:sp>
      <p:sp>
        <p:nvSpPr>
          <p:cNvPr id="201" name="Google Shape;201;g22e9805c2cb_3_1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SzPts val="1400"/>
              <a:buNone/>
            </a:pPr>
            <a:r>
              <a:rPr lang="en-GB" sz="1800">
                <a:latin typeface="Times New Roman"/>
                <a:ea typeface="Times New Roman"/>
                <a:cs typeface="Times New Roman"/>
                <a:sym typeface="Times New Roman"/>
              </a:rPr>
              <a:t>                         Gestures                                                      </a:t>
            </a:r>
            <a:r>
              <a:rPr lang="en-GB" sz="1700">
                <a:latin typeface="Times New Roman"/>
                <a:ea typeface="Times New Roman"/>
                <a:cs typeface="Times New Roman"/>
                <a:sym typeface="Times New Roman"/>
              </a:rPr>
              <a:t>Voice Commands</a:t>
            </a:r>
            <a:endParaRPr sz="1700">
              <a:latin typeface="Times New Roman"/>
              <a:ea typeface="Times New Roman"/>
              <a:cs typeface="Times New Roman"/>
              <a:sym typeface="Times New Roman"/>
            </a:endParaRPr>
          </a:p>
          <a:p>
            <a:pPr indent="0" lvl="0" marL="0" rtl="0" algn="just">
              <a:lnSpc>
                <a:spcPct val="9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 </a:t>
            </a:r>
            <a:endParaRPr/>
          </a:p>
        </p:txBody>
      </p:sp>
      <p:pic>
        <p:nvPicPr>
          <p:cNvPr id="202" name="Google Shape;202;g22e9805c2cb_3_116"/>
          <p:cNvPicPr preferRelativeResize="0"/>
          <p:nvPr/>
        </p:nvPicPr>
        <p:blipFill rotWithShape="1">
          <a:blip r:embed="rId3">
            <a:alphaModFix/>
          </a:blip>
          <a:srcRect b="0" l="7758" r="10480" t="0"/>
          <a:stretch/>
        </p:blipFill>
        <p:spPr>
          <a:xfrm>
            <a:off x="628650" y="1704425"/>
            <a:ext cx="3943350" cy="3263400"/>
          </a:xfrm>
          <a:prstGeom prst="rect">
            <a:avLst/>
          </a:prstGeom>
          <a:noFill/>
          <a:ln cap="flat" cmpd="sng" w="9525">
            <a:solidFill>
              <a:srgbClr val="DA7214"/>
            </a:solidFill>
            <a:prstDash val="solid"/>
            <a:round/>
            <a:headEnd len="sm" w="sm" type="none"/>
            <a:tailEnd len="sm" w="sm" type="none"/>
          </a:ln>
        </p:spPr>
      </p:pic>
      <p:pic>
        <p:nvPicPr>
          <p:cNvPr id="203" name="Google Shape;203;g22e9805c2cb_3_116"/>
          <p:cNvPicPr preferRelativeResize="0"/>
          <p:nvPr/>
        </p:nvPicPr>
        <p:blipFill rotWithShape="1">
          <a:blip r:embed="rId4">
            <a:alphaModFix/>
          </a:blip>
          <a:srcRect b="0" l="1473" r="867" t="29408"/>
          <a:stretch/>
        </p:blipFill>
        <p:spPr>
          <a:xfrm>
            <a:off x="4729925" y="1704425"/>
            <a:ext cx="3943350" cy="3263400"/>
          </a:xfrm>
          <a:prstGeom prst="rect">
            <a:avLst/>
          </a:prstGeom>
          <a:noFill/>
          <a:ln cap="flat" cmpd="sng" w="9525">
            <a:solidFill>
              <a:srgbClr val="DA7214"/>
            </a:solidFill>
            <a:prstDash val="solid"/>
            <a:round/>
            <a:headEnd len="sm" w="sm" type="none"/>
            <a:tailEnd len="sm" w="sm" type="none"/>
          </a:ln>
        </p:spPr>
      </p:pic>
      <p:sp>
        <p:nvSpPr>
          <p:cNvPr id="204" name="Google Shape;204;g22e9805c2cb_3_1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2e9805c2cb_3_123"/>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Results </a:t>
            </a:r>
            <a:endParaRPr/>
          </a:p>
        </p:txBody>
      </p:sp>
      <p:sp>
        <p:nvSpPr>
          <p:cNvPr id="210" name="Google Shape;210;g22e9805c2cb_3_1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23850" lvl="0" marL="457200" rtl="0" algn="just">
              <a:lnSpc>
                <a:spcPct val="115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Utilizes modern ML and CV techniques to recognize hand gestures, voice commands, and eye movements. </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Functions as a virtual keyboard and mouse without the need for a wire or any other external device,.</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Enhances the user experience.</a:t>
            </a:r>
            <a:endParaRPr sz="1500">
              <a:latin typeface="Times New Roman"/>
              <a:ea typeface="Times New Roman"/>
              <a:cs typeface="Times New Roman"/>
              <a:sym typeface="Times New Roman"/>
            </a:endParaRPr>
          </a:p>
          <a:p>
            <a:pPr indent="0" lvl="0" marL="177800" rtl="0" algn="just">
              <a:lnSpc>
                <a:spcPct val="115000"/>
              </a:lnSpc>
              <a:spcBef>
                <a:spcPts val="800"/>
              </a:spcBef>
              <a:spcAft>
                <a:spcPts val="0"/>
              </a:spcAft>
              <a:buSzPts val="1400"/>
              <a:buNone/>
            </a:pPr>
            <a:r>
              <a:rPr lang="en-GB" sz="1500">
                <a:latin typeface="Times New Roman"/>
                <a:ea typeface="Times New Roman"/>
                <a:cs typeface="Times New Roman"/>
                <a:sym typeface="Times New Roman"/>
              </a:rPr>
              <a:t>We have created a GUI which consists of the following features:</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Char char="●"/>
            </a:pPr>
            <a:r>
              <a:rPr b="1" lang="en-GB" sz="1500">
                <a:latin typeface="Times New Roman"/>
                <a:ea typeface="Times New Roman"/>
                <a:cs typeface="Times New Roman"/>
                <a:sym typeface="Times New Roman"/>
              </a:rPr>
              <a:t>Voice Bot</a:t>
            </a:r>
            <a:r>
              <a:rPr lang="en-GB" sz="1500">
                <a:latin typeface="Times New Roman"/>
                <a:ea typeface="Times New Roman"/>
                <a:cs typeface="Times New Roman"/>
                <a:sym typeface="Times New Roman"/>
              </a:rPr>
              <a:t> – allows controlling system through voice commands.</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Char char="●"/>
            </a:pPr>
            <a:r>
              <a:rPr b="1" lang="en-GB" sz="1500">
                <a:latin typeface="Times New Roman"/>
                <a:ea typeface="Times New Roman"/>
                <a:cs typeface="Times New Roman"/>
                <a:sym typeface="Times New Roman"/>
              </a:rPr>
              <a:t>Keyboard</a:t>
            </a:r>
            <a:r>
              <a:rPr lang="en-GB" sz="1500">
                <a:latin typeface="Times New Roman"/>
                <a:ea typeface="Times New Roman"/>
                <a:cs typeface="Times New Roman"/>
                <a:sym typeface="Times New Roman"/>
              </a:rPr>
              <a:t> – enables control keyboard using hand gestures.</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Char char="●"/>
            </a:pPr>
            <a:r>
              <a:rPr b="1" lang="en-GB" sz="1500">
                <a:latin typeface="Times New Roman"/>
                <a:ea typeface="Times New Roman"/>
                <a:cs typeface="Times New Roman"/>
                <a:sym typeface="Times New Roman"/>
              </a:rPr>
              <a:t>Eye</a:t>
            </a:r>
            <a:r>
              <a:rPr lang="en-GB" sz="1500">
                <a:latin typeface="Times New Roman"/>
                <a:ea typeface="Times New Roman"/>
                <a:cs typeface="Times New Roman"/>
                <a:sym typeface="Times New Roman"/>
              </a:rPr>
              <a:t> – allows controlling mouse operations using eye movements.</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Char char="●"/>
            </a:pPr>
            <a:r>
              <a:rPr b="1" lang="en-GB" sz="1500">
                <a:latin typeface="Times New Roman"/>
                <a:ea typeface="Times New Roman"/>
                <a:cs typeface="Times New Roman"/>
                <a:sym typeface="Times New Roman"/>
              </a:rPr>
              <a:t>Gesture</a:t>
            </a:r>
            <a:r>
              <a:rPr lang="en-GB" sz="1500">
                <a:latin typeface="Times New Roman"/>
                <a:ea typeface="Times New Roman"/>
                <a:cs typeface="Times New Roman"/>
                <a:sym typeface="Times New Roman"/>
              </a:rPr>
              <a:t>- controls mouse operations using hand gestures.</a:t>
            </a:r>
            <a:endParaRPr sz="1500">
              <a:latin typeface="Times New Roman"/>
              <a:ea typeface="Times New Roman"/>
              <a:cs typeface="Times New Roman"/>
              <a:sym typeface="Times New Roman"/>
            </a:endParaRPr>
          </a:p>
          <a:p>
            <a:pPr indent="0" lvl="0" marL="177800" rtl="0" algn="l">
              <a:lnSpc>
                <a:spcPct val="115000"/>
              </a:lnSpc>
              <a:spcBef>
                <a:spcPts val="120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lnSpc>
                <a:spcPct val="90000"/>
              </a:lnSpc>
              <a:spcBef>
                <a:spcPts val="1200"/>
              </a:spcBef>
              <a:spcAft>
                <a:spcPts val="0"/>
              </a:spcAft>
              <a:buSzPts val="1400"/>
              <a:buNone/>
            </a:pPr>
            <a:r>
              <a:t/>
            </a:r>
            <a:endParaRPr/>
          </a:p>
        </p:txBody>
      </p:sp>
      <p:sp>
        <p:nvSpPr>
          <p:cNvPr id="211" name="Google Shape;211;g22e9805c2cb_3_123"/>
          <p:cNvSpPr txBox="1"/>
          <p:nvPr>
            <p:ph idx="11" type="ftr"/>
          </p:nvPr>
        </p:nvSpPr>
        <p:spPr>
          <a:xfrm>
            <a:off x="3111946" y="4650207"/>
            <a:ext cx="3411056" cy="39095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212" name="Google Shape;212;g22e9805c2cb_3_1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2e9805c2cb_3_128"/>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Graphical User Interface</a:t>
            </a:r>
            <a:endParaRPr/>
          </a:p>
        </p:txBody>
      </p:sp>
      <p:sp>
        <p:nvSpPr>
          <p:cNvPr id="218" name="Google Shape;218;g22e9805c2cb_3_1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p>
        </p:txBody>
      </p:sp>
      <p:pic>
        <p:nvPicPr>
          <p:cNvPr id="219" name="Google Shape;219;g22e9805c2cb_3_128"/>
          <p:cNvPicPr preferRelativeResize="0"/>
          <p:nvPr/>
        </p:nvPicPr>
        <p:blipFill rotWithShape="1">
          <a:blip r:embed="rId3">
            <a:alphaModFix/>
          </a:blip>
          <a:srcRect b="7637" l="0" r="0" t="0"/>
          <a:stretch/>
        </p:blipFill>
        <p:spPr>
          <a:xfrm>
            <a:off x="469125" y="1304275"/>
            <a:ext cx="8046224" cy="3328351"/>
          </a:xfrm>
          <a:prstGeom prst="rect">
            <a:avLst/>
          </a:prstGeom>
          <a:noFill/>
          <a:ln cap="flat" cmpd="sng" w="9525">
            <a:solidFill>
              <a:srgbClr val="DA7214"/>
            </a:solidFill>
            <a:prstDash val="solid"/>
            <a:round/>
            <a:headEnd len="sm" w="sm" type="none"/>
            <a:tailEnd len="sm" w="sm" type="none"/>
          </a:ln>
        </p:spPr>
      </p:pic>
      <p:sp>
        <p:nvSpPr>
          <p:cNvPr id="220" name="Google Shape;220;g22e9805c2cb_3_128"/>
          <p:cNvSpPr txBox="1"/>
          <p:nvPr>
            <p:ph idx="11" type="ftr"/>
          </p:nvPr>
        </p:nvSpPr>
        <p:spPr>
          <a:xfrm>
            <a:off x="2777737" y="4767263"/>
            <a:ext cx="3428999" cy="2739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221" name="Google Shape;221;g22e9805c2cb_3_1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19e965214e_0_0"/>
          <p:cNvSpPr txBox="1"/>
          <p:nvPr>
            <p:ph type="title"/>
          </p:nvPr>
        </p:nvSpPr>
        <p:spPr>
          <a:xfrm>
            <a:off x="1119674" y="273844"/>
            <a:ext cx="73956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GB" sz="2370"/>
              <a:t>International Conference on Emerging Techniques in Computational Intelligence (ICETCI)</a:t>
            </a:r>
            <a:endParaRPr sz="2370"/>
          </a:p>
        </p:txBody>
      </p:sp>
      <p:sp>
        <p:nvSpPr>
          <p:cNvPr id="227" name="Google Shape;227;g219e965214e_0_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28" name="Google Shape;228;g219e965214e_0_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GB"/>
              <a:t>‹#›</a:t>
            </a:fld>
            <a:endParaRPr/>
          </a:p>
        </p:txBody>
      </p:sp>
      <p:pic>
        <p:nvPicPr>
          <p:cNvPr id="229" name="Google Shape;229;g219e965214e_0_0"/>
          <p:cNvPicPr preferRelativeResize="0"/>
          <p:nvPr/>
        </p:nvPicPr>
        <p:blipFill rotWithShape="1">
          <a:blip r:embed="rId3">
            <a:alphaModFix/>
          </a:blip>
          <a:srcRect b="15805" l="0" r="0" t="10092"/>
          <a:stretch/>
        </p:blipFill>
        <p:spPr>
          <a:xfrm>
            <a:off x="2286850" y="1268050"/>
            <a:ext cx="4210099" cy="381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2e9805c2cb_3_134"/>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References </a:t>
            </a:r>
            <a:endParaRPr/>
          </a:p>
        </p:txBody>
      </p:sp>
      <p:sp>
        <p:nvSpPr>
          <p:cNvPr id="235" name="Google Shape;235;g22e9805c2cb_3_134"/>
          <p:cNvSpPr txBox="1"/>
          <p:nvPr>
            <p:ph idx="1" type="body"/>
          </p:nvPr>
        </p:nvSpPr>
        <p:spPr>
          <a:xfrm>
            <a:off x="628650" y="1442400"/>
            <a:ext cx="4351200" cy="2798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[1] Virtual Mouse Control Using Colored Fingertips and Hand Gesture Recognition Vantukala VishnuTeja Reddy; Thumma Dhyanchand; Galla Vamsi Krishna; Satish Maheshwaram -2020</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[2]. Real-time virtual mouse system using RGB-D images and fingertip detection Dinh-Son Tran ; Ngoc-Huynh Ho; Hyung-Jeong Yang; Soo-Hyung Kim &amp; Guee Sang Lee-2020</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[3]. Deep Learning-Based Real-Time AI Virtual Mouse System Using Computer Vision to Avoid COVID-19 Spread ;Shriram,B; Nagaraj,J Jaya,S; Shankar and P. Ajay-2021</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[4]. Hand gesture recognition-based non-touch character writing system on a virtual keyboard Md. Abdur Rahim; Jungpil Shin &amp; Md. Rashedul Islam- 2020</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[5] Computer Cursor Control Using Eye and Face Gestures Akshada Dongrev Department of Information Technology, St. Francis Institute of Technology,Mumbai, India; Rodney Pinto; Ameya Patkar; Minal Lopes – 2020</a:t>
            </a:r>
            <a:endParaRPr sz="10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rPr lang="en-GB" sz="1000">
                <a:latin typeface="Times New Roman"/>
                <a:ea typeface="Times New Roman"/>
                <a:cs typeface="Times New Roman"/>
                <a:sym typeface="Times New Roman"/>
              </a:rPr>
              <a:t>[6] Human-machine interaction based on hand gesture recognition using skeleton information of Kinect sensor. Rahim M A; Shin J; Islam M R -2018</a:t>
            </a:r>
            <a:endParaRPr sz="1000">
              <a:latin typeface="Times New Roman"/>
              <a:ea typeface="Times New Roman"/>
              <a:cs typeface="Times New Roman"/>
              <a:sym typeface="Times New Roman"/>
            </a:endParaRPr>
          </a:p>
        </p:txBody>
      </p:sp>
      <p:sp>
        <p:nvSpPr>
          <p:cNvPr id="236" name="Google Shape;236;g22e9805c2cb_3_134"/>
          <p:cNvSpPr txBox="1"/>
          <p:nvPr/>
        </p:nvSpPr>
        <p:spPr>
          <a:xfrm>
            <a:off x="5046150" y="1268050"/>
            <a:ext cx="3550800" cy="2950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80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000000"/>
              </a:buClr>
              <a:buSzPts val="1000"/>
              <a:buFont typeface="Arial"/>
              <a:buNone/>
            </a:pPr>
            <a:br>
              <a:rPr b="0" i="0" lang="en-GB" sz="1000" u="none" cap="none" strike="noStrike">
                <a:solidFill>
                  <a:schemeClr val="dk1"/>
                </a:solidFill>
                <a:latin typeface="Times New Roman"/>
                <a:ea typeface="Times New Roman"/>
                <a:cs typeface="Times New Roman"/>
                <a:sym typeface="Times New Roman"/>
              </a:rPr>
            </a:br>
            <a:r>
              <a:rPr b="0" i="0" lang="en-GB" sz="1000" u="none" cap="none" strike="noStrike">
                <a:solidFill>
                  <a:schemeClr val="dk1"/>
                </a:solidFill>
                <a:latin typeface="Times New Roman"/>
                <a:ea typeface="Times New Roman"/>
                <a:cs typeface="Times New Roman"/>
                <a:sym typeface="Times New Roman"/>
              </a:rPr>
              <a:t>[7] Virtual Mouse Using Hand Gesture. International Research Journal of Engineering and Technology (IRJET); Abhilash S S; Lisho Thomas; NWCC-2021</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000000"/>
              </a:buClr>
              <a:buSzPts val="1000"/>
              <a:buFont typeface="Arial"/>
              <a:buNone/>
            </a:pPr>
            <a:r>
              <a:rPr b="0" i="0" lang="en-GB" sz="1000" u="none" cap="none" strike="noStrike">
                <a:solidFill>
                  <a:schemeClr val="dk1"/>
                </a:solidFill>
                <a:latin typeface="Times New Roman"/>
                <a:ea typeface="Times New Roman"/>
                <a:cs typeface="Times New Roman"/>
                <a:sym typeface="Times New Roman"/>
              </a:rPr>
              <a:t>[8] Gesture recognition and fingertip detection for human computer interaction, International Conference on Innovations in Information Embedded and Communication Systems (ICIIECS); R. M. Prakash; T. Deepa; T. Gunasundari and N. Kasthuri-2017</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000000"/>
              </a:buClr>
              <a:buSzPts val="1000"/>
              <a:buFont typeface="Arial"/>
              <a:buNone/>
            </a:pPr>
            <a:r>
              <a:rPr b="0" i="0" lang="en-GB" sz="1000" u="none" cap="none" strike="noStrike">
                <a:solidFill>
                  <a:schemeClr val="dk1"/>
                </a:solidFill>
                <a:latin typeface="Times New Roman"/>
                <a:ea typeface="Times New Roman"/>
                <a:cs typeface="Times New Roman"/>
                <a:sym typeface="Times New Roman"/>
              </a:rPr>
              <a:t>[9] A Survey of Fingertip Character Identification in Open-Air Using Image Processing and HCI", 2018 3rd International Conference for Convergence in Technology (I2CT); D. A. Barhate and K. P. Rane-2018</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000000"/>
              </a:buClr>
              <a:buSzPts val="1000"/>
              <a:buFont typeface="Arial"/>
              <a:buNone/>
            </a:pPr>
            <a:r>
              <a:rPr b="0" i="0" lang="en-GB" sz="1000" u="none" cap="none" strike="noStrike">
                <a:solidFill>
                  <a:schemeClr val="dk1"/>
                </a:solidFill>
                <a:latin typeface="Times New Roman"/>
                <a:ea typeface="Times New Roman"/>
                <a:cs typeface="Times New Roman"/>
                <a:sym typeface="Times New Roman"/>
              </a:rPr>
              <a:t>[10] Real Time Driver Fatigue Detection Based on Facial Behaviour along with Machine Learning Approaches, IEEE International Conference on Signal Processing Information Communication &amp; Systems (SPICSCON); Dey Sanjay et al-2019.</a:t>
            </a:r>
            <a:endParaRPr b="0" i="0" sz="1000" u="none" cap="none" strike="noStrike">
              <a:solidFill>
                <a:schemeClr val="dk1"/>
              </a:solidFill>
              <a:latin typeface="Times New Roman"/>
              <a:ea typeface="Times New Roman"/>
              <a:cs typeface="Times New Roman"/>
              <a:sym typeface="Times New Roman"/>
            </a:endParaRPr>
          </a:p>
        </p:txBody>
      </p:sp>
      <p:sp>
        <p:nvSpPr>
          <p:cNvPr id="237" name="Google Shape;237;g22e9805c2cb_3_134"/>
          <p:cNvSpPr txBox="1"/>
          <p:nvPr>
            <p:ph idx="11" type="ftr"/>
          </p:nvPr>
        </p:nvSpPr>
        <p:spPr>
          <a:xfrm>
            <a:off x="2686051" y="4672013"/>
            <a:ext cx="3575530" cy="40900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238" name="Google Shape;238;g22e9805c2cb_3_1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2e9805c2cb_3_43"/>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Overview</a:t>
            </a:r>
            <a:endParaRPr/>
          </a:p>
        </p:txBody>
      </p:sp>
      <p:sp>
        <p:nvSpPr>
          <p:cNvPr id="86" name="Google Shape;86;g22e9805c2cb_3_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11150" lvl="0" marL="457200" rtl="0" algn="l">
              <a:lnSpc>
                <a:spcPct val="90000"/>
              </a:lnSpc>
              <a:spcBef>
                <a:spcPts val="800"/>
              </a:spcBef>
              <a:spcAft>
                <a:spcPts val="0"/>
              </a:spcAft>
              <a:buSzPts val="13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Literature Survey</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Existing System </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Proposed System</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Results</a:t>
            </a:r>
            <a:endParaRPr sz="20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Char char="•"/>
            </a:pPr>
            <a:r>
              <a:rPr lang="en-GB"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p:txBody>
      </p:sp>
      <p:sp>
        <p:nvSpPr>
          <p:cNvPr id="87" name="Google Shape;87;g22e9805c2cb_3_43"/>
          <p:cNvSpPr txBox="1"/>
          <p:nvPr/>
        </p:nvSpPr>
        <p:spPr>
          <a:xfrm>
            <a:off x="3072000" y="45279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Department of Artificial Intelligence</a:t>
            </a:r>
            <a:endParaRPr b="0" i="0" sz="1400" u="none" cap="none" strike="noStrike">
              <a:solidFill>
                <a:srgbClr val="000000"/>
              </a:solidFill>
              <a:latin typeface="Arial"/>
              <a:ea typeface="Arial"/>
              <a:cs typeface="Arial"/>
              <a:sym typeface="Arial"/>
            </a:endParaRPr>
          </a:p>
        </p:txBody>
      </p:sp>
      <p:sp>
        <p:nvSpPr>
          <p:cNvPr id="88" name="Google Shape;88;g22e9805c2cb_3_43"/>
          <p:cNvSpPr txBox="1"/>
          <p:nvPr>
            <p:ph idx="11" type="ftr"/>
          </p:nvPr>
        </p:nvSpPr>
        <p:spPr>
          <a:xfrm>
            <a:off x="3072000" y="4527899"/>
            <a:ext cx="3196725" cy="48882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89" name="Google Shape;89;g22e9805c2cb_3_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t/>
            </a:r>
            <a:endParaRPr/>
          </a:p>
        </p:txBody>
      </p:sp>
      <p:sp>
        <p:nvSpPr>
          <p:cNvPr id="244" name="Google Shape;244;p2"/>
          <p:cNvSpPr txBox="1"/>
          <p:nvPr>
            <p:ph idx="1" type="body"/>
          </p:nvPr>
        </p:nvSpPr>
        <p:spPr>
          <a:xfrm>
            <a:off x="628650" y="1369219"/>
            <a:ext cx="7886700" cy="3263400"/>
          </a:xfrm>
          <a:prstGeom prst="rect">
            <a:avLst/>
          </a:prstGeom>
          <a:noFill/>
          <a:ln>
            <a:noFill/>
          </a:ln>
        </p:spPr>
        <p:txBody>
          <a:bodyPr anchorCtr="0" anchor="ctr" bIns="34275" lIns="68575" spcFirstLastPara="1" rIns="68575" wrap="square" tIns="34275">
            <a:normAutofit/>
          </a:bodyPr>
          <a:lstStyle/>
          <a:p>
            <a:pPr indent="0" lvl="0" marL="139700" rtl="0" algn="ctr">
              <a:lnSpc>
                <a:spcPct val="90000"/>
              </a:lnSpc>
              <a:spcBef>
                <a:spcPts val="800"/>
              </a:spcBef>
              <a:spcAft>
                <a:spcPts val="0"/>
              </a:spcAft>
              <a:buSzPts val="1400"/>
              <a:buNone/>
            </a:pPr>
            <a:r>
              <a:rPr lang="en-GB" sz="8000">
                <a:latin typeface="Times New Roman"/>
                <a:ea typeface="Times New Roman"/>
                <a:cs typeface="Times New Roman"/>
                <a:sym typeface="Times New Roman"/>
              </a:rPr>
              <a:t>THANK YOU</a:t>
            </a:r>
            <a:endParaRPr sz="8000">
              <a:latin typeface="Times New Roman"/>
              <a:ea typeface="Times New Roman"/>
              <a:cs typeface="Times New Roman"/>
              <a:sym typeface="Times New Roman"/>
            </a:endParaRPr>
          </a:p>
        </p:txBody>
      </p:sp>
      <p:sp>
        <p:nvSpPr>
          <p:cNvPr id="245" name="Google Shape;245;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e9805c2cb_3_48"/>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Problem Statement</a:t>
            </a:r>
            <a:endParaRPr/>
          </a:p>
        </p:txBody>
      </p:sp>
      <p:sp>
        <p:nvSpPr>
          <p:cNvPr id="95" name="Google Shape;95;g22e9805c2cb_3_48"/>
          <p:cNvSpPr txBox="1"/>
          <p:nvPr>
            <p:ph idx="1" type="body"/>
          </p:nvPr>
        </p:nvSpPr>
        <p:spPr>
          <a:xfrm>
            <a:off x="628650" y="1783199"/>
            <a:ext cx="7886700" cy="2849400"/>
          </a:xfrm>
          <a:prstGeom prst="rect">
            <a:avLst/>
          </a:prstGeom>
          <a:noFill/>
          <a:ln>
            <a:noFill/>
          </a:ln>
        </p:spPr>
        <p:txBody>
          <a:bodyPr anchorCtr="0" anchor="t" bIns="34275" lIns="68575" spcFirstLastPara="1" rIns="68575" wrap="square" tIns="34275">
            <a:noAutofit/>
          </a:bodyPr>
          <a:lstStyle/>
          <a:p>
            <a:pPr indent="-342900" lvl="0" marL="457200" rtl="0" algn="l">
              <a:lnSpc>
                <a:spcPct val="115000"/>
              </a:lnSpc>
              <a:spcBef>
                <a:spcPts val="1500"/>
              </a:spcBef>
              <a:spcAft>
                <a:spcPts val="0"/>
              </a:spcAft>
              <a:buSzPts val="1800"/>
              <a:buFont typeface="Times New Roman"/>
              <a:buChar char="•"/>
            </a:pPr>
            <a:r>
              <a:rPr lang="en-GB" sz="1800">
                <a:latin typeface="Times New Roman"/>
                <a:ea typeface="Times New Roman"/>
                <a:cs typeface="Times New Roman"/>
                <a:sym typeface="Times New Roman"/>
              </a:rPr>
              <a:t>To provide a hands-free and convenient way to interact with computers.</a:t>
            </a:r>
            <a:endParaRPr sz="1800">
              <a:latin typeface="Times New Roman"/>
              <a:ea typeface="Times New Roman"/>
              <a:cs typeface="Times New Roman"/>
              <a:sym typeface="Times New Roman"/>
            </a:endParaRPr>
          </a:p>
          <a:p>
            <a:pPr indent="-342900" lvl="0" marL="457200" rtl="0" algn="l">
              <a:lnSpc>
                <a:spcPct val="115000"/>
              </a:lnSpc>
              <a:spcBef>
                <a:spcPts val="1500"/>
              </a:spcBef>
              <a:spcAft>
                <a:spcPts val="0"/>
              </a:spcAft>
              <a:buSzPts val="1800"/>
              <a:buFont typeface="Times New Roman"/>
              <a:buChar char="•"/>
            </a:pPr>
            <a:r>
              <a:rPr lang="en-GB" sz="1800">
                <a:latin typeface="Times New Roman"/>
                <a:ea typeface="Times New Roman"/>
                <a:cs typeface="Times New Roman"/>
                <a:sym typeface="Times New Roman"/>
              </a:rPr>
              <a:t>An increased demand for contactless technologies during the COVID-19 pandemic</a:t>
            </a:r>
            <a:endParaRPr sz="1800">
              <a:latin typeface="Times New Roman"/>
              <a:ea typeface="Times New Roman"/>
              <a:cs typeface="Times New Roman"/>
              <a:sym typeface="Times New Roman"/>
            </a:endParaRPr>
          </a:p>
          <a:p>
            <a:pPr indent="-342900" lvl="0" marL="457200" rtl="0" algn="l">
              <a:lnSpc>
                <a:spcPct val="115000"/>
              </a:lnSpc>
              <a:spcBef>
                <a:spcPts val="1500"/>
              </a:spcBef>
              <a:spcAft>
                <a:spcPts val="0"/>
              </a:spcAft>
              <a:buSzPts val="1800"/>
              <a:buFont typeface="Times New Roman"/>
              <a:buChar char="•"/>
            </a:pPr>
            <a:r>
              <a:rPr lang="en-GB" sz="1800">
                <a:latin typeface="Times New Roman"/>
                <a:ea typeface="Times New Roman"/>
                <a:cs typeface="Times New Roman"/>
                <a:sym typeface="Times New Roman"/>
              </a:rPr>
              <a:t>Increased productivity.</a:t>
            </a:r>
            <a:endParaRPr sz="1200">
              <a:latin typeface="Times New Roman"/>
              <a:ea typeface="Times New Roman"/>
              <a:cs typeface="Times New Roman"/>
              <a:sym typeface="Times New Roman"/>
            </a:endParaRPr>
          </a:p>
        </p:txBody>
      </p:sp>
      <p:sp>
        <p:nvSpPr>
          <p:cNvPr id="96" name="Google Shape;96;g22e9805c2cb_3_48"/>
          <p:cNvSpPr txBox="1"/>
          <p:nvPr>
            <p:ph idx="11" type="ftr"/>
          </p:nvPr>
        </p:nvSpPr>
        <p:spPr>
          <a:xfrm>
            <a:off x="2743199" y="4632598"/>
            <a:ext cx="3571875" cy="346801"/>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97" name="Google Shape;97;g22e9805c2cb_3_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e9805c2cb_3_53"/>
          <p:cNvSpPr txBox="1"/>
          <p:nvPr>
            <p:ph type="title"/>
          </p:nvPr>
        </p:nvSpPr>
        <p:spPr>
          <a:xfrm>
            <a:off x="1119674" y="273844"/>
            <a:ext cx="7395677"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New Roman"/>
              <a:buNone/>
            </a:pPr>
            <a:r>
              <a:rPr lang="en-GB"/>
              <a:t>Abstract</a:t>
            </a:r>
            <a:endParaRPr/>
          </a:p>
        </p:txBody>
      </p:sp>
      <p:sp>
        <p:nvSpPr>
          <p:cNvPr id="103" name="Google Shape;103;g22e9805c2cb_3_53"/>
          <p:cNvSpPr txBox="1"/>
          <p:nvPr>
            <p:ph idx="1" type="body"/>
          </p:nvPr>
        </p:nvSpPr>
        <p:spPr>
          <a:xfrm>
            <a:off x="161500" y="1369225"/>
            <a:ext cx="8599800" cy="32634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Make human-computer interaction easier and </a:t>
            </a:r>
            <a:r>
              <a:rPr lang="en-GB" sz="1800">
                <a:highlight>
                  <a:schemeClr val="lt1"/>
                </a:highlight>
                <a:latin typeface="Times New Roman"/>
                <a:ea typeface="Times New Roman"/>
                <a:cs typeface="Times New Roman"/>
                <a:sym typeface="Times New Roman"/>
              </a:rPr>
              <a:t>virtually control all input and output processes.</a:t>
            </a:r>
            <a:endParaRPr sz="1800">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Contemporary approaches in machine learning and computer vision are employed.</a:t>
            </a:r>
            <a:endParaRPr sz="1800">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Uses a CNN-like model implemented by Media Pipe running on top of pybind11. </a:t>
            </a:r>
            <a:endParaRPr sz="1800">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Variety of modules employed includes Hand Tracking,CVzone Hand Detector Modules and Controller.</a:t>
            </a:r>
            <a:endParaRPr sz="1800">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No necessity of a wire or any other external device. </a:t>
            </a:r>
            <a:endParaRPr sz="1800">
              <a:latin typeface="Times New Roman"/>
              <a:ea typeface="Times New Roman"/>
              <a:cs typeface="Times New Roman"/>
              <a:sym typeface="Times New Roman"/>
            </a:endParaRPr>
          </a:p>
        </p:txBody>
      </p:sp>
      <p:sp>
        <p:nvSpPr>
          <p:cNvPr id="104" name="Google Shape;104;g22e9805c2cb_3_53"/>
          <p:cNvSpPr txBox="1"/>
          <p:nvPr>
            <p:ph idx="11" type="ftr"/>
          </p:nvPr>
        </p:nvSpPr>
        <p:spPr>
          <a:xfrm>
            <a:off x="2778919" y="4632625"/>
            <a:ext cx="3489806" cy="384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05" name="Google Shape;105;g22e9805c2cb_3_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2e9805c2cb_3_58"/>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Introduction</a:t>
            </a:r>
            <a:endParaRPr/>
          </a:p>
        </p:txBody>
      </p:sp>
      <p:sp>
        <p:nvSpPr>
          <p:cNvPr id="111" name="Google Shape;111;g22e9805c2cb_3_5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People with physical impairments face many difficulties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We proposed a novel, multimodal interactive keyboard and mouse system.</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Takes inputs from a camera using vision-based and hand gesture recognition techniques.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Allows the user to operate their computer’s keyboard and mouse using their hand,eye and voice.</a:t>
            </a:r>
            <a:endParaRPr sz="1800">
              <a:latin typeface="Times New Roman"/>
              <a:ea typeface="Times New Roman"/>
              <a:cs typeface="Times New Roman"/>
              <a:sym typeface="Times New Roman"/>
            </a:endParaRPr>
          </a:p>
          <a:p>
            <a:pPr indent="0" lvl="0" marL="0" rtl="0" algn="l">
              <a:lnSpc>
                <a:spcPct val="150000"/>
              </a:lnSpc>
              <a:spcBef>
                <a:spcPts val="800"/>
              </a:spcBef>
              <a:spcAft>
                <a:spcPts val="0"/>
              </a:spcAft>
              <a:buSzPts val="1400"/>
              <a:buNone/>
            </a:pPr>
            <a:r>
              <a:t/>
            </a:r>
            <a:endParaRPr sz="1800"/>
          </a:p>
        </p:txBody>
      </p:sp>
      <p:sp>
        <p:nvSpPr>
          <p:cNvPr id="112" name="Google Shape;112;g22e9805c2cb_3_58"/>
          <p:cNvSpPr txBox="1"/>
          <p:nvPr>
            <p:ph idx="11" type="ftr"/>
          </p:nvPr>
        </p:nvSpPr>
        <p:spPr>
          <a:xfrm>
            <a:off x="2807494" y="4632619"/>
            <a:ext cx="3461231" cy="39125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13" name="Google Shape;113;g22e9805c2cb_3_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e9805c2cb_3_63"/>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Literature Survey</a:t>
            </a:r>
            <a:endParaRPr/>
          </a:p>
        </p:txBody>
      </p:sp>
      <p:sp>
        <p:nvSpPr>
          <p:cNvPr id="119" name="Google Shape;119;g22e9805c2cb_3_6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Virtual Mouse Control Using Colored Fingertips and Hand Gesture Recognition </a:t>
            </a:r>
            <a:br>
              <a:rPr b="1" lang="en-GB" sz="1300">
                <a:latin typeface="Times New Roman"/>
                <a:ea typeface="Times New Roman"/>
                <a:cs typeface="Times New Roman"/>
                <a:sym typeface="Times New Roman"/>
              </a:rPr>
            </a:br>
            <a:r>
              <a:rPr lang="en-GB" sz="1300">
                <a:solidFill>
                  <a:schemeClr val="hlink"/>
                </a:solidFill>
                <a:highlight>
                  <a:srgbClr val="FFFFFF"/>
                </a:highlight>
                <a:uFill>
                  <a:noFill/>
                </a:uFill>
                <a:latin typeface="Times New Roman"/>
                <a:ea typeface="Times New Roman"/>
                <a:cs typeface="Times New Roman"/>
                <a:sym typeface="Times New Roman"/>
                <a:hlinkClick r:id="rId3"/>
              </a:rPr>
              <a:t>Vantukala VishnuTeja Reddy</a:t>
            </a:r>
            <a:r>
              <a:rPr lang="en-GB" sz="1300">
                <a:solidFill>
                  <a:srgbClr val="333333"/>
                </a:solidFill>
                <a:highlight>
                  <a:srgbClr val="FFFFFF"/>
                </a:highlight>
                <a:latin typeface="Times New Roman"/>
                <a:ea typeface="Times New Roman"/>
                <a:cs typeface="Times New Roman"/>
                <a:sym typeface="Times New Roman"/>
              </a:rPr>
              <a:t>; </a:t>
            </a:r>
            <a:r>
              <a:rPr lang="en-GB" sz="1300">
                <a:solidFill>
                  <a:schemeClr val="hlink"/>
                </a:solidFill>
                <a:highlight>
                  <a:srgbClr val="FFFFFF"/>
                </a:highlight>
                <a:uFill>
                  <a:noFill/>
                </a:uFill>
                <a:latin typeface="Times New Roman"/>
                <a:ea typeface="Times New Roman"/>
                <a:cs typeface="Times New Roman"/>
                <a:sym typeface="Times New Roman"/>
                <a:hlinkClick r:id="rId4"/>
              </a:rPr>
              <a:t>Thumma Dhyanchand</a:t>
            </a:r>
            <a:r>
              <a:rPr lang="en-GB" sz="1300">
                <a:solidFill>
                  <a:srgbClr val="333333"/>
                </a:solidFill>
                <a:highlight>
                  <a:srgbClr val="FFFFFF"/>
                </a:highlight>
                <a:latin typeface="Times New Roman"/>
                <a:ea typeface="Times New Roman"/>
                <a:cs typeface="Times New Roman"/>
                <a:sym typeface="Times New Roman"/>
              </a:rPr>
              <a:t>; </a:t>
            </a:r>
            <a:r>
              <a:rPr lang="en-GB" sz="1300">
                <a:solidFill>
                  <a:schemeClr val="hlink"/>
                </a:solidFill>
                <a:highlight>
                  <a:srgbClr val="FFFFFF"/>
                </a:highlight>
                <a:uFill>
                  <a:noFill/>
                </a:uFill>
                <a:latin typeface="Times New Roman"/>
                <a:ea typeface="Times New Roman"/>
                <a:cs typeface="Times New Roman"/>
                <a:sym typeface="Times New Roman"/>
                <a:hlinkClick r:id="rId5"/>
              </a:rPr>
              <a:t>Galla Vamsi Krishna</a:t>
            </a:r>
            <a:r>
              <a:rPr lang="en-GB" sz="1300">
                <a:solidFill>
                  <a:srgbClr val="333333"/>
                </a:solidFill>
                <a:highlight>
                  <a:srgbClr val="FFFFFF"/>
                </a:highlight>
                <a:latin typeface="Times New Roman"/>
                <a:ea typeface="Times New Roman"/>
                <a:cs typeface="Times New Roman"/>
                <a:sym typeface="Times New Roman"/>
              </a:rPr>
              <a:t>; </a:t>
            </a:r>
            <a:r>
              <a:rPr lang="en-GB" sz="1300">
                <a:solidFill>
                  <a:schemeClr val="hlink"/>
                </a:solidFill>
                <a:highlight>
                  <a:srgbClr val="FFFFFF"/>
                </a:highlight>
                <a:uFill>
                  <a:noFill/>
                </a:uFill>
                <a:latin typeface="Times New Roman"/>
                <a:ea typeface="Times New Roman"/>
                <a:cs typeface="Times New Roman"/>
                <a:sym typeface="Times New Roman"/>
                <a:hlinkClick r:id="rId6"/>
              </a:rPr>
              <a:t>Satish Maheshwaram</a:t>
            </a:r>
            <a:r>
              <a:rPr b="1" lang="en-GB" sz="1300">
                <a:latin typeface="Times New Roman"/>
                <a:ea typeface="Times New Roman"/>
                <a:cs typeface="Times New Roman"/>
                <a:sym typeface="Times New Roman"/>
              </a:rPr>
              <a:t> -2020</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b="1" lang="en-GB" sz="1300">
                <a:latin typeface="Times New Roman"/>
                <a:ea typeface="Times New Roman"/>
                <a:cs typeface="Times New Roman"/>
                <a:sym typeface="Times New Roman"/>
              </a:rPr>
              <a:t>(DOI:</a:t>
            </a:r>
            <a:r>
              <a:rPr b="1" lang="en-GB" sz="1300" u="sng">
                <a:solidFill>
                  <a:schemeClr val="hlink"/>
                </a:solidFill>
                <a:latin typeface="Times New Roman"/>
                <a:ea typeface="Times New Roman"/>
                <a:cs typeface="Times New Roman"/>
                <a:sym typeface="Times New Roman"/>
                <a:hlinkClick r:id="rId7"/>
              </a:rPr>
              <a:t>10.1109/HYDCON48903.2020.9242677</a:t>
            </a:r>
            <a:r>
              <a:rPr b="1" lang="en-GB" sz="1300">
                <a:latin typeface="Times New Roman"/>
                <a:ea typeface="Times New Roman"/>
                <a:cs typeface="Times New Roman"/>
                <a:sym typeface="Times New Roman"/>
              </a:rPr>
              <a:t>)</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lang="en-GB" sz="1300">
                <a:latin typeface="Times New Roman"/>
                <a:ea typeface="Times New Roman"/>
                <a:cs typeface="Times New Roman"/>
                <a:sym typeface="Times New Roman"/>
              </a:rPr>
              <a:t>Virtual mouse is implemented with finger tip recognition and hand gesture recognition based on image in a live video using colored caps.  </a:t>
            </a:r>
            <a:endParaRPr sz="1300">
              <a:latin typeface="Times New Roman"/>
              <a:ea typeface="Times New Roman"/>
              <a:cs typeface="Times New Roman"/>
              <a:sym typeface="Times New Roman"/>
            </a:endParaRPr>
          </a:p>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Real-time virtual mouse system using RGB-D images and fingertip detection</a:t>
            </a:r>
            <a:endParaRPr b="1" sz="13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b="1" lang="en-GB" sz="1300">
                <a:latin typeface="Times New Roman"/>
                <a:ea typeface="Times New Roman"/>
                <a:cs typeface="Times New Roman"/>
                <a:sym typeface="Times New Roman"/>
              </a:rPr>
              <a:t>            </a:t>
            </a:r>
            <a:r>
              <a:rPr lang="en-GB" sz="1300">
                <a:solidFill>
                  <a:schemeClr val="hlink"/>
                </a:solidFill>
                <a:highlight>
                  <a:srgbClr val="FCFCFC"/>
                </a:highlight>
                <a:uFill>
                  <a:noFill/>
                </a:uFill>
                <a:latin typeface="Times New Roman"/>
                <a:ea typeface="Times New Roman"/>
                <a:cs typeface="Times New Roman"/>
                <a:sym typeface="Times New Roman"/>
                <a:hlinkClick r:id="rId8"/>
              </a:rPr>
              <a:t>Dinh-Son Tran</a:t>
            </a:r>
            <a:r>
              <a:rPr lang="en-GB" sz="1300">
                <a:solidFill>
                  <a:srgbClr val="333333"/>
                </a:solidFill>
                <a:highlight>
                  <a:srgbClr val="FCFCFC"/>
                </a:highlight>
                <a:latin typeface="Times New Roman"/>
                <a:ea typeface="Times New Roman"/>
                <a:cs typeface="Times New Roman"/>
                <a:sym typeface="Times New Roman"/>
              </a:rPr>
              <a:t>, </a:t>
            </a:r>
            <a:r>
              <a:rPr lang="en-GB" sz="1300">
                <a:solidFill>
                  <a:schemeClr val="hlink"/>
                </a:solidFill>
                <a:highlight>
                  <a:srgbClr val="FCFCFC"/>
                </a:highlight>
                <a:uFill>
                  <a:noFill/>
                </a:uFill>
                <a:latin typeface="Times New Roman"/>
                <a:ea typeface="Times New Roman"/>
                <a:cs typeface="Times New Roman"/>
                <a:sym typeface="Times New Roman"/>
                <a:hlinkClick r:id="rId9"/>
              </a:rPr>
              <a:t>Ngoc-Huynh Ho</a:t>
            </a:r>
            <a:r>
              <a:rPr lang="en-GB" sz="1300">
                <a:solidFill>
                  <a:srgbClr val="333333"/>
                </a:solidFill>
                <a:highlight>
                  <a:srgbClr val="FCFCFC"/>
                </a:highlight>
                <a:latin typeface="Times New Roman"/>
                <a:ea typeface="Times New Roman"/>
                <a:cs typeface="Times New Roman"/>
                <a:sym typeface="Times New Roman"/>
              </a:rPr>
              <a:t>, </a:t>
            </a:r>
            <a:r>
              <a:rPr lang="en-GB" sz="1300">
                <a:solidFill>
                  <a:schemeClr val="hlink"/>
                </a:solidFill>
                <a:highlight>
                  <a:srgbClr val="FCFCFC"/>
                </a:highlight>
                <a:uFill>
                  <a:noFill/>
                </a:uFill>
                <a:latin typeface="Times New Roman"/>
                <a:ea typeface="Times New Roman"/>
                <a:cs typeface="Times New Roman"/>
                <a:sym typeface="Times New Roman"/>
                <a:hlinkClick r:id="rId10"/>
              </a:rPr>
              <a:t>Hyung-Jeong Yang</a:t>
            </a:r>
            <a:r>
              <a:rPr lang="en-GB" sz="1300">
                <a:solidFill>
                  <a:srgbClr val="333333"/>
                </a:solidFill>
                <a:highlight>
                  <a:srgbClr val="FCFCFC"/>
                </a:highlight>
                <a:latin typeface="Times New Roman"/>
                <a:ea typeface="Times New Roman"/>
                <a:cs typeface="Times New Roman"/>
                <a:sym typeface="Times New Roman"/>
              </a:rPr>
              <a:t>, </a:t>
            </a:r>
            <a:r>
              <a:rPr lang="en-GB" sz="1300">
                <a:solidFill>
                  <a:schemeClr val="hlink"/>
                </a:solidFill>
                <a:highlight>
                  <a:srgbClr val="FCFCFC"/>
                </a:highlight>
                <a:uFill>
                  <a:noFill/>
                </a:uFill>
                <a:latin typeface="Times New Roman"/>
                <a:ea typeface="Times New Roman"/>
                <a:cs typeface="Times New Roman"/>
                <a:sym typeface="Times New Roman"/>
                <a:hlinkClick r:id="rId11"/>
              </a:rPr>
              <a:t>Soo-Hyung Kim</a:t>
            </a:r>
            <a:r>
              <a:rPr lang="en-GB" sz="1300">
                <a:solidFill>
                  <a:srgbClr val="333333"/>
                </a:solidFill>
                <a:highlight>
                  <a:srgbClr val="FCFCFC"/>
                </a:highlight>
                <a:latin typeface="Times New Roman"/>
                <a:ea typeface="Times New Roman"/>
                <a:cs typeface="Times New Roman"/>
                <a:sym typeface="Times New Roman"/>
              </a:rPr>
              <a:t> &amp; </a:t>
            </a:r>
            <a:r>
              <a:rPr lang="en-GB" sz="1300">
                <a:solidFill>
                  <a:schemeClr val="hlink"/>
                </a:solidFill>
                <a:highlight>
                  <a:srgbClr val="FCFCFC"/>
                </a:highlight>
                <a:uFill>
                  <a:noFill/>
                </a:uFill>
                <a:latin typeface="Times New Roman"/>
                <a:ea typeface="Times New Roman"/>
                <a:cs typeface="Times New Roman"/>
                <a:sym typeface="Times New Roman"/>
                <a:hlinkClick r:id="rId12"/>
              </a:rPr>
              <a:t>Guee Sang Lee</a:t>
            </a:r>
            <a:r>
              <a:rPr lang="en-GB" sz="1300">
                <a:solidFill>
                  <a:srgbClr val="333333"/>
                </a:solidFill>
                <a:highlight>
                  <a:srgbClr val="FCFCFC"/>
                </a:highlight>
                <a:latin typeface="Times New Roman"/>
                <a:ea typeface="Times New Roman"/>
                <a:cs typeface="Times New Roman"/>
                <a:sym typeface="Times New Roman"/>
              </a:rPr>
              <a:t> - </a:t>
            </a:r>
            <a:r>
              <a:rPr b="1" lang="en-GB" sz="1300">
                <a:solidFill>
                  <a:srgbClr val="333333"/>
                </a:solidFill>
                <a:highlight>
                  <a:srgbClr val="FCFCFC"/>
                </a:highlight>
                <a:latin typeface="Times New Roman"/>
                <a:ea typeface="Times New Roman"/>
                <a:cs typeface="Times New Roman"/>
                <a:sym typeface="Times New Roman"/>
              </a:rPr>
              <a:t>2021</a:t>
            </a:r>
            <a:endParaRPr b="1" sz="1300">
              <a:solidFill>
                <a:srgbClr val="333333"/>
              </a:solidFill>
              <a:highlight>
                <a:srgbClr val="FCFCFC"/>
              </a:highlight>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b="1" lang="en-GB" sz="1300">
                <a:latin typeface="Times New Roman"/>
                <a:ea typeface="Times New Roman"/>
                <a:cs typeface="Times New Roman"/>
                <a:sym typeface="Times New Roman"/>
              </a:rPr>
              <a:t>(DOI: </a:t>
            </a:r>
            <a:r>
              <a:rPr b="1" lang="en-GB" sz="1300" u="sng">
                <a:solidFill>
                  <a:schemeClr val="hlink"/>
                </a:solidFill>
                <a:latin typeface="Times New Roman"/>
                <a:ea typeface="Times New Roman"/>
                <a:cs typeface="Times New Roman"/>
                <a:sym typeface="Times New Roman"/>
                <a:hlinkClick r:id="rId13"/>
              </a:rPr>
              <a:t>https://doi.org/10.1007/s11042-020-10156-5</a:t>
            </a:r>
            <a:r>
              <a:rPr b="1" lang="en-GB"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lang="en-GB" sz="1300">
                <a:latin typeface="Times New Roman"/>
                <a:ea typeface="Times New Roman"/>
                <a:cs typeface="Times New Roman"/>
                <a:sym typeface="Times New Roman"/>
              </a:rPr>
              <a:t>Virtual mouse is implemented using RGB-D images and fingertip detection. Hand region and center of the palm are extracted using in depth skeleton-joint information from a Microsoft Kinect sensor version. </a:t>
            </a:r>
            <a:r>
              <a:rPr b="1" lang="en-GB"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457200" rtl="0" algn="l">
              <a:lnSpc>
                <a:spcPct val="90000"/>
              </a:lnSpc>
              <a:spcBef>
                <a:spcPts val="800"/>
              </a:spcBef>
              <a:spcAft>
                <a:spcPts val="0"/>
              </a:spcAft>
              <a:buSzPts val="1400"/>
              <a:buNone/>
            </a:pPr>
            <a:r>
              <a:t/>
            </a:r>
            <a:endParaRPr b="1" sz="1300">
              <a:latin typeface="Times New Roman"/>
              <a:ea typeface="Times New Roman"/>
              <a:cs typeface="Times New Roman"/>
              <a:sym typeface="Times New Roman"/>
            </a:endParaRPr>
          </a:p>
        </p:txBody>
      </p:sp>
      <p:sp>
        <p:nvSpPr>
          <p:cNvPr id="120" name="Google Shape;120;g22e9805c2cb_3_63"/>
          <p:cNvSpPr txBox="1"/>
          <p:nvPr>
            <p:ph idx="11" type="ftr"/>
          </p:nvPr>
        </p:nvSpPr>
        <p:spPr>
          <a:xfrm>
            <a:off x="2907506" y="4632619"/>
            <a:ext cx="3361219" cy="38410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21" name="Google Shape;121;g22e9805c2cb_3_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e9805c2cb_3_68"/>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Literature Survey</a:t>
            </a:r>
            <a:endParaRPr/>
          </a:p>
        </p:txBody>
      </p:sp>
      <p:sp>
        <p:nvSpPr>
          <p:cNvPr id="127" name="Google Shape;127;g22e9805c2cb_3_68"/>
          <p:cNvSpPr txBox="1"/>
          <p:nvPr>
            <p:ph idx="1" type="body"/>
          </p:nvPr>
        </p:nvSpPr>
        <p:spPr>
          <a:xfrm>
            <a:off x="628650" y="1178719"/>
            <a:ext cx="7886700" cy="3122705"/>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Deep Learning-Based Real-Time AI Virtual Mouse System Using Computer Vision to Avoid COVID-19 Spread</a:t>
            </a:r>
            <a:br>
              <a:rPr b="1" lang="en-GB" sz="1300">
                <a:latin typeface="Times New Roman"/>
                <a:ea typeface="Times New Roman"/>
                <a:cs typeface="Times New Roman"/>
                <a:sym typeface="Times New Roman"/>
              </a:rPr>
            </a:br>
            <a:r>
              <a:rPr lang="en-GB" sz="1300">
                <a:solidFill>
                  <a:srgbClr val="93C47D"/>
                </a:solidFill>
                <a:highlight>
                  <a:srgbClr val="FFFFFF"/>
                </a:highlight>
                <a:latin typeface="Times New Roman"/>
                <a:ea typeface="Times New Roman"/>
                <a:cs typeface="Times New Roman"/>
                <a:sym typeface="Times New Roman"/>
              </a:rPr>
              <a:t>S. Shriram,1B. Nagaraj,2J. Jaya,3S. Shankar,4 and P. Ajay 5</a:t>
            </a:r>
            <a:r>
              <a:rPr b="1" lang="en-GB" sz="1300">
                <a:latin typeface="Times New Roman"/>
                <a:ea typeface="Times New Roman"/>
                <a:cs typeface="Times New Roman"/>
                <a:sym typeface="Times New Roman"/>
              </a:rPr>
              <a:t>-2021</a:t>
            </a:r>
            <a:endParaRPr b="1" sz="1300">
              <a:solidFill>
                <a:schemeClr val="accent6"/>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b="1" lang="en-GB" sz="1300">
                <a:latin typeface="Times New Roman"/>
                <a:ea typeface="Times New Roman"/>
                <a:cs typeface="Times New Roman"/>
                <a:sym typeface="Times New Roman"/>
              </a:rPr>
              <a:t>(DOI: </a:t>
            </a:r>
            <a:r>
              <a:rPr b="1" lang="en-GB" sz="1300" u="sng">
                <a:solidFill>
                  <a:schemeClr val="hlink"/>
                </a:solidFill>
                <a:latin typeface="Times New Roman"/>
                <a:ea typeface="Times New Roman"/>
                <a:cs typeface="Times New Roman"/>
                <a:sym typeface="Times New Roman"/>
                <a:hlinkClick r:id="rId3"/>
              </a:rPr>
              <a:t>https://doi.org/10.1155/2021/8133076</a:t>
            </a:r>
            <a:r>
              <a:rPr b="1" lang="en-GB" sz="1300">
                <a:latin typeface="Times New Roman"/>
                <a:ea typeface="Times New Roman"/>
                <a:cs typeface="Times New Roman"/>
                <a:sym typeface="Times New Roman"/>
              </a:rPr>
              <a:t>)</a:t>
            </a:r>
            <a:endParaRPr b="1" sz="1300">
              <a:latin typeface="Times New Roman"/>
              <a:ea typeface="Times New Roman"/>
              <a:cs typeface="Times New Roman"/>
              <a:sym typeface="Times New Roman"/>
            </a:endParaRPr>
          </a:p>
          <a:p>
            <a:pPr indent="0" lvl="0" marL="457200" rtl="0" algn="just">
              <a:lnSpc>
                <a:spcPct val="115000"/>
              </a:lnSpc>
              <a:spcBef>
                <a:spcPts val="800"/>
              </a:spcBef>
              <a:spcAft>
                <a:spcPts val="0"/>
              </a:spcAft>
              <a:buSzPts val="1400"/>
              <a:buNone/>
            </a:pPr>
            <a:r>
              <a:rPr lang="en-GB" sz="1300">
                <a:latin typeface="Times New Roman"/>
                <a:ea typeface="Times New Roman"/>
                <a:cs typeface="Times New Roman"/>
                <a:sym typeface="Times New Roman"/>
              </a:rPr>
              <a:t>The algorithm used in the system makes use of the machine learning algorithm. Based on the hand gestures,</a:t>
            </a:r>
            <a:br>
              <a:rPr lang="en-GB" sz="1300">
                <a:latin typeface="Times New Roman"/>
                <a:ea typeface="Times New Roman"/>
                <a:cs typeface="Times New Roman"/>
                <a:sym typeface="Times New Roman"/>
              </a:rPr>
            </a:br>
            <a:r>
              <a:rPr lang="en-GB" sz="1300">
                <a:latin typeface="Times New Roman"/>
                <a:ea typeface="Times New Roman"/>
                <a:cs typeface="Times New Roman"/>
                <a:sym typeface="Times New Roman"/>
              </a:rPr>
              <a:t>the computer can be controlled virtually and can perform left click, right click, scrolling functions, and computer cursor function without the use of the physical mouse. The algorithm is based on deep learning for detecting the hands.  </a:t>
            </a:r>
            <a:endParaRPr sz="1300">
              <a:latin typeface="Times New Roman"/>
              <a:ea typeface="Times New Roman"/>
              <a:cs typeface="Times New Roman"/>
              <a:sym typeface="Times New Roman"/>
            </a:endParaRPr>
          </a:p>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Hand gesture recognition-based non-touch character writing system on a virtual keyboard</a:t>
            </a:r>
            <a:endParaRPr b="1" sz="1300">
              <a:latin typeface="Times New Roman"/>
              <a:ea typeface="Times New Roman"/>
              <a:cs typeface="Times New Roman"/>
              <a:sym typeface="Times New Roman"/>
            </a:endParaRPr>
          </a:p>
          <a:p>
            <a:pPr indent="457200" lvl="0" marL="0" rtl="0" algn="l">
              <a:lnSpc>
                <a:spcPct val="115000"/>
              </a:lnSpc>
              <a:spcBef>
                <a:spcPts val="0"/>
              </a:spcBef>
              <a:spcAft>
                <a:spcPts val="0"/>
              </a:spcAft>
              <a:buSzPts val="1400"/>
              <a:buNone/>
            </a:pPr>
            <a:r>
              <a:rPr lang="en-GB" sz="1300">
                <a:solidFill>
                  <a:schemeClr val="hlink"/>
                </a:solidFill>
                <a:highlight>
                  <a:srgbClr val="FCFCFC"/>
                </a:highlight>
                <a:uFill>
                  <a:noFill/>
                </a:uFill>
                <a:latin typeface="Times New Roman"/>
                <a:ea typeface="Times New Roman"/>
                <a:cs typeface="Times New Roman"/>
                <a:sym typeface="Times New Roman"/>
                <a:hlinkClick r:id="rId4"/>
              </a:rPr>
              <a:t>Md. Abdur Rahim</a:t>
            </a:r>
            <a:r>
              <a:rPr lang="en-GB" sz="1300">
                <a:solidFill>
                  <a:srgbClr val="333333"/>
                </a:solidFill>
                <a:highlight>
                  <a:srgbClr val="FCFCFC"/>
                </a:highlight>
                <a:latin typeface="Times New Roman"/>
                <a:ea typeface="Times New Roman"/>
                <a:cs typeface="Times New Roman"/>
                <a:sym typeface="Times New Roman"/>
              </a:rPr>
              <a:t>,  </a:t>
            </a:r>
            <a:r>
              <a:rPr lang="en-GB" sz="1300">
                <a:solidFill>
                  <a:schemeClr val="hlink"/>
                </a:solidFill>
                <a:highlight>
                  <a:srgbClr val="FCFCFC"/>
                </a:highlight>
                <a:uFill>
                  <a:noFill/>
                </a:uFill>
                <a:latin typeface="Times New Roman"/>
                <a:ea typeface="Times New Roman"/>
                <a:cs typeface="Times New Roman"/>
                <a:sym typeface="Times New Roman"/>
                <a:hlinkClick r:id="rId5"/>
              </a:rPr>
              <a:t>Jungpil Shin</a:t>
            </a:r>
            <a:r>
              <a:rPr lang="en-GB" sz="1300">
                <a:solidFill>
                  <a:srgbClr val="333333"/>
                </a:solidFill>
                <a:highlight>
                  <a:srgbClr val="FCFCFC"/>
                </a:highlight>
                <a:latin typeface="Times New Roman"/>
                <a:ea typeface="Times New Roman"/>
                <a:cs typeface="Times New Roman"/>
                <a:sym typeface="Times New Roman"/>
              </a:rPr>
              <a:t> &amp; </a:t>
            </a:r>
            <a:r>
              <a:rPr lang="en-GB" sz="1300">
                <a:solidFill>
                  <a:schemeClr val="hlink"/>
                </a:solidFill>
                <a:highlight>
                  <a:srgbClr val="FCFCFC"/>
                </a:highlight>
                <a:uFill>
                  <a:noFill/>
                </a:uFill>
                <a:latin typeface="Times New Roman"/>
                <a:ea typeface="Times New Roman"/>
                <a:cs typeface="Times New Roman"/>
                <a:sym typeface="Times New Roman"/>
                <a:hlinkClick r:id="rId6"/>
              </a:rPr>
              <a:t>Md. Rashedul Islam</a:t>
            </a:r>
            <a:r>
              <a:rPr b="1" lang="en-GB" sz="1300">
                <a:latin typeface="Times New Roman"/>
                <a:ea typeface="Times New Roman"/>
                <a:cs typeface="Times New Roman"/>
                <a:sym typeface="Times New Roman"/>
              </a:rPr>
              <a:t>-2020</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b="1" lang="en-GB" sz="1300">
                <a:latin typeface="Times New Roman"/>
                <a:ea typeface="Times New Roman"/>
                <a:cs typeface="Times New Roman"/>
                <a:sym typeface="Times New Roman"/>
              </a:rPr>
              <a:t> (DOI:</a:t>
            </a:r>
            <a:r>
              <a:rPr b="1" lang="en-GB" sz="1300" u="sng">
                <a:solidFill>
                  <a:schemeClr val="hlink"/>
                </a:solidFill>
                <a:latin typeface="Times New Roman"/>
                <a:ea typeface="Times New Roman"/>
                <a:cs typeface="Times New Roman"/>
                <a:sym typeface="Times New Roman"/>
                <a:hlinkClick r:id="rId7"/>
              </a:rPr>
              <a:t>https://doi.org/10.1007/s11042-019-08448-6</a:t>
            </a:r>
            <a:r>
              <a:rPr b="1" lang="en-GB"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457200" rtl="0" algn="just">
              <a:lnSpc>
                <a:spcPct val="115000"/>
              </a:lnSpc>
              <a:spcBef>
                <a:spcPts val="800"/>
              </a:spcBef>
              <a:spcAft>
                <a:spcPts val="0"/>
              </a:spcAft>
              <a:buSzPts val="1400"/>
              <a:buNone/>
            </a:pPr>
            <a:r>
              <a:rPr lang="en-GB" sz="1300">
                <a:latin typeface="Times New Roman"/>
                <a:ea typeface="Times New Roman"/>
                <a:cs typeface="Times New Roman"/>
                <a:sym typeface="Times New Roman"/>
              </a:rPr>
              <a:t>This paper proposes a non-touch character writing system that allows users to interact and manage the on-screen virtual keyboards in a secure and healthy way by recognizing a few hand gestures.</a:t>
            </a:r>
            <a:r>
              <a:rPr b="1" lang="en-GB" sz="1300">
                <a:latin typeface="Times New Roman"/>
                <a:ea typeface="Times New Roman"/>
                <a:cs typeface="Times New Roman"/>
                <a:sym typeface="Times New Roman"/>
              </a:rPr>
              <a:t> </a:t>
            </a:r>
            <a:r>
              <a:rPr lang="en-GB" sz="1300">
                <a:latin typeface="Times New Roman"/>
                <a:ea typeface="Times New Roman"/>
                <a:cs typeface="Times New Roman"/>
                <a:sym typeface="Times New Roman"/>
              </a:rPr>
              <a:t>We divide this work into two parts: a) hand gesture recognition; b) gestural flick input using a virtual keyboard.</a:t>
            </a:r>
            <a:endParaRPr sz="1300">
              <a:latin typeface="Times New Roman"/>
              <a:ea typeface="Times New Roman"/>
              <a:cs typeface="Times New Roman"/>
              <a:sym typeface="Times New Roman"/>
            </a:endParaRPr>
          </a:p>
          <a:p>
            <a:pPr indent="0" lvl="0" marL="457200" rtl="0" algn="just">
              <a:lnSpc>
                <a:spcPct val="90000"/>
              </a:lnSpc>
              <a:spcBef>
                <a:spcPts val="800"/>
              </a:spcBef>
              <a:spcAft>
                <a:spcPts val="0"/>
              </a:spcAft>
              <a:buSzPts val="1400"/>
              <a:buNone/>
            </a:pPr>
            <a:r>
              <a:t/>
            </a:r>
            <a:endParaRPr b="1" sz="1400">
              <a:latin typeface="Times New Roman"/>
              <a:ea typeface="Times New Roman"/>
              <a:cs typeface="Times New Roman"/>
              <a:sym typeface="Times New Roman"/>
            </a:endParaRPr>
          </a:p>
        </p:txBody>
      </p:sp>
      <p:sp>
        <p:nvSpPr>
          <p:cNvPr id="128" name="Google Shape;128;g22e9805c2cb_3_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2e9805c2cb_3_73"/>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Literature Survey</a:t>
            </a:r>
            <a:endParaRPr/>
          </a:p>
        </p:txBody>
      </p:sp>
      <p:sp>
        <p:nvSpPr>
          <p:cNvPr id="134" name="Google Shape;134;g22e9805c2cb_3_7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Computer Cursor Control Using Eye and Face Gestures</a:t>
            </a:r>
            <a:br>
              <a:rPr b="1" lang="en-GB" sz="1300">
                <a:latin typeface="Times New Roman"/>
                <a:ea typeface="Times New Roman"/>
                <a:cs typeface="Times New Roman"/>
                <a:sym typeface="Times New Roman"/>
              </a:rPr>
            </a:br>
            <a:r>
              <a:rPr lang="en-GB" sz="1300">
                <a:solidFill>
                  <a:schemeClr val="hlink"/>
                </a:solidFill>
                <a:highlight>
                  <a:srgbClr val="FFFFFF"/>
                </a:highlight>
                <a:uFill>
                  <a:noFill/>
                </a:uFill>
                <a:hlinkClick r:id="rId3"/>
              </a:rPr>
              <a:t>Akshada Dongre</a:t>
            </a:r>
            <a:r>
              <a:rPr lang="en-GB" sz="1300">
                <a:solidFill>
                  <a:srgbClr val="333333"/>
                </a:solidFill>
                <a:highlight>
                  <a:srgbClr val="FFFFFF"/>
                </a:highlight>
              </a:rPr>
              <a:t>; </a:t>
            </a:r>
            <a:r>
              <a:rPr lang="en-GB" sz="1300">
                <a:solidFill>
                  <a:schemeClr val="hlink"/>
                </a:solidFill>
                <a:highlight>
                  <a:srgbClr val="FFFFFF"/>
                </a:highlight>
                <a:uFill>
                  <a:noFill/>
                </a:uFill>
                <a:hlinkClick r:id="rId4"/>
              </a:rPr>
              <a:t>Rodney Pinto</a:t>
            </a:r>
            <a:r>
              <a:rPr lang="en-GB" sz="1300">
                <a:solidFill>
                  <a:srgbClr val="333333"/>
                </a:solidFill>
                <a:highlight>
                  <a:srgbClr val="FFFFFF"/>
                </a:highlight>
              </a:rPr>
              <a:t>; </a:t>
            </a:r>
            <a:r>
              <a:rPr lang="en-GB" sz="1300">
                <a:solidFill>
                  <a:schemeClr val="hlink"/>
                </a:solidFill>
                <a:highlight>
                  <a:srgbClr val="FFFFFF"/>
                </a:highlight>
                <a:uFill>
                  <a:noFill/>
                </a:uFill>
                <a:hlinkClick r:id="rId5"/>
              </a:rPr>
              <a:t>Ameya Patkar</a:t>
            </a:r>
            <a:r>
              <a:rPr lang="en-GB" sz="1300">
                <a:solidFill>
                  <a:srgbClr val="333333"/>
                </a:solidFill>
                <a:highlight>
                  <a:srgbClr val="FFFFFF"/>
                </a:highlight>
              </a:rPr>
              <a:t>; </a:t>
            </a:r>
            <a:r>
              <a:rPr lang="en-GB" sz="1300">
                <a:solidFill>
                  <a:schemeClr val="hlink"/>
                </a:solidFill>
                <a:highlight>
                  <a:srgbClr val="FFFFFF"/>
                </a:highlight>
                <a:uFill>
                  <a:noFill/>
                </a:uFill>
                <a:hlinkClick r:id="rId6"/>
              </a:rPr>
              <a:t>Minal Lopes</a:t>
            </a:r>
            <a:r>
              <a:rPr b="1" lang="en-GB" sz="1300">
                <a:latin typeface="Times New Roman"/>
                <a:ea typeface="Times New Roman"/>
                <a:cs typeface="Times New Roman"/>
                <a:sym typeface="Times New Roman"/>
              </a:rPr>
              <a:t>-2020</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rPr b="1" lang="en-GB" sz="1300">
                <a:latin typeface="Times New Roman"/>
                <a:ea typeface="Times New Roman"/>
                <a:cs typeface="Times New Roman"/>
                <a:sym typeface="Times New Roman"/>
              </a:rPr>
              <a:t>(DOI: </a:t>
            </a:r>
            <a:r>
              <a:rPr b="1" lang="en-GB" sz="1300" u="sng">
                <a:solidFill>
                  <a:schemeClr val="hlink"/>
                </a:solidFill>
                <a:latin typeface="Times New Roman"/>
                <a:ea typeface="Times New Roman"/>
                <a:cs typeface="Times New Roman"/>
                <a:sym typeface="Times New Roman"/>
                <a:hlinkClick r:id="rId7"/>
              </a:rPr>
              <a:t>https://ieeexplore.ieee.org/document/9225311</a:t>
            </a:r>
            <a:r>
              <a:rPr b="1" lang="en-GB" sz="1300">
                <a:latin typeface="Times New Roman"/>
                <a:ea typeface="Times New Roman"/>
                <a:cs typeface="Times New Roman"/>
                <a:sym typeface="Times New Roman"/>
              </a:rPr>
              <a:t>)</a:t>
            </a:r>
            <a:endParaRPr b="1" sz="1300">
              <a:latin typeface="Times New Roman"/>
              <a:ea typeface="Times New Roman"/>
              <a:cs typeface="Times New Roman"/>
              <a:sym typeface="Times New Roman"/>
            </a:endParaRPr>
          </a:p>
          <a:p>
            <a:pPr indent="0" lvl="0" marL="457200" rtl="0" algn="just">
              <a:lnSpc>
                <a:spcPct val="115000"/>
              </a:lnSpc>
              <a:spcBef>
                <a:spcPts val="1000"/>
              </a:spcBef>
              <a:spcAft>
                <a:spcPts val="0"/>
              </a:spcAft>
              <a:buSzPts val="1400"/>
              <a:buNone/>
            </a:pPr>
            <a:r>
              <a:rPr lang="en-GB" sz="1300">
                <a:latin typeface="Times New Roman"/>
                <a:ea typeface="Times New Roman"/>
                <a:cs typeface="Times New Roman"/>
                <a:sym typeface="Times New Roman"/>
              </a:rPr>
              <a:t>In this system after the input is taken from the user, the real-time video input is processed and face recognition is performed. A point on the user's face would control the cursor on the screen and the right and left wink would implement the right and left click respectively. Squeezed eyes would facilitate the enabling of the scroll function in case of reading PDFs and other documents.  </a:t>
            </a:r>
            <a:endParaRPr sz="1300">
              <a:latin typeface="Times New Roman"/>
              <a:ea typeface="Times New Roman"/>
              <a:cs typeface="Times New Roman"/>
              <a:sym typeface="Times New Roman"/>
            </a:endParaRPr>
          </a:p>
          <a:p>
            <a:pPr indent="-311150" lvl="0" marL="457200" rtl="0" algn="l">
              <a:lnSpc>
                <a:spcPct val="115000"/>
              </a:lnSpc>
              <a:spcBef>
                <a:spcPts val="800"/>
              </a:spcBef>
              <a:spcAft>
                <a:spcPts val="0"/>
              </a:spcAft>
              <a:buSzPts val="1300"/>
              <a:buFont typeface="Times New Roman"/>
              <a:buChar char="●"/>
            </a:pPr>
            <a:r>
              <a:rPr b="1" lang="en-GB" sz="1300">
                <a:latin typeface="Times New Roman"/>
                <a:ea typeface="Times New Roman"/>
                <a:cs typeface="Times New Roman"/>
                <a:sym typeface="Times New Roman"/>
              </a:rPr>
              <a:t>A New Virtual Keyboard with Finger Gesture Recognition for AR/VR Devices </a:t>
            </a:r>
            <a:br>
              <a:rPr b="1" lang="en-GB" sz="1300">
                <a:latin typeface="Times New Roman"/>
                <a:ea typeface="Times New Roman"/>
                <a:cs typeface="Times New Roman"/>
                <a:sym typeface="Times New Roman"/>
              </a:rPr>
            </a:br>
            <a:r>
              <a:rPr lang="en-GB" sz="1300" u="sng">
                <a:solidFill>
                  <a:schemeClr val="hlink"/>
                </a:solidFill>
                <a:highlight>
                  <a:srgbClr val="FCFCFC"/>
                </a:highlight>
                <a:latin typeface="Times New Roman"/>
                <a:ea typeface="Times New Roman"/>
                <a:cs typeface="Times New Roman"/>
                <a:sym typeface="Times New Roman"/>
                <a:hlinkClick r:id="rId8"/>
              </a:rPr>
              <a:t>Tae-Ho Lee</a:t>
            </a:r>
            <a:r>
              <a:rPr lang="en-GB" sz="1300">
                <a:solidFill>
                  <a:srgbClr val="333333"/>
                </a:solidFill>
                <a:highlight>
                  <a:srgbClr val="FCFCFC"/>
                </a:highlight>
                <a:latin typeface="Times New Roman"/>
                <a:ea typeface="Times New Roman"/>
                <a:cs typeface="Times New Roman"/>
                <a:sym typeface="Times New Roman"/>
              </a:rPr>
              <a:t> &amp; </a:t>
            </a:r>
            <a:r>
              <a:rPr lang="en-GB" sz="1300" u="sng">
                <a:solidFill>
                  <a:schemeClr val="hlink"/>
                </a:solidFill>
                <a:highlight>
                  <a:srgbClr val="FCFCFC"/>
                </a:highlight>
                <a:latin typeface="Times New Roman"/>
                <a:ea typeface="Times New Roman"/>
                <a:cs typeface="Times New Roman"/>
                <a:sym typeface="Times New Roman"/>
                <a:hlinkClick r:id="rId9"/>
              </a:rPr>
              <a:t>Hyuk-Jae Lee</a:t>
            </a:r>
            <a:r>
              <a:rPr lang="en-GB" sz="1300">
                <a:solidFill>
                  <a:srgbClr val="333333"/>
                </a:solidFill>
                <a:highlight>
                  <a:srgbClr val="FCFCFC"/>
                </a:highlight>
                <a:latin typeface="Times New Roman"/>
                <a:ea typeface="Times New Roman"/>
                <a:cs typeface="Times New Roman"/>
                <a:sym typeface="Times New Roman"/>
              </a:rPr>
              <a:t> - </a:t>
            </a:r>
            <a:r>
              <a:rPr b="1" lang="en-GB" sz="1300">
                <a:solidFill>
                  <a:srgbClr val="333333"/>
                </a:solidFill>
                <a:highlight>
                  <a:srgbClr val="FCFCFC"/>
                </a:highlight>
                <a:latin typeface="Times New Roman"/>
                <a:ea typeface="Times New Roman"/>
                <a:cs typeface="Times New Roman"/>
                <a:sym typeface="Times New Roman"/>
              </a:rPr>
              <a:t>2021 </a:t>
            </a:r>
            <a:endParaRPr b="1" sz="1300">
              <a:solidFill>
                <a:srgbClr val="333333"/>
              </a:solidFill>
              <a:highlight>
                <a:srgbClr val="FCFCFC"/>
              </a:highlight>
              <a:latin typeface="Times New Roman"/>
              <a:ea typeface="Times New Roman"/>
              <a:cs typeface="Times New Roman"/>
              <a:sym typeface="Times New Roman"/>
            </a:endParaRPr>
          </a:p>
          <a:p>
            <a:pPr indent="0" lvl="0" marL="457200" rtl="0" algn="l">
              <a:lnSpc>
                <a:spcPct val="115000"/>
              </a:lnSpc>
              <a:spcBef>
                <a:spcPts val="800"/>
              </a:spcBef>
              <a:spcAft>
                <a:spcPts val="0"/>
              </a:spcAft>
              <a:buClr>
                <a:schemeClr val="dk1"/>
              </a:buClr>
              <a:buSzPts val="1100"/>
              <a:buFont typeface="Arial"/>
              <a:buNone/>
            </a:pPr>
            <a:r>
              <a:rPr b="1" lang="en-GB" sz="1300">
                <a:latin typeface="Times New Roman"/>
                <a:ea typeface="Times New Roman"/>
                <a:cs typeface="Times New Roman"/>
                <a:sym typeface="Times New Roman"/>
              </a:rPr>
              <a:t>(DOI:</a:t>
            </a:r>
            <a:r>
              <a:rPr b="1" lang="en-GB" sz="1300" u="sng">
                <a:solidFill>
                  <a:schemeClr val="hlink"/>
                </a:solidFill>
                <a:latin typeface="Times New Roman"/>
                <a:ea typeface="Times New Roman"/>
                <a:cs typeface="Times New Roman"/>
                <a:sym typeface="Times New Roman"/>
                <a:hlinkClick r:id="rId10"/>
              </a:rPr>
              <a:t>https://doi.org/10.1007/978-3-319-91250-9_5)</a:t>
            </a:r>
            <a:endParaRPr b="1" sz="1300">
              <a:latin typeface="Times New Roman"/>
              <a:ea typeface="Times New Roman"/>
              <a:cs typeface="Times New Roman"/>
              <a:sym typeface="Times New Roman"/>
            </a:endParaRPr>
          </a:p>
          <a:p>
            <a:pPr indent="0" lvl="0" marL="457200" rtl="0" algn="just">
              <a:lnSpc>
                <a:spcPct val="115000"/>
              </a:lnSpc>
              <a:spcBef>
                <a:spcPts val="800"/>
              </a:spcBef>
              <a:spcAft>
                <a:spcPts val="0"/>
              </a:spcAft>
              <a:buClr>
                <a:schemeClr val="dk1"/>
              </a:buClr>
              <a:buSzPts val="1100"/>
              <a:buFont typeface="Arial"/>
              <a:buNone/>
            </a:pPr>
            <a:r>
              <a:rPr lang="en-GB" sz="1300">
                <a:latin typeface="Times New Roman"/>
                <a:ea typeface="Times New Roman"/>
                <a:cs typeface="Times New Roman"/>
                <a:sym typeface="Times New Roman"/>
              </a:rPr>
              <a:t>A virtual keyboard is designed in a multi-tab method of 3 × 4 arrays that are widely used in a mobile environment using Convex-Hull and Keyboard layout optimization.  </a:t>
            </a:r>
            <a:r>
              <a:rPr b="1" lang="en-GB"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457200" rtl="0" algn="l">
              <a:lnSpc>
                <a:spcPct val="115000"/>
              </a:lnSpc>
              <a:spcBef>
                <a:spcPts val="800"/>
              </a:spcBef>
              <a:spcAft>
                <a:spcPts val="0"/>
              </a:spcAft>
              <a:buSzPts val="1400"/>
              <a:buNone/>
            </a:pPr>
            <a:r>
              <a:t/>
            </a:r>
            <a:endParaRPr b="1" sz="1500">
              <a:latin typeface="Times New Roman"/>
              <a:ea typeface="Times New Roman"/>
              <a:cs typeface="Times New Roman"/>
              <a:sym typeface="Times New Roman"/>
            </a:endParaRPr>
          </a:p>
        </p:txBody>
      </p:sp>
      <p:sp>
        <p:nvSpPr>
          <p:cNvPr id="135" name="Google Shape;135;g22e9805c2cb_3_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2e9805c2cb_3_78"/>
          <p:cNvSpPr txBox="1"/>
          <p:nvPr>
            <p:ph type="title"/>
          </p:nvPr>
        </p:nvSpPr>
        <p:spPr>
          <a:xfrm>
            <a:off x="1119674" y="273844"/>
            <a:ext cx="7395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GB"/>
              <a:t>Existing System</a:t>
            </a:r>
            <a:endParaRPr/>
          </a:p>
        </p:txBody>
      </p:sp>
      <p:sp>
        <p:nvSpPr>
          <p:cNvPr id="141" name="Google Shape;141;g22e9805c2cb_3_7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15000"/>
              </a:lnSpc>
              <a:spcBef>
                <a:spcPts val="800"/>
              </a:spcBef>
              <a:spcAft>
                <a:spcPts val="0"/>
              </a:spcAft>
              <a:buSzPts val="1400"/>
              <a:buNone/>
            </a:pPr>
            <a:r>
              <a:rPr lang="en-GB" sz="1500">
                <a:latin typeface="Times New Roman"/>
                <a:ea typeface="Times New Roman"/>
                <a:cs typeface="Times New Roman"/>
                <a:sym typeface="Times New Roman"/>
              </a:rPr>
              <a:t>In the existing system, the process of implementation can be started when the user's gesture was captured in real time by the webcam and we can control mouse and keyboard virtually using hand gestures. It is divided into two methods:</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fingertip detection using colored caps </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gesture recognition </a:t>
            </a:r>
            <a:endParaRPr sz="1500">
              <a:latin typeface="Times New Roman"/>
              <a:ea typeface="Times New Roman"/>
              <a:cs typeface="Times New Roman"/>
              <a:sym typeface="Times New Roman"/>
            </a:endParaRPr>
          </a:p>
          <a:p>
            <a:pPr indent="0" lvl="0" marL="0" rtl="0" algn="just">
              <a:lnSpc>
                <a:spcPct val="115000"/>
              </a:lnSpc>
              <a:spcBef>
                <a:spcPts val="800"/>
              </a:spcBef>
              <a:spcAft>
                <a:spcPts val="0"/>
              </a:spcAft>
              <a:buSzPts val="1400"/>
              <a:buNone/>
            </a:pPr>
            <a:r>
              <a:rPr b="1" lang="en-GB" sz="1500">
                <a:latin typeface="Times New Roman"/>
                <a:ea typeface="Times New Roman"/>
                <a:cs typeface="Times New Roman"/>
                <a:sym typeface="Times New Roman"/>
              </a:rPr>
              <a:t>Drawbacks </a:t>
            </a:r>
            <a:endParaRPr b="1"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We cannot use colored gloves all the time.</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Not accurate at finger tracking at a longer distance.</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Doesn’t work well in complex backgrounds.</a:t>
            </a:r>
            <a:endParaRPr sz="15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t/>
            </a:r>
            <a:endParaRPr sz="1500"/>
          </a:p>
        </p:txBody>
      </p:sp>
      <p:pic>
        <p:nvPicPr>
          <p:cNvPr id="142" name="Google Shape;142;g22e9805c2cb_3_78"/>
          <p:cNvPicPr preferRelativeResize="0"/>
          <p:nvPr/>
        </p:nvPicPr>
        <p:blipFill rotWithShape="1">
          <a:blip r:embed="rId3">
            <a:alphaModFix/>
          </a:blip>
          <a:srcRect b="4566" l="0" r="0" t="15502"/>
          <a:stretch/>
        </p:blipFill>
        <p:spPr>
          <a:xfrm>
            <a:off x="5389300" y="2350294"/>
            <a:ext cx="2419350" cy="150733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
        <p:nvSpPr>
          <p:cNvPr id="143" name="Google Shape;143;g22e9805c2cb_3_78"/>
          <p:cNvSpPr txBox="1"/>
          <p:nvPr>
            <p:ph idx="11" type="ftr"/>
          </p:nvPr>
        </p:nvSpPr>
        <p:spPr>
          <a:xfrm>
            <a:off x="2957513" y="4632619"/>
            <a:ext cx="3311212" cy="398394"/>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Department of Artificial Intelligence</a:t>
            </a:r>
            <a:endParaRPr/>
          </a:p>
        </p:txBody>
      </p:sp>
      <p:sp>
        <p:nvSpPr>
          <p:cNvPr id="144" name="Google Shape;144;g22e9805c2cb_3_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 AKSHITA</dc:creator>
</cp:coreProperties>
</file>