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Maven Pro" panose="020B0604020202020204" charset="0"/>
      <p:regular r:id="rId20"/>
      <p:bold r:id="rId21"/>
    </p:embeddedFont>
    <p:embeddedFont>
      <p:font typeface="Nunito" pitchFamily="2"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77ee08db85_0_5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77ee08db85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77ee08db85_0_5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277ee08db85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77ee08db85_0_5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77ee08db85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77ee08db85_0_5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77ee08db85_0_5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277ee08db85_0_5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277ee08db85_0_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77ee08db85_0_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277ee08db85_0_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3eef86ec2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3eef86ec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3eef86ec25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23eef86ec25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77ee08db85_0_5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77ee08db85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77ee08db85_0_5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77ee08db85_0_5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77ee08db85_0_5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77ee08db85_0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3eef86ec25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3eef86ec2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3eef86ec25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3eef86ec25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3eef86ec25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3eef86e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3eef86ec25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23eef86ec25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77ee08db85_0_5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77ee08db85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code/manchunhui/world-co2-emissions-analysis/input"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419100" y="838000"/>
            <a:ext cx="4693160" cy="2332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dirty="0"/>
              <a:t>CSE 3020 - Data Visualization J component</a:t>
            </a:r>
            <a:br>
              <a:rPr lang="en" dirty="0"/>
            </a:br>
            <a:br>
              <a:rPr lang="en" dirty="0"/>
            </a:br>
            <a:r>
              <a:rPr lang="en" dirty="0"/>
              <a:t>Title : World C02 Emission Analysis</a:t>
            </a:r>
            <a:endParaRPr dirty="0"/>
          </a:p>
        </p:txBody>
      </p:sp>
      <p:sp>
        <p:nvSpPr>
          <p:cNvPr id="278" name="Google Shape;278;p13"/>
          <p:cNvSpPr txBox="1">
            <a:spLocks noGrp="1"/>
          </p:cNvSpPr>
          <p:nvPr>
            <p:ph type="subTitle" idx="1"/>
          </p:nvPr>
        </p:nvSpPr>
        <p:spPr>
          <a:xfrm>
            <a:off x="587780" y="3878240"/>
            <a:ext cx="4532100" cy="12621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dirty="0"/>
              <a:t>Done by:</a:t>
            </a:r>
            <a:endParaRPr dirty="0"/>
          </a:p>
          <a:p>
            <a:pPr marL="457200" lvl="0" indent="0" algn="l" rtl="0">
              <a:spcBef>
                <a:spcPts val="0"/>
              </a:spcBef>
              <a:spcAft>
                <a:spcPts val="0"/>
              </a:spcAft>
              <a:buNone/>
            </a:pPr>
            <a:r>
              <a:rPr lang="en" dirty="0"/>
              <a:t>R. Balakrishnan</a:t>
            </a:r>
            <a:endParaRPr dirty="0"/>
          </a:p>
          <a:p>
            <a:pPr marL="457200" lvl="0" indent="0" algn="l" rtl="0">
              <a:spcBef>
                <a:spcPts val="0"/>
              </a:spcBef>
              <a:spcAft>
                <a:spcPts val="0"/>
              </a:spcAft>
              <a:buNone/>
            </a:pPr>
            <a:r>
              <a:rPr lang="en" dirty="0"/>
              <a:t>20BCE1035</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331" name="Google Shape;331;p2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32" name="Google Shape;332;p22"/>
          <p:cNvPicPr preferRelativeResize="0"/>
          <p:nvPr/>
        </p:nvPicPr>
        <p:blipFill>
          <a:blip r:embed="rId3">
            <a:alphaModFix/>
          </a:blip>
          <a:stretch>
            <a:fillRect/>
          </a:stretch>
        </p:blipFill>
        <p:spPr>
          <a:xfrm>
            <a:off x="0" y="743950"/>
            <a:ext cx="9082900" cy="3229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3"/>
          <p:cNvSpPr txBox="1">
            <a:spLocks noGrp="1"/>
          </p:cNvSpPr>
          <p:nvPr>
            <p:ph type="title"/>
          </p:nvPr>
        </p:nvSpPr>
        <p:spPr>
          <a:xfrm>
            <a:off x="1303800" y="0"/>
            <a:ext cx="6972600" cy="590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Work Flow - Purpose decides it</a:t>
            </a:r>
            <a:endParaRPr/>
          </a:p>
        </p:txBody>
      </p:sp>
      <p:sp>
        <p:nvSpPr>
          <p:cNvPr id="338" name="Google Shape;338;p23"/>
          <p:cNvSpPr txBox="1">
            <a:spLocks noGrp="1"/>
          </p:cNvSpPr>
          <p:nvPr>
            <p:ph type="body" idx="1"/>
          </p:nvPr>
        </p:nvSpPr>
        <p:spPr>
          <a:xfrm>
            <a:off x="1303800" y="590100"/>
            <a:ext cx="7554000" cy="39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The outcome of these visualisations can be used in various sectors: </a:t>
            </a:r>
            <a:endParaRPr sz="1500"/>
          </a:p>
          <a:p>
            <a:pPr marL="0" lvl="0" indent="0" algn="l" rtl="0">
              <a:spcBef>
                <a:spcPts val="1200"/>
              </a:spcBef>
              <a:spcAft>
                <a:spcPts val="0"/>
              </a:spcAft>
              <a:buNone/>
            </a:pPr>
            <a:r>
              <a:rPr lang="en" sz="1500" b="1"/>
              <a:t>Assessing the Magnitude of the Problem: </a:t>
            </a:r>
            <a:r>
              <a:rPr lang="en" sz="1500"/>
              <a:t>By understanding the scale of these emissions, we can comprehend the extent to which human activity contributes to climate change and its associated environmental impacts. </a:t>
            </a:r>
            <a:endParaRPr sz="1500"/>
          </a:p>
          <a:p>
            <a:pPr marL="0" lvl="0" indent="0" algn="l" rtl="0">
              <a:spcBef>
                <a:spcPts val="1200"/>
              </a:spcBef>
              <a:spcAft>
                <a:spcPts val="0"/>
              </a:spcAft>
              <a:buNone/>
            </a:pPr>
            <a:r>
              <a:rPr lang="en" sz="1500" b="1"/>
              <a:t>Identifying Key Sources and Sectors</a:t>
            </a:r>
            <a:r>
              <a:rPr lang="en" sz="1500"/>
              <a:t>: The analysis helps identify the major sources of CO2 emissions, such as coal, transportation, industry, cement, and other fossil fuels. By pinpointing these sectors, it becomes possible to target specific areas for mitigation efforts and policy interventions to reduce emissions effectively. </a:t>
            </a:r>
            <a:endParaRPr sz="1500"/>
          </a:p>
          <a:p>
            <a:pPr marL="0" lvl="0" indent="0" algn="l" rtl="0">
              <a:spcBef>
                <a:spcPts val="1200"/>
              </a:spcBef>
              <a:spcAft>
                <a:spcPts val="1200"/>
              </a:spcAft>
              <a:buNone/>
            </a:pPr>
            <a:r>
              <a:rPr lang="en" sz="1500" b="1"/>
              <a:t>Understanding Geographical Disparities: </a:t>
            </a:r>
            <a:r>
              <a:rPr lang="en" sz="1500"/>
              <a:t>Examining the geographical distribution of CO2 emissions allows us to identify countries and regions with the highest emission levels. This understanding is essential for international cooperation, policy formulation, and equitable burden-sharing in addressing climate change. It also helps highlight the potential impacts on vulnerable regions and populations. </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4"/>
          <p:cNvSpPr txBox="1">
            <a:spLocks noGrp="1"/>
          </p:cNvSpPr>
          <p:nvPr>
            <p:ph type="body" idx="1"/>
          </p:nvPr>
        </p:nvSpPr>
        <p:spPr>
          <a:xfrm>
            <a:off x="1237725" y="814025"/>
            <a:ext cx="7580400" cy="301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a:t>Tracking Temporal Trends:</a:t>
            </a:r>
            <a:r>
              <a:rPr lang="en" sz="1500"/>
              <a:t> Analyzing historical trends of CO2 emissions provides insights into how human activity has evolved over time and its impact on climate change. It helps identify periods of significant growth or decline in emissions, assess the effectiveness of past mitigation measures, and project future emission scenarios. </a:t>
            </a:r>
            <a:endParaRPr sz="1500"/>
          </a:p>
          <a:p>
            <a:pPr marL="0" lvl="0" indent="0" algn="l" rtl="0">
              <a:spcBef>
                <a:spcPts val="1200"/>
              </a:spcBef>
              <a:spcAft>
                <a:spcPts val="0"/>
              </a:spcAft>
              <a:buNone/>
            </a:pPr>
            <a:r>
              <a:rPr lang="en" sz="1500" b="1"/>
              <a:t>Raising Awareness and Urgency:</a:t>
            </a:r>
            <a:r>
              <a:rPr lang="en" sz="1500"/>
              <a:t> By disseminating the findings of the analysis, it increases public awareness about the environmental impacts of human activity and the urgent need for action. It helps educate individuals, communities, and organizations about the consequences of CO2 emissions, fostering a sense of responsibility and encouraging sustainable behaviors and lifestyle changes</a:t>
            </a:r>
            <a:endParaRPr sz="1500"/>
          </a:p>
          <a:p>
            <a:pPr marL="0" lvl="0" indent="0" algn="l" rtl="0">
              <a:spcBef>
                <a:spcPts val="1200"/>
              </a:spcBef>
              <a:spcAft>
                <a:spcPts val="1200"/>
              </a:spcAft>
              <a:buNone/>
            </a:pP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5"/>
          <p:cNvSpPr txBox="1">
            <a:spLocks noGrp="1"/>
          </p:cNvSpPr>
          <p:nvPr>
            <p:ph type="title"/>
          </p:nvPr>
        </p:nvSpPr>
        <p:spPr>
          <a:xfrm>
            <a:off x="1237725" y="83225"/>
            <a:ext cx="7030500" cy="586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Modules:</a:t>
            </a:r>
            <a:endParaRPr/>
          </a:p>
        </p:txBody>
      </p:sp>
      <p:sp>
        <p:nvSpPr>
          <p:cNvPr id="349" name="Google Shape;349;p25"/>
          <p:cNvSpPr txBox="1">
            <a:spLocks noGrp="1"/>
          </p:cNvSpPr>
          <p:nvPr>
            <p:ph type="body" idx="1"/>
          </p:nvPr>
        </p:nvSpPr>
        <p:spPr>
          <a:xfrm>
            <a:off x="1237725" y="576150"/>
            <a:ext cx="7606800" cy="4097100"/>
          </a:xfrm>
          <a:prstGeom prst="rect">
            <a:avLst/>
          </a:prstGeom>
        </p:spPr>
        <p:txBody>
          <a:bodyPr spcFirstLastPara="1" wrap="square" lIns="91425" tIns="91425" rIns="91425" bIns="91425" anchor="t" anchorCtr="0">
            <a:noAutofit/>
          </a:bodyPr>
          <a:lstStyle/>
          <a:p>
            <a:pPr marL="457200" lvl="0" indent="-362585" algn="l" rtl="0">
              <a:lnSpc>
                <a:spcPct val="95000"/>
              </a:lnSpc>
              <a:spcBef>
                <a:spcPts val="0"/>
              </a:spcBef>
              <a:spcAft>
                <a:spcPts val="0"/>
              </a:spcAft>
              <a:buSzPts val="2110"/>
              <a:buChar char="●"/>
            </a:pPr>
            <a:r>
              <a:rPr lang="en" sz="1800" dirty="0"/>
              <a:t>Total World Emission </a:t>
            </a:r>
            <a:endParaRPr sz="1800" dirty="0"/>
          </a:p>
          <a:p>
            <a:pPr marL="457200" lvl="0" indent="-362585" algn="l" rtl="0">
              <a:lnSpc>
                <a:spcPct val="95000"/>
              </a:lnSpc>
              <a:spcBef>
                <a:spcPts val="0"/>
              </a:spcBef>
              <a:spcAft>
                <a:spcPts val="0"/>
              </a:spcAft>
              <a:buSzPts val="2110"/>
              <a:buChar char="●"/>
            </a:pPr>
            <a:r>
              <a:rPr lang="en" sz="1800" dirty="0"/>
              <a:t>CO2 emission overtime </a:t>
            </a:r>
            <a:endParaRPr sz="1800" dirty="0"/>
          </a:p>
          <a:p>
            <a:pPr marL="457200" lvl="0" indent="-362585" algn="l" rtl="0">
              <a:lnSpc>
                <a:spcPct val="95000"/>
              </a:lnSpc>
              <a:spcBef>
                <a:spcPts val="0"/>
              </a:spcBef>
              <a:spcAft>
                <a:spcPts val="0"/>
              </a:spcAft>
              <a:buSzPts val="2110"/>
              <a:buChar char="●"/>
            </a:pPr>
            <a:r>
              <a:rPr lang="en" sz="1800" dirty="0"/>
              <a:t>Total emission by continents </a:t>
            </a:r>
            <a:endParaRPr sz="1800" dirty="0"/>
          </a:p>
          <a:p>
            <a:pPr marL="457200" lvl="0" indent="-362585" algn="l" rtl="0">
              <a:lnSpc>
                <a:spcPct val="95000"/>
              </a:lnSpc>
              <a:spcBef>
                <a:spcPts val="0"/>
              </a:spcBef>
              <a:spcAft>
                <a:spcPts val="0"/>
              </a:spcAft>
              <a:buSzPts val="2110"/>
              <a:buChar char="●"/>
            </a:pPr>
            <a:r>
              <a:rPr lang="en" sz="1800" dirty="0"/>
              <a:t>CO2 emission by international factors </a:t>
            </a:r>
            <a:endParaRPr sz="1800" dirty="0"/>
          </a:p>
          <a:p>
            <a:pPr marL="457200" lvl="0" indent="-362585" algn="l" rtl="0">
              <a:lnSpc>
                <a:spcPct val="95000"/>
              </a:lnSpc>
              <a:spcBef>
                <a:spcPts val="0"/>
              </a:spcBef>
              <a:spcAft>
                <a:spcPts val="0"/>
              </a:spcAft>
              <a:buSzPts val="2110"/>
              <a:buChar char="●"/>
            </a:pPr>
            <a:r>
              <a:rPr lang="en" sz="1800" dirty="0"/>
              <a:t>CO2 emission per capita </a:t>
            </a:r>
            <a:endParaRPr sz="1800" dirty="0"/>
          </a:p>
          <a:p>
            <a:pPr marL="457200" lvl="0" indent="-362585" algn="l" rtl="0">
              <a:lnSpc>
                <a:spcPct val="95000"/>
              </a:lnSpc>
              <a:spcBef>
                <a:spcPts val="0"/>
              </a:spcBef>
              <a:spcAft>
                <a:spcPts val="0"/>
              </a:spcAft>
              <a:buSzPts val="2110"/>
              <a:buChar char="●"/>
            </a:pPr>
            <a:r>
              <a:rPr lang="en" sz="1800" dirty="0"/>
              <a:t>Avg CO2 emission of top 10 countries </a:t>
            </a:r>
            <a:endParaRPr sz="1800" dirty="0"/>
          </a:p>
          <a:p>
            <a:pPr marL="457200" lvl="0" indent="-362585" algn="l" rtl="0">
              <a:lnSpc>
                <a:spcPct val="95000"/>
              </a:lnSpc>
              <a:spcBef>
                <a:spcPts val="0"/>
              </a:spcBef>
              <a:spcAft>
                <a:spcPts val="0"/>
              </a:spcAft>
              <a:buSzPts val="2110"/>
              <a:buChar char="●"/>
            </a:pPr>
            <a:r>
              <a:rPr lang="en" sz="1800" dirty="0"/>
              <a:t>Emission rate over the years </a:t>
            </a:r>
            <a:endParaRPr sz="1800" dirty="0"/>
          </a:p>
          <a:p>
            <a:pPr marL="457200" lvl="0" indent="-362585" algn="l" rtl="0">
              <a:lnSpc>
                <a:spcPct val="95000"/>
              </a:lnSpc>
              <a:spcBef>
                <a:spcPts val="0"/>
              </a:spcBef>
              <a:spcAft>
                <a:spcPts val="0"/>
              </a:spcAft>
              <a:buSzPts val="2110"/>
              <a:buChar char="●"/>
            </a:pPr>
            <a:r>
              <a:rPr lang="en" sz="1800" dirty="0"/>
              <a:t>Trend of Each Co2 Emission Category </a:t>
            </a:r>
            <a:endParaRPr sz="1800" dirty="0"/>
          </a:p>
          <a:p>
            <a:pPr marL="457200" lvl="0" indent="-362585" algn="l" rtl="0">
              <a:lnSpc>
                <a:spcPct val="95000"/>
              </a:lnSpc>
              <a:spcBef>
                <a:spcPts val="0"/>
              </a:spcBef>
              <a:spcAft>
                <a:spcPts val="0"/>
              </a:spcAft>
              <a:buSzPts val="2110"/>
              <a:buChar char="●"/>
            </a:pPr>
            <a:r>
              <a:rPr lang="en" sz="1800" dirty="0"/>
              <a:t>CO2 contribution by different fossil fuels </a:t>
            </a:r>
            <a:endParaRPr sz="1800" dirty="0"/>
          </a:p>
          <a:p>
            <a:pPr marL="457200" lvl="0" indent="-362585" algn="l" rtl="0">
              <a:lnSpc>
                <a:spcPct val="95000"/>
              </a:lnSpc>
              <a:spcBef>
                <a:spcPts val="0"/>
              </a:spcBef>
              <a:spcAft>
                <a:spcPts val="0"/>
              </a:spcAft>
              <a:buSzPts val="2110"/>
              <a:buChar char="●"/>
            </a:pPr>
            <a:r>
              <a:rPr lang="en" sz="1800" dirty="0"/>
              <a:t>CO2 emission over past 10 years</a:t>
            </a:r>
            <a:endParaRPr sz="1800" dirty="0"/>
          </a:p>
          <a:p>
            <a:pPr marL="457200" lvl="0" indent="-362585" algn="l" rtl="0">
              <a:lnSpc>
                <a:spcPct val="95000"/>
              </a:lnSpc>
              <a:spcBef>
                <a:spcPts val="0"/>
              </a:spcBef>
              <a:spcAft>
                <a:spcPts val="0"/>
              </a:spcAft>
              <a:buSzPts val="2110"/>
              <a:buChar char="●"/>
            </a:pPr>
            <a:r>
              <a:rPr lang="en" sz="1800" dirty="0"/>
              <a:t> Change in CO2 emission and CO2 emission in 2020 </a:t>
            </a:r>
            <a:endParaRPr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6"/>
          <p:cNvSpPr txBox="1">
            <a:spLocks noGrp="1"/>
          </p:cNvSpPr>
          <p:nvPr>
            <p:ph type="title"/>
          </p:nvPr>
        </p:nvSpPr>
        <p:spPr>
          <a:xfrm>
            <a:off x="1303800" y="0"/>
            <a:ext cx="7030500" cy="625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Modules : (cont)</a:t>
            </a:r>
            <a:endParaRPr/>
          </a:p>
        </p:txBody>
      </p:sp>
      <p:sp>
        <p:nvSpPr>
          <p:cNvPr id="355" name="Google Shape;355;p26"/>
          <p:cNvSpPr txBox="1">
            <a:spLocks noGrp="1"/>
          </p:cNvSpPr>
          <p:nvPr>
            <p:ph type="body" idx="1"/>
          </p:nvPr>
        </p:nvSpPr>
        <p:spPr>
          <a:xfrm>
            <a:off x="1237725" y="787600"/>
            <a:ext cx="7487700" cy="3423300"/>
          </a:xfrm>
          <a:prstGeom prst="rect">
            <a:avLst/>
          </a:prstGeom>
        </p:spPr>
        <p:txBody>
          <a:bodyPr spcFirstLastPara="1" wrap="square" lIns="91425" tIns="91425" rIns="91425" bIns="91425" anchor="t" anchorCtr="0">
            <a:normAutofit/>
          </a:bodyPr>
          <a:lstStyle/>
          <a:p>
            <a:pPr marL="457200" lvl="0" indent="-349885" algn="l" rtl="0">
              <a:lnSpc>
                <a:spcPct val="95000"/>
              </a:lnSpc>
              <a:spcBef>
                <a:spcPts val="0"/>
              </a:spcBef>
              <a:spcAft>
                <a:spcPts val="0"/>
              </a:spcAft>
              <a:buSzPts val="1910"/>
              <a:buChar char="●"/>
            </a:pPr>
            <a:r>
              <a:rPr lang="en" sz="1910"/>
              <a:t>China vs US vs India - Comparison plot</a:t>
            </a:r>
            <a:endParaRPr sz="1910"/>
          </a:p>
          <a:p>
            <a:pPr marL="457200" lvl="0" indent="-349885" algn="l" rtl="0">
              <a:lnSpc>
                <a:spcPct val="95000"/>
              </a:lnSpc>
              <a:spcBef>
                <a:spcPts val="0"/>
              </a:spcBef>
              <a:spcAft>
                <a:spcPts val="0"/>
              </a:spcAft>
              <a:buSzPts val="1910"/>
              <a:buChar char="●"/>
            </a:pPr>
            <a:r>
              <a:rPr lang="en" sz="1910"/>
              <a:t>The internal factors include coal CO2, gas CO2, cement CO2, flaring CO2 and other industry CO2 - Contribution ratio.</a:t>
            </a:r>
            <a:endParaRPr sz="1910"/>
          </a:p>
          <a:p>
            <a:pPr marL="0" lvl="0" indent="0" algn="l" rtl="0">
              <a:lnSpc>
                <a:spcPct val="95000"/>
              </a:lnSpc>
              <a:spcBef>
                <a:spcPts val="1200"/>
              </a:spcBef>
              <a:spcAft>
                <a:spcPts val="0"/>
              </a:spcAft>
              <a:buNone/>
            </a:pPr>
            <a:endParaRPr sz="1910"/>
          </a:p>
          <a:p>
            <a:pPr marL="457200" lvl="0" indent="-349885" algn="l" rtl="0">
              <a:lnSpc>
                <a:spcPct val="95000"/>
              </a:lnSpc>
              <a:spcBef>
                <a:spcPts val="1200"/>
              </a:spcBef>
              <a:spcAft>
                <a:spcPts val="0"/>
              </a:spcAft>
              <a:buSzPts val="1910"/>
              <a:buChar char="●"/>
            </a:pPr>
            <a:r>
              <a:rPr lang="en" sz="1910"/>
              <a:t>ML Models will be used as per the requirements.</a:t>
            </a:r>
            <a:endParaRPr sz="191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7"/>
          <p:cNvSpPr txBox="1">
            <a:spLocks noGrp="1"/>
          </p:cNvSpPr>
          <p:nvPr>
            <p:ph type="title"/>
          </p:nvPr>
        </p:nvSpPr>
        <p:spPr>
          <a:xfrm>
            <a:off x="1206875" y="58275"/>
            <a:ext cx="7030500" cy="449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Outcome:</a:t>
            </a:r>
            <a:endParaRPr dirty="0"/>
          </a:p>
        </p:txBody>
      </p:sp>
      <p:cxnSp>
        <p:nvCxnSpPr>
          <p:cNvPr id="361" name="Google Shape;361;p27"/>
          <p:cNvCxnSpPr>
            <a:stCxn id="362" idx="2"/>
            <a:endCxn id="363" idx="1"/>
          </p:cNvCxnSpPr>
          <p:nvPr/>
        </p:nvCxnSpPr>
        <p:spPr>
          <a:xfrm>
            <a:off x="1351871" y="2745858"/>
            <a:ext cx="1130915" cy="1653483"/>
          </a:xfrm>
          <a:prstGeom prst="bentConnector5">
            <a:avLst>
              <a:gd name="adj1" fmla="val 20214"/>
              <a:gd name="adj2" fmla="val 50454"/>
              <a:gd name="adj3" fmla="val 79786"/>
            </a:avLst>
          </a:prstGeom>
          <a:noFill/>
          <a:ln w="9525" cap="flat" cmpd="sng">
            <a:solidFill>
              <a:srgbClr val="C2C2C2"/>
            </a:solidFill>
            <a:prstDash val="solid"/>
            <a:round/>
            <a:headEnd type="none" w="sm" len="sm"/>
            <a:tailEnd type="none" w="sm" len="sm"/>
          </a:ln>
        </p:spPr>
      </p:cxnSp>
      <p:cxnSp>
        <p:nvCxnSpPr>
          <p:cNvPr id="364" name="Google Shape;364;p27"/>
          <p:cNvCxnSpPr>
            <a:stCxn id="362" idx="2"/>
            <a:endCxn id="365" idx="1"/>
          </p:cNvCxnSpPr>
          <p:nvPr/>
        </p:nvCxnSpPr>
        <p:spPr>
          <a:xfrm flipV="1">
            <a:off x="1351871" y="1498719"/>
            <a:ext cx="1175250" cy="1247139"/>
          </a:xfrm>
          <a:prstGeom prst="bentConnector5">
            <a:avLst>
              <a:gd name="adj1" fmla="val 19451"/>
              <a:gd name="adj2" fmla="val 50601"/>
              <a:gd name="adj3" fmla="val 80549"/>
            </a:avLst>
          </a:prstGeom>
          <a:noFill/>
          <a:ln w="9525" cap="flat" cmpd="sng">
            <a:solidFill>
              <a:srgbClr val="C2C2C2"/>
            </a:solidFill>
            <a:prstDash val="solid"/>
            <a:round/>
            <a:headEnd type="none" w="sm" len="sm"/>
            <a:tailEnd type="none" w="sm" len="sm"/>
          </a:ln>
        </p:spPr>
      </p:cxnSp>
      <p:sp>
        <p:nvSpPr>
          <p:cNvPr id="362" name="Google Shape;362;p27"/>
          <p:cNvSpPr/>
          <p:nvPr/>
        </p:nvSpPr>
        <p:spPr>
          <a:xfrm rot="-5400000">
            <a:off x="-746629" y="2440308"/>
            <a:ext cx="3585900" cy="611100"/>
          </a:xfrm>
          <a:prstGeom prst="roundRect">
            <a:avLst>
              <a:gd name="adj" fmla="val 16667"/>
            </a:avLst>
          </a:prstGeom>
          <a:solidFill>
            <a:srgbClr val="840D35"/>
          </a:solidFill>
          <a:ln w="9525" cap="flat" cmpd="sng">
            <a:solidFill>
              <a:srgbClr val="840D3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rgbClr val="FFFFFF"/>
                </a:solidFill>
                <a:latin typeface="Roboto"/>
                <a:ea typeface="Roboto"/>
                <a:cs typeface="Roboto"/>
                <a:sym typeface="Roboto"/>
              </a:rPr>
              <a:t>DATA VISUALIZATION PROJECT </a:t>
            </a:r>
            <a:endParaRPr sz="1100" dirty="0">
              <a:solidFill>
                <a:srgbClr val="FFFFFF"/>
              </a:solidFill>
              <a:latin typeface="Roboto"/>
              <a:ea typeface="Roboto"/>
              <a:cs typeface="Roboto"/>
              <a:sym typeface="Roboto"/>
            </a:endParaRPr>
          </a:p>
        </p:txBody>
      </p:sp>
      <p:sp>
        <p:nvSpPr>
          <p:cNvPr id="365" name="Google Shape;365;p27"/>
          <p:cNvSpPr/>
          <p:nvPr/>
        </p:nvSpPr>
        <p:spPr>
          <a:xfrm>
            <a:off x="2527121" y="1208169"/>
            <a:ext cx="2350500" cy="581100"/>
          </a:xfrm>
          <a:prstGeom prst="roundRect">
            <a:avLst>
              <a:gd name="adj" fmla="val 16667"/>
            </a:avLst>
          </a:prstGeom>
          <a:solidFill>
            <a:srgbClr val="B61249"/>
          </a:solidFill>
          <a:ln w="9525" cap="flat" cmpd="sng">
            <a:solidFill>
              <a:srgbClr val="B6124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rgbClr val="FFFFFF"/>
                </a:solidFill>
                <a:latin typeface="Roboto"/>
                <a:ea typeface="Roboto"/>
                <a:cs typeface="Roboto"/>
                <a:sym typeface="Roboto"/>
              </a:rPr>
              <a:t>Data Visualization</a:t>
            </a:r>
          </a:p>
          <a:p>
            <a:pPr marL="0" lvl="0" indent="0" algn="ctr" rtl="0">
              <a:spcBef>
                <a:spcPts val="0"/>
              </a:spcBef>
              <a:spcAft>
                <a:spcPts val="0"/>
              </a:spcAft>
              <a:buNone/>
            </a:pPr>
            <a:r>
              <a:rPr lang="en" sz="1100" dirty="0">
                <a:solidFill>
                  <a:srgbClr val="FFFFFF"/>
                </a:solidFill>
                <a:latin typeface="Roboto"/>
                <a:ea typeface="Roboto"/>
                <a:cs typeface="Roboto"/>
                <a:sym typeface="Roboto"/>
              </a:rPr>
              <a:t>&amp; Prediction</a:t>
            </a:r>
            <a:endParaRPr sz="1100" dirty="0">
              <a:solidFill>
                <a:srgbClr val="FFFFFF"/>
              </a:solidFill>
              <a:latin typeface="Roboto"/>
              <a:ea typeface="Roboto"/>
              <a:cs typeface="Roboto"/>
              <a:sym typeface="Roboto"/>
            </a:endParaRPr>
          </a:p>
        </p:txBody>
      </p:sp>
      <p:sp>
        <p:nvSpPr>
          <p:cNvPr id="363" name="Google Shape;363;p27"/>
          <p:cNvSpPr/>
          <p:nvPr/>
        </p:nvSpPr>
        <p:spPr>
          <a:xfrm>
            <a:off x="2482786" y="4108791"/>
            <a:ext cx="2350500" cy="581100"/>
          </a:xfrm>
          <a:prstGeom prst="roundRect">
            <a:avLst>
              <a:gd name="adj" fmla="val 16667"/>
            </a:avLst>
          </a:prstGeom>
          <a:solidFill>
            <a:srgbClr val="B61249"/>
          </a:solidFill>
          <a:ln w="9525" cap="flat" cmpd="sng">
            <a:solidFill>
              <a:srgbClr val="B6124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rgbClr val="FFFFFF"/>
                </a:solidFill>
                <a:latin typeface="Roboto"/>
                <a:ea typeface="Roboto"/>
                <a:cs typeface="Roboto"/>
                <a:sym typeface="Roboto"/>
              </a:rPr>
              <a:t>Web Integration</a:t>
            </a:r>
            <a:endParaRPr sz="1100" dirty="0">
              <a:solidFill>
                <a:srgbClr val="FFFFFF"/>
              </a:solidFill>
              <a:latin typeface="Roboto"/>
              <a:ea typeface="Roboto"/>
              <a:cs typeface="Roboto"/>
              <a:sym typeface="Roboto"/>
            </a:endParaRPr>
          </a:p>
        </p:txBody>
      </p:sp>
      <p:sp>
        <p:nvSpPr>
          <p:cNvPr id="366" name="Google Shape;366;p27"/>
          <p:cNvSpPr/>
          <p:nvPr/>
        </p:nvSpPr>
        <p:spPr>
          <a:xfrm>
            <a:off x="5498098" y="355161"/>
            <a:ext cx="2739300" cy="811800"/>
          </a:xfrm>
          <a:prstGeom prst="roundRect">
            <a:avLst>
              <a:gd name="adj" fmla="val 16667"/>
            </a:avLst>
          </a:prstGeom>
          <a:solidFill>
            <a:srgbClr val="E1165A"/>
          </a:solidFill>
          <a:ln w="9525" cap="flat" cmpd="sng">
            <a:solidFill>
              <a:srgbClr val="E1165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rgbClr val="FFFFFF"/>
                </a:solidFill>
                <a:latin typeface="Roboto"/>
                <a:ea typeface="Roboto"/>
                <a:cs typeface="Roboto"/>
                <a:sym typeface="Roboto"/>
              </a:rPr>
              <a:t>Data Analysis, Cleaning, Preprocessing as needed</a:t>
            </a:r>
            <a:endParaRPr sz="1100" dirty="0">
              <a:solidFill>
                <a:srgbClr val="FFFFFF"/>
              </a:solidFill>
              <a:latin typeface="Roboto"/>
              <a:ea typeface="Roboto"/>
              <a:cs typeface="Roboto"/>
              <a:sym typeface="Roboto"/>
            </a:endParaRPr>
          </a:p>
        </p:txBody>
      </p:sp>
      <p:sp>
        <p:nvSpPr>
          <p:cNvPr id="367" name="Google Shape;367;p27"/>
          <p:cNvSpPr/>
          <p:nvPr/>
        </p:nvSpPr>
        <p:spPr>
          <a:xfrm>
            <a:off x="5498098" y="1357089"/>
            <a:ext cx="2739300" cy="714252"/>
          </a:xfrm>
          <a:prstGeom prst="roundRect">
            <a:avLst>
              <a:gd name="adj" fmla="val 16667"/>
            </a:avLst>
          </a:prstGeom>
          <a:solidFill>
            <a:srgbClr val="E1165A"/>
          </a:solidFill>
          <a:ln w="9525" cap="flat" cmpd="sng">
            <a:solidFill>
              <a:srgbClr val="E1165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rgbClr val="FFFFFF"/>
                </a:solidFill>
                <a:latin typeface="Roboto"/>
                <a:ea typeface="Roboto"/>
                <a:cs typeface="Roboto"/>
                <a:sym typeface="Roboto"/>
              </a:rPr>
              <a:t>Creating Tableau Viz, Dashboards, Story</a:t>
            </a:r>
            <a:endParaRPr sz="1100" dirty="0">
              <a:solidFill>
                <a:srgbClr val="FFFFFF"/>
              </a:solidFill>
              <a:latin typeface="Roboto"/>
              <a:ea typeface="Roboto"/>
              <a:cs typeface="Roboto"/>
              <a:sym typeface="Roboto"/>
            </a:endParaRPr>
          </a:p>
        </p:txBody>
      </p:sp>
      <p:sp>
        <p:nvSpPr>
          <p:cNvPr id="368" name="Google Shape;368;p27"/>
          <p:cNvSpPr/>
          <p:nvPr/>
        </p:nvSpPr>
        <p:spPr>
          <a:xfrm>
            <a:off x="5566691" y="3407997"/>
            <a:ext cx="2739300" cy="811800"/>
          </a:xfrm>
          <a:prstGeom prst="roundRect">
            <a:avLst>
              <a:gd name="adj" fmla="val 16667"/>
            </a:avLst>
          </a:prstGeom>
          <a:solidFill>
            <a:srgbClr val="E1165A"/>
          </a:solidFill>
          <a:ln w="9525" cap="flat" cmpd="sng">
            <a:solidFill>
              <a:srgbClr val="E1165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Tableau Public (To link the Viz, Story, Dashboards in online)</a:t>
            </a:r>
            <a:endParaRPr sz="1100">
              <a:solidFill>
                <a:srgbClr val="FFFFFF"/>
              </a:solidFill>
              <a:latin typeface="Roboto"/>
              <a:ea typeface="Roboto"/>
              <a:cs typeface="Roboto"/>
              <a:sym typeface="Roboto"/>
            </a:endParaRPr>
          </a:p>
        </p:txBody>
      </p:sp>
      <p:sp>
        <p:nvSpPr>
          <p:cNvPr id="369" name="Google Shape;369;p27"/>
          <p:cNvSpPr/>
          <p:nvPr/>
        </p:nvSpPr>
        <p:spPr>
          <a:xfrm>
            <a:off x="5566691" y="4272375"/>
            <a:ext cx="2739300" cy="811800"/>
          </a:xfrm>
          <a:prstGeom prst="roundRect">
            <a:avLst>
              <a:gd name="adj" fmla="val 16667"/>
            </a:avLst>
          </a:prstGeom>
          <a:solidFill>
            <a:srgbClr val="E1165A"/>
          </a:solidFill>
          <a:ln w="9525" cap="flat" cmpd="sng">
            <a:solidFill>
              <a:srgbClr val="E1165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rgbClr val="FFFFFF"/>
                </a:solidFill>
                <a:latin typeface="Roboto"/>
                <a:ea typeface="Roboto"/>
                <a:cs typeface="Roboto"/>
                <a:sym typeface="Roboto"/>
              </a:rPr>
              <a:t>Flask Codebase (Use styling and other scrolling effect for a clean Web App Look)</a:t>
            </a:r>
            <a:endParaRPr sz="1100" dirty="0">
              <a:solidFill>
                <a:srgbClr val="FFFFFF"/>
              </a:solidFill>
              <a:latin typeface="Roboto"/>
              <a:ea typeface="Roboto"/>
              <a:cs typeface="Roboto"/>
              <a:sym typeface="Roboto"/>
            </a:endParaRPr>
          </a:p>
        </p:txBody>
      </p:sp>
      <p:cxnSp>
        <p:nvCxnSpPr>
          <p:cNvPr id="370" name="Google Shape;370;p27"/>
          <p:cNvCxnSpPr>
            <a:stCxn id="365" idx="3"/>
            <a:endCxn id="366" idx="1"/>
          </p:cNvCxnSpPr>
          <p:nvPr/>
        </p:nvCxnSpPr>
        <p:spPr>
          <a:xfrm flipV="1">
            <a:off x="4877621" y="761061"/>
            <a:ext cx="620477" cy="737658"/>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371" name="Google Shape;371;p27"/>
          <p:cNvCxnSpPr>
            <a:cxnSpLocks/>
            <a:stCxn id="365" idx="3"/>
            <a:endCxn id="367" idx="1"/>
          </p:cNvCxnSpPr>
          <p:nvPr/>
        </p:nvCxnSpPr>
        <p:spPr>
          <a:xfrm>
            <a:off x="4877621" y="1498719"/>
            <a:ext cx="620477" cy="215496"/>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372" name="Google Shape;372;p27"/>
          <p:cNvCxnSpPr>
            <a:stCxn id="368" idx="1"/>
            <a:endCxn id="363" idx="3"/>
          </p:cNvCxnSpPr>
          <p:nvPr/>
        </p:nvCxnSpPr>
        <p:spPr>
          <a:xfrm rot="10800000" flipV="1">
            <a:off x="4833287" y="3813897"/>
            <a:ext cx="733405" cy="585444"/>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373" name="Google Shape;373;p27"/>
          <p:cNvCxnSpPr>
            <a:stCxn id="369" idx="1"/>
            <a:endCxn id="363" idx="3"/>
          </p:cNvCxnSpPr>
          <p:nvPr/>
        </p:nvCxnSpPr>
        <p:spPr>
          <a:xfrm rot="10800000">
            <a:off x="4833287" y="4399341"/>
            <a:ext cx="733405" cy="278934"/>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27" name="Google Shape;367;p27">
            <a:extLst>
              <a:ext uri="{FF2B5EF4-FFF2-40B4-BE49-F238E27FC236}">
                <a16:creationId xmlns:a16="http://schemas.microsoft.com/office/drawing/2014/main" id="{22A59A15-C742-41C5-85EB-5F53B27C11E8}"/>
              </a:ext>
            </a:extLst>
          </p:cNvPr>
          <p:cNvSpPr/>
          <p:nvPr/>
        </p:nvSpPr>
        <p:spPr>
          <a:xfrm>
            <a:off x="5498075" y="2243155"/>
            <a:ext cx="2739300" cy="714252"/>
          </a:xfrm>
          <a:prstGeom prst="roundRect">
            <a:avLst>
              <a:gd name="adj" fmla="val 16667"/>
            </a:avLst>
          </a:prstGeom>
          <a:solidFill>
            <a:srgbClr val="E1165A"/>
          </a:solidFill>
          <a:ln w="9525" cap="flat" cmpd="sng">
            <a:solidFill>
              <a:srgbClr val="E1165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rgbClr val="FFFFFF"/>
                </a:solidFill>
                <a:latin typeface="Roboto"/>
                <a:ea typeface="Roboto"/>
                <a:cs typeface="Roboto"/>
                <a:sym typeface="Roboto"/>
              </a:rPr>
              <a:t>Scripting &amp; Integrating KNN Model for Prediction of Co2</a:t>
            </a:r>
            <a:endParaRPr sz="1100" dirty="0">
              <a:solidFill>
                <a:srgbClr val="FFFFFF"/>
              </a:solidFill>
              <a:latin typeface="Roboto"/>
              <a:ea typeface="Roboto"/>
              <a:cs typeface="Roboto"/>
              <a:sym typeface="Roboto"/>
            </a:endParaRPr>
          </a:p>
        </p:txBody>
      </p:sp>
      <p:cxnSp>
        <p:nvCxnSpPr>
          <p:cNvPr id="28" name="Google Shape;371;p27">
            <a:extLst>
              <a:ext uri="{FF2B5EF4-FFF2-40B4-BE49-F238E27FC236}">
                <a16:creationId xmlns:a16="http://schemas.microsoft.com/office/drawing/2014/main" id="{E0AA32F6-C269-44A3-AE19-6AAE6C96E4EC}"/>
              </a:ext>
            </a:extLst>
          </p:cNvPr>
          <p:cNvCxnSpPr>
            <a:cxnSpLocks/>
            <a:stCxn id="365" idx="3"/>
            <a:endCxn id="27" idx="1"/>
          </p:cNvCxnSpPr>
          <p:nvPr/>
        </p:nvCxnSpPr>
        <p:spPr>
          <a:xfrm>
            <a:off x="4877621" y="1498719"/>
            <a:ext cx="620454" cy="1101562"/>
          </a:xfrm>
          <a:prstGeom prst="bentConnector3">
            <a:avLst>
              <a:gd name="adj1" fmla="val 50000"/>
            </a:avLst>
          </a:prstGeom>
          <a:noFill/>
          <a:ln w="9525" cap="flat" cmpd="sng">
            <a:solidFill>
              <a:srgbClr val="C2C2C2"/>
            </a:solidFill>
            <a:prstDash val="solid"/>
            <a:round/>
            <a:headEnd type="none" w="sm" len="sm"/>
            <a:tailEnd type="none" w="sm" len="sm"/>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8"/>
          <p:cNvSpPr txBox="1">
            <a:spLocks noGrp="1"/>
          </p:cNvSpPr>
          <p:nvPr>
            <p:ph type="title"/>
          </p:nvPr>
        </p:nvSpPr>
        <p:spPr>
          <a:xfrm>
            <a:off x="1303800" y="136800"/>
            <a:ext cx="7030500" cy="538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379" name="Google Shape;379;p28"/>
          <p:cNvSpPr txBox="1">
            <a:spLocks noGrp="1"/>
          </p:cNvSpPr>
          <p:nvPr>
            <p:ph type="body" idx="1"/>
          </p:nvPr>
        </p:nvSpPr>
        <p:spPr>
          <a:xfrm>
            <a:off x="1303800" y="809975"/>
            <a:ext cx="7030500" cy="40857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a:t>M.B. Ali, R. Saidur, M.S. Hossain, A review on emission analysis in cement industries, Renewable and Sustainable Energy Reviews, Volume 15, Issue 5, 2011, Pages 2252-2261, ISSN 1364-0321, https://doi.org/10.1016/j.rser.2011.02.014.</a:t>
            </a:r>
            <a:endParaRPr/>
          </a:p>
          <a:p>
            <a:pPr marL="457200" lvl="0" indent="-311150" algn="l" rtl="0">
              <a:spcBef>
                <a:spcPts val="0"/>
              </a:spcBef>
              <a:spcAft>
                <a:spcPts val="0"/>
              </a:spcAft>
              <a:buSzPts val="1300"/>
              <a:buAutoNum type="arabicPeriod"/>
            </a:pPr>
            <a:r>
              <a:rPr lang="en"/>
              <a:t>Wolde-Rufael, Yemane, and Samuel Idowu. "Income distribution and CO2 emission: A comparative analysis for China and India." Renewable and Sustainable Energy Reviews 74 (2017): 1336-1345.</a:t>
            </a:r>
            <a:endParaRPr/>
          </a:p>
          <a:p>
            <a:pPr marL="457200" lvl="0" indent="-311150" algn="l" rtl="0">
              <a:spcBef>
                <a:spcPts val="0"/>
              </a:spcBef>
              <a:spcAft>
                <a:spcPts val="0"/>
              </a:spcAft>
              <a:buSzPts val="1300"/>
              <a:buAutoNum type="arabicPeriod"/>
            </a:pPr>
            <a:r>
              <a:rPr lang="en"/>
              <a:t>Köne, Aylin Çiğdem, and Tayfun Büke. "Forecasting of CO2 emissions from fuel combustion using trend analysis." Renewable and Sustainable Energy Reviews 14.9 (2010): 2906-2915.</a:t>
            </a:r>
            <a:endParaRPr/>
          </a:p>
          <a:p>
            <a:pPr marL="457200" lvl="0" indent="-311150" algn="l" rtl="0">
              <a:spcBef>
                <a:spcPts val="0"/>
              </a:spcBef>
              <a:spcAft>
                <a:spcPts val="0"/>
              </a:spcAft>
              <a:buSzPts val="1300"/>
              <a:buAutoNum type="arabicPeriod"/>
            </a:pPr>
            <a:r>
              <a:rPr lang="en"/>
              <a:t>Su, Bin, and B. W. Ang. "Input–output analysis of CO2 emissions embodied in trade: a multi-region model for China." Applied Energy 114 (2014): 377-384.</a:t>
            </a:r>
            <a:endParaRPr/>
          </a:p>
          <a:p>
            <a:pPr marL="457200" lvl="0" indent="-311150" algn="l" rtl="0">
              <a:spcBef>
                <a:spcPts val="0"/>
              </a:spcBef>
              <a:spcAft>
                <a:spcPts val="0"/>
              </a:spcAft>
              <a:buSzPts val="1300"/>
              <a:buAutoNum type="arabicPeriod"/>
            </a:pPr>
            <a:r>
              <a:rPr lang="en"/>
              <a:t>Zakarya, Ghouali Yassine, et al. "Factors affecting CO2 emissions in the BRICS countries: a panel data analysis." Procedia Economics and Finance 26 (2015): 114-125.</a:t>
            </a:r>
            <a:endParaRPr/>
          </a:p>
          <a:p>
            <a:pPr marL="457200" lvl="0" indent="-311150" algn="l" rtl="0">
              <a:spcBef>
                <a:spcPts val="0"/>
              </a:spcBef>
              <a:spcAft>
                <a:spcPts val="0"/>
              </a:spcAft>
              <a:buSzPts val="1300"/>
              <a:buAutoNum type="arabicPeriod"/>
            </a:pPr>
            <a:r>
              <a:rPr lang="en"/>
              <a:t>Azevedo, Vitor G., Simone Sartori, and Lucila MS Campos. "CO2 emissions: A quantitative analysis among the BRICS nations." Renewable and Sustainable Energy Reviews 81 (2018): 107-115.</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29"/>
          <p:cNvSpPr txBox="1">
            <a:spLocks noGrp="1"/>
          </p:cNvSpPr>
          <p:nvPr>
            <p:ph type="title"/>
          </p:nvPr>
        </p:nvSpPr>
        <p:spPr>
          <a:xfrm>
            <a:off x="1303800" y="136800"/>
            <a:ext cx="7030500" cy="538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 (Cont.)</a:t>
            </a:r>
            <a:endParaRPr/>
          </a:p>
        </p:txBody>
      </p:sp>
      <p:sp>
        <p:nvSpPr>
          <p:cNvPr id="385" name="Google Shape;385;p29"/>
          <p:cNvSpPr txBox="1">
            <a:spLocks noGrp="1"/>
          </p:cNvSpPr>
          <p:nvPr>
            <p:ph type="body" idx="1"/>
          </p:nvPr>
        </p:nvSpPr>
        <p:spPr>
          <a:xfrm>
            <a:off x="1303800" y="809975"/>
            <a:ext cx="7030500" cy="40857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startAt="7"/>
            </a:pPr>
            <a:r>
              <a:rPr lang="en"/>
              <a:t>Parikh, Jyoti, et al. "CO2 emissions structure of Indian economy." Energy 34.8 (2009): 1024-1031.</a:t>
            </a:r>
            <a:endParaRPr/>
          </a:p>
          <a:p>
            <a:pPr marL="457200" lvl="0" indent="-311150" algn="l" rtl="0">
              <a:spcBef>
                <a:spcPts val="0"/>
              </a:spcBef>
              <a:spcAft>
                <a:spcPts val="0"/>
              </a:spcAft>
              <a:buSzPts val="1300"/>
              <a:buAutoNum type="arabicPeriod" startAt="7"/>
            </a:pPr>
            <a:r>
              <a:rPr lang="en"/>
              <a:t>Paul, Shyamal, and Rabindra Nath Bhattacharya. "CO2 emission from energy use in India: a decomposition analysis." Energy policy 32.5 (2004): 585-593.</a:t>
            </a:r>
            <a:endParaRPr/>
          </a:p>
          <a:p>
            <a:pPr marL="457200" lvl="0" indent="-311150" algn="l" rtl="0">
              <a:spcBef>
                <a:spcPts val="0"/>
              </a:spcBef>
              <a:spcAft>
                <a:spcPts val="0"/>
              </a:spcAft>
              <a:buSzPts val="1300"/>
              <a:buAutoNum type="arabicPeriod" startAt="7"/>
            </a:pPr>
            <a:r>
              <a:rPr lang="en"/>
              <a:t>Kim, Yeonbae, and Ernst Worrell. "International comparison of CO2 emission trends in the iron and steel industry." Energy policy 30.10 (2002): 827-838.</a:t>
            </a:r>
            <a:endParaRPr/>
          </a:p>
          <a:p>
            <a:pPr marL="457200" lvl="0" indent="-311150" algn="l" rtl="0">
              <a:spcBef>
                <a:spcPts val="0"/>
              </a:spcBef>
              <a:spcAft>
                <a:spcPts val="0"/>
              </a:spcAft>
              <a:buSzPts val="1300"/>
              <a:buAutoNum type="arabicPeriod" startAt="7"/>
            </a:pPr>
            <a:r>
              <a:rPr lang="en"/>
              <a:t>O'neill, Brian C., et al. "Global demographic trends and future carbon emissions." Proceedings of the National Academy of Sciences 107.41 (2010): 17521-17526.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162500"/>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Abstract: CO2 Emission Analysis for Environmental Awareness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84" name="Google Shape;284;p14"/>
          <p:cNvSpPr txBox="1">
            <a:spLocks noGrp="1"/>
          </p:cNvSpPr>
          <p:nvPr>
            <p:ph type="body" idx="1"/>
          </p:nvPr>
        </p:nvSpPr>
        <p:spPr>
          <a:xfrm>
            <a:off x="1303800" y="1161800"/>
            <a:ext cx="7659600" cy="3419100"/>
          </a:xfrm>
          <a:prstGeom prst="rect">
            <a:avLst/>
          </a:prstGeom>
        </p:spPr>
        <p:txBody>
          <a:bodyPr spcFirstLastPara="1" wrap="square" lIns="91425" tIns="91425" rIns="91425" bIns="91425" anchor="t" anchorCtr="0">
            <a:noAutofit/>
          </a:bodyPr>
          <a:lstStyle/>
          <a:p>
            <a:pPr marL="0" lvl="0" indent="0" algn="l" rtl="0">
              <a:spcBef>
                <a:spcPts val="1500"/>
              </a:spcBef>
              <a:spcAft>
                <a:spcPts val="0"/>
              </a:spcAft>
              <a:buNone/>
            </a:pPr>
            <a:r>
              <a:rPr lang="en" sz="1500">
                <a:solidFill>
                  <a:srgbClr val="374151"/>
                </a:solidFill>
                <a:highlight>
                  <a:srgbClr val="F7F7F8"/>
                </a:highlight>
                <a:latin typeface="Roboto"/>
                <a:ea typeface="Roboto"/>
                <a:cs typeface="Roboto"/>
                <a:sym typeface="Roboto"/>
              </a:rPr>
              <a:t>In an increasingly interconnected world, understanding the impact of human activities on the environment is paramount. This project aims to leverage the power of data visualization and web integration to shed light on one of the most pressing issues of our time: carbon dioxide (CO2) emissions. Through a comprehensive analysis of CO2 emissions data, this project seeks to raise awareness about the environmental consequences of various sectors and encourage informed decision-making for a sustainable future.</a:t>
            </a:r>
            <a:endParaRPr sz="1500">
              <a:solidFill>
                <a:srgbClr val="374151"/>
              </a:solidFill>
              <a:highlight>
                <a:srgbClr val="F7F7F8"/>
              </a:highlight>
              <a:latin typeface="Roboto"/>
              <a:ea typeface="Roboto"/>
              <a:cs typeface="Roboto"/>
              <a:sym typeface="Roboto"/>
            </a:endParaRPr>
          </a:p>
          <a:p>
            <a:pPr marL="0" lvl="0" indent="0" algn="l" rtl="0">
              <a:spcBef>
                <a:spcPts val="1500"/>
              </a:spcBef>
              <a:spcAft>
                <a:spcPts val="0"/>
              </a:spcAft>
              <a:buNone/>
            </a:pPr>
            <a:r>
              <a:rPr lang="en" sz="1500">
                <a:solidFill>
                  <a:srgbClr val="374151"/>
                </a:solidFill>
                <a:highlight>
                  <a:srgbClr val="F7F7F8"/>
                </a:highlight>
                <a:latin typeface="Roboto"/>
                <a:ea typeface="Roboto"/>
                <a:cs typeface="Roboto"/>
                <a:sym typeface="Roboto"/>
              </a:rPr>
              <a:t>The project employs a </a:t>
            </a:r>
            <a:r>
              <a:rPr lang="en" sz="1500" b="1">
                <a:solidFill>
                  <a:srgbClr val="374151"/>
                </a:solidFill>
                <a:highlight>
                  <a:srgbClr val="F7F7F8"/>
                </a:highlight>
                <a:latin typeface="Roboto"/>
                <a:ea typeface="Roboto"/>
                <a:cs typeface="Roboto"/>
                <a:sym typeface="Roboto"/>
              </a:rPr>
              <a:t>multi-faceted approach</a:t>
            </a:r>
            <a:r>
              <a:rPr lang="en" sz="1500">
                <a:solidFill>
                  <a:srgbClr val="374151"/>
                </a:solidFill>
                <a:highlight>
                  <a:srgbClr val="F7F7F8"/>
                </a:highlight>
                <a:latin typeface="Roboto"/>
                <a:ea typeface="Roboto"/>
                <a:cs typeface="Roboto"/>
                <a:sym typeface="Roboto"/>
              </a:rPr>
              <a:t>, combining </a:t>
            </a:r>
            <a:r>
              <a:rPr lang="en" sz="1500" b="1">
                <a:solidFill>
                  <a:srgbClr val="374151"/>
                </a:solidFill>
                <a:highlight>
                  <a:srgbClr val="F7F7F8"/>
                </a:highlight>
                <a:latin typeface="Roboto"/>
                <a:ea typeface="Roboto"/>
                <a:cs typeface="Roboto"/>
                <a:sym typeface="Roboto"/>
              </a:rPr>
              <a:t>data visualization tools like Tableau and web development technologies such as Flask</a:t>
            </a:r>
            <a:r>
              <a:rPr lang="en" sz="1500">
                <a:solidFill>
                  <a:srgbClr val="374151"/>
                </a:solidFill>
                <a:highlight>
                  <a:srgbClr val="F7F7F8"/>
                </a:highlight>
                <a:latin typeface="Roboto"/>
                <a:ea typeface="Roboto"/>
                <a:cs typeface="Roboto"/>
                <a:sym typeface="Roboto"/>
              </a:rPr>
              <a:t> to create an engaging and informative user experience. The core objective is to present complex data in an easily digestible manner, making it accessible to a wide audience, including those without a technical background.</a:t>
            </a:r>
            <a:endParaRPr sz="1500">
              <a:solidFill>
                <a:srgbClr val="374151"/>
              </a:solidFill>
              <a:highlight>
                <a:srgbClr val="F7F7F8"/>
              </a:highlight>
              <a:latin typeface="Roboto"/>
              <a:ea typeface="Roboto"/>
              <a:cs typeface="Roboto"/>
              <a:sym typeface="Roboto"/>
            </a:endParaRPr>
          </a:p>
          <a:p>
            <a:pPr marL="0" lvl="0" indent="0" algn="l" rtl="0">
              <a:spcBef>
                <a:spcPts val="1500"/>
              </a:spcBef>
              <a:spcAft>
                <a:spcPts val="1200"/>
              </a:spcAft>
              <a:buNone/>
            </a:pP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body" idx="1"/>
          </p:nvPr>
        </p:nvSpPr>
        <p:spPr>
          <a:xfrm>
            <a:off x="1277375" y="111700"/>
            <a:ext cx="7646400" cy="4442700"/>
          </a:xfrm>
          <a:prstGeom prst="rect">
            <a:avLst/>
          </a:prstGeom>
        </p:spPr>
        <p:txBody>
          <a:bodyPr spcFirstLastPara="1" wrap="square" lIns="91425" tIns="91425" rIns="91425" bIns="91425" anchor="t" anchorCtr="0">
            <a:noAutofit/>
          </a:bodyPr>
          <a:lstStyle/>
          <a:p>
            <a:pPr marL="0" lvl="0" indent="0" algn="l" rtl="0">
              <a:lnSpc>
                <a:spcPct val="105000"/>
              </a:lnSpc>
              <a:spcBef>
                <a:spcPts val="1500"/>
              </a:spcBef>
              <a:spcAft>
                <a:spcPts val="0"/>
              </a:spcAft>
              <a:buSzPts val="852"/>
              <a:buNone/>
            </a:pPr>
            <a:r>
              <a:rPr lang="en" sz="1500" b="1">
                <a:solidFill>
                  <a:srgbClr val="374151"/>
                </a:solidFill>
                <a:highlight>
                  <a:srgbClr val="F7F7F8"/>
                </a:highlight>
                <a:latin typeface="Roboto"/>
                <a:ea typeface="Roboto"/>
                <a:cs typeface="Roboto"/>
                <a:sym typeface="Roboto"/>
              </a:rPr>
              <a:t>Highlights:</a:t>
            </a:r>
            <a:endParaRPr sz="1500" b="1">
              <a:solidFill>
                <a:srgbClr val="374151"/>
              </a:solidFill>
              <a:highlight>
                <a:srgbClr val="F7F7F8"/>
              </a:highlight>
              <a:latin typeface="Roboto"/>
              <a:ea typeface="Roboto"/>
              <a:cs typeface="Roboto"/>
              <a:sym typeface="Roboto"/>
            </a:endParaRPr>
          </a:p>
          <a:p>
            <a:pPr marL="457200" lvl="0" indent="-323850" algn="l" rtl="0">
              <a:lnSpc>
                <a:spcPct val="105000"/>
              </a:lnSpc>
              <a:spcBef>
                <a:spcPts val="1500"/>
              </a:spcBef>
              <a:spcAft>
                <a:spcPts val="0"/>
              </a:spcAft>
              <a:buClr>
                <a:srgbClr val="374151"/>
              </a:buClr>
              <a:buSzPts val="1500"/>
              <a:buFont typeface="Roboto"/>
              <a:buChar char="●"/>
            </a:pPr>
            <a:r>
              <a:rPr lang="en" sz="1500" b="1">
                <a:solidFill>
                  <a:srgbClr val="374151"/>
                </a:solidFill>
                <a:highlight>
                  <a:srgbClr val="F7F7F8"/>
                </a:highlight>
                <a:latin typeface="Roboto"/>
                <a:ea typeface="Roboto"/>
                <a:cs typeface="Roboto"/>
                <a:sym typeface="Roboto"/>
              </a:rPr>
              <a:t>Data Collection &amp; Cleaning</a:t>
            </a:r>
            <a:r>
              <a:rPr lang="en" sz="1500">
                <a:solidFill>
                  <a:srgbClr val="374151"/>
                </a:solidFill>
                <a:highlight>
                  <a:srgbClr val="F7F7F8"/>
                </a:highlight>
                <a:latin typeface="Roboto"/>
                <a:ea typeface="Roboto"/>
                <a:cs typeface="Roboto"/>
                <a:sym typeface="Roboto"/>
              </a:rPr>
              <a:t>: Finest cleaning ensure accurate insights into CO2 emissions from various sectors.</a:t>
            </a:r>
            <a:endParaRPr sz="1500">
              <a:solidFill>
                <a:srgbClr val="374151"/>
              </a:solidFill>
              <a:highlight>
                <a:srgbClr val="F7F7F8"/>
              </a:highlight>
              <a:latin typeface="Roboto"/>
              <a:ea typeface="Roboto"/>
              <a:cs typeface="Roboto"/>
              <a:sym typeface="Roboto"/>
            </a:endParaRPr>
          </a:p>
          <a:p>
            <a:pPr marL="457200" lvl="0" indent="-323850" algn="l" rtl="0">
              <a:lnSpc>
                <a:spcPct val="105000"/>
              </a:lnSpc>
              <a:spcBef>
                <a:spcPts val="0"/>
              </a:spcBef>
              <a:spcAft>
                <a:spcPts val="0"/>
              </a:spcAft>
              <a:buClr>
                <a:srgbClr val="374151"/>
              </a:buClr>
              <a:buSzPts val="1500"/>
              <a:buFont typeface="Roboto"/>
              <a:buChar char="●"/>
            </a:pPr>
            <a:r>
              <a:rPr lang="en" sz="1500" b="1">
                <a:solidFill>
                  <a:srgbClr val="374151"/>
                </a:solidFill>
                <a:highlight>
                  <a:srgbClr val="F7F7F8"/>
                </a:highlight>
                <a:latin typeface="Roboto"/>
                <a:ea typeface="Roboto"/>
                <a:cs typeface="Roboto"/>
                <a:sym typeface="Roboto"/>
              </a:rPr>
              <a:t>Interactive Visualizations: </a:t>
            </a:r>
            <a:r>
              <a:rPr lang="en" sz="1500">
                <a:solidFill>
                  <a:srgbClr val="374151"/>
                </a:solidFill>
                <a:highlight>
                  <a:srgbClr val="F7F7F8"/>
                </a:highlight>
                <a:latin typeface="Roboto"/>
                <a:ea typeface="Roboto"/>
                <a:cs typeface="Roboto"/>
                <a:sym typeface="Roboto"/>
              </a:rPr>
              <a:t>Tableau's dynamic visualizations reveal emission trends by sector, region, and time, enabling users to explore patterns effortlessly.</a:t>
            </a:r>
            <a:endParaRPr sz="1500">
              <a:solidFill>
                <a:srgbClr val="374151"/>
              </a:solidFill>
              <a:highlight>
                <a:srgbClr val="F7F7F8"/>
              </a:highlight>
              <a:latin typeface="Roboto"/>
              <a:ea typeface="Roboto"/>
              <a:cs typeface="Roboto"/>
              <a:sym typeface="Roboto"/>
            </a:endParaRPr>
          </a:p>
          <a:p>
            <a:pPr marL="457200" lvl="0" indent="-323850" algn="l" rtl="0">
              <a:lnSpc>
                <a:spcPct val="105000"/>
              </a:lnSpc>
              <a:spcBef>
                <a:spcPts val="0"/>
              </a:spcBef>
              <a:spcAft>
                <a:spcPts val="0"/>
              </a:spcAft>
              <a:buClr>
                <a:srgbClr val="374151"/>
              </a:buClr>
              <a:buSzPts val="1500"/>
              <a:buFont typeface="Roboto"/>
              <a:buChar char="●"/>
            </a:pPr>
            <a:r>
              <a:rPr lang="en" sz="1500" b="1">
                <a:solidFill>
                  <a:srgbClr val="374151"/>
                </a:solidFill>
                <a:highlight>
                  <a:srgbClr val="F7F7F8"/>
                </a:highlight>
                <a:latin typeface="Roboto"/>
                <a:ea typeface="Roboto"/>
                <a:cs typeface="Roboto"/>
                <a:sym typeface="Roboto"/>
              </a:rPr>
              <a:t>Web Platform:</a:t>
            </a:r>
            <a:r>
              <a:rPr lang="en" sz="1500">
                <a:solidFill>
                  <a:srgbClr val="374151"/>
                </a:solidFill>
                <a:highlight>
                  <a:srgbClr val="F7F7F8"/>
                </a:highlight>
                <a:latin typeface="Roboto"/>
                <a:ea typeface="Roboto"/>
                <a:cs typeface="Roboto"/>
                <a:sym typeface="Roboto"/>
              </a:rPr>
              <a:t> The Flask-based website integrates Tableau visualizations, providing an engaging hub for users to access and interact with the CO2 analysis.</a:t>
            </a:r>
            <a:endParaRPr sz="1500">
              <a:solidFill>
                <a:srgbClr val="374151"/>
              </a:solidFill>
              <a:highlight>
                <a:srgbClr val="F7F7F8"/>
              </a:highlight>
              <a:latin typeface="Roboto"/>
              <a:ea typeface="Roboto"/>
              <a:cs typeface="Roboto"/>
              <a:sym typeface="Roboto"/>
            </a:endParaRPr>
          </a:p>
          <a:p>
            <a:pPr marL="457200" lvl="0" indent="-323850" algn="l" rtl="0">
              <a:lnSpc>
                <a:spcPct val="105000"/>
              </a:lnSpc>
              <a:spcBef>
                <a:spcPts val="0"/>
              </a:spcBef>
              <a:spcAft>
                <a:spcPts val="0"/>
              </a:spcAft>
              <a:buClr>
                <a:srgbClr val="374151"/>
              </a:buClr>
              <a:buSzPts val="1500"/>
              <a:buFont typeface="Roboto"/>
              <a:buChar char="●"/>
            </a:pPr>
            <a:r>
              <a:rPr lang="en" sz="1500" b="1">
                <a:solidFill>
                  <a:srgbClr val="374151"/>
                </a:solidFill>
                <a:highlight>
                  <a:srgbClr val="F7F7F8"/>
                </a:highlight>
                <a:latin typeface="Roboto"/>
                <a:ea typeface="Roboto"/>
                <a:cs typeface="Roboto"/>
                <a:sym typeface="Roboto"/>
              </a:rPr>
              <a:t>Education Focus</a:t>
            </a:r>
            <a:r>
              <a:rPr lang="en" sz="1500">
                <a:solidFill>
                  <a:srgbClr val="374151"/>
                </a:solidFill>
                <a:highlight>
                  <a:srgbClr val="F7F7F8"/>
                </a:highlight>
                <a:latin typeface="Roboto"/>
                <a:ea typeface="Roboto"/>
                <a:cs typeface="Roboto"/>
                <a:sym typeface="Roboto"/>
              </a:rPr>
              <a:t>: The project not only presents data but also educates users about the impact of CO2 emissions and encourages informed decision-making.</a:t>
            </a:r>
            <a:endParaRPr sz="1500">
              <a:solidFill>
                <a:srgbClr val="374151"/>
              </a:solidFill>
              <a:highlight>
                <a:srgbClr val="F7F7F8"/>
              </a:highlight>
              <a:latin typeface="Roboto"/>
              <a:ea typeface="Roboto"/>
              <a:cs typeface="Roboto"/>
              <a:sym typeface="Roboto"/>
            </a:endParaRPr>
          </a:p>
          <a:p>
            <a:pPr marL="457200" lvl="0" indent="-323850" algn="l" rtl="0">
              <a:lnSpc>
                <a:spcPct val="105000"/>
              </a:lnSpc>
              <a:spcBef>
                <a:spcPts val="0"/>
              </a:spcBef>
              <a:spcAft>
                <a:spcPts val="0"/>
              </a:spcAft>
              <a:buClr>
                <a:srgbClr val="374151"/>
              </a:buClr>
              <a:buSzPts val="1500"/>
              <a:buFont typeface="Roboto"/>
              <a:buChar char="●"/>
            </a:pPr>
            <a:r>
              <a:rPr lang="en" sz="1500" b="1">
                <a:solidFill>
                  <a:srgbClr val="374151"/>
                </a:solidFill>
                <a:highlight>
                  <a:srgbClr val="F7F7F8"/>
                </a:highlight>
                <a:latin typeface="Roboto"/>
                <a:ea typeface="Roboto"/>
                <a:cs typeface="Roboto"/>
                <a:sym typeface="Roboto"/>
              </a:rPr>
              <a:t>Social Impact</a:t>
            </a:r>
            <a:r>
              <a:rPr lang="en" sz="1500">
                <a:solidFill>
                  <a:srgbClr val="374151"/>
                </a:solidFill>
                <a:highlight>
                  <a:srgbClr val="F7F7F8"/>
                </a:highlight>
                <a:latin typeface="Roboto"/>
                <a:ea typeface="Roboto"/>
                <a:cs typeface="Roboto"/>
                <a:sym typeface="Roboto"/>
              </a:rPr>
              <a:t>: By merging societal awareness and nature-related insights, the project catalyzes discussions and collective efforts towards emission reduction.</a:t>
            </a:r>
            <a:endParaRPr sz="1500">
              <a:solidFill>
                <a:srgbClr val="374151"/>
              </a:solidFill>
              <a:highlight>
                <a:srgbClr val="F7F7F8"/>
              </a:highlight>
              <a:latin typeface="Roboto"/>
              <a:ea typeface="Roboto"/>
              <a:cs typeface="Roboto"/>
              <a:sym typeface="Roboto"/>
            </a:endParaRPr>
          </a:p>
          <a:p>
            <a:pPr marL="0" lvl="0" indent="0" algn="l" rtl="0">
              <a:lnSpc>
                <a:spcPct val="105000"/>
              </a:lnSpc>
              <a:spcBef>
                <a:spcPts val="1500"/>
              </a:spcBef>
              <a:spcAft>
                <a:spcPts val="0"/>
              </a:spcAft>
              <a:buSzPts val="852"/>
              <a:buNone/>
            </a:pPr>
            <a:r>
              <a:rPr lang="en" sz="1500">
                <a:solidFill>
                  <a:srgbClr val="374151"/>
                </a:solidFill>
                <a:highlight>
                  <a:srgbClr val="F7F7F8"/>
                </a:highlight>
                <a:latin typeface="Roboto"/>
                <a:ea typeface="Roboto"/>
                <a:cs typeface="Roboto"/>
                <a:sym typeface="Roboto"/>
              </a:rPr>
              <a:t>This project, born from a Data Visualization course, addresses data literacy and environmental consciousness. It aspires to empower individuals to comprehend and combat CO2 emissions, contributing to a more sustainable future.</a:t>
            </a:r>
            <a:endParaRPr sz="1500">
              <a:solidFill>
                <a:srgbClr val="374151"/>
              </a:solidFill>
              <a:highlight>
                <a:srgbClr val="F7F7F8"/>
              </a:highlight>
              <a:latin typeface="Roboto"/>
              <a:ea typeface="Roboto"/>
              <a:cs typeface="Roboto"/>
              <a:sym typeface="Roboto"/>
            </a:endParaRPr>
          </a:p>
          <a:p>
            <a:pPr marL="0" lvl="0" indent="0" algn="l" rtl="0">
              <a:lnSpc>
                <a:spcPct val="105000"/>
              </a:lnSpc>
              <a:spcBef>
                <a:spcPts val="0"/>
              </a:spcBef>
              <a:spcAft>
                <a:spcPts val="1200"/>
              </a:spcAft>
              <a:buSzPts val="852"/>
              <a:buNone/>
            </a:pP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6"/>
          <p:cNvSpPr txBox="1">
            <a:spLocks noGrp="1"/>
          </p:cNvSpPr>
          <p:nvPr>
            <p:ph type="title"/>
          </p:nvPr>
        </p:nvSpPr>
        <p:spPr>
          <a:xfrm>
            <a:off x="1303800" y="87800"/>
            <a:ext cx="7030500" cy="564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Literature Survey </a:t>
            </a:r>
            <a:endParaRPr/>
          </a:p>
        </p:txBody>
      </p:sp>
      <p:sp>
        <p:nvSpPr>
          <p:cNvPr id="295" name="Google Shape;295;p16"/>
          <p:cNvSpPr txBox="1">
            <a:spLocks noGrp="1"/>
          </p:cNvSpPr>
          <p:nvPr>
            <p:ph type="body" idx="1"/>
          </p:nvPr>
        </p:nvSpPr>
        <p:spPr>
          <a:xfrm>
            <a:off x="1303800" y="770850"/>
            <a:ext cx="7243200" cy="4163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sz="1100" b="1">
                <a:solidFill>
                  <a:srgbClr val="000000"/>
                </a:solidFill>
                <a:latin typeface="Arial"/>
                <a:ea typeface="Arial"/>
                <a:cs typeface="Arial"/>
                <a:sym typeface="Arial"/>
              </a:rPr>
              <a:t>A review on emission analysis in cement industries - </a:t>
            </a:r>
            <a:endParaRPr sz="1100" b="1">
              <a:solidFill>
                <a:srgbClr val="000000"/>
              </a:solidFill>
              <a:latin typeface="Arial"/>
              <a:ea typeface="Arial"/>
              <a:cs typeface="Arial"/>
              <a:sym typeface="Arial"/>
            </a:endParaRPr>
          </a:p>
          <a:p>
            <a:pPr marL="457200" lvl="0" indent="0" algn="l" rtl="0">
              <a:spcBef>
                <a:spcPts val="1200"/>
              </a:spcBef>
              <a:spcAft>
                <a:spcPts val="0"/>
              </a:spcAft>
              <a:buNone/>
            </a:pPr>
            <a:r>
              <a:rPr lang="en" sz="1100">
                <a:solidFill>
                  <a:srgbClr val="000000"/>
                </a:solidFill>
                <a:latin typeface="Arial"/>
                <a:ea typeface="Arial"/>
                <a:cs typeface="Arial"/>
                <a:sym typeface="Arial"/>
              </a:rPr>
              <a:t>The cement subsector consumes approximately 12–15% of the total industrial energy use. Therefore, this subsector releases CO</a:t>
            </a:r>
            <a:r>
              <a:rPr lang="en" sz="1100" baseline="-25000">
                <a:solidFill>
                  <a:srgbClr val="000000"/>
                </a:solidFill>
                <a:latin typeface="Arial"/>
                <a:ea typeface="Arial"/>
                <a:cs typeface="Arial"/>
                <a:sym typeface="Arial"/>
              </a:rPr>
              <a:t>2</a:t>
            </a:r>
            <a:r>
              <a:rPr lang="en" sz="1100">
                <a:solidFill>
                  <a:srgbClr val="000000"/>
                </a:solidFill>
                <a:latin typeface="Arial"/>
                <a:ea typeface="Arial"/>
                <a:cs typeface="Arial"/>
                <a:sym typeface="Arial"/>
              </a:rPr>
              <a:t> emissions to the atmosphere as a result of burning fossil fuels to produce energy needed for the cement manufacturing process. The cement industry contributes about 7% of the total worldwide CO</a:t>
            </a:r>
            <a:r>
              <a:rPr lang="en" sz="1100" baseline="-25000">
                <a:solidFill>
                  <a:srgbClr val="000000"/>
                </a:solidFill>
                <a:latin typeface="Arial"/>
                <a:ea typeface="Arial"/>
                <a:cs typeface="Arial"/>
                <a:sym typeface="Arial"/>
              </a:rPr>
              <a:t>2</a:t>
            </a:r>
            <a:r>
              <a:rPr lang="en" sz="1100">
                <a:solidFill>
                  <a:srgbClr val="000000"/>
                </a:solidFill>
                <a:latin typeface="Arial"/>
                <a:ea typeface="Arial"/>
                <a:cs typeface="Arial"/>
                <a:sym typeface="Arial"/>
              </a:rPr>
              <a:t> emissions. </a:t>
            </a:r>
            <a:endParaRPr sz="1100">
              <a:solidFill>
                <a:srgbClr val="000000"/>
              </a:solidFill>
              <a:latin typeface="Arial"/>
              <a:ea typeface="Arial"/>
              <a:cs typeface="Arial"/>
              <a:sym typeface="Arial"/>
            </a:endParaRPr>
          </a:p>
          <a:p>
            <a:pPr marL="457200" lvl="0" indent="-298450" algn="l" rtl="0">
              <a:spcBef>
                <a:spcPts val="1200"/>
              </a:spcBef>
              <a:spcAft>
                <a:spcPts val="0"/>
              </a:spcAft>
              <a:buClr>
                <a:srgbClr val="000000"/>
              </a:buClr>
              <a:buSzPts val="1100"/>
              <a:buFont typeface="Arial"/>
              <a:buAutoNum type="arabicPeriod"/>
            </a:pPr>
            <a:r>
              <a:rPr lang="en" sz="1100" b="1">
                <a:solidFill>
                  <a:srgbClr val="000000"/>
                </a:solidFill>
                <a:latin typeface="Arial"/>
                <a:ea typeface="Arial"/>
                <a:cs typeface="Arial"/>
                <a:sym typeface="Arial"/>
              </a:rPr>
              <a:t>Income distribution and CO2 emission: A comparative analysis for China and India - </a:t>
            </a:r>
            <a:endParaRPr sz="1100" b="1">
              <a:solidFill>
                <a:srgbClr val="000000"/>
              </a:solidFill>
              <a:latin typeface="Arial"/>
              <a:ea typeface="Arial"/>
              <a:cs typeface="Arial"/>
              <a:sym typeface="Arial"/>
            </a:endParaRPr>
          </a:p>
          <a:p>
            <a:pPr marL="457200" lvl="0" indent="0" algn="l" rtl="0">
              <a:spcBef>
                <a:spcPts val="1200"/>
              </a:spcBef>
              <a:spcAft>
                <a:spcPts val="1200"/>
              </a:spcAft>
              <a:buNone/>
            </a:pPr>
            <a:r>
              <a:rPr lang="en" sz="1100">
                <a:solidFill>
                  <a:srgbClr val="000000"/>
                </a:solidFill>
                <a:latin typeface="Arial"/>
                <a:ea typeface="Arial"/>
                <a:cs typeface="Arial"/>
                <a:sym typeface="Arial"/>
              </a:rPr>
              <a:t>The aim of this paper is to test whether income inequality contributes to environmental degradation in China and India, where both countries are giving a great concern about the implications of their unsustainable energy consumption to the environment not only to themselves but also to the global environmental sustainability. By applying the bounds test approach to cointegration we found in both countries a long-run but not a statistically significant relationship between income inequality and CO</a:t>
            </a:r>
            <a:r>
              <a:rPr lang="en" sz="1100" baseline="-25000">
                <a:solidFill>
                  <a:srgbClr val="000000"/>
                </a:solidFill>
                <a:latin typeface="Arial"/>
                <a:ea typeface="Arial"/>
                <a:cs typeface="Arial"/>
                <a:sym typeface="Arial"/>
              </a:rPr>
              <a:t>2</a:t>
            </a:r>
            <a:r>
              <a:rPr lang="en" sz="1100">
                <a:solidFill>
                  <a:srgbClr val="000000"/>
                </a:solidFill>
                <a:latin typeface="Arial"/>
                <a:ea typeface="Arial"/>
                <a:cs typeface="Arial"/>
                <a:sym typeface="Arial"/>
              </a:rPr>
              <a:t> emissions both in the long-run and in the short-run. The robustness of our cointegration results is also ascertained by using three different long-run tests. Furthermore, applying the variance decomposition analysis to examine the dynamic causal relationship between the Gini coefficient of income distribution and CO</a:t>
            </a:r>
            <a:r>
              <a:rPr lang="en" sz="1100" baseline="-25000">
                <a:solidFill>
                  <a:srgbClr val="000000"/>
                </a:solidFill>
                <a:latin typeface="Arial"/>
                <a:ea typeface="Arial"/>
                <a:cs typeface="Arial"/>
                <a:sym typeface="Arial"/>
              </a:rPr>
              <a:t>2</a:t>
            </a:r>
            <a:r>
              <a:rPr lang="en" sz="1100">
                <a:solidFill>
                  <a:srgbClr val="000000"/>
                </a:solidFill>
                <a:latin typeface="Arial"/>
                <a:ea typeface="Arial"/>
                <a:cs typeface="Arial"/>
                <a:sym typeface="Arial"/>
              </a:rPr>
              <a:t> emissions, we found that income inequality was the least important factor in determining CO</a:t>
            </a:r>
            <a:r>
              <a:rPr lang="en" sz="1100" baseline="-25000">
                <a:solidFill>
                  <a:srgbClr val="000000"/>
                </a:solidFill>
                <a:latin typeface="Arial"/>
                <a:ea typeface="Arial"/>
                <a:cs typeface="Arial"/>
                <a:sym typeface="Arial"/>
              </a:rPr>
              <a:t>2</a:t>
            </a:r>
            <a:r>
              <a:rPr lang="en" sz="1100">
                <a:solidFill>
                  <a:srgbClr val="000000"/>
                </a:solidFill>
                <a:latin typeface="Arial"/>
                <a:ea typeface="Arial"/>
                <a:cs typeface="Arial"/>
                <a:sym typeface="Arial"/>
              </a:rPr>
              <a:t> emissions and that there was no causality running in any direction between CO</a:t>
            </a:r>
            <a:r>
              <a:rPr lang="en" sz="1100" baseline="-25000">
                <a:solidFill>
                  <a:srgbClr val="000000"/>
                </a:solidFill>
                <a:latin typeface="Arial"/>
                <a:ea typeface="Arial"/>
                <a:cs typeface="Arial"/>
                <a:sym typeface="Arial"/>
              </a:rPr>
              <a:t>2</a:t>
            </a:r>
            <a:r>
              <a:rPr lang="en" sz="1100">
                <a:solidFill>
                  <a:srgbClr val="000000"/>
                </a:solidFill>
                <a:latin typeface="Arial"/>
                <a:ea typeface="Arial"/>
                <a:cs typeface="Arial"/>
                <a:sym typeface="Arial"/>
              </a:rPr>
              <a:t> emissions and income inequality in both countries.</a:t>
            </a:r>
            <a:endParaRPr sz="1100" b="1">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7"/>
          <p:cNvSpPr txBox="1">
            <a:spLocks noGrp="1"/>
          </p:cNvSpPr>
          <p:nvPr>
            <p:ph type="title"/>
          </p:nvPr>
        </p:nvSpPr>
        <p:spPr>
          <a:xfrm>
            <a:off x="1303800" y="87800"/>
            <a:ext cx="7030500" cy="564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Literature Survey  (Cont.)</a:t>
            </a:r>
            <a:endParaRPr/>
          </a:p>
        </p:txBody>
      </p:sp>
      <p:sp>
        <p:nvSpPr>
          <p:cNvPr id="301" name="Google Shape;301;p17"/>
          <p:cNvSpPr txBox="1">
            <a:spLocks noGrp="1"/>
          </p:cNvSpPr>
          <p:nvPr>
            <p:ph type="body" idx="1"/>
          </p:nvPr>
        </p:nvSpPr>
        <p:spPr>
          <a:xfrm>
            <a:off x="1303800" y="770850"/>
            <a:ext cx="7243200" cy="4163100"/>
          </a:xfrm>
          <a:prstGeom prst="rect">
            <a:avLst/>
          </a:prstGeom>
        </p:spPr>
        <p:txBody>
          <a:bodyPr spcFirstLastPara="1" wrap="square" lIns="91425" tIns="91425" rIns="91425" bIns="91425" anchor="t" anchorCtr="0">
            <a:normAutofit/>
          </a:bodyPr>
          <a:lstStyle/>
          <a:p>
            <a:pPr marL="457200" lvl="0" indent="-298450" algn="l" rtl="0">
              <a:spcBef>
                <a:spcPts val="0"/>
              </a:spcBef>
              <a:spcAft>
                <a:spcPts val="0"/>
              </a:spcAft>
              <a:buClr>
                <a:srgbClr val="000000"/>
              </a:buClr>
              <a:buSzPts val="1100"/>
              <a:buFont typeface="Arial"/>
              <a:buAutoNum type="arabicPeriod" startAt="3"/>
            </a:pPr>
            <a:r>
              <a:rPr lang="en" sz="1100" b="1">
                <a:solidFill>
                  <a:srgbClr val="000000"/>
                </a:solidFill>
                <a:latin typeface="Arial"/>
                <a:ea typeface="Arial"/>
                <a:cs typeface="Arial"/>
                <a:sym typeface="Arial"/>
              </a:rPr>
              <a:t>Forecasting of CO2 emissions from fuel combustion using trend analysis -  </a:t>
            </a:r>
            <a:endParaRPr sz="1100" b="1">
              <a:solidFill>
                <a:srgbClr val="000000"/>
              </a:solidFill>
              <a:latin typeface="Arial"/>
              <a:ea typeface="Arial"/>
              <a:cs typeface="Arial"/>
              <a:sym typeface="Arial"/>
            </a:endParaRPr>
          </a:p>
          <a:p>
            <a:pPr marL="457200" lvl="0" indent="0" algn="l" rtl="0">
              <a:spcBef>
                <a:spcPts val="1200"/>
              </a:spcBef>
              <a:spcAft>
                <a:spcPts val="0"/>
              </a:spcAft>
              <a:buNone/>
            </a:pPr>
            <a:r>
              <a:rPr lang="en" sz="1100">
                <a:solidFill>
                  <a:srgbClr val="000000"/>
                </a:solidFill>
                <a:latin typeface="Arial"/>
                <a:ea typeface="Arial"/>
                <a:cs typeface="Arial"/>
                <a:sym typeface="Arial"/>
              </a:rPr>
              <a:t>The accelerating use of fossil fuels since the Industrial Revolution and the rapid destruction of forests causes a significant increase in greenhouse gases. The increasing threat of global warming and climate change has been the major, worldwide, ongoing concern especially in the last two decades. The impacts of global warming on the world economy have been assessed intensively by researchers since the 1990s.</a:t>
            </a:r>
            <a:r>
              <a:rPr lang="en" sz="1100" b="1">
                <a:solidFill>
                  <a:srgbClr val="000000"/>
                </a:solidFill>
                <a:latin typeface="Arial"/>
                <a:ea typeface="Arial"/>
                <a:cs typeface="Arial"/>
                <a:sym typeface="Arial"/>
              </a:rPr>
              <a:t> </a:t>
            </a:r>
            <a:r>
              <a:rPr lang="en" sz="1100">
                <a:solidFill>
                  <a:srgbClr val="000000"/>
                </a:solidFill>
                <a:latin typeface="Arial"/>
                <a:ea typeface="Arial"/>
                <a:cs typeface="Arial"/>
                <a:sym typeface="Arial"/>
              </a:rPr>
              <a:t>The top-25 emitting countries accounted 82.27% of the world CO</a:t>
            </a:r>
            <a:r>
              <a:rPr lang="en" sz="1100" baseline="-25000">
                <a:solidFill>
                  <a:srgbClr val="000000"/>
                </a:solidFill>
                <a:latin typeface="Arial"/>
                <a:ea typeface="Arial"/>
                <a:cs typeface="Arial"/>
                <a:sym typeface="Arial"/>
              </a:rPr>
              <a:t>2</a:t>
            </a:r>
            <a:r>
              <a:rPr lang="en" sz="1100">
                <a:solidFill>
                  <a:srgbClr val="000000"/>
                </a:solidFill>
                <a:latin typeface="Arial"/>
                <a:ea typeface="Arial"/>
                <a:cs typeface="Arial"/>
                <a:sym typeface="Arial"/>
              </a:rPr>
              <a:t> emissions in 2007. In the same year China was the largest emitter and generated 20.96% of the world total. Trend analysis is based on the idea that what has happened in the past gives traders an idea of what will happen in the future.</a:t>
            </a:r>
            <a:endParaRPr sz="1100" b="1">
              <a:solidFill>
                <a:srgbClr val="000000"/>
              </a:solidFill>
              <a:latin typeface="Arial"/>
              <a:ea typeface="Arial"/>
              <a:cs typeface="Arial"/>
              <a:sym typeface="Arial"/>
            </a:endParaRPr>
          </a:p>
          <a:p>
            <a:pPr marL="457200" lvl="0" indent="-298450" algn="l" rtl="0">
              <a:spcBef>
                <a:spcPts val="1200"/>
              </a:spcBef>
              <a:spcAft>
                <a:spcPts val="0"/>
              </a:spcAft>
              <a:buClr>
                <a:srgbClr val="000000"/>
              </a:buClr>
              <a:buSzPts val="1100"/>
              <a:buFont typeface="Arial"/>
              <a:buAutoNum type="arabicPeriod" startAt="4"/>
            </a:pPr>
            <a:r>
              <a:rPr lang="en" sz="1100" b="1">
                <a:solidFill>
                  <a:srgbClr val="000000"/>
                </a:solidFill>
                <a:latin typeface="Arial"/>
                <a:ea typeface="Arial"/>
                <a:cs typeface="Arial"/>
                <a:sym typeface="Arial"/>
              </a:rPr>
              <a:t>Input–output analysis of CO2 emissions embodied in trade: A multi-region model for China - </a:t>
            </a:r>
            <a:endParaRPr sz="1100" b="1">
              <a:solidFill>
                <a:srgbClr val="000000"/>
              </a:solidFill>
              <a:latin typeface="Arial"/>
              <a:ea typeface="Arial"/>
              <a:cs typeface="Arial"/>
              <a:sym typeface="Arial"/>
            </a:endParaRPr>
          </a:p>
          <a:p>
            <a:pPr marL="457200" lvl="0" indent="0" algn="l" rtl="0">
              <a:spcBef>
                <a:spcPts val="1200"/>
              </a:spcBef>
              <a:spcAft>
                <a:spcPts val="1200"/>
              </a:spcAft>
              <a:buNone/>
            </a:pPr>
            <a:r>
              <a:rPr lang="en" sz="1100">
                <a:solidFill>
                  <a:srgbClr val="000000"/>
                </a:solidFill>
                <a:latin typeface="Arial"/>
                <a:ea typeface="Arial"/>
                <a:cs typeface="Arial"/>
                <a:sym typeface="Arial"/>
              </a:rPr>
              <a:t>Energy-related CO2 emissions embodied in international trade have been widely studied at the national level in recent years. The embodiment estimates help to explain the “weak carbon leakage” between industrial and developing countries and to reveal the so-called “consumption-based” emissions (or carbon footprint). In this paper, we combine the HEET approach and SWD-EET analysis to conduct a comprehensive study of China’s regional emission embodiments. We explain how inter-regional trade and international trade affect China’s regional domestic emissions, and present the resulting regional carbon footprint. Policy implications from the empirical results obtained are discussed.</a:t>
            </a:r>
            <a:endParaRPr sz="1100" b="1">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8"/>
          <p:cNvSpPr txBox="1">
            <a:spLocks noGrp="1"/>
          </p:cNvSpPr>
          <p:nvPr>
            <p:ph type="title"/>
          </p:nvPr>
        </p:nvSpPr>
        <p:spPr>
          <a:xfrm>
            <a:off x="1303800" y="87800"/>
            <a:ext cx="7030500" cy="564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Literature Survey (Cont.)</a:t>
            </a:r>
            <a:endParaRPr/>
          </a:p>
        </p:txBody>
      </p:sp>
      <p:sp>
        <p:nvSpPr>
          <p:cNvPr id="307" name="Google Shape;307;p18"/>
          <p:cNvSpPr txBox="1">
            <a:spLocks noGrp="1"/>
          </p:cNvSpPr>
          <p:nvPr>
            <p:ph type="body" idx="1"/>
          </p:nvPr>
        </p:nvSpPr>
        <p:spPr>
          <a:xfrm>
            <a:off x="1303800" y="770850"/>
            <a:ext cx="7243200" cy="4163100"/>
          </a:xfrm>
          <a:prstGeom prst="rect">
            <a:avLst/>
          </a:prstGeom>
        </p:spPr>
        <p:txBody>
          <a:bodyPr spcFirstLastPara="1" wrap="square" lIns="91425" tIns="91425" rIns="91425" bIns="91425" anchor="t" anchorCtr="0">
            <a:normAutofit lnSpcReduction="10000"/>
          </a:bodyPr>
          <a:lstStyle/>
          <a:p>
            <a:pPr marL="457200" lvl="0" indent="-298450" algn="l" rtl="0">
              <a:spcBef>
                <a:spcPts val="0"/>
              </a:spcBef>
              <a:spcAft>
                <a:spcPts val="0"/>
              </a:spcAft>
              <a:buClr>
                <a:srgbClr val="000000"/>
              </a:buClr>
              <a:buSzPts val="1100"/>
              <a:buFont typeface="Arial"/>
              <a:buAutoNum type="arabicPeriod" startAt="5"/>
            </a:pPr>
            <a:r>
              <a:rPr lang="en" sz="1100" b="1">
                <a:solidFill>
                  <a:srgbClr val="000000"/>
                </a:solidFill>
                <a:latin typeface="Arial"/>
                <a:ea typeface="Arial"/>
                <a:cs typeface="Arial"/>
                <a:sym typeface="Arial"/>
              </a:rPr>
              <a:t>Factors Affecting CO2 Emissions in the BRICS Countries: A Panel Data Analysis - </a:t>
            </a:r>
            <a:endParaRPr sz="1100" b="1">
              <a:solidFill>
                <a:srgbClr val="000000"/>
              </a:solidFill>
              <a:latin typeface="Arial"/>
              <a:ea typeface="Arial"/>
              <a:cs typeface="Arial"/>
              <a:sym typeface="Arial"/>
            </a:endParaRPr>
          </a:p>
          <a:p>
            <a:pPr marL="457200" lvl="0" indent="0" algn="l" rtl="0">
              <a:spcBef>
                <a:spcPts val="1200"/>
              </a:spcBef>
              <a:spcAft>
                <a:spcPts val="0"/>
              </a:spcAft>
              <a:buNone/>
            </a:pPr>
            <a:r>
              <a:rPr lang="en" sz="1100">
                <a:solidFill>
                  <a:srgbClr val="000000"/>
                </a:solidFill>
                <a:latin typeface="Arial"/>
                <a:ea typeface="Arial"/>
                <a:cs typeface="Arial"/>
                <a:sym typeface="Arial"/>
              </a:rPr>
              <a:t>The effects of climate change are being felt on all continents of the world and these impacts are predicted to intensify in the coming decades. Unmitigated climate change poses great risks to human health, global food security, and economic development and to the natural world on which much of our prosperity depends. The results show significantly that there is a co-integration relationship between CO2 emissions and economic variables. The results also indicate the existence of a unidirectional causality from CO2 to the independent variables. These results can help decision makers in these countries to understand and grasp the complexity of this phenomenon; a better understanding of this phenomenon will probably better guide future decisions to deal with this threat that weighs more heavily on the scene world politics.</a:t>
            </a:r>
            <a:endParaRPr sz="1100" b="1">
              <a:solidFill>
                <a:srgbClr val="000000"/>
              </a:solidFill>
              <a:latin typeface="Arial"/>
              <a:ea typeface="Arial"/>
              <a:cs typeface="Arial"/>
              <a:sym typeface="Arial"/>
            </a:endParaRPr>
          </a:p>
          <a:p>
            <a:pPr marL="457200" lvl="0" indent="-298450" algn="l" rtl="0">
              <a:spcBef>
                <a:spcPts val="1200"/>
              </a:spcBef>
              <a:spcAft>
                <a:spcPts val="0"/>
              </a:spcAft>
              <a:buClr>
                <a:srgbClr val="000000"/>
              </a:buClr>
              <a:buSzPts val="1100"/>
              <a:buFont typeface="Arial"/>
              <a:buAutoNum type="arabicPeriod" startAt="6"/>
            </a:pPr>
            <a:r>
              <a:rPr lang="en" sz="1100" b="1">
                <a:solidFill>
                  <a:srgbClr val="000000"/>
                </a:solidFill>
                <a:latin typeface="Arial"/>
                <a:ea typeface="Arial"/>
                <a:cs typeface="Arial"/>
                <a:sym typeface="Arial"/>
              </a:rPr>
              <a:t>CO2 emissions: A quantitative analysis among the BRICS nations - </a:t>
            </a:r>
            <a:endParaRPr sz="1100" b="1">
              <a:solidFill>
                <a:srgbClr val="000000"/>
              </a:solidFill>
              <a:latin typeface="Arial"/>
              <a:ea typeface="Arial"/>
              <a:cs typeface="Arial"/>
              <a:sym typeface="Arial"/>
            </a:endParaRPr>
          </a:p>
          <a:p>
            <a:pPr marL="457200" lvl="0" indent="0" algn="l" rtl="0">
              <a:spcBef>
                <a:spcPts val="1200"/>
              </a:spcBef>
              <a:spcAft>
                <a:spcPts val="1200"/>
              </a:spcAft>
              <a:buNone/>
            </a:pPr>
            <a:r>
              <a:rPr lang="en" sz="1100">
                <a:solidFill>
                  <a:srgbClr val="000000"/>
                </a:solidFill>
                <a:latin typeface="Arial"/>
                <a:ea typeface="Arial"/>
                <a:cs typeface="Arial"/>
                <a:sym typeface="Arial"/>
              </a:rPr>
              <a:t>This study aims to examine the volume of carbon dioxide (CO2) emissions by lag of the emissions and by the Gross Domestic Product (GDP) for the BRICS (Brazil, Russia, India, China, and South Africa) countries from 1980 to 2011. Due to the heterogeneity of CO2 emission among the BRICS countries, we organized the countries into two groups. In Group 1 (Brazil and Russia), we identified that the main causes of the variation of CO2 emission in time t are the emission of CO2 in time t-1 and the annual GDP of the country. In Group 2 (China, India, and South Africa), the findings do not depend on the income level of individual countries, but only from the emission of CO2 in the lag period. Therefore, the main contribution of this study is that the environmental consequences of growing economic activity may be very mixed and must be examined on a case-by-case basis.</a:t>
            </a:r>
            <a:endParaRPr sz="1100" b="1">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9"/>
          <p:cNvSpPr txBox="1">
            <a:spLocks noGrp="1"/>
          </p:cNvSpPr>
          <p:nvPr>
            <p:ph type="title"/>
          </p:nvPr>
        </p:nvSpPr>
        <p:spPr>
          <a:xfrm>
            <a:off x="1303800" y="87800"/>
            <a:ext cx="7030500" cy="564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Literature Survey (Cont.)</a:t>
            </a:r>
            <a:endParaRPr/>
          </a:p>
        </p:txBody>
      </p:sp>
      <p:sp>
        <p:nvSpPr>
          <p:cNvPr id="313" name="Google Shape;313;p19"/>
          <p:cNvSpPr txBox="1">
            <a:spLocks noGrp="1"/>
          </p:cNvSpPr>
          <p:nvPr>
            <p:ph type="body" idx="1"/>
          </p:nvPr>
        </p:nvSpPr>
        <p:spPr>
          <a:xfrm>
            <a:off x="1303800" y="770850"/>
            <a:ext cx="7243200" cy="4163100"/>
          </a:xfrm>
          <a:prstGeom prst="rect">
            <a:avLst/>
          </a:prstGeom>
        </p:spPr>
        <p:txBody>
          <a:bodyPr spcFirstLastPara="1" wrap="square" lIns="91425" tIns="91425" rIns="91425" bIns="91425" anchor="t" anchorCtr="0">
            <a:normAutofit fontScale="92500" lnSpcReduction="10000"/>
          </a:bodyPr>
          <a:lstStyle/>
          <a:p>
            <a:pPr marL="457200" lvl="0" indent="-293211" algn="l" rtl="0">
              <a:spcBef>
                <a:spcPts val="0"/>
              </a:spcBef>
              <a:spcAft>
                <a:spcPts val="0"/>
              </a:spcAft>
              <a:buClr>
                <a:srgbClr val="000000"/>
              </a:buClr>
              <a:buSzPct val="100000"/>
              <a:buFont typeface="Arial"/>
              <a:buAutoNum type="arabicPeriod" startAt="7"/>
            </a:pPr>
            <a:r>
              <a:rPr lang="en" sz="1100" b="1">
                <a:solidFill>
                  <a:srgbClr val="000000"/>
                </a:solidFill>
                <a:latin typeface="Arial"/>
                <a:ea typeface="Arial"/>
                <a:cs typeface="Arial"/>
                <a:sym typeface="Arial"/>
              </a:rPr>
              <a:t>CO2 emissions structure of Indian economy</a:t>
            </a:r>
            <a:endParaRPr sz="1100" b="1">
              <a:solidFill>
                <a:srgbClr val="000000"/>
              </a:solidFill>
              <a:latin typeface="Arial"/>
              <a:ea typeface="Arial"/>
              <a:cs typeface="Arial"/>
              <a:sym typeface="Arial"/>
            </a:endParaRPr>
          </a:p>
          <a:p>
            <a:pPr marL="457200" lvl="0" indent="0" algn="l" rtl="0">
              <a:spcBef>
                <a:spcPts val="1200"/>
              </a:spcBef>
              <a:spcAft>
                <a:spcPts val="0"/>
              </a:spcAft>
              <a:buNone/>
            </a:pPr>
            <a:r>
              <a:rPr lang="en" sz="1100">
                <a:solidFill>
                  <a:srgbClr val="000000"/>
                </a:solidFill>
                <a:latin typeface="Arial"/>
                <a:ea typeface="Arial"/>
                <a:cs typeface="Arial"/>
                <a:sym typeface="Arial"/>
              </a:rPr>
              <a:t>This paper analyses carbon dioxide (CO2) emissions of the Indian economy by producing sectors and due to household final consumption. The analysis is based on an Input–Output (IO) table and Social Accounting Matrix (SAM) for the year 2003–04 that distinguishes 25 sectors and 10 household classes. Total emissions of the Indian economy in 2003–04 are estimated to be 1217 million tons (MT) of CO2, of which 57% is due to the use of coal and lignite. The per capita emissions turn out to be about 1.14 tons. The highest direct emissions are due to electricity sector followed by manufacturing, steel and road transportation. Final demands for construction and manufacturing sectors account for the highest emissions considering both direct and indirect emissions as the outputs from almost all the energy-intensive sectors go into the production process of these two sectors. In terms of life style differences across income classes, the urban top 10% accounts for emissions of 3416 kg per year while rural bottom 10% class accounts for only 141 kg per year. The CO2 emission embodied in the consumption basket of top 10% of the population in urban India is one-sixth of the per capita emission generated in the US.</a:t>
            </a:r>
            <a:endParaRPr sz="1100" b="1">
              <a:solidFill>
                <a:srgbClr val="000000"/>
              </a:solidFill>
              <a:latin typeface="Arial"/>
              <a:ea typeface="Arial"/>
              <a:cs typeface="Arial"/>
              <a:sym typeface="Arial"/>
            </a:endParaRPr>
          </a:p>
          <a:p>
            <a:pPr marL="457200" lvl="0" indent="-293211" algn="l" rtl="0">
              <a:spcBef>
                <a:spcPts val="1200"/>
              </a:spcBef>
              <a:spcAft>
                <a:spcPts val="0"/>
              </a:spcAft>
              <a:buClr>
                <a:srgbClr val="000000"/>
              </a:buClr>
              <a:buSzPct val="100000"/>
              <a:buFont typeface="Arial"/>
              <a:buAutoNum type="arabicPeriod" startAt="8"/>
            </a:pPr>
            <a:r>
              <a:rPr lang="en" sz="1100" b="1">
                <a:solidFill>
                  <a:srgbClr val="000000"/>
                </a:solidFill>
                <a:latin typeface="Arial"/>
                <a:ea typeface="Arial"/>
                <a:cs typeface="Arial"/>
                <a:sym typeface="Arial"/>
              </a:rPr>
              <a:t>CO2 emission from energy use in India: a decomposition analysis</a:t>
            </a:r>
            <a:endParaRPr sz="1100" b="1">
              <a:solidFill>
                <a:srgbClr val="000000"/>
              </a:solidFill>
              <a:latin typeface="Arial"/>
              <a:ea typeface="Arial"/>
              <a:cs typeface="Arial"/>
              <a:sym typeface="Arial"/>
            </a:endParaRPr>
          </a:p>
          <a:p>
            <a:pPr marL="457200" lvl="0" indent="0" algn="l" rtl="0">
              <a:spcBef>
                <a:spcPts val="1200"/>
              </a:spcBef>
              <a:spcAft>
                <a:spcPts val="1200"/>
              </a:spcAft>
              <a:buNone/>
            </a:pPr>
            <a:r>
              <a:rPr lang="en" sz="1100">
                <a:solidFill>
                  <a:srgbClr val="000000"/>
                </a:solidFill>
                <a:latin typeface="Arial"/>
                <a:ea typeface="Arial"/>
                <a:cs typeface="Arial"/>
                <a:sym typeface="Arial"/>
              </a:rPr>
              <a:t>This paper aims at identifying the factors that have influenced the changes in the level of energy-related CO2 emissions. By means of decomposition method the observed changes are analysed in terms of four factors: pollution coefficient, energy intensity, structural changes and economic activity. The study refers to the major economic sectors of India for the period 1980–1996. The results show economic growth has the largest positive effect in CO2 emissions changes in all the major economic sectors. However, the reducing effect of the pollution coefficient and energy intensity on CO2 emissions in agricultural sector is almost nil. The energy intensity varies over a wider range and has had a greater impact on energy-induced CO2 emissions than the pollution coefficient.</a:t>
            </a:r>
            <a:endParaRPr sz="1100" b="1">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0"/>
          <p:cNvSpPr txBox="1">
            <a:spLocks noGrp="1"/>
          </p:cNvSpPr>
          <p:nvPr>
            <p:ph type="title"/>
          </p:nvPr>
        </p:nvSpPr>
        <p:spPr>
          <a:xfrm>
            <a:off x="1303800" y="87800"/>
            <a:ext cx="7030500" cy="564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Literature Survey (Cont.)</a:t>
            </a:r>
            <a:endParaRPr/>
          </a:p>
        </p:txBody>
      </p:sp>
      <p:sp>
        <p:nvSpPr>
          <p:cNvPr id="319" name="Google Shape;319;p20"/>
          <p:cNvSpPr txBox="1">
            <a:spLocks noGrp="1"/>
          </p:cNvSpPr>
          <p:nvPr>
            <p:ph type="body" idx="1"/>
          </p:nvPr>
        </p:nvSpPr>
        <p:spPr>
          <a:xfrm>
            <a:off x="1303800" y="770850"/>
            <a:ext cx="7243200" cy="4163100"/>
          </a:xfrm>
          <a:prstGeom prst="rect">
            <a:avLst/>
          </a:prstGeom>
        </p:spPr>
        <p:txBody>
          <a:bodyPr spcFirstLastPara="1" wrap="square" lIns="91425" tIns="91425" rIns="91425" bIns="91425" anchor="t" anchorCtr="0">
            <a:normAutofit fontScale="92500"/>
          </a:bodyPr>
          <a:lstStyle/>
          <a:p>
            <a:pPr marL="457200" lvl="0" indent="-298450" algn="l" rtl="0">
              <a:spcBef>
                <a:spcPts val="0"/>
              </a:spcBef>
              <a:spcAft>
                <a:spcPts val="0"/>
              </a:spcAft>
              <a:buClr>
                <a:srgbClr val="000000"/>
              </a:buClr>
              <a:buSzPts val="1100"/>
              <a:buFont typeface="Arial"/>
              <a:buAutoNum type="arabicPeriod" startAt="9"/>
            </a:pPr>
            <a:r>
              <a:rPr lang="en" sz="1100" b="1">
                <a:solidFill>
                  <a:srgbClr val="000000"/>
                </a:solidFill>
                <a:latin typeface="Arial"/>
                <a:ea typeface="Arial"/>
                <a:cs typeface="Arial"/>
                <a:sym typeface="Arial"/>
              </a:rPr>
              <a:t>International comparison of CO2 emission trends in the iron and steel industry</a:t>
            </a:r>
            <a:endParaRPr sz="1100" b="1">
              <a:solidFill>
                <a:srgbClr val="000000"/>
              </a:solidFill>
              <a:latin typeface="Arial"/>
              <a:ea typeface="Arial"/>
              <a:cs typeface="Arial"/>
              <a:sym typeface="Arial"/>
            </a:endParaRPr>
          </a:p>
          <a:p>
            <a:pPr marL="457200" lvl="0" indent="0" algn="l" rtl="0">
              <a:spcBef>
                <a:spcPts val="1200"/>
              </a:spcBef>
              <a:spcAft>
                <a:spcPts val="0"/>
              </a:spcAft>
              <a:buNone/>
            </a:pPr>
            <a:r>
              <a:rPr lang="en" sz="1100">
                <a:solidFill>
                  <a:srgbClr val="000000"/>
                </a:solidFill>
                <a:latin typeface="Arial"/>
                <a:ea typeface="Arial"/>
                <a:cs typeface="Arial"/>
                <a:sym typeface="Arial"/>
              </a:rPr>
              <a:t>In this paper, we present an in-depth decomposition analysis of trends in CO2 emissions in the iron and steel industry using physical indicators. Physical indicators allow a detailed analysis of intra-sectoral trends, in contrast to the mostly used monetary indicators. Detailed decomposition analysis makes it possible to link developments in energy intensity to technology change and (indirectly) to policy. We present an analysis for the iron and steel industry in seven countries, i.e. Brazil, China, India (developing countries), Mexico and South Korea (newly industrialized countries) and the United States (industrialized country). We found substantial differences in energy efficiency among these countries. In most countries the increased (or decreased) production was the main contributor to changes in CO2 emissions, while energy-efficiency was the main factor reducing emission intensities of steel production in almost all countries. Changes in power generation contributed to a reduction of specific emissions in the case of South Korea only.</a:t>
            </a:r>
            <a:endParaRPr sz="1100" b="1">
              <a:solidFill>
                <a:srgbClr val="000000"/>
              </a:solidFill>
              <a:latin typeface="Arial"/>
              <a:ea typeface="Arial"/>
              <a:cs typeface="Arial"/>
              <a:sym typeface="Arial"/>
            </a:endParaRPr>
          </a:p>
          <a:p>
            <a:pPr marL="457200" lvl="0" indent="-298450" algn="l" rtl="0">
              <a:spcBef>
                <a:spcPts val="1200"/>
              </a:spcBef>
              <a:spcAft>
                <a:spcPts val="0"/>
              </a:spcAft>
              <a:buClr>
                <a:srgbClr val="000000"/>
              </a:buClr>
              <a:buSzPts val="1100"/>
              <a:buFont typeface="Arial"/>
              <a:buAutoNum type="arabicPeriod" startAt="10"/>
            </a:pPr>
            <a:r>
              <a:rPr lang="en" sz="1100" b="1">
                <a:solidFill>
                  <a:srgbClr val="000000"/>
                </a:solidFill>
                <a:latin typeface="Arial"/>
                <a:ea typeface="Arial"/>
                <a:cs typeface="Arial"/>
                <a:sym typeface="Arial"/>
              </a:rPr>
              <a:t>Global demographic trends and future carbon emissions</a:t>
            </a:r>
            <a:endParaRPr sz="1100" b="1">
              <a:solidFill>
                <a:srgbClr val="000000"/>
              </a:solidFill>
              <a:latin typeface="Arial"/>
              <a:ea typeface="Arial"/>
              <a:cs typeface="Arial"/>
              <a:sym typeface="Arial"/>
            </a:endParaRPr>
          </a:p>
          <a:p>
            <a:pPr marL="457200" lvl="0" indent="0" algn="l" rtl="0">
              <a:spcBef>
                <a:spcPts val="1200"/>
              </a:spcBef>
              <a:spcAft>
                <a:spcPts val="1200"/>
              </a:spcAft>
              <a:buNone/>
            </a:pPr>
            <a:r>
              <a:rPr lang="en" sz="1100">
                <a:solidFill>
                  <a:srgbClr val="000000"/>
                </a:solidFill>
                <a:latin typeface="Arial"/>
                <a:ea typeface="Arial"/>
                <a:cs typeface="Arial"/>
                <a:sym typeface="Arial"/>
              </a:rPr>
              <a:t>Substantial changes in population size, age structure, and urbanization are expected in many parts of the world this century. Although such changes can affect energy use and greenhouse gas emissions, emissions scenario analyses have either left them out or treated them in a fragmentary or overly simplified manner. We carry out a comprehensive assessment of the implications of demographic change for global emissions of carbon dioxide. Using an energy–economic growth model that accounts for a range of demographic dynamics, we show that slowing population growth could provide 16–29% of the emissions reductions suggested to be necessary by 2050 to avoid dangerous climate change. We also find that aging and urbanization can substantially influence emissions in particular world regions.</a:t>
            </a:r>
            <a:endParaRPr sz="1100" b="1">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1"/>
          <p:cNvSpPr txBox="1">
            <a:spLocks noGrp="1"/>
          </p:cNvSpPr>
          <p:nvPr>
            <p:ph type="title"/>
          </p:nvPr>
        </p:nvSpPr>
        <p:spPr>
          <a:xfrm>
            <a:off x="1303725" y="0"/>
            <a:ext cx="6951300" cy="507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Acquisition: </a:t>
            </a:r>
            <a:endParaRPr/>
          </a:p>
        </p:txBody>
      </p:sp>
      <p:sp>
        <p:nvSpPr>
          <p:cNvPr id="325" name="Google Shape;325;p21"/>
          <p:cNvSpPr txBox="1">
            <a:spLocks noGrp="1"/>
          </p:cNvSpPr>
          <p:nvPr>
            <p:ph type="body" idx="1"/>
          </p:nvPr>
        </p:nvSpPr>
        <p:spPr>
          <a:xfrm>
            <a:off x="1264125" y="653450"/>
            <a:ext cx="7686000" cy="41256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4468"/>
              <a:t>Kaggle Link : </a:t>
            </a:r>
            <a:r>
              <a:rPr lang="en" sz="4468" u="sng">
                <a:solidFill>
                  <a:schemeClr val="hlink"/>
                </a:solidFill>
                <a:hlinkClick r:id="rId3"/>
              </a:rPr>
              <a:t>https://www.kaggle.com/code/manchunhui/world-co2-emissions-analysis/input</a:t>
            </a:r>
            <a:endParaRPr sz="4468"/>
          </a:p>
          <a:p>
            <a:pPr marL="0" lvl="0" indent="0" algn="l" rtl="0">
              <a:spcBef>
                <a:spcPts val="1200"/>
              </a:spcBef>
              <a:spcAft>
                <a:spcPts val="0"/>
              </a:spcAft>
              <a:buNone/>
            </a:pPr>
            <a:r>
              <a:rPr lang="en" sz="4468" b="1"/>
              <a:t>World Co2 Emissions Analysis</a:t>
            </a:r>
            <a:endParaRPr sz="4468" b="1"/>
          </a:p>
          <a:p>
            <a:pPr marL="0" lvl="0" indent="0" algn="l" rtl="0">
              <a:spcBef>
                <a:spcPts val="1200"/>
              </a:spcBef>
              <a:spcAft>
                <a:spcPts val="0"/>
              </a:spcAft>
              <a:buNone/>
            </a:pPr>
            <a:r>
              <a:rPr lang="en" sz="4868"/>
              <a:t>Columns:</a:t>
            </a:r>
            <a:endParaRPr sz="4868"/>
          </a:p>
          <a:p>
            <a:pPr marL="457200" lvl="0" indent="-305883" algn="l" rtl="0">
              <a:lnSpc>
                <a:spcPct val="100000"/>
              </a:lnSpc>
              <a:spcBef>
                <a:spcPts val="1200"/>
              </a:spcBef>
              <a:spcAft>
                <a:spcPts val="0"/>
              </a:spcAft>
              <a:buSzPct val="100000"/>
              <a:buAutoNum type="arabicPeriod"/>
            </a:pPr>
            <a:r>
              <a:rPr lang="en" sz="4868"/>
              <a:t>country</a:t>
            </a:r>
            <a:endParaRPr sz="4868"/>
          </a:p>
          <a:p>
            <a:pPr marL="457200" lvl="0" indent="-305883" algn="l" rtl="0">
              <a:lnSpc>
                <a:spcPct val="100000"/>
              </a:lnSpc>
              <a:spcBef>
                <a:spcPts val="0"/>
              </a:spcBef>
              <a:spcAft>
                <a:spcPts val="0"/>
              </a:spcAft>
              <a:buSzPct val="100000"/>
              <a:buAutoNum type="arabicPeriod"/>
            </a:pPr>
            <a:r>
              <a:rPr lang="en" sz="4868"/>
              <a:t>year</a:t>
            </a:r>
            <a:endParaRPr sz="4868"/>
          </a:p>
          <a:p>
            <a:pPr marL="457200" lvl="0" indent="-305883" algn="l" rtl="0">
              <a:lnSpc>
                <a:spcPct val="100000"/>
              </a:lnSpc>
              <a:spcBef>
                <a:spcPts val="0"/>
              </a:spcBef>
              <a:spcAft>
                <a:spcPts val="0"/>
              </a:spcAft>
              <a:buSzPct val="100000"/>
              <a:buAutoNum type="arabicPeriod"/>
            </a:pPr>
            <a:r>
              <a:rPr lang="en" sz="4868"/>
              <a:t>co2</a:t>
            </a:r>
            <a:endParaRPr sz="4868"/>
          </a:p>
          <a:p>
            <a:pPr marL="457200" lvl="0" indent="-305883" algn="l" rtl="0">
              <a:lnSpc>
                <a:spcPct val="100000"/>
              </a:lnSpc>
              <a:spcBef>
                <a:spcPts val="0"/>
              </a:spcBef>
              <a:spcAft>
                <a:spcPts val="0"/>
              </a:spcAft>
              <a:buSzPct val="100000"/>
              <a:buAutoNum type="arabicPeriod"/>
            </a:pPr>
            <a:r>
              <a:rPr lang="en" sz="4868"/>
              <a:t>co2_growth_prct</a:t>
            </a:r>
            <a:endParaRPr sz="4868"/>
          </a:p>
          <a:p>
            <a:pPr marL="457200" lvl="0" indent="-305883" algn="l" rtl="0">
              <a:lnSpc>
                <a:spcPct val="100000"/>
              </a:lnSpc>
              <a:spcBef>
                <a:spcPts val="0"/>
              </a:spcBef>
              <a:spcAft>
                <a:spcPts val="0"/>
              </a:spcAft>
              <a:buSzPct val="100000"/>
              <a:buAutoNum type="arabicPeriod"/>
            </a:pPr>
            <a:r>
              <a:rPr lang="en" sz="4868"/>
              <a:t>co2_per_capita</a:t>
            </a:r>
            <a:endParaRPr sz="4868"/>
          </a:p>
          <a:p>
            <a:pPr marL="457200" lvl="0" indent="-305883" algn="l" rtl="0">
              <a:lnSpc>
                <a:spcPct val="100000"/>
              </a:lnSpc>
              <a:spcBef>
                <a:spcPts val="0"/>
              </a:spcBef>
              <a:spcAft>
                <a:spcPts val="0"/>
              </a:spcAft>
              <a:buSzPct val="100000"/>
              <a:buAutoNum type="arabicPeriod"/>
            </a:pPr>
            <a:r>
              <a:rPr lang="en" sz="4868"/>
              <a:t>cumulative_co2</a:t>
            </a:r>
            <a:endParaRPr sz="4868"/>
          </a:p>
          <a:p>
            <a:pPr marL="457200" lvl="0" indent="-305883" algn="l" rtl="0">
              <a:lnSpc>
                <a:spcPct val="100000"/>
              </a:lnSpc>
              <a:spcBef>
                <a:spcPts val="0"/>
              </a:spcBef>
              <a:spcAft>
                <a:spcPts val="0"/>
              </a:spcAft>
              <a:buSzPct val="100000"/>
              <a:buAutoNum type="arabicPeriod"/>
            </a:pPr>
            <a:r>
              <a:rPr lang="en" sz="4868"/>
              <a:t>coal_co2</a:t>
            </a:r>
            <a:endParaRPr sz="4868"/>
          </a:p>
          <a:p>
            <a:pPr marL="457200" lvl="0" indent="-305883" algn="l" rtl="0">
              <a:lnSpc>
                <a:spcPct val="100000"/>
              </a:lnSpc>
              <a:spcBef>
                <a:spcPts val="0"/>
              </a:spcBef>
              <a:spcAft>
                <a:spcPts val="0"/>
              </a:spcAft>
              <a:buSzPct val="100000"/>
              <a:buAutoNum type="arabicPeriod"/>
            </a:pPr>
            <a:r>
              <a:rPr lang="en" sz="4868"/>
              <a:t>cement_co2</a:t>
            </a:r>
            <a:endParaRPr sz="4868"/>
          </a:p>
          <a:p>
            <a:pPr marL="457200" lvl="0" indent="-305883" algn="l" rtl="0">
              <a:lnSpc>
                <a:spcPct val="100000"/>
              </a:lnSpc>
              <a:spcBef>
                <a:spcPts val="0"/>
              </a:spcBef>
              <a:spcAft>
                <a:spcPts val="0"/>
              </a:spcAft>
              <a:buSzPct val="100000"/>
              <a:buAutoNum type="arabicPeriod"/>
            </a:pPr>
            <a:r>
              <a:rPr lang="en" sz="4868"/>
              <a:t>flaring_co2</a:t>
            </a:r>
            <a:endParaRPr sz="4868"/>
          </a:p>
          <a:p>
            <a:pPr marL="457200" lvl="0" indent="-305883" algn="l" rtl="0">
              <a:lnSpc>
                <a:spcPct val="100000"/>
              </a:lnSpc>
              <a:spcBef>
                <a:spcPts val="0"/>
              </a:spcBef>
              <a:spcAft>
                <a:spcPts val="0"/>
              </a:spcAft>
              <a:buSzPct val="100000"/>
              <a:buAutoNum type="arabicPeriod"/>
            </a:pPr>
            <a:r>
              <a:rPr lang="en" sz="4868"/>
              <a:t>gas_co2</a:t>
            </a:r>
            <a:endParaRPr sz="4868"/>
          </a:p>
          <a:p>
            <a:pPr marL="457200" lvl="0" indent="-305883" algn="l" rtl="0">
              <a:lnSpc>
                <a:spcPct val="100000"/>
              </a:lnSpc>
              <a:spcBef>
                <a:spcPts val="0"/>
              </a:spcBef>
              <a:spcAft>
                <a:spcPts val="0"/>
              </a:spcAft>
              <a:buSzPct val="100000"/>
              <a:buAutoNum type="arabicPeriod"/>
            </a:pPr>
            <a:r>
              <a:rPr lang="en" sz="4868"/>
              <a:t>oil_co2</a:t>
            </a:r>
            <a:endParaRPr sz="4868"/>
          </a:p>
          <a:p>
            <a:pPr marL="457200" lvl="0" indent="-305883" algn="l" rtl="0">
              <a:lnSpc>
                <a:spcPct val="100000"/>
              </a:lnSpc>
              <a:spcBef>
                <a:spcPts val="0"/>
              </a:spcBef>
              <a:spcAft>
                <a:spcPts val="0"/>
              </a:spcAft>
              <a:buSzPct val="100000"/>
              <a:buAutoNum type="arabicPeriod"/>
            </a:pPr>
            <a:r>
              <a:rPr lang="en" sz="4868"/>
              <a:t>other_industry_co2</a:t>
            </a:r>
            <a:endParaRPr sz="4868"/>
          </a:p>
          <a:p>
            <a:pPr marL="457200" lvl="0" indent="-305883" algn="l" rtl="0">
              <a:lnSpc>
                <a:spcPct val="100000"/>
              </a:lnSpc>
              <a:spcBef>
                <a:spcPts val="0"/>
              </a:spcBef>
              <a:spcAft>
                <a:spcPts val="0"/>
              </a:spcAft>
              <a:buSzPct val="100000"/>
              <a:buAutoNum type="arabicPeriod"/>
            </a:pPr>
            <a:r>
              <a:rPr lang="en" sz="4868"/>
              <a:t>cement_co2_per_capita</a:t>
            </a:r>
            <a:endParaRPr sz="4868"/>
          </a:p>
          <a:p>
            <a:pPr marL="457200" lvl="0" indent="-305883" algn="l" rtl="0">
              <a:lnSpc>
                <a:spcPct val="100000"/>
              </a:lnSpc>
              <a:spcBef>
                <a:spcPts val="0"/>
              </a:spcBef>
              <a:spcAft>
                <a:spcPts val="0"/>
              </a:spcAft>
              <a:buSzPct val="100000"/>
              <a:buAutoNum type="arabicPeriod"/>
            </a:pPr>
            <a:r>
              <a:rPr lang="en" sz="4868"/>
              <a:t>coal_co2_per_capita</a:t>
            </a:r>
            <a:endParaRPr sz="4868"/>
          </a:p>
          <a:p>
            <a:pPr marL="457200" lvl="0" indent="-305883" algn="l" rtl="0">
              <a:lnSpc>
                <a:spcPct val="100000"/>
              </a:lnSpc>
              <a:spcBef>
                <a:spcPts val="0"/>
              </a:spcBef>
              <a:spcAft>
                <a:spcPts val="0"/>
              </a:spcAft>
              <a:buSzPct val="100000"/>
              <a:buAutoNum type="arabicPeriod"/>
            </a:pPr>
            <a:r>
              <a:rPr lang="en" sz="4868"/>
              <a:t>flaring_co2_per_capita</a:t>
            </a:r>
            <a:endParaRPr sz="4868"/>
          </a:p>
          <a:p>
            <a:pPr marL="457200" lvl="0" indent="-305883" algn="l" rtl="0">
              <a:lnSpc>
                <a:spcPct val="100000"/>
              </a:lnSpc>
              <a:spcBef>
                <a:spcPts val="0"/>
              </a:spcBef>
              <a:spcAft>
                <a:spcPts val="0"/>
              </a:spcAft>
              <a:buSzPct val="100000"/>
              <a:buAutoNum type="arabicPeriod"/>
            </a:pPr>
            <a:r>
              <a:rPr lang="en" sz="4868"/>
              <a:t>gas_co2_per_capita</a:t>
            </a:r>
            <a:endParaRPr sz="4868"/>
          </a:p>
          <a:p>
            <a:pPr marL="457200" lvl="0" indent="-305883" algn="l" rtl="0">
              <a:lnSpc>
                <a:spcPct val="100000"/>
              </a:lnSpc>
              <a:spcBef>
                <a:spcPts val="0"/>
              </a:spcBef>
              <a:spcAft>
                <a:spcPts val="0"/>
              </a:spcAft>
              <a:buSzPct val="100000"/>
              <a:buAutoNum type="arabicPeriod"/>
            </a:pPr>
            <a:r>
              <a:rPr lang="en" sz="4868"/>
              <a:t>oil_co2_per_capita</a:t>
            </a:r>
            <a:endParaRPr sz="4868"/>
          </a:p>
          <a:p>
            <a:pPr marL="457200" lvl="0" indent="-305883" algn="l" rtl="0">
              <a:lnSpc>
                <a:spcPct val="100000"/>
              </a:lnSpc>
              <a:spcBef>
                <a:spcPts val="0"/>
              </a:spcBef>
              <a:spcAft>
                <a:spcPts val="0"/>
              </a:spcAft>
              <a:buSzPct val="100000"/>
              <a:buAutoNum type="arabicPeriod"/>
            </a:pPr>
            <a:r>
              <a:rPr lang="en" sz="4868"/>
              <a:t>other_co2_per_capita</a:t>
            </a:r>
            <a:endParaRPr sz="4868"/>
          </a:p>
          <a:p>
            <a:pPr marL="457200" lvl="0" indent="-305883" algn="l" rtl="0">
              <a:lnSpc>
                <a:spcPct val="100000"/>
              </a:lnSpc>
              <a:spcBef>
                <a:spcPts val="0"/>
              </a:spcBef>
              <a:spcAft>
                <a:spcPts val="0"/>
              </a:spcAft>
              <a:buSzPct val="100000"/>
              <a:buAutoNum type="arabicPeriod"/>
            </a:pPr>
            <a:r>
              <a:rPr lang="en" sz="4868"/>
              <a:t>trade_co2_share</a:t>
            </a:r>
            <a:endParaRPr sz="4868"/>
          </a:p>
          <a:p>
            <a:pPr marL="457200" lvl="0" indent="-305883" algn="l" rtl="0">
              <a:lnSpc>
                <a:spcPct val="100000"/>
              </a:lnSpc>
              <a:spcBef>
                <a:spcPts val="0"/>
              </a:spcBef>
              <a:spcAft>
                <a:spcPts val="0"/>
              </a:spcAft>
              <a:buSzPct val="100000"/>
              <a:buAutoNum type="arabicPeriod"/>
            </a:pPr>
            <a:r>
              <a:rPr lang="en" sz="4868"/>
              <a:t>population</a:t>
            </a:r>
            <a:endParaRPr sz="4868"/>
          </a:p>
          <a:p>
            <a:pPr marL="0" lvl="0" indent="0" algn="l" rtl="0">
              <a:lnSpc>
                <a:spcPct val="100000"/>
              </a:lnSpc>
              <a:spcBef>
                <a:spcPts val="0"/>
              </a:spcBef>
              <a:spcAft>
                <a:spcPts val="0"/>
              </a:spcAft>
              <a:buNone/>
            </a:pPr>
            <a:endParaRPr sz="4468"/>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2783</Words>
  <Application>Microsoft Office PowerPoint</Application>
  <PresentationFormat>On-screen Show (16:9)</PresentationFormat>
  <Paragraphs>109</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Nunito</vt:lpstr>
      <vt:lpstr>Roboto</vt:lpstr>
      <vt:lpstr>Arial</vt:lpstr>
      <vt:lpstr>Maven Pro</vt:lpstr>
      <vt:lpstr>Momentum</vt:lpstr>
      <vt:lpstr>CSE 3020 - Data Visualization J component  Title : World C02 Emission Analysis</vt:lpstr>
      <vt:lpstr>Project Abstract: CO2 Emission Analysis for Environmental Awareness  </vt:lpstr>
      <vt:lpstr>PowerPoint Presentation</vt:lpstr>
      <vt:lpstr>Literature Survey </vt:lpstr>
      <vt:lpstr>Literature Survey  (Cont.)</vt:lpstr>
      <vt:lpstr>Literature Survey (Cont.)</vt:lpstr>
      <vt:lpstr>Literature Survey (Cont.)</vt:lpstr>
      <vt:lpstr>Literature Survey (Cont.)</vt:lpstr>
      <vt:lpstr>Data Acquisition: </vt:lpstr>
      <vt:lpstr>PowerPoint Presentation</vt:lpstr>
      <vt:lpstr>Work Flow - Purpose decides it</vt:lpstr>
      <vt:lpstr>PowerPoint Presentation</vt:lpstr>
      <vt:lpstr>Modules:</vt:lpstr>
      <vt:lpstr>Modules : (cont)</vt:lpstr>
      <vt:lpstr>Outcome:</vt:lpstr>
      <vt:lpstr>References</vt:lpstr>
      <vt:lpstr>References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3020 - Data Visualization J component  Title : World C02 Emission Analysis</dc:title>
  <cp:lastModifiedBy>Balakrishnan</cp:lastModifiedBy>
  <cp:revision>2</cp:revision>
  <dcterms:modified xsi:type="dcterms:W3CDTF">2023-11-23T04:15:03Z</dcterms:modified>
</cp:coreProperties>
</file>