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4660"/>
  </p:normalViewPr>
  <p:slideViewPr>
    <p:cSldViewPr snapToGrid="0">
      <p:cViewPr varScale="1">
        <p:scale>
          <a:sx n="66" d="100"/>
          <a:sy n="66"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402552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CC345-7042-4E60-8C52-95B8154EFCF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33214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220000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590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1486064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1469452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364012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3927588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356600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84633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26980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CC345-7042-4E60-8C52-95B8154EFCF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359984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CC345-7042-4E60-8C52-95B8154EFCF3}"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51686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159924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241996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7CC345-7042-4E60-8C52-95B8154EFCF3}" type="datetimeFigureOut">
              <a:rPr lang="en-US" smtClean="0"/>
              <a:t>9/3/2023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145689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CC345-7042-4E60-8C52-95B8154EFCF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89949-46C0-46D8-891E-C956077347DA}" type="slidenum">
              <a:rPr lang="en-US" smtClean="0"/>
              <a:t>‹#›</a:t>
            </a:fld>
            <a:endParaRPr lang="en-US"/>
          </a:p>
        </p:txBody>
      </p:sp>
    </p:spTree>
    <p:extLst>
      <p:ext uri="{BB962C8B-B14F-4D97-AF65-F5344CB8AC3E}">
        <p14:creationId xmlns:p14="http://schemas.microsoft.com/office/powerpoint/2010/main" val="421074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7CC345-7042-4E60-8C52-95B8154EFCF3}" type="datetimeFigureOut">
              <a:rPr lang="en-US" smtClean="0"/>
              <a:t>9/3/2023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B89949-46C0-46D8-891E-C956077347DA}" type="slidenum">
              <a:rPr lang="en-US" smtClean="0"/>
              <a:t>‹#›</a:t>
            </a:fld>
            <a:endParaRPr lang="en-US"/>
          </a:p>
        </p:txBody>
      </p:sp>
    </p:spTree>
    <p:extLst>
      <p:ext uri="{BB962C8B-B14F-4D97-AF65-F5344CB8AC3E}">
        <p14:creationId xmlns:p14="http://schemas.microsoft.com/office/powerpoint/2010/main" val="916853589"/>
      </p:ext>
    </p:extLst>
  </p:cSld>
  <p:clrMap bg1="dk1" tx1="lt1" bg2="dk2" tx2="lt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 id="214748433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877954-32AE-7ECC-D5DF-B8E4D9EB3844}"/>
              </a:ext>
            </a:extLst>
          </p:cNvPr>
          <p:cNvSpPr>
            <a:spLocks noGrp="1"/>
          </p:cNvSpPr>
          <p:nvPr>
            <p:ph type="title"/>
          </p:nvPr>
        </p:nvSpPr>
        <p:spPr/>
        <p:txBody>
          <a:bodyPr>
            <a:noAutofit/>
          </a:bodyPr>
          <a:lstStyle/>
          <a:p>
            <a:pPr algn="ctr"/>
            <a:r>
              <a:rPr lang="en-US" b="1" dirty="0">
                <a:solidFill>
                  <a:srgbClr val="FF0000"/>
                </a:solidFill>
                <a:effectLst/>
                <a:latin typeface="Times New Roman" panose="02020603050405020304" pitchFamily="18" charset="0"/>
                <a:ea typeface="Times New Roman" panose="02020603050405020304" pitchFamily="18" charset="0"/>
              </a:rPr>
              <a:t> Preventing Cyberbullying in Social  Networking Sites using </a:t>
            </a:r>
            <a:r>
              <a:rPr lang="en-US" b="1" dirty="0" err="1">
                <a:solidFill>
                  <a:srgbClr val="FF0000"/>
                </a:solidFill>
                <a:effectLst/>
                <a:latin typeface="Times New Roman" panose="02020603050405020304" pitchFamily="18" charset="0"/>
                <a:ea typeface="Times New Roman" panose="02020603050405020304" pitchFamily="18" charset="0"/>
              </a:rPr>
              <a:t>Deeplearning</a:t>
            </a:r>
            <a:r>
              <a:rPr lang="en-US" b="1" dirty="0">
                <a:solidFill>
                  <a:srgbClr val="FF0000"/>
                </a:solidFill>
                <a:effectLst/>
                <a:latin typeface="Times New Roman" panose="02020603050405020304" pitchFamily="18" charset="0"/>
                <a:ea typeface="Times New Roman" panose="02020603050405020304" pitchFamily="18" charset="0"/>
              </a:rPr>
              <a:t> model  </a:t>
            </a:r>
            <a:endParaRPr lang="en-US" dirty="0">
              <a:solidFill>
                <a:srgbClr val="FF0000"/>
              </a:solidFill>
            </a:endParaRPr>
          </a:p>
        </p:txBody>
      </p:sp>
      <p:sp>
        <p:nvSpPr>
          <p:cNvPr id="15" name="Content Placeholder 14">
            <a:extLst>
              <a:ext uri="{FF2B5EF4-FFF2-40B4-BE49-F238E27FC236}">
                <a16:creationId xmlns:a16="http://schemas.microsoft.com/office/drawing/2014/main" id="{0DFD8CB7-DE66-1C4F-594F-11A69A0DD46B}"/>
              </a:ext>
            </a:extLst>
          </p:cNvPr>
          <p:cNvSpPr>
            <a:spLocks noGrp="1"/>
          </p:cNvSpPr>
          <p:nvPr>
            <p:ph sz="half" idx="1"/>
          </p:nvPr>
        </p:nvSpPr>
        <p:spPr>
          <a:xfrm>
            <a:off x="685802" y="3008841"/>
            <a:ext cx="4995334" cy="3649133"/>
          </a:xfrm>
        </p:spPr>
        <p:txBody>
          <a:bodyPr/>
          <a:lstStyle/>
          <a:p>
            <a:pPr marL="0" marR="0" indent="0" algn="ctr">
              <a:lnSpc>
                <a:spcPct val="107000"/>
              </a:lnSpc>
              <a:spcBef>
                <a:spcPts val="0"/>
              </a:spcBef>
              <a:spcAft>
                <a:spcPts val="800"/>
              </a:spcAft>
              <a:buNone/>
            </a:pP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Supervisor</a:t>
            </a:r>
          </a:p>
          <a:p>
            <a:pPr marL="0" marR="0" indent="0" algn="ctr">
              <a:lnSpc>
                <a:spcPct val="107000"/>
              </a:lnSpc>
              <a:spcBef>
                <a:spcPts val="0"/>
              </a:spcBef>
              <a:spcAft>
                <a:spcPts val="800"/>
              </a:spcAft>
              <a:buNone/>
            </a:pPr>
            <a:endParaRPr lang="en-US" sz="2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Mrs. P.SHENBAGAM, MCA.,ME,(Ph.D.,)</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Head &amp; Assistant Professor,</a:t>
            </a:r>
          </a:p>
          <a:p>
            <a:pPr marL="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RVS College of Engineering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Dindigul-624005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6" name="Content Placeholder 15">
            <a:extLst>
              <a:ext uri="{FF2B5EF4-FFF2-40B4-BE49-F238E27FC236}">
                <a16:creationId xmlns:a16="http://schemas.microsoft.com/office/drawing/2014/main" id="{097271AD-95C4-B582-79B2-5CAF810151BE}"/>
              </a:ext>
            </a:extLst>
          </p:cNvPr>
          <p:cNvSpPr>
            <a:spLocks noGrp="1"/>
          </p:cNvSpPr>
          <p:nvPr>
            <p:ph sz="half" idx="2"/>
          </p:nvPr>
        </p:nvSpPr>
        <p:spPr>
          <a:xfrm>
            <a:off x="6257925" y="3008841"/>
            <a:ext cx="4814888" cy="3649134"/>
          </a:xfrm>
        </p:spPr>
        <p:txBody>
          <a:bodyPr/>
          <a:lstStyle/>
          <a:p>
            <a:pPr marL="0" marR="0" indent="0" algn="ctr">
              <a:lnSpc>
                <a:spcPct val="107000"/>
              </a:lnSpc>
              <a:spcBef>
                <a:spcPts val="0"/>
              </a:spcBef>
              <a:spcAft>
                <a:spcPts val="800"/>
              </a:spcAft>
              <a:buNone/>
            </a:pP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Presented By</a:t>
            </a:r>
          </a:p>
          <a:p>
            <a:pPr marL="0" marR="0" indent="0">
              <a:lnSpc>
                <a:spcPct val="107000"/>
              </a:lnSpc>
              <a:spcBef>
                <a:spcPts val="0"/>
              </a:spcBef>
              <a:spcAft>
                <a:spcPts val="800"/>
              </a:spcAft>
              <a:buNone/>
            </a:pP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BALAKRISHNAN 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921521622007</a:t>
            </a:r>
          </a:p>
          <a:p>
            <a:pPr marL="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RVS College of Engineering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Dindigul-624005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518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9DC9A-B13F-0405-1B45-FFE519D1F3CA}"/>
              </a:ext>
            </a:extLst>
          </p:cNvPr>
          <p:cNvSpPr txBox="1"/>
          <p:nvPr/>
        </p:nvSpPr>
        <p:spPr>
          <a:xfrm>
            <a:off x="100013" y="342899"/>
            <a:ext cx="11515725" cy="4946098"/>
          </a:xfrm>
          <a:prstGeom prst="rect">
            <a:avLst/>
          </a:prstGeom>
          <a:noFill/>
        </p:spPr>
        <p:txBody>
          <a:bodyPr wrap="square">
            <a:spAutoFit/>
          </a:bodyPr>
          <a:lstStyle/>
          <a:p>
            <a:pPr marL="0" marR="0" algn="ctr">
              <a:lnSpc>
                <a:spcPct val="107000"/>
              </a:lnSpc>
              <a:spcBef>
                <a:spcPts val="0"/>
              </a:spcBef>
              <a:spcAft>
                <a:spcPts val="800"/>
              </a:spcAf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 light of all of this, this dataset contains more than 47000 tweets labelled according to the class of cyberbullying:</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Age;</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Ethnicity;</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Religion;</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Other type of cyberbullying;</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Not cyberbullying</a:t>
            </a:r>
          </a:p>
        </p:txBody>
      </p:sp>
    </p:spTree>
    <p:extLst>
      <p:ext uri="{BB962C8B-B14F-4D97-AF65-F5344CB8AC3E}">
        <p14:creationId xmlns:p14="http://schemas.microsoft.com/office/powerpoint/2010/main" val="349362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0A62A-0B42-F030-6BC9-40CFE6B871E8}"/>
              </a:ext>
            </a:extLst>
          </p:cNvPr>
          <p:cNvPicPr>
            <a:picLocks noChangeAspect="1"/>
          </p:cNvPicPr>
          <p:nvPr/>
        </p:nvPicPr>
        <p:blipFill rotWithShape="1">
          <a:blip r:embed="rId2"/>
          <a:srcRect l="19686" t="12301" r="1086" b="8434"/>
          <a:stretch/>
        </p:blipFill>
        <p:spPr>
          <a:xfrm>
            <a:off x="1" y="-32144"/>
            <a:ext cx="12249148" cy="6890144"/>
          </a:xfrm>
          <a:prstGeom prst="rect">
            <a:avLst/>
          </a:prstGeom>
        </p:spPr>
      </p:pic>
    </p:spTree>
    <p:extLst>
      <p:ext uri="{BB962C8B-B14F-4D97-AF65-F5344CB8AC3E}">
        <p14:creationId xmlns:p14="http://schemas.microsoft.com/office/powerpoint/2010/main" val="1341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7E172C-C212-9D10-2ADD-28C8E388557A}"/>
              </a:ext>
            </a:extLst>
          </p:cNvPr>
          <p:cNvPicPr>
            <a:picLocks noChangeAspect="1"/>
          </p:cNvPicPr>
          <p:nvPr/>
        </p:nvPicPr>
        <p:blipFill rotWithShape="1">
          <a:blip r:embed="rId2"/>
          <a:srcRect l="20508" t="11440" r="4024" b="10814"/>
          <a:stretch/>
        </p:blipFill>
        <p:spPr>
          <a:xfrm>
            <a:off x="0" y="24659"/>
            <a:ext cx="12192000" cy="6808681"/>
          </a:xfrm>
          <a:prstGeom prst="rect">
            <a:avLst/>
          </a:prstGeom>
        </p:spPr>
      </p:pic>
    </p:spTree>
    <p:extLst>
      <p:ext uri="{BB962C8B-B14F-4D97-AF65-F5344CB8AC3E}">
        <p14:creationId xmlns:p14="http://schemas.microsoft.com/office/powerpoint/2010/main" val="307666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48CA5C-7E18-75C1-8C89-2DD27A21BD65}"/>
              </a:ext>
            </a:extLst>
          </p:cNvPr>
          <p:cNvSpPr txBox="1"/>
          <p:nvPr/>
        </p:nvSpPr>
        <p:spPr>
          <a:xfrm>
            <a:off x="3989786" y="257175"/>
            <a:ext cx="6093618" cy="658835"/>
          </a:xfrm>
          <a:prstGeom prst="rect">
            <a:avLst/>
          </a:prstGeom>
          <a:noFill/>
        </p:spPr>
        <p:txBody>
          <a:bodyPr wrap="square">
            <a:spAutoFit/>
          </a:bodyPr>
          <a:lstStyle/>
          <a:p>
            <a:pPr marL="0" marR="0">
              <a:lnSpc>
                <a:spcPct val="107000"/>
              </a:lnSpc>
              <a:spcBef>
                <a:spcPts val="0"/>
              </a:spcBef>
              <a:spcAft>
                <a:spcPts val="800"/>
              </a:spcAf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SCREEN SHOT</a:t>
            </a:r>
            <a:endParaRPr lang="en-US"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921380F-8E6A-3EF4-E883-62B1EB2F7950}"/>
              </a:ext>
            </a:extLst>
          </p:cNvPr>
          <p:cNvPicPr>
            <a:picLocks noChangeAspect="1"/>
          </p:cNvPicPr>
          <p:nvPr/>
        </p:nvPicPr>
        <p:blipFill rotWithShape="1">
          <a:blip r:embed="rId2"/>
          <a:srcRect l="32578" t="17068" r="33203" b="5811"/>
          <a:stretch/>
        </p:blipFill>
        <p:spPr>
          <a:xfrm>
            <a:off x="3414712" y="1314450"/>
            <a:ext cx="4171950" cy="5286375"/>
          </a:xfrm>
          <a:prstGeom prst="rect">
            <a:avLst/>
          </a:prstGeom>
        </p:spPr>
      </p:pic>
    </p:spTree>
    <p:extLst>
      <p:ext uri="{BB962C8B-B14F-4D97-AF65-F5344CB8AC3E}">
        <p14:creationId xmlns:p14="http://schemas.microsoft.com/office/powerpoint/2010/main" val="117896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A3D26D-8C47-E5AD-7289-1BD9CEEA482D}"/>
              </a:ext>
            </a:extLst>
          </p:cNvPr>
          <p:cNvSpPr txBox="1"/>
          <p:nvPr/>
        </p:nvSpPr>
        <p:spPr>
          <a:xfrm>
            <a:off x="4775598" y="156357"/>
            <a:ext cx="6093618" cy="658835"/>
          </a:xfrm>
          <a:prstGeom prst="rect">
            <a:avLst/>
          </a:prstGeom>
          <a:noFill/>
        </p:spPr>
        <p:txBody>
          <a:bodyPr wrap="square">
            <a:spAutoFit/>
          </a:bodyPr>
          <a:lstStyle/>
          <a:p>
            <a:pPr marL="0" marR="0">
              <a:lnSpc>
                <a:spcPct val="107000"/>
              </a:lnSpc>
              <a:spcBef>
                <a:spcPts val="0"/>
              </a:spcBef>
              <a:spcAft>
                <a:spcPts val="800"/>
              </a:spcAft>
            </a:pPr>
            <a:r>
              <a:rPr lang="en-US" sz="36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SignUp</a:t>
            </a: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Page</a:t>
            </a:r>
            <a:endParaRPr lang="en-US"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332B3E2-4A2C-EA00-BA20-5776487F421A}"/>
              </a:ext>
            </a:extLst>
          </p:cNvPr>
          <p:cNvPicPr>
            <a:picLocks noChangeAspect="1"/>
          </p:cNvPicPr>
          <p:nvPr/>
        </p:nvPicPr>
        <p:blipFill rotWithShape="1">
          <a:blip r:embed="rId2"/>
          <a:srcRect l="33372" t="17141" r="32513" b="6329"/>
          <a:stretch/>
        </p:blipFill>
        <p:spPr>
          <a:xfrm>
            <a:off x="4071938" y="1214438"/>
            <a:ext cx="4157662" cy="5157787"/>
          </a:xfrm>
          <a:prstGeom prst="rect">
            <a:avLst/>
          </a:prstGeom>
        </p:spPr>
      </p:pic>
    </p:spTree>
    <p:extLst>
      <p:ext uri="{BB962C8B-B14F-4D97-AF65-F5344CB8AC3E}">
        <p14:creationId xmlns:p14="http://schemas.microsoft.com/office/powerpoint/2010/main" val="393262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7316CF-E87C-1DD3-FC61-182E58E28949}"/>
              </a:ext>
            </a:extLst>
          </p:cNvPr>
          <p:cNvSpPr txBox="1"/>
          <p:nvPr/>
        </p:nvSpPr>
        <p:spPr>
          <a:xfrm>
            <a:off x="4046935" y="0"/>
            <a:ext cx="6093618" cy="658835"/>
          </a:xfrm>
          <a:prstGeom prst="rect">
            <a:avLst/>
          </a:prstGeom>
          <a:noFill/>
        </p:spPr>
        <p:txBody>
          <a:bodyPr wrap="square">
            <a:spAutoFit/>
          </a:bodyPr>
          <a:lstStyle/>
          <a:p>
            <a:pPr marL="0" marR="0">
              <a:lnSpc>
                <a:spcPct val="107000"/>
              </a:lnSpc>
              <a:spcBef>
                <a:spcPts val="0"/>
              </a:spcBef>
              <a:spcAft>
                <a:spcPts val="800"/>
              </a:spcAft>
            </a:pPr>
            <a:r>
              <a:rPr lang="en-US" sz="36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a:t>
            </a: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Home page</a:t>
            </a:r>
            <a:endParaRPr lang="en-US"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308EE3C-58F5-C2A1-34A4-BBAE857B727F}"/>
              </a:ext>
            </a:extLst>
          </p:cNvPr>
          <p:cNvPicPr>
            <a:picLocks noChangeAspect="1"/>
          </p:cNvPicPr>
          <p:nvPr/>
        </p:nvPicPr>
        <p:blipFill rotWithShape="1">
          <a:blip r:embed="rId2"/>
          <a:srcRect t="18527" r="1211" b="4978"/>
          <a:stretch/>
        </p:blipFill>
        <p:spPr>
          <a:xfrm>
            <a:off x="71436" y="1443038"/>
            <a:ext cx="12044363" cy="5243512"/>
          </a:xfrm>
          <a:prstGeom prst="rect">
            <a:avLst/>
          </a:prstGeom>
        </p:spPr>
      </p:pic>
    </p:spTree>
    <p:extLst>
      <p:ext uri="{BB962C8B-B14F-4D97-AF65-F5344CB8AC3E}">
        <p14:creationId xmlns:p14="http://schemas.microsoft.com/office/powerpoint/2010/main" val="167924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3BD95-AB82-3C18-F817-0B9C71219AB1}"/>
              </a:ext>
            </a:extLst>
          </p:cNvPr>
          <p:cNvSpPr txBox="1"/>
          <p:nvPr/>
        </p:nvSpPr>
        <p:spPr>
          <a:xfrm>
            <a:off x="4589860" y="226561"/>
            <a:ext cx="6093618" cy="658835"/>
          </a:xfrm>
          <a:prstGeom prst="rect">
            <a:avLst/>
          </a:prstGeom>
          <a:noFill/>
        </p:spPr>
        <p:txBody>
          <a:bodyPr wrap="square">
            <a:spAutoFit/>
          </a:bodyPr>
          <a:lstStyle/>
          <a:p>
            <a:pPr marL="0" marR="0">
              <a:lnSpc>
                <a:spcPct val="107000"/>
              </a:lnSpc>
              <a:spcBef>
                <a:spcPts val="0"/>
              </a:spcBef>
              <a:spcAft>
                <a:spcPts val="800"/>
              </a:spcAf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Tweets page</a:t>
            </a:r>
          </a:p>
        </p:txBody>
      </p:sp>
      <p:pic>
        <p:nvPicPr>
          <p:cNvPr id="5" name="Picture 4">
            <a:extLst>
              <a:ext uri="{FF2B5EF4-FFF2-40B4-BE49-F238E27FC236}">
                <a16:creationId xmlns:a16="http://schemas.microsoft.com/office/drawing/2014/main" id="{59F7F8EF-BE23-A13B-43EE-7A5558220D54}"/>
              </a:ext>
            </a:extLst>
          </p:cNvPr>
          <p:cNvPicPr>
            <a:picLocks noChangeAspect="1"/>
          </p:cNvPicPr>
          <p:nvPr/>
        </p:nvPicPr>
        <p:blipFill rotWithShape="1">
          <a:blip r:embed="rId2"/>
          <a:srcRect t="17692" b="5604"/>
          <a:stretch/>
        </p:blipFill>
        <p:spPr>
          <a:xfrm>
            <a:off x="-1" y="1214438"/>
            <a:ext cx="12192001" cy="5257800"/>
          </a:xfrm>
          <a:prstGeom prst="rect">
            <a:avLst/>
          </a:prstGeom>
        </p:spPr>
      </p:pic>
    </p:spTree>
    <p:extLst>
      <p:ext uri="{BB962C8B-B14F-4D97-AF65-F5344CB8AC3E}">
        <p14:creationId xmlns:p14="http://schemas.microsoft.com/office/powerpoint/2010/main" val="293255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A8E8FC-7F4A-DB00-BF3D-C0EDB8EB0464}"/>
              </a:ext>
            </a:extLst>
          </p:cNvPr>
          <p:cNvPicPr>
            <a:picLocks noChangeAspect="1"/>
          </p:cNvPicPr>
          <p:nvPr/>
        </p:nvPicPr>
        <p:blipFill rotWithShape="1">
          <a:blip r:embed="rId2"/>
          <a:srcRect t="8313" r="2147" b="6229"/>
          <a:stretch/>
        </p:blipFill>
        <p:spPr>
          <a:xfrm>
            <a:off x="130968" y="714375"/>
            <a:ext cx="11930063" cy="5857875"/>
          </a:xfrm>
          <a:prstGeom prst="rect">
            <a:avLst/>
          </a:prstGeom>
        </p:spPr>
      </p:pic>
    </p:spTree>
    <p:extLst>
      <p:ext uri="{BB962C8B-B14F-4D97-AF65-F5344CB8AC3E}">
        <p14:creationId xmlns:p14="http://schemas.microsoft.com/office/powerpoint/2010/main" val="311369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BA4EA-2950-F520-70D8-967D68F8B2F0}"/>
              </a:ext>
            </a:extLst>
          </p:cNvPr>
          <p:cNvSpPr txBox="1"/>
          <p:nvPr/>
        </p:nvSpPr>
        <p:spPr>
          <a:xfrm>
            <a:off x="171449" y="342900"/>
            <a:ext cx="11915775" cy="5289333"/>
          </a:xfrm>
          <a:prstGeom prst="rect">
            <a:avLst/>
          </a:prstGeom>
          <a:noFill/>
        </p:spPr>
        <p:txBody>
          <a:bodyPr wrap="square">
            <a:spAutoFit/>
          </a:bodyPr>
          <a:lstStyle/>
          <a:p>
            <a:pPr marL="0" marR="0" algn="ctr">
              <a:lnSpc>
                <a:spcPct val="107000"/>
              </a:lnSpc>
              <a:spcBef>
                <a:spcPts val="0"/>
              </a:spcBef>
              <a:spcAft>
                <a:spcPts val="800"/>
              </a:spcAf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kern="0" dirty="0">
                <a:effectLst/>
                <a:latin typeface="Calibri" panose="020F0502020204030204" pitchFamily="34" charset="0"/>
                <a:ea typeface="Calibri" panose="020F0502020204030204" pitchFamily="34" charset="0"/>
                <a:cs typeface="Times New Roman" panose="02020603050405020304" pitchFamily="18" charset="0"/>
              </a:rPr>
              <a:t>Cyberbullying is the harassment that takes place in digital devices such as mobile phones, computers and tablets. The means used to harass victims are very diverse: text messages, applications, social media, forums or interactive games.</a:t>
            </a:r>
          </a:p>
          <a:p>
            <a:pPr marL="342900" marR="0" lvl="0" indent="-342900">
              <a:lnSpc>
                <a:spcPct val="107000"/>
              </a:lnSpc>
              <a:spcBef>
                <a:spcPts val="0"/>
              </a:spcBef>
              <a:spcAft>
                <a:spcPts val="0"/>
              </a:spcAft>
              <a:buFont typeface="Symbol" panose="05050102010706020507" pitchFamily="18" charset="2"/>
              <a:buChar char=""/>
            </a:pPr>
            <a:endParaRPr lang="en-US" sz="2400" kern="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kern="0" dirty="0">
                <a:effectLst/>
                <a:latin typeface="Calibri" panose="020F0502020204030204" pitchFamily="34" charset="0"/>
                <a:ea typeface="Calibri" panose="020F0502020204030204" pitchFamily="34" charset="0"/>
                <a:cs typeface="Times New Roman" panose="02020603050405020304" pitchFamily="18" charset="0"/>
              </a:rPr>
              <a:t>One of the things that complicates these types of situations that occur through the Internet, is the anonymity this environment allows. Since this facilitates cyberbullying can cover almost all areas of the victim’s life, that is: educational environment, work, social or loving life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990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8D899-80CB-2523-91E0-B1C24553151E}"/>
              </a:ext>
            </a:extLst>
          </p:cNvPr>
          <p:cNvSpPr txBox="1"/>
          <p:nvPr/>
        </p:nvSpPr>
        <p:spPr>
          <a:xfrm>
            <a:off x="128588" y="328613"/>
            <a:ext cx="11301412" cy="5278368"/>
          </a:xfrm>
          <a:prstGeom prst="rect">
            <a:avLst/>
          </a:prstGeom>
          <a:noFill/>
        </p:spPr>
        <p:txBody>
          <a:bodyPr wrap="square">
            <a:spAutoFit/>
          </a:bodyPr>
          <a:lstStyle/>
          <a:p>
            <a:pPr marL="0" marR="0">
              <a:lnSpc>
                <a:spcPct val="106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356235" indent="0" algn="ctr">
              <a:lnSpc>
                <a:spcPct val="106000"/>
              </a:lnSpc>
              <a:spcBef>
                <a:spcPts val="0"/>
              </a:spcBef>
              <a:spcAft>
                <a:spcPts val="400"/>
              </a:spcAft>
            </a:pPr>
            <a:r>
              <a:rPr lang="en-US" sz="3600" b="1" kern="100" dirty="0">
                <a:solidFill>
                  <a:schemeClr val="bg1"/>
                </a:solidFill>
                <a:effectLst/>
                <a:latin typeface="Times New Roman" panose="02020603050405020304" pitchFamily="18" charset="0"/>
                <a:ea typeface="Times New Roman" panose="02020603050405020304" pitchFamily="18" charset="0"/>
              </a:rPr>
              <a:t>Future Enhancements</a:t>
            </a:r>
          </a:p>
          <a:p>
            <a:pPr marL="457200" marR="356235" indent="0" algn="l">
              <a:lnSpc>
                <a:spcPct val="106000"/>
              </a:lnSpc>
              <a:spcBef>
                <a:spcPts val="0"/>
              </a:spcBef>
              <a:spcAft>
                <a:spcPts val="400"/>
              </a:spcAft>
            </a:pPr>
            <a:endParaRPr lang="en-US" sz="2800" b="1" kern="100" dirty="0">
              <a:solidFill>
                <a:schemeClr val="tx2"/>
              </a:solidFill>
              <a:effectLst/>
              <a:latin typeface="Times New Roman" panose="02020603050405020304" pitchFamily="18" charset="0"/>
              <a:ea typeface="Times New Roman" panose="02020603050405020304" pitchFamily="18" charset="0"/>
            </a:endParaRPr>
          </a:p>
          <a:p>
            <a:pPr marL="342900" marR="172085" lvl="0" indent="-342900">
              <a:lnSpc>
                <a:spcPct val="14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For the present, the bot works for Twitter, so it can be extended to various other social media platforms like Instagram, Reedit, etc. Currently, only images are classified for NSFW content, classifying text, videos could be an addition.</a:t>
            </a:r>
          </a:p>
          <a:p>
            <a:pPr marL="342900" marR="172085" lvl="0" indent="-342900">
              <a:lnSpc>
                <a:spcPct val="14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report tracking feature could be added along with a cross-platform Mobile / Desktop application (Progressive Web App) for the Admin. </a:t>
            </a:r>
          </a:p>
          <a:p>
            <a:pPr marL="342900" marR="172085" lvl="0" indent="-342900">
              <a:lnSpc>
                <a:spcPct val="147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model could be implemented for many languages like French, Spanish, Russian, etc. along with India languages like Hindi, Gujarati, etc. </a:t>
            </a:r>
          </a:p>
        </p:txBody>
      </p:sp>
    </p:spTree>
    <p:extLst>
      <p:ext uri="{BB962C8B-B14F-4D97-AF65-F5344CB8AC3E}">
        <p14:creationId xmlns:p14="http://schemas.microsoft.com/office/powerpoint/2010/main" val="108078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8CEDBF-5A4E-F329-DAEC-D647F00E6EDD}"/>
              </a:ext>
            </a:extLst>
          </p:cNvPr>
          <p:cNvSpPr txBox="1"/>
          <p:nvPr/>
        </p:nvSpPr>
        <p:spPr>
          <a:xfrm>
            <a:off x="0" y="313820"/>
            <a:ext cx="11872913" cy="6460936"/>
          </a:xfrm>
          <a:prstGeom prst="rect">
            <a:avLst/>
          </a:prstGeom>
          <a:noFill/>
        </p:spPr>
        <p:txBody>
          <a:bodyPr wrap="square">
            <a:spAutoFit/>
          </a:bodyPr>
          <a:lstStyle/>
          <a:p>
            <a:pPr marL="0" marR="0" algn="ctr">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ABSTRACT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Social networking site is being rapidly increased in recent years, which provides platform to connect people all over the world and share their interests. </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Cyberbullying is harassing or insulting a person by sending messages of hurting or threatening nature using electronic communication.</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Detection of cyberbullying and the provision of subsequent preventive measures are the main courses of action to combat cyberbullying.</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Present methods to automatically determine the bully level, and block post and users of the post by the utilizing deep learning on pre-trained language models with annotated data to create automated cyberbullying detectors. </a:t>
            </a:r>
            <a:endParaRPr lang="en-US" sz="2400" dirty="0"/>
          </a:p>
        </p:txBody>
      </p:sp>
    </p:spTree>
    <p:extLst>
      <p:ext uri="{BB962C8B-B14F-4D97-AF65-F5344CB8AC3E}">
        <p14:creationId xmlns:p14="http://schemas.microsoft.com/office/powerpoint/2010/main" val="395025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BB346-4CB1-8415-2F09-8985D5799426}"/>
              </a:ext>
            </a:extLst>
          </p:cNvPr>
          <p:cNvSpPr txBox="1"/>
          <p:nvPr/>
        </p:nvSpPr>
        <p:spPr>
          <a:xfrm>
            <a:off x="3049191" y="2816364"/>
            <a:ext cx="6093618" cy="1225272"/>
          </a:xfrm>
          <a:prstGeom prst="rect">
            <a:avLst/>
          </a:prstGeom>
          <a:noFill/>
        </p:spPr>
        <p:txBody>
          <a:bodyPr wrap="square">
            <a:spAutoFit/>
          </a:bodyPr>
          <a:lstStyle/>
          <a:p>
            <a:pPr marL="0" marR="0" algn="ctr">
              <a:lnSpc>
                <a:spcPct val="107000"/>
              </a:lnSpc>
              <a:spcBef>
                <a:spcPts val="0"/>
              </a:spcBef>
              <a:spcAft>
                <a:spcPts val="800"/>
              </a:spcAft>
            </a:pPr>
            <a:r>
              <a:rPr lang="en-US" sz="7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Thank</a:t>
            </a:r>
            <a:r>
              <a:rPr lang="en-US" sz="6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6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You</a:t>
            </a:r>
          </a:p>
        </p:txBody>
      </p:sp>
    </p:spTree>
    <p:extLst>
      <p:ext uri="{BB962C8B-B14F-4D97-AF65-F5344CB8AC3E}">
        <p14:creationId xmlns:p14="http://schemas.microsoft.com/office/powerpoint/2010/main" val="8686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1736F-34D7-BC1C-08B1-CBFE6C8B9203}"/>
              </a:ext>
            </a:extLst>
          </p:cNvPr>
          <p:cNvSpPr txBox="1"/>
          <p:nvPr/>
        </p:nvSpPr>
        <p:spPr>
          <a:xfrm>
            <a:off x="0" y="185738"/>
            <a:ext cx="12192000" cy="6728189"/>
          </a:xfrm>
          <a:prstGeom prst="rect">
            <a:avLst/>
          </a:prstGeom>
          <a:noFill/>
        </p:spPr>
        <p:txBody>
          <a:bodyPr wrap="square">
            <a:spAutoFit/>
          </a:bodyPr>
          <a:lstStyle/>
          <a:p>
            <a:pPr marL="0" marR="0" algn="ctr">
              <a:lnSpc>
                <a:spcPct val="107000"/>
              </a:lnSpc>
              <a:spcBef>
                <a:spcPts val="0"/>
              </a:spcBef>
              <a:spcAft>
                <a:spcPts val="800"/>
              </a:spcAft>
            </a:pPr>
            <a:r>
              <a:rPr lang="en-US"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a:t>
            </a:r>
          </a:p>
          <a:p>
            <a:pPr marL="342900" marR="0" indent="-342900">
              <a:lnSpc>
                <a:spcPct val="107000"/>
              </a:lnSpc>
              <a:spcBef>
                <a:spcPts val="0"/>
              </a:spcBef>
              <a:spcAft>
                <a:spcPts val="800"/>
              </a:spcAft>
              <a:buFont typeface="Arial" panose="020B0604020202020204" pitchFamily="34" charset="0"/>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Deep learning is also referred to as deep structured learning. It is a subset of Artificial Intelligence that is concerned with imitating how human brain would react to a situation. </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Machines employ deep learning algorithms that are capable of learning unsupervised from unstructured data (Investopedia).</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Social media has become an essential facet of modern society, wherein people share their opinions on a wide variety of topics.</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Deep learning with social network data science for modeling social influence and predicting human behavior on real-world activities.</a:t>
            </a:r>
          </a:p>
          <a:p>
            <a:pPr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051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04A3B1-0428-FE7D-276C-EBA744D54C73}"/>
              </a:ext>
            </a:extLst>
          </p:cNvPr>
          <p:cNvSpPr txBox="1"/>
          <p:nvPr/>
        </p:nvSpPr>
        <p:spPr>
          <a:xfrm>
            <a:off x="157163" y="657225"/>
            <a:ext cx="12034837" cy="5666808"/>
          </a:xfrm>
          <a:prstGeom prst="rect">
            <a:avLst/>
          </a:prstGeom>
          <a:noFill/>
        </p:spPr>
        <p:txBody>
          <a:bodyPr wrap="square">
            <a:spAutoFit/>
          </a:bodyPr>
          <a:lstStyle/>
          <a:p>
            <a:pPr marR="0" lvl="0" algn="ctr">
              <a:lnSpc>
                <a:spcPct val="107000"/>
              </a:lnSpc>
              <a:spcBef>
                <a:spcPts val="0"/>
              </a:spcBef>
              <a:spcAft>
                <a:spcPts val="800"/>
              </a:spcAft>
              <a:tabLst>
                <a:tab pos="628650" algn="l"/>
              </a:tabLst>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Existing System</a:t>
            </a:r>
          </a:p>
          <a:p>
            <a:pPr marL="342900" marR="0" lvl="0" indent="-342900">
              <a:lnSpc>
                <a:spcPct val="107000"/>
              </a:lnSpc>
              <a:spcBef>
                <a:spcPts val="0"/>
              </a:spcBef>
              <a:spcAft>
                <a:spcPts val="800"/>
              </a:spcAft>
              <a:buFont typeface="Symbol" panose="05050102010706020507" pitchFamily="18" charset="2"/>
              <a:buChar char=""/>
              <a:tabLst>
                <a:tab pos="62865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Naive Bayes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is a learning algorithm based on the Bayes theorem's use with strong (naive) independence assumptions.</a:t>
            </a:r>
          </a:p>
          <a:p>
            <a:pPr marL="342900" marR="0" lvl="0" indent="-342900">
              <a:lnSpc>
                <a:spcPct val="107000"/>
              </a:lnSpc>
              <a:spcBef>
                <a:spcPts val="0"/>
              </a:spcBef>
              <a:spcAft>
                <a:spcPts val="800"/>
              </a:spcAft>
              <a:buFont typeface="Symbol" panose="05050102010706020507" pitchFamily="18" charset="2"/>
              <a:buChar char=""/>
              <a:tabLst>
                <a:tab pos="62865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62865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Support Vector Machine (SVM):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SVM is a binary classifier assuming a clear distinction between data samples.</a:t>
            </a:r>
          </a:p>
          <a:p>
            <a:pPr marL="342900" marR="0" lvl="0" indent="-342900">
              <a:lnSpc>
                <a:spcPct val="107000"/>
              </a:lnSpc>
              <a:spcBef>
                <a:spcPts val="0"/>
              </a:spcBef>
              <a:spcAft>
                <a:spcPts val="800"/>
              </a:spcAft>
              <a:buFont typeface="Symbol" panose="05050102010706020507" pitchFamily="18" charset="2"/>
              <a:buChar char=""/>
              <a:tabLst>
                <a:tab pos="62865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62865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K-Nearest Neighbor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is a simple method that is used to solve classification and regression problems.</a:t>
            </a:r>
          </a:p>
          <a:p>
            <a:pPr marL="342900" marR="0" lvl="0" indent="-342900">
              <a:lnSpc>
                <a:spcPct val="107000"/>
              </a:lnSpc>
              <a:spcBef>
                <a:spcPts val="0"/>
              </a:spcBef>
              <a:spcAft>
                <a:spcPts val="800"/>
              </a:spcAft>
              <a:buFont typeface="Symbol" panose="05050102010706020507" pitchFamily="18" charset="2"/>
              <a:buChar char=""/>
              <a:tabLst>
                <a:tab pos="62865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62865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Decision Tree: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DT is used to construct a training model, which can be used by learning simple decision rules derived from preliminary data to predict a target variable class.</a:t>
            </a:r>
          </a:p>
        </p:txBody>
      </p:sp>
    </p:spTree>
    <p:extLst>
      <p:ext uri="{BB962C8B-B14F-4D97-AF65-F5344CB8AC3E}">
        <p14:creationId xmlns:p14="http://schemas.microsoft.com/office/powerpoint/2010/main" val="169227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12CA2-27E8-57B7-9A14-7DBD28031147}"/>
              </a:ext>
            </a:extLst>
          </p:cNvPr>
          <p:cNvSpPr txBox="1"/>
          <p:nvPr/>
        </p:nvSpPr>
        <p:spPr>
          <a:xfrm>
            <a:off x="157163" y="214313"/>
            <a:ext cx="11887200" cy="4086119"/>
          </a:xfrm>
          <a:prstGeom prst="rect">
            <a:avLst/>
          </a:prstGeom>
          <a:noFill/>
        </p:spPr>
        <p:txBody>
          <a:bodyPr wrap="square">
            <a:spAutoFit/>
          </a:bodyPr>
          <a:lstStyle/>
          <a:p>
            <a:pPr marL="0" marR="0" algn="ctr">
              <a:lnSpc>
                <a:spcPct val="107000"/>
              </a:lnSpc>
              <a:spcBef>
                <a:spcPts val="0"/>
              </a:spcBef>
              <a:spcAft>
                <a:spcPts val="800"/>
              </a:spcAft>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Disadvantage</a:t>
            </a:r>
          </a:p>
          <a:p>
            <a:pPr marR="0" lvl="0">
              <a:lnSpc>
                <a:spcPct val="10700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Difficult to track.</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Most of the cyberbullying cases go unreported.</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Low accuracy.</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Time consuming process.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Response time is slow.</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Blocking the blacklisting user is not considered.</a:t>
            </a:r>
          </a:p>
        </p:txBody>
      </p:sp>
    </p:spTree>
    <p:extLst>
      <p:ext uri="{BB962C8B-B14F-4D97-AF65-F5344CB8AC3E}">
        <p14:creationId xmlns:p14="http://schemas.microsoft.com/office/powerpoint/2010/main" val="150490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54717-6DEE-9A55-B6A2-4A1F0551DFAA}"/>
              </a:ext>
            </a:extLst>
          </p:cNvPr>
          <p:cNvSpPr txBox="1"/>
          <p:nvPr/>
        </p:nvSpPr>
        <p:spPr>
          <a:xfrm>
            <a:off x="-1" y="228599"/>
            <a:ext cx="11987213" cy="4436984"/>
          </a:xfrm>
          <a:prstGeom prst="rect">
            <a:avLst/>
          </a:prstGeom>
          <a:noFill/>
        </p:spPr>
        <p:txBody>
          <a:bodyPr wrap="square">
            <a:spAutoFit/>
          </a:bodyPr>
          <a:lstStyle/>
          <a:p>
            <a:pPr marR="0" lvl="0" algn="ctr">
              <a:lnSpc>
                <a:spcPct val="107000"/>
              </a:lnSpc>
              <a:spcBef>
                <a:spcPts val="0"/>
              </a:spcBef>
              <a:spcAft>
                <a:spcPts val="800"/>
              </a:spcAft>
              <a:tabLst>
                <a:tab pos="457200" algn="l"/>
              </a:tabLs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Proposed System</a:t>
            </a:r>
          </a:p>
          <a:p>
            <a:pPr marR="0" lvl="0" algn="ctr">
              <a:lnSpc>
                <a:spcPct val="107000"/>
              </a:lnSpc>
              <a:spcBef>
                <a:spcPts val="0"/>
              </a:spcBef>
              <a:spcAft>
                <a:spcPts val="800"/>
              </a:spcAft>
              <a:tabLst>
                <a:tab pos="457200" algn="l"/>
              </a:tabLst>
            </a:pP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proposed a system for automatic detection and prevention cyberbullying considering the main characteristics of cyberbullying such as Intention to harm an individual, repeatedly and over time and using abusive curl language or hate speech using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BiLSTM</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algorithm.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proposed model is capable to detect cyberbullying content on social media automatically.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Block the Bullied users</a:t>
            </a:r>
          </a:p>
        </p:txBody>
      </p:sp>
    </p:spTree>
    <p:extLst>
      <p:ext uri="{BB962C8B-B14F-4D97-AF65-F5344CB8AC3E}">
        <p14:creationId xmlns:p14="http://schemas.microsoft.com/office/powerpoint/2010/main" val="27941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8AC80A-1982-AA0E-0427-789F06CCC6DF}"/>
              </a:ext>
            </a:extLst>
          </p:cNvPr>
          <p:cNvSpPr txBox="1"/>
          <p:nvPr/>
        </p:nvSpPr>
        <p:spPr>
          <a:xfrm>
            <a:off x="157163" y="228599"/>
            <a:ext cx="11501437" cy="3555397"/>
          </a:xfrm>
          <a:prstGeom prst="rect">
            <a:avLst/>
          </a:prstGeom>
          <a:noFill/>
        </p:spPr>
        <p:txBody>
          <a:bodyPr wrap="square">
            <a:spAutoFit/>
          </a:bodyPr>
          <a:lstStyle/>
          <a:p>
            <a:pPr marR="0" lvl="0" algn="ctr">
              <a:lnSpc>
                <a:spcPct val="107000"/>
              </a:lnSpc>
              <a:spcBef>
                <a:spcPts val="0"/>
              </a:spcBef>
              <a:spcAft>
                <a:spcPts val="800"/>
              </a:spcAft>
              <a:tabLst>
                <a:tab pos="457200" algn="l"/>
              </a:tabLst>
            </a:pP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Advantages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It successfully classifies the tweets in various classes.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Auto report generator generates a simple report for probable accusers.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Several analytics and report can be sent to the crime department.</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Accuracy is high.</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 automatically generate a report for each incident is also provided.</a:t>
            </a:r>
          </a:p>
        </p:txBody>
      </p:sp>
    </p:spTree>
    <p:extLst>
      <p:ext uri="{BB962C8B-B14F-4D97-AF65-F5344CB8AC3E}">
        <p14:creationId xmlns:p14="http://schemas.microsoft.com/office/powerpoint/2010/main" val="173479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60535-9209-74A1-2E9B-2516BADC9B6A}"/>
              </a:ext>
            </a:extLst>
          </p:cNvPr>
          <p:cNvSpPr txBox="1"/>
          <p:nvPr/>
        </p:nvSpPr>
        <p:spPr>
          <a:xfrm>
            <a:off x="971551" y="1000126"/>
            <a:ext cx="11615737" cy="4053161"/>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System </a:t>
            </a:r>
            <a:r>
              <a:rPr lang="en-US" sz="36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Requirments</a:t>
            </a:r>
            <a:endParaRPr lang="en-US"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Server Side	  : Python 3.7.4(64-bit) or (32-bit)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Client Side	  : HTML, CSS, Bootstrap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IDE			  : Flask 1.1.1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Server		  :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Wampserver</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2i</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80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625B6-F59A-3BAC-1640-62F8A4789D17}"/>
              </a:ext>
            </a:extLst>
          </p:cNvPr>
          <p:cNvSpPr txBox="1"/>
          <p:nvPr/>
        </p:nvSpPr>
        <p:spPr>
          <a:xfrm>
            <a:off x="2461022" y="-307606"/>
            <a:ext cx="6093618" cy="37555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674234B3-FC01-FF94-748C-AA18CB80C6E3}"/>
              </a:ext>
            </a:extLst>
          </p:cNvPr>
          <p:cNvSpPr txBox="1"/>
          <p:nvPr/>
        </p:nvSpPr>
        <p:spPr>
          <a:xfrm>
            <a:off x="1837729" y="456295"/>
            <a:ext cx="8940403" cy="3456587"/>
          </a:xfrm>
          <a:prstGeom prst="rect">
            <a:avLst/>
          </a:prstGeom>
          <a:noFill/>
        </p:spPr>
        <p:txBody>
          <a:bodyPr wrap="square">
            <a:spAutoFit/>
          </a:bodyPr>
          <a:lstStyle/>
          <a:p>
            <a:pPr marL="0" marR="0" algn="ctr">
              <a:lnSpc>
                <a:spcPct val="107000"/>
              </a:lnSpc>
              <a:spcBef>
                <a:spcPts val="0"/>
              </a:spcBef>
              <a:spcAft>
                <a:spcPts val="800"/>
              </a:spcAft>
            </a:pPr>
            <a:r>
              <a:rPr lang="en-IN" sz="3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Modules Description</a:t>
            </a:r>
          </a:p>
          <a:p>
            <a:pPr marL="0" marR="0">
              <a:lnSpc>
                <a:spcPct val="107000"/>
              </a:lnSpc>
              <a:spcBef>
                <a:spcPts val="0"/>
              </a:spcBef>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Social Network Web App</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User Access Control</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Cyberbullying Classification API </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D0492C4E-24D4-2B5B-99C2-0E84840E6D47}"/>
              </a:ext>
            </a:extLst>
          </p:cNvPr>
          <p:cNvSpPr txBox="1"/>
          <p:nvPr/>
        </p:nvSpPr>
        <p:spPr>
          <a:xfrm>
            <a:off x="1837729" y="3429000"/>
            <a:ext cx="6093994" cy="1963294"/>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Cyberbullying Detection </a:t>
            </a:r>
          </a:p>
          <a:p>
            <a:pPr marL="342900" marR="0" indent="-342900">
              <a:lnSpc>
                <a:spcPct val="107000"/>
              </a:lnSpc>
              <a:spcBef>
                <a:spcPts val="0"/>
              </a:spcBef>
              <a:spcAft>
                <a:spcPts val="8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Bullied Level Indicator</a:t>
            </a:r>
          </a:p>
          <a:p>
            <a:pPr marL="342900" marR="0" indent="-342900">
              <a:lnSpc>
                <a:spcPct val="107000"/>
              </a:lnSpc>
              <a:spcBef>
                <a:spcPts val="0"/>
              </a:spcBef>
              <a:spcAft>
                <a:spcPts val="8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Blocker</a:t>
            </a:r>
          </a:p>
          <a:p>
            <a:pPr marL="342900" marR="0" indent="-342900">
              <a:lnSpc>
                <a:spcPct val="107000"/>
              </a:lnSpc>
              <a:spcBef>
                <a:spcPts val="0"/>
              </a:spcBef>
              <a:spcAft>
                <a:spcPts val="8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Performance Analysis</a:t>
            </a:r>
          </a:p>
        </p:txBody>
      </p:sp>
    </p:spTree>
    <p:extLst>
      <p:ext uri="{BB962C8B-B14F-4D97-AF65-F5344CB8AC3E}">
        <p14:creationId xmlns:p14="http://schemas.microsoft.com/office/powerpoint/2010/main" val="22765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794</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Symbol</vt:lpstr>
      <vt:lpstr>Times New Roman</vt:lpstr>
      <vt:lpstr>Wingdings 3</vt:lpstr>
      <vt:lpstr>Ion</vt:lpstr>
      <vt:lpstr> Preventing Cyberbullying in Social  Networking Sites using Deeplearning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Cyberbullying in Social     Networking Sites using Deep     learning model</dc:title>
  <dc:creator>bala krishnan</dc:creator>
  <cp:lastModifiedBy>bala krishnan</cp:lastModifiedBy>
  <cp:revision>8</cp:revision>
  <dcterms:created xsi:type="dcterms:W3CDTF">2023-08-31T11:19:12Z</dcterms:created>
  <dcterms:modified xsi:type="dcterms:W3CDTF">2023-09-03T05:50:39Z</dcterms:modified>
</cp:coreProperties>
</file>