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jpeg"/><Relationship Id="rId8" Type="http://schemas.openxmlformats.org/officeDocument/2006/relationships/image" Target="../media/image1.tif"/><Relationship Id="rId9" Type="http://schemas.openxmlformats.org/officeDocument/2006/relationships/image" Target="../media/image2.tif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I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</a:t>
            </a:r>
          </a:p>
        </p:txBody>
      </p:sp>
      <p:sp>
        <p:nvSpPr>
          <p:cNvPr id="134" name="Extract inform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Extract information</a:t>
            </a:r>
          </a:p>
        </p:txBody>
      </p:sp>
      <p:sp>
        <p:nvSpPr>
          <p:cNvPr id="135" name="Arvind Sundara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Arvind Sundaram</a:t>
            </a:r>
          </a:p>
          <a:p>
            <a:pPr/>
            <a:r>
              <a:t>Jan 28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ase study: DE list to pathway enrich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spcBef>
                <a:spcPts val="1300"/>
              </a:spcBef>
              <a:defRPr sz="5880"/>
            </a:lvl1pPr>
          </a:lstStyle>
          <a:p>
            <a:pPr/>
            <a:r>
              <a:t>Case study: DE list to pathway enrichment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1599382" y="3092381"/>
          <a:ext cx="9786850" cy="3266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22649"/>
                <a:gridCol w="1522649"/>
                <a:gridCol w="1861088"/>
                <a:gridCol w="1846655"/>
                <a:gridCol w="1449171"/>
                <a:gridCol w="1571934"/>
              </a:tblGrid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gene_id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gene_name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gene_biotype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log2FoldChange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pvalue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pad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CAC98216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dnaA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protein_coding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-0.427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1.18E-06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4.18E-06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CAC98217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dnaN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protein_coding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-0.228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0.00862978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0.01664599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CAC98218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lmo0003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protein_coding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-0.562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0.0002268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0.00059386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CAC98219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lmo0004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protein_coding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-0.241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0.08198257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0.12243065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CAC98220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RecF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protein_coding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-0.074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0.75759738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0.80659896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46485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CAC98221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gyrB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protein_coding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-0.325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5.16E-05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41414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0.00014842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12700">
                      <a:solidFill>
                        <a:srgbClr val="CBCBCB"/>
                      </a:solidFill>
                      <a:miter lim="400000"/>
                    </a:lnT>
                    <a:lnB w="1270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" name="padj &lt;= 0.05"/>
          <p:cNvSpPr txBox="1"/>
          <p:nvPr/>
        </p:nvSpPr>
        <p:spPr>
          <a:xfrm>
            <a:off x="1940894" y="8204486"/>
            <a:ext cx="1838773" cy="50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padj &lt;= 0.05 </a:t>
            </a:r>
          </a:p>
        </p:txBody>
      </p:sp>
      <p:sp>
        <p:nvSpPr>
          <p:cNvPr id="140" name="Plug the data in to a software"/>
          <p:cNvSpPr txBox="1"/>
          <p:nvPr/>
        </p:nvSpPr>
        <p:spPr>
          <a:xfrm>
            <a:off x="5685388" y="8204486"/>
            <a:ext cx="4059288" cy="508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Plug the data in to a software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818702" y="7273379"/>
            <a:ext cx="11335510" cy="635001"/>
            <a:chOff x="0" y="0"/>
            <a:chExt cx="11335508" cy="635000"/>
          </a:xfrm>
        </p:grpSpPr>
        <p:sp>
          <p:nvSpPr>
            <p:cNvPr id="141" name="DE list"/>
            <p:cNvSpPr txBox="1"/>
            <p:nvPr/>
          </p:nvSpPr>
          <p:spPr>
            <a:xfrm>
              <a:off x="0" y="0"/>
              <a:ext cx="1421607" cy="635000"/>
            </a:xfrm>
            <a:prstGeom prst="rect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lvl1pPr>
            </a:lstStyle>
            <a:p>
              <a:pPr/>
              <a:r>
                <a:t>DE list </a:t>
              </a:r>
            </a:p>
          </p:txBody>
        </p:sp>
        <p:sp>
          <p:nvSpPr>
            <p:cNvPr id="142" name="Significantly DE list"/>
            <p:cNvSpPr txBox="1"/>
            <p:nvPr/>
          </p:nvSpPr>
          <p:spPr>
            <a:xfrm>
              <a:off x="2614496" y="0"/>
              <a:ext cx="3676849" cy="635000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lvl1pPr>
            </a:lstStyle>
            <a:p>
              <a:pPr/>
              <a:r>
                <a:t>Significantly DE list</a:t>
              </a:r>
            </a:p>
          </p:txBody>
        </p:sp>
        <p:sp>
          <p:nvSpPr>
            <p:cNvPr id="143" name="Pathway enrichment"/>
            <p:cNvSpPr txBox="1"/>
            <p:nvPr/>
          </p:nvSpPr>
          <p:spPr>
            <a:xfrm>
              <a:off x="7484233" y="0"/>
              <a:ext cx="3851276" cy="635000"/>
            </a:xfrm>
            <a:prstGeom prst="rect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sx="100000" sy="100000" kx="0" ky="0" algn="b" rotWithShape="0" blurRad="25400" dist="33948" dir="2700000">
                      <a:srgbClr val="3B3936"/>
                    </a:outerShdw>
                  </a:effectLst>
                </a:defRPr>
              </a:lvl1pPr>
            </a:lstStyle>
            <a:p>
              <a:pPr/>
              <a:r>
                <a:t>Pathway enrichment</a:t>
              </a:r>
            </a:p>
          </p:txBody>
        </p:sp>
        <p:sp>
          <p:nvSpPr>
            <p:cNvPr id="144" name="Line"/>
            <p:cNvSpPr/>
            <p:nvPr/>
          </p:nvSpPr>
          <p:spPr>
            <a:xfrm>
              <a:off x="1505591" y="317500"/>
              <a:ext cx="1024920" cy="0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6375329" y="317500"/>
              <a:ext cx="1024920" cy="0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47" name="Listeria monocytogenes EGD-e"/>
          <p:cNvSpPr txBox="1"/>
          <p:nvPr/>
        </p:nvSpPr>
        <p:spPr>
          <a:xfrm>
            <a:off x="8424685" y="2381215"/>
            <a:ext cx="392995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Listeria monocytogenes EGD-e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40" grpId="3"/>
      <p:bldP build="whole" bldLvl="1" animBg="1" rev="0" advAuto="0" spid="1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ase study: DE list to pathway enrich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spcBef>
                <a:spcPts val="1300"/>
              </a:spcBef>
              <a:defRPr sz="5880"/>
            </a:lvl1pPr>
          </a:lstStyle>
          <a:p>
            <a:pPr/>
            <a:r>
              <a:t>Case study: DE list to pathway enrichment</a:t>
            </a:r>
          </a:p>
        </p:txBody>
      </p:sp>
      <p:sp>
        <p:nvSpPr>
          <p:cNvPr id="150" name="DE list"/>
          <p:cNvSpPr txBox="1"/>
          <p:nvPr/>
        </p:nvSpPr>
        <p:spPr>
          <a:xfrm>
            <a:off x="834645" y="3060550"/>
            <a:ext cx="1421607" cy="63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DE list </a:t>
            </a:r>
          </a:p>
        </p:txBody>
      </p:sp>
      <p:sp>
        <p:nvSpPr>
          <p:cNvPr id="151" name="Significantly DE list"/>
          <p:cNvSpPr txBox="1"/>
          <p:nvPr/>
        </p:nvSpPr>
        <p:spPr>
          <a:xfrm>
            <a:off x="3449141" y="3060550"/>
            <a:ext cx="3676849" cy="63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Significantly DE list</a:t>
            </a:r>
          </a:p>
        </p:txBody>
      </p:sp>
      <p:sp>
        <p:nvSpPr>
          <p:cNvPr id="152" name="Pathway enrichment"/>
          <p:cNvSpPr txBox="1"/>
          <p:nvPr/>
        </p:nvSpPr>
        <p:spPr>
          <a:xfrm>
            <a:off x="8318879" y="3060550"/>
            <a:ext cx="3851276" cy="6350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Pathway enrichment</a:t>
            </a:r>
          </a:p>
        </p:txBody>
      </p:sp>
      <p:sp>
        <p:nvSpPr>
          <p:cNvPr id="153" name="padj &lt;= 0.05"/>
          <p:cNvSpPr txBox="1"/>
          <p:nvPr/>
        </p:nvSpPr>
        <p:spPr>
          <a:xfrm>
            <a:off x="1956837" y="3991656"/>
            <a:ext cx="1838773" cy="5080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padj &lt;= 0.05 </a:t>
            </a:r>
          </a:p>
        </p:txBody>
      </p:sp>
      <p:sp>
        <p:nvSpPr>
          <p:cNvPr id="154" name="Plug the data in to a software"/>
          <p:cNvSpPr txBox="1"/>
          <p:nvPr/>
        </p:nvSpPr>
        <p:spPr>
          <a:xfrm>
            <a:off x="5701331" y="3991656"/>
            <a:ext cx="4059288" cy="508001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Plug the data in to a software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7819809" y="8233436"/>
            <a:ext cx="4849417" cy="1335749"/>
            <a:chOff x="0" y="0"/>
            <a:chExt cx="4849415" cy="1335747"/>
          </a:xfrm>
        </p:grpSpPr>
        <p:sp>
          <p:nvSpPr>
            <p:cNvPr id="155" name="https://david.ncifcrf.gov/tools.jsp"/>
            <p:cNvSpPr txBox="1"/>
            <p:nvPr/>
          </p:nvSpPr>
          <p:spPr>
            <a:xfrm>
              <a:off x="-1" y="827747"/>
              <a:ext cx="484941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https://david.ncifcrf.gov/tools.jsp</a:t>
              </a:r>
            </a:p>
          </p:txBody>
        </p:sp>
        <p:pic>
          <p:nvPicPr>
            <p:cNvPr id="156" name="david_logo2.jpg" descr="david_logo2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357" y="0"/>
              <a:ext cx="4838701" cy="812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2" name="Group"/>
          <p:cNvGrpSpPr/>
          <p:nvPr/>
        </p:nvGrpSpPr>
        <p:grpSpPr>
          <a:xfrm>
            <a:off x="468281" y="8126746"/>
            <a:ext cx="4493708" cy="1549129"/>
            <a:chOff x="0" y="0"/>
            <a:chExt cx="4493707" cy="1549127"/>
          </a:xfrm>
        </p:grpSpPr>
        <p:sp>
          <p:nvSpPr>
            <p:cNvPr id="158" name="https://pathview.uncc.edu/"/>
            <p:cNvSpPr txBox="1"/>
            <p:nvPr/>
          </p:nvSpPr>
          <p:spPr>
            <a:xfrm>
              <a:off x="257394" y="1041127"/>
              <a:ext cx="397892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https://pathview.uncc.edu/</a:t>
              </a:r>
            </a:p>
          </p:txBody>
        </p:sp>
        <p:grpSp>
          <p:nvGrpSpPr>
            <p:cNvPr id="161" name="Group"/>
            <p:cNvGrpSpPr/>
            <p:nvPr/>
          </p:nvGrpSpPr>
          <p:grpSpPr>
            <a:xfrm>
              <a:off x="0" y="0"/>
              <a:ext cx="4493708" cy="1003601"/>
              <a:chOff x="0" y="0"/>
              <a:chExt cx="4493707" cy="1003600"/>
            </a:xfrm>
          </p:grpSpPr>
          <p:pic>
            <p:nvPicPr>
              <p:cNvPr id="159" name="Image" descr="Image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1007835" cy="1003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0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101197" y="77736"/>
                <a:ext cx="3392511" cy="8481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63" name="Line"/>
          <p:cNvSpPr/>
          <p:nvPr/>
        </p:nvSpPr>
        <p:spPr>
          <a:xfrm>
            <a:off x="2340236" y="3378050"/>
            <a:ext cx="1024921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" name="Line"/>
          <p:cNvSpPr/>
          <p:nvPr/>
        </p:nvSpPr>
        <p:spPr>
          <a:xfrm>
            <a:off x="7209975" y="3378050"/>
            <a:ext cx="1024920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" name="Convert IDs to the relevant database"/>
          <p:cNvSpPr txBox="1"/>
          <p:nvPr/>
        </p:nvSpPr>
        <p:spPr>
          <a:xfrm>
            <a:off x="5205751" y="4906233"/>
            <a:ext cx="5033368" cy="508001"/>
          </a:xfrm>
          <a:prstGeom prst="rect">
            <a:avLst/>
          </a:prstGeom>
          <a:blipFill>
            <a:blip r:embed="rId10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Convert IDs to the relevant database</a:t>
            </a:r>
          </a:p>
        </p:txBody>
      </p:sp>
      <p:sp>
        <p:nvSpPr>
          <p:cNvPr id="166" name="Likes to have gene id and fold change values!"/>
          <p:cNvSpPr/>
          <p:nvPr/>
        </p:nvSpPr>
        <p:spPr>
          <a:xfrm>
            <a:off x="2466552" y="6759547"/>
            <a:ext cx="4337448" cy="1591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70" y="0"/>
                </a:moveTo>
                <a:cubicBezTo>
                  <a:pt x="4695" y="0"/>
                  <a:pt x="4554" y="386"/>
                  <a:pt x="4554" y="862"/>
                </a:cubicBezTo>
                <a:lnTo>
                  <a:pt x="4554" y="14766"/>
                </a:lnTo>
                <a:lnTo>
                  <a:pt x="0" y="21600"/>
                </a:lnTo>
                <a:lnTo>
                  <a:pt x="6340" y="17233"/>
                </a:lnTo>
                <a:lnTo>
                  <a:pt x="21284" y="17233"/>
                </a:lnTo>
                <a:cubicBezTo>
                  <a:pt x="21458" y="17233"/>
                  <a:pt x="21600" y="16847"/>
                  <a:pt x="21600" y="16371"/>
                </a:cubicBezTo>
                <a:lnTo>
                  <a:pt x="21600" y="862"/>
                </a:lnTo>
                <a:cubicBezTo>
                  <a:pt x="21600" y="386"/>
                  <a:pt x="21458" y="0"/>
                  <a:pt x="21284" y="0"/>
                </a:cubicBezTo>
                <a:lnTo>
                  <a:pt x="4870" y="0"/>
                </a:lnTo>
                <a:close/>
              </a:path>
            </a:pathLst>
          </a:custGeom>
          <a:blipFill>
            <a:blip r:embed="rId11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  <a:r>
              <a:t>Likes to have </a:t>
            </a:r>
            <a:r>
              <a:rPr i="1"/>
              <a:t>gene id</a:t>
            </a:r>
            <a:r>
              <a:t> and fold change values!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8184215" y="6313201"/>
            <a:ext cx="4120605" cy="1520009"/>
            <a:chOff x="92347" y="0"/>
            <a:chExt cx="4120604" cy="1520007"/>
          </a:xfrm>
        </p:grpSpPr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0650" y="0"/>
              <a:ext cx="4064001" cy="101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https://biit.cs.ut.ee/gprofiler"/>
            <p:cNvSpPr txBox="1"/>
            <p:nvPr/>
          </p:nvSpPr>
          <p:spPr>
            <a:xfrm>
              <a:off x="92347" y="1012007"/>
              <a:ext cx="412060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https://biit.cs.ut.ee/gprofiler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6" grpId="5"/>
      <p:bldP build="whole" bldLvl="1" animBg="1" rev="0" advAuto="0" spid="157" grpId="4"/>
      <p:bldP build="whole" bldLvl="1" animBg="1" rev="0" advAuto="0" spid="169" grpId="3"/>
      <p:bldP build="whole" bldLvl="1" animBg="1" rev="0" advAuto="0" spid="16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se study: DE list to pathway enrich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spcBef>
                <a:spcPts val="1300"/>
              </a:spcBef>
              <a:defRPr sz="5880"/>
            </a:lvl1pPr>
          </a:lstStyle>
          <a:p>
            <a:pPr/>
            <a:r>
              <a:t>Case study: DE list to pathway enrichment</a:t>
            </a:r>
          </a:p>
        </p:txBody>
      </p:sp>
      <p:pic>
        <p:nvPicPr>
          <p:cNvPr id="172" name="vlookupexcel.png" descr="vlookupexc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4203" y="3666401"/>
            <a:ext cx="8956394" cy="447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keep-calm-and-vlookup-600..png" descr="keep-calm-and-vlookup-600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320800"/>
            <a:ext cx="7620000" cy="71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