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312" r:id="rId2"/>
    <p:sldId id="318" r:id="rId3"/>
    <p:sldId id="319" r:id="rId4"/>
    <p:sldId id="320" r:id="rId5"/>
    <p:sldId id="321" r:id="rId6"/>
  </p:sldIdLst>
  <p:sldSz cx="18288000" cy="10287000"/>
  <p:notesSz cx="6858000" cy="9144000"/>
  <p:embeddedFontLst>
    <p:embeddedFont>
      <p:font typeface="Archivo Black" panose="020B0604020202020204" charset="0"/>
      <p:regular r:id="rId8"/>
    </p:embeddedFont>
    <p:embeddedFont>
      <p:font typeface="Segoe UI" panose="020B0502040204020203" pitchFamily="34" charset="0"/>
      <p:regular r:id="rId9"/>
      <p:bold r:id="rId10"/>
      <p:italic r:id="rId11"/>
      <p:boldItalic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120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E69D4-BABB-4E00-94F7-D9AA59CAC4A1}" type="datetimeFigureOut">
              <a:rPr lang="en-IN" smtClean="0"/>
              <a:t>11-04-2025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B683B-351C-4B68-B56D-CFD800C7A8EE}" type="slidenum">
              <a:rPr lang="en-IN" smtClean="0"/>
              <a:t>‹#›</a:t>
            </a:fld>
            <a:endParaRPr lang="en-IN"/>
          </a:p>
        </p:txBody>
      </p:sp>
    </p:spTree>
    <p:extLst>
      <p:ext uri="{BB962C8B-B14F-4D97-AF65-F5344CB8AC3E}">
        <p14:creationId xmlns:p14="http://schemas.microsoft.com/office/powerpoint/2010/main" val="269728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a:p>
        </p:txBody>
      </p:sp>
      <p:sp>
        <p:nvSpPr>
          <p:cNvPr id="3" name="Freeform 3"/>
          <p:cNvSpPr/>
          <p:nvPr/>
        </p:nvSpPr>
        <p:spPr>
          <a:xfrm rot="2925483">
            <a:off x="5978889" y="4633519"/>
            <a:ext cx="15026802" cy="1591351"/>
          </a:xfrm>
          <a:custGeom>
            <a:avLst/>
            <a:gdLst/>
            <a:ahLst/>
            <a:cxnLst/>
            <a:rect l="l" t="t" r="r" b="b"/>
            <a:pathLst>
              <a:path w="15026802" h="1591351">
                <a:moveTo>
                  <a:pt x="0" y="0"/>
                </a:moveTo>
                <a:lnTo>
                  <a:pt x="15026802" y="0"/>
                </a:lnTo>
                <a:lnTo>
                  <a:pt x="15026802" y="1591350"/>
                </a:lnTo>
                <a:lnTo>
                  <a:pt x="0" y="1591350"/>
                </a:lnTo>
                <a:lnTo>
                  <a:pt x="0" y="0"/>
                </a:lnTo>
                <a:close/>
              </a:path>
            </a:pathLst>
          </a:custGeom>
          <a:blipFill>
            <a:blip r:embed="rId3"/>
            <a:stretch>
              <a:fillRect t="-86495"/>
            </a:stretch>
          </a:blipFill>
        </p:spPr>
        <p:txBody>
          <a:bodyPr/>
          <a:lstStyle/>
          <a:p>
            <a:endParaRPr lang="en-IN"/>
          </a:p>
        </p:txBody>
      </p:sp>
      <p:grpSp>
        <p:nvGrpSpPr>
          <p:cNvPr id="4" name="Group 4"/>
          <p:cNvGrpSpPr>
            <a:grpSpLocks noChangeAspect="1"/>
          </p:cNvGrpSpPr>
          <p:nvPr/>
        </p:nvGrpSpPr>
        <p:grpSpPr>
          <a:xfrm>
            <a:off x="9046979" y="0"/>
            <a:ext cx="9241021" cy="10396149"/>
            <a:chOff x="0" y="0"/>
            <a:chExt cx="5370413" cy="6041715"/>
          </a:xfrm>
        </p:grpSpPr>
        <p:sp>
          <p:nvSpPr>
            <p:cNvPr id="5" name="Freeform 5"/>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solidFill>
              <a:srgbClr val="000000"/>
            </a:solidFill>
          </p:spPr>
          <p:txBody>
            <a:bodyPr/>
            <a:lstStyle/>
            <a:p>
              <a:endParaRPr lang="en-IN"/>
            </a:p>
          </p:txBody>
        </p:sp>
        <p:sp>
          <p:nvSpPr>
            <p:cNvPr id="6" name="Freeform 6"/>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blipFill>
              <a:blip r:embed="rId4"/>
              <a:stretch>
                <a:fillRect l="-34427" r="-34427"/>
              </a:stretch>
            </a:blipFill>
          </p:spPr>
          <p:txBody>
            <a:bodyPr/>
            <a:lstStyle/>
            <a:p>
              <a:endParaRPr lang="en-IN"/>
            </a:p>
          </p:txBody>
        </p:sp>
      </p:grpSp>
      <p:grpSp>
        <p:nvGrpSpPr>
          <p:cNvPr id="15" name="Group 15"/>
          <p:cNvGrpSpPr/>
          <p:nvPr/>
        </p:nvGrpSpPr>
        <p:grpSpPr>
          <a:xfrm>
            <a:off x="-3950263" y="803081"/>
            <a:ext cx="15859325" cy="2258023"/>
            <a:chOff x="0" y="0"/>
            <a:chExt cx="1537211" cy="218865"/>
          </a:xfrm>
        </p:grpSpPr>
        <p:sp>
          <p:nvSpPr>
            <p:cNvPr id="16" name="Freeform 16"/>
            <p:cNvSpPr/>
            <p:nvPr/>
          </p:nvSpPr>
          <p:spPr>
            <a:xfrm>
              <a:off x="0" y="0"/>
              <a:ext cx="1537211" cy="218865"/>
            </a:xfrm>
            <a:custGeom>
              <a:avLst/>
              <a:gdLst/>
              <a:ahLst/>
              <a:cxnLst/>
              <a:rect l="l" t="t" r="r" b="b"/>
              <a:pathLst>
                <a:path w="1537211" h="218865">
                  <a:moveTo>
                    <a:pt x="1334011" y="0"/>
                  </a:moveTo>
                  <a:lnTo>
                    <a:pt x="0" y="0"/>
                  </a:lnTo>
                  <a:lnTo>
                    <a:pt x="203200" y="218865"/>
                  </a:lnTo>
                  <a:lnTo>
                    <a:pt x="1537211" y="218865"/>
                  </a:lnTo>
                  <a:lnTo>
                    <a:pt x="1334011" y="0"/>
                  </a:lnTo>
                </a:path>
              </a:pathLst>
            </a:custGeom>
            <a:solidFill>
              <a:srgbClr val="010101"/>
            </a:solidFill>
            <a:ln>
              <a:noFill/>
            </a:ln>
          </p:spPr>
          <p:txBody>
            <a:bodyPr/>
            <a:lstStyle/>
            <a:p>
              <a:endParaRPr lang="en-IN"/>
            </a:p>
          </p:txBody>
        </p:sp>
        <p:sp>
          <p:nvSpPr>
            <p:cNvPr id="17" name="TextBox 17"/>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8" name="TextBox 18"/>
          <p:cNvSpPr txBox="1"/>
          <p:nvPr/>
        </p:nvSpPr>
        <p:spPr>
          <a:xfrm>
            <a:off x="3657600" y="4091715"/>
            <a:ext cx="10191089" cy="3044103"/>
          </a:xfrm>
          <a:prstGeom prst="rect">
            <a:avLst/>
          </a:prstGeom>
        </p:spPr>
        <p:txBody>
          <a:bodyPr wrap="square" lIns="0" tIns="0" rIns="0" bIns="0" rtlCol="0" anchor="t">
            <a:spAutoFit/>
          </a:bodyPr>
          <a:lstStyle/>
          <a:p>
            <a:pPr marL="457200" indent="-457200">
              <a:lnSpc>
                <a:spcPct val="250000"/>
              </a:lnSpc>
              <a:buFont typeface="Wingdings" panose="05000000000000000000" pitchFamily="2" charset="2"/>
              <a:buChar char="Ø"/>
            </a:pPr>
            <a:r>
              <a:rPr lang="en-US" sz="2800" b="0" i="0" dirty="0">
                <a:solidFill>
                  <a:srgbClr val="1F1F1F"/>
                </a:solidFill>
                <a:effectLst/>
                <a:latin typeface="Arial" panose="020B0604020202020204" pitchFamily="34" charset="0"/>
                <a:cs typeface="Arial" panose="020B0604020202020204" pitchFamily="34" charset="0"/>
              </a:rPr>
              <a:t>Phase 1: Planning and Design</a:t>
            </a:r>
            <a:endParaRPr lang="en-IN" sz="2800" b="0" i="0" dirty="0">
              <a:solidFill>
                <a:srgbClr val="1F1F1F"/>
              </a:solidFill>
              <a:effectLst/>
              <a:latin typeface="Arial" panose="020B0604020202020204" pitchFamily="34" charset="0"/>
              <a:cs typeface="Arial" panose="020B0604020202020204" pitchFamily="34" charset="0"/>
            </a:endParaRPr>
          </a:p>
          <a:p>
            <a:pPr marL="457200" indent="-457200">
              <a:lnSpc>
                <a:spcPct val="250000"/>
              </a:lnSpc>
              <a:buFont typeface="Wingdings" panose="05000000000000000000" pitchFamily="2" charset="2"/>
              <a:buChar char="Ø"/>
            </a:pPr>
            <a:r>
              <a:rPr lang="en-US" sz="2800" b="0" i="0" dirty="0">
                <a:solidFill>
                  <a:srgbClr val="1F1F1F"/>
                </a:solidFill>
                <a:effectLst/>
                <a:latin typeface="Arial" panose="020B0604020202020204" pitchFamily="34" charset="0"/>
                <a:cs typeface="Arial" panose="020B0604020202020204" pitchFamily="34" charset="0"/>
              </a:rPr>
              <a:t>Phase 2: Development and Testing</a:t>
            </a:r>
            <a:endParaRPr lang="en-IN" sz="2800" b="0" i="0" dirty="0">
              <a:solidFill>
                <a:srgbClr val="1F1F1F"/>
              </a:solidFill>
              <a:effectLst/>
              <a:latin typeface="Arial" panose="020B0604020202020204" pitchFamily="34" charset="0"/>
              <a:cs typeface="Arial" panose="020B0604020202020204" pitchFamily="34" charset="0"/>
            </a:endParaRPr>
          </a:p>
          <a:p>
            <a:pPr marL="457200" indent="-457200">
              <a:lnSpc>
                <a:spcPct val="250000"/>
              </a:lnSpc>
              <a:buFont typeface="Wingdings" panose="05000000000000000000" pitchFamily="2" charset="2"/>
              <a:buChar char="Ø"/>
            </a:pPr>
            <a:r>
              <a:rPr lang="en-US" sz="2800" b="0" i="0" dirty="0">
                <a:solidFill>
                  <a:srgbClr val="1F1F1F"/>
                </a:solidFill>
                <a:effectLst/>
                <a:latin typeface="Arial" panose="020B0604020202020204" pitchFamily="34" charset="0"/>
                <a:cs typeface="Arial" panose="020B0604020202020204" pitchFamily="34" charset="0"/>
              </a:rPr>
              <a:t>Phase 3: Deployment and Maintenance</a:t>
            </a:r>
            <a:endParaRPr lang="en-IN" sz="2800" dirty="0">
              <a:latin typeface="Arial" panose="020B0604020202020204" pitchFamily="34" charset="0"/>
              <a:cs typeface="Arial" panose="020B0604020202020204" pitchFamily="34" charset="0"/>
            </a:endParaRPr>
          </a:p>
        </p:txBody>
      </p:sp>
      <p:sp>
        <p:nvSpPr>
          <p:cNvPr id="20" name="TextBox 20"/>
          <p:cNvSpPr txBox="1"/>
          <p:nvPr/>
        </p:nvSpPr>
        <p:spPr>
          <a:xfrm>
            <a:off x="-465347" y="869484"/>
            <a:ext cx="10986772" cy="1134349"/>
          </a:xfrm>
          <a:prstGeom prst="rect">
            <a:avLst/>
          </a:prstGeom>
        </p:spPr>
        <p:txBody>
          <a:bodyPr wrap="square" lIns="0" tIns="0" rIns="0" bIns="0" rtlCol="0" anchor="t">
            <a:spAutoFit/>
          </a:bodyPr>
          <a:lstStyle/>
          <a:p>
            <a:pPr marL="0" lvl="0" indent="0" algn="ctr">
              <a:lnSpc>
                <a:spcPts val="9286"/>
              </a:lnSpc>
              <a:spcBef>
                <a:spcPct val="0"/>
              </a:spcBef>
            </a:pPr>
            <a:r>
              <a:rPr lang="en-US" sz="6729" u="none" strike="noStrike" spc="53" dirty="0">
                <a:solidFill>
                  <a:srgbClr val="FFFFFF"/>
                </a:solidFill>
                <a:latin typeface="Archivo Black"/>
              </a:rPr>
              <a:t>PLAN OF WORK COMPLETION</a:t>
            </a:r>
          </a:p>
        </p:txBody>
      </p:sp>
    </p:spTree>
    <p:extLst>
      <p:ext uri="{BB962C8B-B14F-4D97-AF65-F5344CB8AC3E}">
        <p14:creationId xmlns:p14="http://schemas.microsoft.com/office/powerpoint/2010/main" val="18510276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1C7BE-C14E-2864-7032-F767FFCE971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A8307CF-7E2D-48D7-64BF-2DB622EC2F9E}"/>
              </a:ext>
            </a:extLst>
          </p:cNvPr>
          <p:cNvSpPr/>
          <p:nvPr/>
        </p:nvSpPr>
        <p:spPr>
          <a:xfrm flipH="1" flipV="1">
            <a:off x="-30480" y="-125055"/>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a:p>
        </p:txBody>
      </p:sp>
      <p:sp>
        <p:nvSpPr>
          <p:cNvPr id="3" name="Freeform 3">
            <a:extLst>
              <a:ext uri="{FF2B5EF4-FFF2-40B4-BE49-F238E27FC236}">
                <a16:creationId xmlns:a16="http://schemas.microsoft.com/office/drawing/2014/main" id="{DFCE9A0C-F45D-EF70-A3AF-938024C8B228}"/>
              </a:ext>
            </a:extLst>
          </p:cNvPr>
          <p:cNvSpPr/>
          <p:nvPr/>
        </p:nvSpPr>
        <p:spPr>
          <a:xfrm rot="2925483">
            <a:off x="5978889" y="4633519"/>
            <a:ext cx="15026802" cy="1591351"/>
          </a:xfrm>
          <a:custGeom>
            <a:avLst/>
            <a:gdLst/>
            <a:ahLst/>
            <a:cxnLst/>
            <a:rect l="l" t="t" r="r" b="b"/>
            <a:pathLst>
              <a:path w="15026802" h="1591351">
                <a:moveTo>
                  <a:pt x="0" y="0"/>
                </a:moveTo>
                <a:lnTo>
                  <a:pt x="15026802" y="0"/>
                </a:lnTo>
                <a:lnTo>
                  <a:pt x="15026802" y="1591350"/>
                </a:lnTo>
                <a:lnTo>
                  <a:pt x="0" y="1591350"/>
                </a:lnTo>
                <a:lnTo>
                  <a:pt x="0" y="0"/>
                </a:lnTo>
                <a:close/>
              </a:path>
            </a:pathLst>
          </a:custGeom>
          <a:blipFill>
            <a:blip r:embed="rId3"/>
            <a:stretch>
              <a:fillRect t="-86495"/>
            </a:stretch>
          </a:blipFill>
        </p:spPr>
        <p:txBody>
          <a:bodyPr/>
          <a:lstStyle/>
          <a:p>
            <a:endParaRPr lang="en-IN"/>
          </a:p>
        </p:txBody>
      </p:sp>
      <p:grpSp>
        <p:nvGrpSpPr>
          <p:cNvPr id="4" name="Group 4">
            <a:extLst>
              <a:ext uri="{FF2B5EF4-FFF2-40B4-BE49-F238E27FC236}">
                <a16:creationId xmlns:a16="http://schemas.microsoft.com/office/drawing/2014/main" id="{49783B42-2E8B-16CD-2C2B-EC6C50F97CDC}"/>
              </a:ext>
            </a:extLst>
          </p:cNvPr>
          <p:cNvGrpSpPr>
            <a:grpSpLocks noChangeAspect="1"/>
          </p:cNvGrpSpPr>
          <p:nvPr/>
        </p:nvGrpSpPr>
        <p:grpSpPr>
          <a:xfrm>
            <a:off x="9046979" y="0"/>
            <a:ext cx="9241021" cy="10396149"/>
            <a:chOff x="0" y="0"/>
            <a:chExt cx="5370413" cy="6041715"/>
          </a:xfrm>
        </p:grpSpPr>
        <p:sp>
          <p:nvSpPr>
            <p:cNvPr id="5" name="Freeform 5">
              <a:extLst>
                <a:ext uri="{FF2B5EF4-FFF2-40B4-BE49-F238E27FC236}">
                  <a16:creationId xmlns:a16="http://schemas.microsoft.com/office/drawing/2014/main" id="{B35E892F-599F-1C5D-16A9-449965EB70D3}"/>
                </a:ext>
              </a:extLst>
            </p:cNvPr>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solidFill>
              <a:srgbClr val="000000"/>
            </a:solidFill>
          </p:spPr>
          <p:txBody>
            <a:bodyPr/>
            <a:lstStyle/>
            <a:p>
              <a:endParaRPr lang="en-IN"/>
            </a:p>
          </p:txBody>
        </p:sp>
        <p:sp>
          <p:nvSpPr>
            <p:cNvPr id="6" name="Freeform 6">
              <a:extLst>
                <a:ext uri="{FF2B5EF4-FFF2-40B4-BE49-F238E27FC236}">
                  <a16:creationId xmlns:a16="http://schemas.microsoft.com/office/drawing/2014/main" id="{B9378923-0BBE-B2CD-D69E-C9BD3BAC0DC5}"/>
                </a:ext>
              </a:extLst>
            </p:cNvPr>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blipFill>
              <a:blip r:embed="rId4"/>
              <a:stretch>
                <a:fillRect l="-34427" r="-34427"/>
              </a:stretch>
            </a:blipFill>
          </p:spPr>
          <p:txBody>
            <a:bodyPr/>
            <a:lstStyle/>
            <a:p>
              <a:endParaRPr lang="en-IN"/>
            </a:p>
          </p:txBody>
        </p:sp>
      </p:grpSp>
      <p:grpSp>
        <p:nvGrpSpPr>
          <p:cNvPr id="15" name="Group 15">
            <a:extLst>
              <a:ext uri="{FF2B5EF4-FFF2-40B4-BE49-F238E27FC236}">
                <a16:creationId xmlns:a16="http://schemas.microsoft.com/office/drawing/2014/main" id="{173B07D0-3DA3-BEC7-665F-86493CEC4CD1}"/>
              </a:ext>
            </a:extLst>
          </p:cNvPr>
          <p:cNvGrpSpPr/>
          <p:nvPr/>
        </p:nvGrpSpPr>
        <p:grpSpPr>
          <a:xfrm>
            <a:off x="-4495800" y="438959"/>
            <a:ext cx="15859325" cy="2258023"/>
            <a:chOff x="0" y="0"/>
            <a:chExt cx="1537211" cy="218865"/>
          </a:xfrm>
        </p:grpSpPr>
        <p:sp>
          <p:nvSpPr>
            <p:cNvPr id="16" name="Freeform 16">
              <a:extLst>
                <a:ext uri="{FF2B5EF4-FFF2-40B4-BE49-F238E27FC236}">
                  <a16:creationId xmlns:a16="http://schemas.microsoft.com/office/drawing/2014/main" id="{663785D2-9F8C-77D7-5A6E-1898F0C88A1E}"/>
                </a:ext>
              </a:extLst>
            </p:cNvPr>
            <p:cNvSpPr/>
            <p:nvPr/>
          </p:nvSpPr>
          <p:spPr>
            <a:xfrm>
              <a:off x="0" y="0"/>
              <a:ext cx="1537211" cy="218865"/>
            </a:xfrm>
            <a:custGeom>
              <a:avLst/>
              <a:gdLst/>
              <a:ahLst/>
              <a:cxnLst/>
              <a:rect l="l" t="t" r="r" b="b"/>
              <a:pathLst>
                <a:path w="1537211" h="218865">
                  <a:moveTo>
                    <a:pt x="1334011" y="0"/>
                  </a:moveTo>
                  <a:lnTo>
                    <a:pt x="0" y="0"/>
                  </a:lnTo>
                  <a:lnTo>
                    <a:pt x="203200" y="218865"/>
                  </a:lnTo>
                  <a:lnTo>
                    <a:pt x="1537211" y="218865"/>
                  </a:lnTo>
                  <a:lnTo>
                    <a:pt x="1334011" y="0"/>
                  </a:lnTo>
                </a:path>
              </a:pathLst>
            </a:custGeom>
            <a:solidFill>
              <a:srgbClr val="010101"/>
            </a:solidFill>
            <a:ln>
              <a:noFill/>
            </a:ln>
          </p:spPr>
          <p:txBody>
            <a:bodyPr/>
            <a:lstStyle/>
            <a:p>
              <a:endParaRPr lang="en-IN"/>
            </a:p>
          </p:txBody>
        </p:sp>
        <p:sp>
          <p:nvSpPr>
            <p:cNvPr id="17" name="TextBox 17">
              <a:extLst>
                <a:ext uri="{FF2B5EF4-FFF2-40B4-BE49-F238E27FC236}">
                  <a16:creationId xmlns:a16="http://schemas.microsoft.com/office/drawing/2014/main" id="{6F94F006-2DD0-5E19-4513-A28CEB4DF497}"/>
                </a:ext>
              </a:extLst>
            </p:cNvPr>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8" name="TextBox 18">
            <a:extLst>
              <a:ext uri="{FF2B5EF4-FFF2-40B4-BE49-F238E27FC236}">
                <a16:creationId xmlns:a16="http://schemas.microsoft.com/office/drawing/2014/main" id="{7E3D3389-3DB9-8B0E-D16F-106C1AE42A01}"/>
              </a:ext>
            </a:extLst>
          </p:cNvPr>
          <p:cNvSpPr txBox="1"/>
          <p:nvPr/>
        </p:nvSpPr>
        <p:spPr>
          <a:xfrm>
            <a:off x="581831" y="3476009"/>
            <a:ext cx="11353799" cy="6504345"/>
          </a:xfrm>
          <a:prstGeom prst="rect">
            <a:avLst/>
          </a:prstGeom>
        </p:spPr>
        <p:txBody>
          <a:bodyPr wrap="square" lIns="0" tIns="0" rIns="0" bIns="0" rtlCol="0" anchor="t">
            <a:spAutoFit/>
          </a:bodyPr>
          <a:lstStyle/>
          <a:p>
            <a:pPr algn="just">
              <a:spcBef>
                <a:spcPts val="750"/>
              </a:spcBef>
              <a:spcAft>
                <a:spcPts val="750"/>
              </a:spcAft>
              <a:buFont typeface="Arial" panose="020B0604020202020204" pitchFamily="34" charset="0"/>
              <a:buChar char="•"/>
            </a:pPr>
            <a:r>
              <a:rPr lang="en-US" sz="3600" b="1" i="0" dirty="0">
                <a:solidFill>
                  <a:srgbClr val="242424"/>
                </a:solidFill>
                <a:effectLst/>
                <a:latin typeface="Times New Roman" panose="02020603050405020304" pitchFamily="18" charset="0"/>
                <a:cs typeface="Times New Roman" panose="02020603050405020304" pitchFamily="18" charset="0"/>
              </a:rPr>
              <a:t>Dataset</a:t>
            </a:r>
            <a:r>
              <a:rPr lang="en-US" sz="3600" b="0" i="0" dirty="0">
                <a:solidFill>
                  <a:srgbClr val="242424"/>
                </a:solidFill>
                <a:effectLst/>
                <a:latin typeface="Times New Roman" panose="02020603050405020304" pitchFamily="18" charset="0"/>
                <a:cs typeface="Times New Roman" panose="02020603050405020304" pitchFamily="18" charset="0"/>
              </a:rPr>
              <a:t>: Utilized a comprehensive dataset with over 100,000 entries, encompassing diverse market trends and consumer behaviors.</a:t>
            </a:r>
          </a:p>
          <a:p>
            <a:pPr algn="just">
              <a:spcBef>
                <a:spcPts val="750"/>
              </a:spcBef>
              <a:spcAft>
                <a:spcPts val="750"/>
              </a:spcAft>
              <a:buFont typeface="Arial" panose="020B0604020202020204" pitchFamily="34" charset="0"/>
              <a:buChar char="•"/>
            </a:pPr>
            <a:r>
              <a:rPr lang="en-US" sz="3600" b="1" i="0" dirty="0">
                <a:solidFill>
                  <a:srgbClr val="242424"/>
                </a:solidFill>
                <a:effectLst/>
                <a:latin typeface="Times New Roman" panose="02020603050405020304" pitchFamily="18" charset="0"/>
                <a:cs typeface="Times New Roman" panose="02020603050405020304" pitchFamily="18" charset="0"/>
              </a:rPr>
              <a:t>Algorithm</a:t>
            </a:r>
            <a:r>
              <a:rPr lang="en-US" sz="3600" b="0" i="0" dirty="0">
                <a:solidFill>
                  <a:srgbClr val="242424"/>
                </a:solidFill>
                <a:effectLst/>
                <a:latin typeface="Times New Roman" panose="02020603050405020304" pitchFamily="18" charset="0"/>
                <a:cs typeface="Times New Roman" panose="02020603050405020304" pitchFamily="18" charset="0"/>
              </a:rPr>
              <a:t>: Implemented the Random Forest algorithm due to its robustness and ability to handle large datasets efficiently. This algorithm excels in predicting outcomes by creating multiple decision trees and combining their results for improved accuracy.</a:t>
            </a:r>
          </a:p>
          <a:p>
            <a:pPr algn="just">
              <a:spcBef>
                <a:spcPts val="750"/>
              </a:spcBef>
              <a:spcAft>
                <a:spcPts val="750"/>
              </a:spcAft>
              <a:buFont typeface="Arial" panose="020B0604020202020204" pitchFamily="34" charset="0"/>
              <a:buChar char="•"/>
            </a:pPr>
            <a:r>
              <a:rPr lang="en-US" sz="3600" b="1" i="0" dirty="0">
                <a:solidFill>
                  <a:srgbClr val="242424"/>
                </a:solidFill>
                <a:effectLst/>
                <a:latin typeface="Times New Roman" panose="02020603050405020304" pitchFamily="18" charset="0"/>
                <a:cs typeface="Times New Roman" panose="02020603050405020304" pitchFamily="18" charset="0"/>
              </a:rPr>
              <a:t>Training and Testing</a:t>
            </a:r>
            <a:r>
              <a:rPr lang="en-US" sz="3600" b="0" i="0" dirty="0">
                <a:solidFill>
                  <a:srgbClr val="242424"/>
                </a:solidFill>
                <a:effectLst/>
                <a:latin typeface="Times New Roman" panose="02020603050405020304" pitchFamily="18" charset="0"/>
                <a:cs typeface="Times New Roman" panose="02020603050405020304" pitchFamily="18" charset="0"/>
              </a:rPr>
              <a:t>: The model was trained and tested on the dataset to ensure high accuracy and reliability in predicting ad campaign strategies.</a:t>
            </a:r>
          </a:p>
        </p:txBody>
      </p:sp>
      <p:sp>
        <p:nvSpPr>
          <p:cNvPr id="20" name="TextBox 20">
            <a:extLst>
              <a:ext uri="{FF2B5EF4-FFF2-40B4-BE49-F238E27FC236}">
                <a16:creationId xmlns:a16="http://schemas.microsoft.com/office/drawing/2014/main" id="{DBA8F53E-F214-F212-71CB-D3ADAB8D2E9C}"/>
              </a:ext>
            </a:extLst>
          </p:cNvPr>
          <p:cNvSpPr txBox="1"/>
          <p:nvPr/>
        </p:nvSpPr>
        <p:spPr>
          <a:xfrm>
            <a:off x="-914400" y="393239"/>
            <a:ext cx="10986772" cy="2215991"/>
          </a:xfrm>
          <a:prstGeom prst="rect">
            <a:avLst/>
          </a:prstGeom>
        </p:spPr>
        <p:txBody>
          <a:bodyPr wrap="square" lIns="0" tIns="0" rIns="0" bIns="0" rtlCol="0" anchor="t">
            <a:spAutoFit/>
          </a:bodyPr>
          <a:lstStyle/>
          <a:p>
            <a:pPr algn="ctr"/>
            <a:r>
              <a:rPr lang="en-IN" sz="7200" b="1" i="0" dirty="0">
                <a:solidFill>
                  <a:schemeClr val="bg1"/>
                </a:solidFill>
                <a:effectLst/>
                <a:latin typeface="Segoe UI" panose="020B0502040204020203" pitchFamily="34" charset="0"/>
              </a:rPr>
              <a:t>MACHINE LEARNING </a:t>
            </a:r>
          </a:p>
          <a:p>
            <a:pPr algn="ctr"/>
            <a:r>
              <a:rPr lang="en-IN" sz="7200" b="1" i="0" dirty="0">
                <a:solidFill>
                  <a:schemeClr val="bg1"/>
                </a:solidFill>
                <a:effectLst/>
                <a:latin typeface="Segoe UI" panose="020B0502040204020203" pitchFamily="34" charset="0"/>
              </a:rPr>
              <a:t>MODEL</a:t>
            </a:r>
          </a:p>
        </p:txBody>
      </p:sp>
    </p:spTree>
    <p:extLst>
      <p:ext uri="{BB962C8B-B14F-4D97-AF65-F5344CB8AC3E}">
        <p14:creationId xmlns:p14="http://schemas.microsoft.com/office/powerpoint/2010/main" val="223919030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B5E28-92ED-26B8-2534-0D77DEA144A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09EA9B9-52BB-CE38-2BAD-304B1588B53D}"/>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a:p>
        </p:txBody>
      </p:sp>
      <p:sp>
        <p:nvSpPr>
          <p:cNvPr id="3" name="Freeform 3">
            <a:extLst>
              <a:ext uri="{FF2B5EF4-FFF2-40B4-BE49-F238E27FC236}">
                <a16:creationId xmlns:a16="http://schemas.microsoft.com/office/drawing/2014/main" id="{A87D524E-55ED-AD68-A2AA-02BECEFB5096}"/>
              </a:ext>
            </a:extLst>
          </p:cNvPr>
          <p:cNvSpPr/>
          <p:nvPr/>
        </p:nvSpPr>
        <p:spPr>
          <a:xfrm rot="2925483">
            <a:off x="5978889" y="4633519"/>
            <a:ext cx="15026802" cy="1591351"/>
          </a:xfrm>
          <a:custGeom>
            <a:avLst/>
            <a:gdLst/>
            <a:ahLst/>
            <a:cxnLst/>
            <a:rect l="l" t="t" r="r" b="b"/>
            <a:pathLst>
              <a:path w="15026802" h="1591351">
                <a:moveTo>
                  <a:pt x="0" y="0"/>
                </a:moveTo>
                <a:lnTo>
                  <a:pt x="15026802" y="0"/>
                </a:lnTo>
                <a:lnTo>
                  <a:pt x="15026802" y="1591350"/>
                </a:lnTo>
                <a:lnTo>
                  <a:pt x="0" y="1591350"/>
                </a:lnTo>
                <a:lnTo>
                  <a:pt x="0" y="0"/>
                </a:lnTo>
                <a:close/>
              </a:path>
            </a:pathLst>
          </a:custGeom>
          <a:blipFill>
            <a:blip r:embed="rId3"/>
            <a:stretch>
              <a:fillRect t="-86495"/>
            </a:stretch>
          </a:blipFill>
        </p:spPr>
        <p:txBody>
          <a:bodyPr/>
          <a:lstStyle/>
          <a:p>
            <a:endParaRPr lang="en-IN"/>
          </a:p>
        </p:txBody>
      </p:sp>
      <p:grpSp>
        <p:nvGrpSpPr>
          <p:cNvPr id="4" name="Group 4">
            <a:extLst>
              <a:ext uri="{FF2B5EF4-FFF2-40B4-BE49-F238E27FC236}">
                <a16:creationId xmlns:a16="http://schemas.microsoft.com/office/drawing/2014/main" id="{F0F9B05A-71C2-63A1-FFC6-9412B039D1A0}"/>
              </a:ext>
            </a:extLst>
          </p:cNvPr>
          <p:cNvGrpSpPr>
            <a:grpSpLocks noChangeAspect="1"/>
          </p:cNvGrpSpPr>
          <p:nvPr/>
        </p:nvGrpSpPr>
        <p:grpSpPr>
          <a:xfrm>
            <a:off x="9046979" y="0"/>
            <a:ext cx="9241021" cy="10396149"/>
            <a:chOff x="0" y="0"/>
            <a:chExt cx="5370413" cy="6041715"/>
          </a:xfrm>
        </p:grpSpPr>
        <p:sp>
          <p:nvSpPr>
            <p:cNvPr id="5" name="Freeform 5">
              <a:extLst>
                <a:ext uri="{FF2B5EF4-FFF2-40B4-BE49-F238E27FC236}">
                  <a16:creationId xmlns:a16="http://schemas.microsoft.com/office/drawing/2014/main" id="{05E32058-BCED-FB66-A26F-D541136D683B}"/>
                </a:ext>
              </a:extLst>
            </p:cNvPr>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solidFill>
              <a:srgbClr val="000000"/>
            </a:solidFill>
          </p:spPr>
          <p:txBody>
            <a:bodyPr/>
            <a:lstStyle/>
            <a:p>
              <a:endParaRPr lang="en-IN"/>
            </a:p>
          </p:txBody>
        </p:sp>
        <p:sp>
          <p:nvSpPr>
            <p:cNvPr id="6" name="Freeform 6">
              <a:extLst>
                <a:ext uri="{FF2B5EF4-FFF2-40B4-BE49-F238E27FC236}">
                  <a16:creationId xmlns:a16="http://schemas.microsoft.com/office/drawing/2014/main" id="{254B1EB7-FD88-6697-0676-E79B86978948}"/>
                </a:ext>
              </a:extLst>
            </p:cNvPr>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blipFill>
              <a:blip r:embed="rId4"/>
              <a:stretch>
                <a:fillRect l="-34427" r="-34427"/>
              </a:stretch>
            </a:blipFill>
          </p:spPr>
          <p:txBody>
            <a:bodyPr/>
            <a:lstStyle/>
            <a:p>
              <a:endParaRPr lang="en-IN"/>
            </a:p>
          </p:txBody>
        </p:sp>
      </p:grpSp>
      <p:grpSp>
        <p:nvGrpSpPr>
          <p:cNvPr id="15" name="Group 15">
            <a:extLst>
              <a:ext uri="{FF2B5EF4-FFF2-40B4-BE49-F238E27FC236}">
                <a16:creationId xmlns:a16="http://schemas.microsoft.com/office/drawing/2014/main" id="{E1CA15B8-B8FE-00A4-4673-D1D900FE1305}"/>
              </a:ext>
            </a:extLst>
          </p:cNvPr>
          <p:cNvGrpSpPr/>
          <p:nvPr/>
        </p:nvGrpSpPr>
        <p:grpSpPr>
          <a:xfrm>
            <a:off x="-4495800" y="438959"/>
            <a:ext cx="15859325" cy="2258023"/>
            <a:chOff x="0" y="0"/>
            <a:chExt cx="1537211" cy="218865"/>
          </a:xfrm>
        </p:grpSpPr>
        <p:sp>
          <p:nvSpPr>
            <p:cNvPr id="16" name="Freeform 16">
              <a:extLst>
                <a:ext uri="{FF2B5EF4-FFF2-40B4-BE49-F238E27FC236}">
                  <a16:creationId xmlns:a16="http://schemas.microsoft.com/office/drawing/2014/main" id="{472051E7-60E8-6195-303F-FC85B4F085F2}"/>
                </a:ext>
              </a:extLst>
            </p:cNvPr>
            <p:cNvSpPr/>
            <p:nvPr/>
          </p:nvSpPr>
          <p:spPr>
            <a:xfrm>
              <a:off x="0" y="0"/>
              <a:ext cx="1537211" cy="218865"/>
            </a:xfrm>
            <a:custGeom>
              <a:avLst/>
              <a:gdLst/>
              <a:ahLst/>
              <a:cxnLst/>
              <a:rect l="l" t="t" r="r" b="b"/>
              <a:pathLst>
                <a:path w="1537211" h="218865">
                  <a:moveTo>
                    <a:pt x="1334011" y="0"/>
                  </a:moveTo>
                  <a:lnTo>
                    <a:pt x="0" y="0"/>
                  </a:lnTo>
                  <a:lnTo>
                    <a:pt x="203200" y="218865"/>
                  </a:lnTo>
                  <a:lnTo>
                    <a:pt x="1537211" y="218865"/>
                  </a:lnTo>
                  <a:lnTo>
                    <a:pt x="1334011" y="0"/>
                  </a:lnTo>
                </a:path>
              </a:pathLst>
            </a:custGeom>
            <a:solidFill>
              <a:srgbClr val="010101"/>
            </a:solidFill>
            <a:ln>
              <a:noFill/>
            </a:ln>
          </p:spPr>
          <p:txBody>
            <a:bodyPr/>
            <a:lstStyle/>
            <a:p>
              <a:endParaRPr lang="en-IN"/>
            </a:p>
          </p:txBody>
        </p:sp>
        <p:sp>
          <p:nvSpPr>
            <p:cNvPr id="17" name="TextBox 17">
              <a:extLst>
                <a:ext uri="{FF2B5EF4-FFF2-40B4-BE49-F238E27FC236}">
                  <a16:creationId xmlns:a16="http://schemas.microsoft.com/office/drawing/2014/main" id="{DB177DC1-643A-7DFB-B794-0BEA550DE273}"/>
                </a:ext>
              </a:extLst>
            </p:cNvPr>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8" name="TextBox 18">
            <a:extLst>
              <a:ext uri="{FF2B5EF4-FFF2-40B4-BE49-F238E27FC236}">
                <a16:creationId xmlns:a16="http://schemas.microsoft.com/office/drawing/2014/main" id="{1D3DE959-953E-56AA-4A0B-2F0FDC00A98E}"/>
              </a:ext>
            </a:extLst>
          </p:cNvPr>
          <p:cNvSpPr txBox="1"/>
          <p:nvPr/>
        </p:nvSpPr>
        <p:spPr>
          <a:xfrm>
            <a:off x="609600" y="3619500"/>
            <a:ext cx="11353799" cy="5396349"/>
          </a:xfrm>
          <a:prstGeom prst="rect">
            <a:avLst/>
          </a:prstGeom>
        </p:spPr>
        <p:txBody>
          <a:bodyPr wrap="square" lIns="0" tIns="0" rIns="0" bIns="0" rtlCol="0" anchor="t">
            <a:spAutoFit/>
          </a:bodyPr>
          <a:lstStyle/>
          <a:p>
            <a:pPr algn="just">
              <a:spcBef>
                <a:spcPts val="750"/>
              </a:spcBef>
              <a:spcAft>
                <a:spcPts val="750"/>
              </a:spcAft>
              <a:buFont typeface="Arial" panose="020B0604020202020204" pitchFamily="34" charset="0"/>
              <a:buChar char="•"/>
            </a:pPr>
            <a:r>
              <a:rPr lang="en-US" sz="3600" b="1" i="0" dirty="0">
                <a:solidFill>
                  <a:srgbClr val="242424"/>
                </a:solidFill>
                <a:effectLst/>
                <a:latin typeface="Times New Roman" panose="02020603050405020304" pitchFamily="18" charset="0"/>
                <a:cs typeface="Times New Roman" panose="02020603050405020304" pitchFamily="18" charset="0"/>
              </a:rPr>
              <a:t>Benchmarking</a:t>
            </a:r>
            <a:r>
              <a:rPr lang="en-US" sz="3600" b="0" i="0" dirty="0">
                <a:solidFill>
                  <a:srgbClr val="242424"/>
                </a:solidFill>
                <a:effectLst/>
                <a:latin typeface="Times New Roman" panose="02020603050405020304" pitchFamily="18" charset="0"/>
                <a:cs typeface="Times New Roman" panose="02020603050405020304" pitchFamily="18" charset="0"/>
              </a:rPr>
              <a:t>: The model's predictions are compared with results from existing marketing APIs to benchmark performance.</a:t>
            </a:r>
          </a:p>
          <a:p>
            <a:pPr algn="just">
              <a:spcBef>
                <a:spcPts val="750"/>
              </a:spcBef>
              <a:spcAft>
                <a:spcPts val="750"/>
              </a:spcAft>
              <a:buFont typeface="Arial" panose="020B0604020202020204" pitchFamily="34" charset="0"/>
              <a:buChar char="•"/>
            </a:pPr>
            <a:r>
              <a:rPr lang="en-US" sz="3600" b="1" i="0" dirty="0">
                <a:solidFill>
                  <a:srgbClr val="242424"/>
                </a:solidFill>
                <a:effectLst/>
                <a:latin typeface="Times New Roman" panose="02020603050405020304" pitchFamily="18" charset="0"/>
                <a:cs typeface="Times New Roman" panose="02020603050405020304" pitchFamily="18" charset="0"/>
              </a:rPr>
              <a:t>Evaluation Metrics</a:t>
            </a:r>
            <a:r>
              <a:rPr lang="en-US" sz="3600" b="0" i="0" dirty="0">
                <a:solidFill>
                  <a:srgbClr val="242424"/>
                </a:solidFill>
                <a:effectLst/>
                <a:latin typeface="Times New Roman" panose="02020603050405020304" pitchFamily="18" charset="0"/>
                <a:cs typeface="Times New Roman" panose="02020603050405020304" pitchFamily="18" charset="0"/>
              </a:rPr>
              <a:t>: Key metrics such as accuracy, precision, recall, and F1-score are used to evaluate and compare the performance of the model against API results.</a:t>
            </a:r>
          </a:p>
          <a:p>
            <a:pPr algn="just">
              <a:spcBef>
                <a:spcPts val="750"/>
              </a:spcBef>
              <a:spcAft>
                <a:spcPts val="750"/>
              </a:spcAft>
              <a:buFont typeface="Arial" panose="020B0604020202020204" pitchFamily="34" charset="0"/>
              <a:buChar char="•"/>
            </a:pPr>
            <a:r>
              <a:rPr lang="en-US" sz="3600" b="1" i="0" dirty="0">
                <a:solidFill>
                  <a:srgbClr val="242424"/>
                </a:solidFill>
                <a:effectLst/>
                <a:latin typeface="Times New Roman" panose="02020603050405020304" pitchFamily="18" charset="0"/>
                <a:cs typeface="Times New Roman" panose="02020603050405020304" pitchFamily="18" charset="0"/>
              </a:rPr>
              <a:t>Outcome</a:t>
            </a:r>
            <a:r>
              <a:rPr lang="en-US" sz="3600" b="0" i="0" dirty="0">
                <a:solidFill>
                  <a:srgbClr val="242424"/>
                </a:solidFill>
                <a:effectLst/>
                <a:latin typeface="Times New Roman" panose="02020603050405020304" pitchFamily="18" charset="0"/>
                <a:cs typeface="Times New Roman" panose="02020603050405020304" pitchFamily="18" charset="0"/>
              </a:rPr>
              <a:t>: The comparison ensures that the best possible ad campaign strategy is selected, leveraging both the model's predictions and API insights.</a:t>
            </a:r>
          </a:p>
        </p:txBody>
      </p:sp>
      <p:sp>
        <p:nvSpPr>
          <p:cNvPr id="20" name="TextBox 20">
            <a:extLst>
              <a:ext uri="{FF2B5EF4-FFF2-40B4-BE49-F238E27FC236}">
                <a16:creationId xmlns:a16="http://schemas.microsoft.com/office/drawing/2014/main" id="{4BAA2773-24EB-90C8-689E-4161CAA79B65}"/>
              </a:ext>
            </a:extLst>
          </p:cNvPr>
          <p:cNvSpPr txBox="1"/>
          <p:nvPr/>
        </p:nvSpPr>
        <p:spPr>
          <a:xfrm>
            <a:off x="-457200" y="435958"/>
            <a:ext cx="10439400" cy="2258023"/>
          </a:xfrm>
          <a:prstGeom prst="rect">
            <a:avLst/>
          </a:prstGeom>
        </p:spPr>
        <p:txBody>
          <a:bodyPr wrap="square" lIns="0" tIns="0" rIns="0" bIns="0" rtlCol="0" anchor="t">
            <a:spAutoFit/>
          </a:bodyPr>
          <a:lstStyle/>
          <a:p>
            <a:pPr algn="ctr"/>
            <a:r>
              <a:rPr lang="en-IN" sz="7200" b="1" i="0" dirty="0">
                <a:solidFill>
                  <a:schemeClr val="bg1"/>
                </a:solidFill>
                <a:effectLst/>
                <a:latin typeface="Segoe UI" panose="020B0502040204020203" pitchFamily="34" charset="0"/>
              </a:rPr>
              <a:t>COMPARISON WITH API RESULTS</a:t>
            </a:r>
          </a:p>
        </p:txBody>
      </p:sp>
    </p:spTree>
    <p:extLst>
      <p:ext uri="{BB962C8B-B14F-4D97-AF65-F5344CB8AC3E}">
        <p14:creationId xmlns:p14="http://schemas.microsoft.com/office/powerpoint/2010/main" val="113858603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2E628-6DEA-BF2E-8110-E4038A1D516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1EFF726-3D3E-AFBD-5D3B-A7F25D83EE50}"/>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a:p>
        </p:txBody>
      </p:sp>
      <p:sp>
        <p:nvSpPr>
          <p:cNvPr id="3" name="Freeform 3">
            <a:extLst>
              <a:ext uri="{FF2B5EF4-FFF2-40B4-BE49-F238E27FC236}">
                <a16:creationId xmlns:a16="http://schemas.microsoft.com/office/drawing/2014/main" id="{17B977B1-81D4-75FC-E069-41A47E82D9A2}"/>
              </a:ext>
            </a:extLst>
          </p:cNvPr>
          <p:cNvSpPr/>
          <p:nvPr/>
        </p:nvSpPr>
        <p:spPr>
          <a:xfrm rot="2925483">
            <a:off x="5978889" y="4633519"/>
            <a:ext cx="15026802" cy="1591351"/>
          </a:xfrm>
          <a:custGeom>
            <a:avLst/>
            <a:gdLst/>
            <a:ahLst/>
            <a:cxnLst/>
            <a:rect l="l" t="t" r="r" b="b"/>
            <a:pathLst>
              <a:path w="15026802" h="1591351">
                <a:moveTo>
                  <a:pt x="0" y="0"/>
                </a:moveTo>
                <a:lnTo>
                  <a:pt x="15026802" y="0"/>
                </a:lnTo>
                <a:lnTo>
                  <a:pt x="15026802" y="1591350"/>
                </a:lnTo>
                <a:lnTo>
                  <a:pt x="0" y="1591350"/>
                </a:lnTo>
                <a:lnTo>
                  <a:pt x="0" y="0"/>
                </a:lnTo>
                <a:close/>
              </a:path>
            </a:pathLst>
          </a:custGeom>
          <a:blipFill>
            <a:blip r:embed="rId3"/>
            <a:stretch>
              <a:fillRect t="-86495"/>
            </a:stretch>
          </a:blipFill>
        </p:spPr>
        <p:txBody>
          <a:bodyPr/>
          <a:lstStyle/>
          <a:p>
            <a:endParaRPr lang="en-IN"/>
          </a:p>
        </p:txBody>
      </p:sp>
      <p:grpSp>
        <p:nvGrpSpPr>
          <p:cNvPr id="4" name="Group 4">
            <a:extLst>
              <a:ext uri="{FF2B5EF4-FFF2-40B4-BE49-F238E27FC236}">
                <a16:creationId xmlns:a16="http://schemas.microsoft.com/office/drawing/2014/main" id="{B9EFDD90-BF04-439C-8436-72DBF5D43E04}"/>
              </a:ext>
            </a:extLst>
          </p:cNvPr>
          <p:cNvGrpSpPr>
            <a:grpSpLocks noChangeAspect="1"/>
          </p:cNvGrpSpPr>
          <p:nvPr/>
        </p:nvGrpSpPr>
        <p:grpSpPr>
          <a:xfrm>
            <a:off x="9046979" y="0"/>
            <a:ext cx="9241021" cy="10396149"/>
            <a:chOff x="0" y="0"/>
            <a:chExt cx="5370413" cy="6041715"/>
          </a:xfrm>
        </p:grpSpPr>
        <p:sp>
          <p:nvSpPr>
            <p:cNvPr id="5" name="Freeform 5">
              <a:extLst>
                <a:ext uri="{FF2B5EF4-FFF2-40B4-BE49-F238E27FC236}">
                  <a16:creationId xmlns:a16="http://schemas.microsoft.com/office/drawing/2014/main" id="{A68F9B75-4B68-DAAC-C66E-3F6380FE6FE9}"/>
                </a:ext>
              </a:extLst>
            </p:cNvPr>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solidFill>
              <a:srgbClr val="000000"/>
            </a:solidFill>
          </p:spPr>
          <p:txBody>
            <a:bodyPr/>
            <a:lstStyle/>
            <a:p>
              <a:endParaRPr lang="en-IN"/>
            </a:p>
          </p:txBody>
        </p:sp>
        <p:sp>
          <p:nvSpPr>
            <p:cNvPr id="6" name="Freeform 6">
              <a:extLst>
                <a:ext uri="{FF2B5EF4-FFF2-40B4-BE49-F238E27FC236}">
                  <a16:creationId xmlns:a16="http://schemas.microsoft.com/office/drawing/2014/main" id="{6A2C479A-D6EA-933D-68AD-191D6E76B6EF}"/>
                </a:ext>
              </a:extLst>
            </p:cNvPr>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blipFill>
              <a:blip r:embed="rId4"/>
              <a:stretch>
                <a:fillRect l="-34427" r="-34427"/>
              </a:stretch>
            </a:blipFill>
          </p:spPr>
          <p:txBody>
            <a:bodyPr/>
            <a:lstStyle/>
            <a:p>
              <a:endParaRPr lang="en-IN"/>
            </a:p>
          </p:txBody>
        </p:sp>
      </p:grpSp>
      <p:grpSp>
        <p:nvGrpSpPr>
          <p:cNvPr id="15" name="Group 15">
            <a:extLst>
              <a:ext uri="{FF2B5EF4-FFF2-40B4-BE49-F238E27FC236}">
                <a16:creationId xmlns:a16="http://schemas.microsoft.com/office/drawing/2014/main" id="{3F6E90EC-7F8D-CBA3-0E64-FC7F3149AA26}"/>
              </a:ext>
            </a:extLst>
          </p:cNvPr>
          <p:cNvGrpSpPr/>
          <p:nvPr/>
        </p:nvGrpSpPr>
        <p:grpSpPr>
          <a:xfrm>
            <a:off x="-4495800" y="438959"/>
            <a:ext cx="15859325" cy="2258023"/>
            <a:chOff x="0" y="0"/>
            <a:chExt cx="1537211" cy="218865"/>
          </a:xfrm>
        </p:grpSpPr>
        <p:sp>
          <p:nvSpPr>
            <p:cNvPr id="16" name="Freeform 16">
              <a:extLst>
                <a:ext uri="{FF2B5EF4-FFF2-40B4-BE49-F238E27FC236}">
                  <a16:creationId xmlns:a16="http://schemas.microsoft.com/office/drawing/2014/main" id="{01922E46-CD08-A57E-C47D-F5AB31B66C8C}"/>
                </a:ext>
              </a:extLst>
            </p:cNvPr>
            <p:cNvSpPr/>
            <p:nvPr/>
          </p:nvSpPr>
          <p:spPr>
            <a:xfrm>
              <a:off x="0" y="0"/>
              <a:ext cx="1537211" cy="218865"/>
            </a:xfrm>
            <a:custGeom>
              <a:avLst/>
              <a:gdLst/>
              <a:ahLst/>
              <a:cxnLst/>
              <a:rect l="l" t="t" r="r" b="b"/>
              <a:pathLst>
                <a:path w="1537211" h="218865">
                  <a:moveTo>
                    <a:pt x="1334011" y="0"/>
                  </a:moveTo>
                  <a:lnTo>
                    <a:pt x="0" y="0"/>
                  </a:lnTo>
                  <a:lnTo>
                    <a:pt x="203200" y="218865"/>
                  </a:lnTo>
                  <a:lnTo>
                    <a:pt x="1537211" y="218865"/>
                  </a:lnTo>
                  <a:lnTo>
                    <a:pt x="1334011" y="0"/>
                  </a:lnTo>
                </a:path>
              </a:pathLst>
            </a:custGeom>
            <a:solidFill>
              <a:srgbClr val="010101"/>
            </a:solidFill>
            <a:ln>
              <a:noFill/>
            </a:ln>
          </p:spPr>
          <p:txBody>
            <a:bodyPr/>
            <a:lstStyle/>
            <a:p>
              <a:endParaRPr lang="en-IN"/>
            </a:p>
          </p:txBody>
        </p:sp>
        <p:sp>
          <p:nvSpPr>
            <p:cNvPr id="17" name="TextBox 17">
              <a:extLst>
                <a:ext uri="{FF2B5EF4-FFF2-40B4-BE49-F238E27FC236}">
                  <a16:creationId xmlns:a16="http://schemas.microsoft.com/office/drawing/2014/main" id="{C468FE9F-B67F-5F8D-7D4C-684912552661}"/>
                </a:ext>
              </a:extLst>
            </p:cNvPr>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8" name="TextBox 18">
            <a:extLst>
              <a:ext uri="{FF2B5EF4-FFF2-40B4-BE49-F238E27FC236}">
                <a16:creationId xmlns:a16="http://schemas.microsoft.com/office/drawing/2014/main" id="{932BF138-FFB3-41D5-EE74-078E76654001}"/>
              </a:ext>
            </a:extLst>
          </p:cNvPr>
          <p:cNvSpPr txBox="1"/>
          <p:nvPr/>
        </p:nvSpPr>
        <p:spPr>
          <a:xfrm>
            <a:off x="609600" y="3619500"/>
            <a:ext cx="11353799" cy="5950347"/>
          </a:xfrm>
          <a:prstGeom prst="rect">
            <a:avLst/>
          </a:prstGeom>
        </p:spPr>
        <p:txBody>
          <a:bodyPr wrap="square" lIns="0" tIns="0" rIns="0" bIns="0" rtlCol="0" anchor="t">
            <a:spAutoFit/>
          </a:bodyPr>
          <a:lstStyle/>
          <a:p>
            <a:pPr algn="just">
              <a:spcBef>
                <a:spcPts val="750"/>
              </a:spcBef>
              <a:spcAft>
                <a:spcPts val="750"/>
              </a:spcAft>
              <a:buFont typeface="Arial" panose="020B0604020202020204" pitchFamily="34" charset="0"/>
              <a:buChar char="•"/>
            </a:pPr>
            <a:r>
              <a:rPr lang="en-US" sz="3600" b="1" i="0" dirty="0">
                <a:solidFill>
                  <a:srgbClr val="242424"/>
                </a:solidFill>
                <a:effectLst/>
                <a:latin typeface="Times New Roman" panose="02020603050405020304" pitchFamily="18" charset="0"/>
                <a:cs typeface="Times New Roman" panose="02020603050405020304" pitchFamily="18" charset="0"/>
              </a:rPr>
              <a:t>Strategy Optimization</a:t>
            </a:r>
            <a:r>
              <a:rPr lang="en-US" sz="3600" b="0" i="0" dirty="0">
                <a:solidFill>
                  <a:srgbClr val="242424"/>
                </a:solidFill>
                <a:effectLst/>
                <a:latin typeface="Times New Roman" panose="02020603050405020304" pitchFamily="18" charset="0"/>
                <a:cs typeface="Times New Roman" panose="02020603050405020304" pitchFamily="18" charset="0"/>
              </a:rPr>
              <a:t>: The model analyzes various factors such as market trends, consumer behavior, and past campaign performance to predict the most effective ad campaign strategy.</a:t>
            </a:r>
          </a:p>
          <a:p>
            <a:pPr algn="just">
              <a:spcBef>
                <a:spcPts val="750"/>
              </a:spcBef>
              <a:spcAft>
                <a:spcPts val="750"/>
              </a:spcAft>
              <a:buFont typeface="Arial" panose="020B0604020202020204" pitchFamily="34" charset="0"/>
              <a:buChar char="•"/>
            </a:pPr>
            <a:r>
              <a:rPr lang="en-US" sz="3600" b="1" i="0" dirty="0">
                <a:solidFill>
                  <a:srgbClr val="242424"/>
                </a:solidFill>
                <a:effectLst/>
                <a:latin typeface="Times New Roman" panose="02020603050405020304" pitchFamily="18" charset="0"/>
                <a:cs typeface="Times New Roman" panose="02020603050405020304" pitchFamily="18" charset="0"/>
              </a:rPr>
              <a:t>Decision-Making</a:t>
            </a:r>
            <a:r>
              <a:rPr lang="en-US" sz="3600" b="0" i="0" dirty="0">
                <a:solidFill>
                  <a:srgbClr val="242424"/>
                </a:solidFill>
                <a:effectLst/>
                <a:latin typeface="Times New Roman" panose="02020603050405020304" pitchFamily="18" charset="0"/>
                <a:cs typeface="Times New Roman" panose="02020603050405020304" pitchFamily="18" charset="0"/>
              </a:rPr>
              <a:t>: By comparing the model's predictions with API results, the system selects the optimal ad campaign strategy that maximizes reach and engagement.</a:t>
            </a:r>
          </a:p>
          <a:p>
            <a:pPr algn="just">
              <a:spcBef>
                <a:spcPts val="750"/>
              </a:spcBef>
              <a:spcAft>
                <a:spcPts val="750"/>
              </a:spcAft>
              <a:buFont typeface="Arial" panose="020B0604020202020204" pitchFamily="34" charset="0"/>
              <a:buChar char="•"/>
            </a:pPr>
            <a:r>
              <a:rPr lang="en-US" sz="3600" b="1" i="0" dirty="0">
                <a:solidFill>
                  <a:srgbClr val="242424"/>
                </a:solidFill>
                <a:effectLst/>
                <a:latin typeface="Times New Roman" panose="02020603050405020304" pitchFamily="18" charset="0"/>
                <a:cs typeface="Times New Roman" panose="02020603050405020304" pitchFamily="18" charset="0"/>
              </a:rPr>
              <a:t>Benefits</a:t>
            </a:r>
            <a:r>
              <a:rPr lang="en-US" sz="3600" b="0" i="0" dirty="0">
                <a:solidFill>
                  <a:srgbClr val="242424"/>
                </a:solidFill>
                <a:effectLst/>
                <a:latin typeface="Times New Roman" panose="02020603050405020304" pitchFamily="18" charset="0"/>
                <a:cs typeface="Times New Roman" panose="02020603050405020304" pitchFamily="18" charset="0"/>
              </a:rPr>
              <a:t>: This approach enhances the efficiency and effectiveness of marketing efforts, providing marketers with actionable insights and customized strategies</a:t>
            </a:r>
          </a:p>
        </p:txBody>
      </p:sp>
      <p:sp>
        <p:nvSpPr>
          <p:cNvPr id="20" name="TextBox 20">
            <a:extLst>
              <a:ext uri="{FF2B5EF4-FFF2-40B4-BE49-F238E27FC236}">
                <a16:creationId xmlns:a16="http://schemas.microsoft.com/office/drawing/2014/main" id="{48FDB121-2499-2AC8-8CA1-E7EC195D5422}"/>
              </a:ext>
            </a:extLst>
          </p:cNvPr>
          <p:cNvSpPr txBox="1"/>
          <p:nvPr/>
        </p:nvSpPr>
        <p:spPr>
          <a:xfrm>
            <a:off x="-457200" y="435958"/>
            <a:ext cx="10439400" cy="2215991"/>
          </a:xfrm>
          <a:prstGeom prst="rect">
            <a:avLst/>
          </a:prstGeom>
        </p:spPr>
        <p:txBody>
          <a:bodyPr wrap="square" lIns="0" tIns="0" rIns="0" bIns="0" rtlCol="0" anchor="t">
            <a:spAutoFit/>
          </a:bodyPr>
          <a:lstStyle/>
          <a:p>
            <a:pPr algn="ctr"/>
            <a:r>
              <a:rPr lang="en-IN" sz="7200" b="1" i="0" dirty="0">
                <a:solidFill>
                  <a:schemeClr val="bg1"/>
                </a:solidFill>
                <a:effectLst/>
                <a:latin typeface="Segoe UI" panose="020B0502040204020203" pitchFamily="34" charset="0"/>
              </a:rPr>
              <a:t>Ad Campaign </a:t>
            </a:r>
          </a:p>
          <a:p>
            <a:pPr algn="ctr"/>
            <a:r>
              <a:rPr lang="en-IN" sz="7200" b="1" i="0" dirty="0">
                <a:solidFill>
                  <a:schemeClr val="bg1"/>
                </a:solidFill>
                <a:effectLst/>
                <a:latin typeface="Segoe UI" panose="020B0502040204020203" pitchFamily="34" charset="0"/>
              </a:rPr>
              <a:t>Selection</a:t>
            </a:r>
          </a:p>
        </p:txBody>
      </p:sp>
    </p:spTree>
    <p:extLst>
      <p:ext uri="{BB962C8B-B14F-4D97-AF65-F5344CB8AC3E}">
        <p14:creationId xmlns:p14="http://schemas.microsoft.com/office/powerpoint/2010/main" val="192699328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753AD-0AE0-55F7-975C-6C0724EEE95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2E8840D-DE21-2503-3A83-0F3A28B34B2C}"/>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a:p>
        </p:txBody>
      </p:sp>
      <p:sp>
        <p:nvSpPr>
          <p:cNvPr id="3" name="Freeform 3">
            <a:extLst>
              <a:ext uri="{FF2B5EF4-FFF2-40B4-BE49-F238E27FC236}">
                <a16:creationId xmlns:a16="http://schemas.microsoft.com/office/drawing/2014/main" id="{473CE0E5-5464-0747-83D5-74D40E9D2CFD}"/>
              </a:ext>
            </a:extLst>
          </p:cNvPr>
          <p:cNvSpPr/>
          <p:nvPr/>
        </p:nvSpPr>
        <p:spPr>
          <a:xfrm rot="2925483">
            <a:off x="5978889" y="4633519"/>
            <a:ext cx="15026802" cy="1591351"/>
          </a:xfrm>
          <a:custGeom>
            <a:avLst/>
            <a:gdLst/>
            <a:ahLst/>
            <a:cxnLst/>
            <a:rect l="l" t="t" r="r" b="b"/>
            <a:pathLst>
              <a:path w="15026802" h="1591351">
                <a:moveTo>
                  <a:pt x="0" y="0"/>
                </a:moveTo>
                <a:lnTo>
                  <a:pt x="15026802" y="0"/>
                </a:lnTo>
                <a:lnTo>
                  <a:pt x="15026802" y="1591350"/>
                </a:lnTo>
                <a:lnTo>
                  <a:pt x="0" y="1591350"/>
                </a:lnTo>
                <a:lnTo>
                  <a:pt x="0" y="0"/>
                </a:lnTo>
                <a:close/>
              </a:path>
            </a:pathLst>
          </a:custGeom>
          <a:blipFill>
            <a:blip r:embed="rId3"/>
            <a:stretch>
              <a:fillRect t="-86495"/>
            </a:stretch>
          </a:blipFill>
        </p:spPr>
        <p:txBody>
          <a:bodyPr/>
          <a:lstStyle/>
          <a:p>
            <a:endParaRPr lang="en-IN"/>
          </a:p>
        </p:txBody>
      </p:sp>
      <p:grpSp>
        <p:nvGrpSpPr>
          <p:cNvPr id="4" name="Group 4">
            <a:extLst>
              <a:ext uri="{FF2B5EF4-FFF2-40B4-BE49-F238E27FC236}">
                <a16:creationId xmlns:a16="http://schemas.microsoft.com/office/drawing/2014/main" id="{D8AC2356-758D-9284-02C1-FABC103E8EF5}"/>
              </a:ext>
            </a:extLst>
          </p:cNvPr>
          <p:cNvGrpSpPr>
            <a:grpSpLocks noChangeAspect="1"/>
          </p:cNvGrpSpPr>
          <p:nvPr/>
        </p:nvGrpSpPr>
        <p:grpSpPr>
          <a:xfrm>
            <a:off x="9046979" y="0"/>
            <a:ext cx="9241021" cy="10396149"/>
            <a:chOff x="0" y="0"/>
            <a:chExt cx="5370413" cy="6041715"/>
          </a:xfrm>
        </p:grpSpPr>
        <p:sp>
          <p:nvSpPr>
            <p:cNvPr id="5" name="Freeform 5">
              <a:extLst>
                <a:ext uri="{FF2B5EF4-FFF2-40B4-BE49-F238E27FC236}">
                  <a16:creationId xmlns:a16="http://schemas.microsoft.com/office/drawing/2014/main" id="{0ECCF538-31C2-54CE-F219-6316C5EB762E}"/>
                </a:ext>
              </a:extLst>
            </p:cNvPr>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solidFill>
              <a:srgbClr val="000000"/>
            </a:solidFill>
          </p:spPr>
          <p:txBody>
            <a:bodyPr/>
            <a:lstStyle/>
            <a:p>
              <a:endParaRPr lang="en-IN"/>
            </a:p>
          </p:txBody>
        </p:sp>
        <p:sp>
          <p:nvSpPr>
            <p:cNvPr id="6" name="Freeform 6">
              <a:extLst>
                <a:ext uri="{FF2B5EF4-FFF2-40B4-BE49-F238E27FC236}">
                  <a16:creationId xmlns:a16="http://schemas.microsoft.com/office/drawing/2014/main" id="{7E6061D8-2950-37AC-9A94-3E5335BC96C7}"/>
                </a:ext>
              </a:extLst>
            </p:cNvPr>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blipFill>
              <a:blip r:embed="rId4"/>
              <a:stretch>
                <a:fillRect l="-34427" r="-34427"/>
              </a:stretch>
            </a:blipFill>
          </p:spPr>
          <p:txBody>
            <a:bodyPr/>
            <a:lstStyle/>
            <a:p>
              <a:endParaRPr lang="en-IN"/>
            </a:p>
          </p:txBody>
        </p:sp>
      </p:grpSp>
      <p:grpSp>
        <p:nvGrpSpPr>
          <p:cNvPr id="15" name="Group 15">
            <a:extLst>
              <a:ext uri="{FF2B5EF4-FFF2-40B4-BE49-F238E27FC236}">
                <a16:creationId xmlns:a16="http://schemas.microsoft.com/office/drawing/2014/main" id="{EF56CAB2-D89D-C883-E921-5E9B233AA84A}"/>
              </a:ext>
            </a:extLst>
          </p:cNvPr>
          <p:cNvGrpSpPr/>
          <p:nvPr/>
        </p:nvGrpSpPr>
        <p:grpSpPr>
          <a:xfrm>
            <a:off x="-4495800" y="438959"/>
            <a:ext cx="15859325" cy="2258023"/>
            <a:chOff x="0" y="0"/>
            <a:chExt cx="1537211" cy="218865"/>
          </a:xfrm>
        </p:grpSpPr>
        <p:sp>
          <p:nvSpPr>
            <p:cNvPr id="16" name="Freeform 16">
              <a:extLst>
                <a:ext uri="{FF2B5EF4-FFF2-40B4-BE49-F238E27FC236}">
                  <a16:creationId xmlns:a16="http://schemas.microsoft.com/office/drawing/2014/main" id="{80B1D3BA-881A-AD9E-EA88-1EA9F9D31A45}"/>
                </a:ext>
              </a:extLst>
            </p:cNvPr>
            <p:cNvSpPr/>
            <p:nvPr/>
          </p:nvSpPr>
          <p:spPr>
            <a:xfrm>
              <a:off x="0" y="0"/>
              <a:ext cx="1537211" cy="218865"/>
            </a:xfrm>
            <a:custGeom>
              <a:avLst/>
              <a:gdLst/>
              <a:ahLst/>
              <a:cxnLst/>
              <a:rect l="l" t="t" r="r" b="b"/>
              <a:pathLst>
                <a:path w="1537211" h="218865">
                  <a:moveTo>
                    <a:pt x="1334011" y="0"/>
                  </a:moveTo>
                  <a:lnTo>
                    <a:pt x="0" y="0"/>
                  </a:lnTo>
                  <a:lnTo>
                    <a:pt x="203200" y="218865"/>
                  </a:lnTo>
                  <a:lnTo>
                    <a:pt x="1537211" y="218865"/>
                  </a:lnTo>
                  <a:lnTo>
                    <a:pt x="1334011" y="0"/>
                  </a:lnTo>
                </a:path>
              </a:pathLst>
            </a:custGeom>
            <a:solidFill>
              <a:srgbClr val="010101"/>
            </a:solidFill>
            <a:ln>
              <a:noFill/>
            </a:ln>
          </p:spPr>
          <p:txBody>
            <a:bodyPr/>
            <a:lstStyle/>
            <a:p>
              <a:endParaRPr lang="en-IN"/>
            </a:p>
          </p:txBody>
        </p:sp>
        <p:sp>
          <p:nvSpPr>
            <p:cNvPr id="17" name="TextBox 17">
              <a:extLst>
                <a:ext uri="{FF2B5EF4-FFF2-40B4-BE49-F238E27FC236}">
                  <a16:creationId xmlns:a16="http://schemas.microsoft.com/office/drawing/2014/main" id="{CED60414-6467-8694-20C7-4714261F73AB}"/>
                </a:ext>
              </a:extLst>
            </p:cNvPr>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20" name="TextBox 20">
            <a:extLst>
              <a:ext uri="{FF2B5EF4-FFF2-40B4-BE49-F238E27FC236}">
                <a16:creationId xmlns:a16="http://schemas.microsoft.com/office/drawing/2014/main" id="{7F893DC8-E41C-645A-C82A-989D0E88ECF7}"/>
              </a:ext>
            </a:extLst>
          </p:cNvPr>
          <p:cNvSpPr txBox="1"/>
          <p:nvPr/>
        </p:nvSpPr>
        <p:spPr>
          <a:xfrm>
            <a:off x="-457200" y="435958"/>
            <a:ext cx="10439400" cy="2215991"/>
          </a:xfrm>
          <a:prstGeom prst="rect">
            <a:avLst/>
          </a:prstGeom>
        </p:spPr>
        <p:txBody>
          <a:bodyPr wrap="square" lIns="0" tIns="0" rIns="0" bIns="0" rtlCol="0" anchor="t">
            <a:spAutoFit/>
          </a:bodyPr>
          <a:lstStyle/>
          <a:p>
            <a:pPr algn="ctr"/>
            <a:r>
              <a:rPr lang="en-IN" sz="7200" b="1" i="0" dirty="0">
                <a:solidFill>
                  <a:schemeClr val="bg1"/>
                </a:solidFill>
                <a:effectLst/>
                <a:latin typeface="Segoe UI" panose="020B0502040204020203" pitchFamily="34" charset="0"/>
              </a:rPr>
              <a:t>Ad Campaign </a:t>
            </a:r>
          </a:p>
          <a:p>
            <a:pPr algn="ctr"/>
            <a:r>
              <a:rPr lang="en-IN" sz="7200" b="1" dirty="0">
                <a:solidFill>
                  <a:schemeClr val="bg1"/>
                </a:solidFill>
                <a:latin typeface="Segoe UI" panose="020B0502040204020203" pitchFamily="34" charset="0"/>
              </a:rPr>
              <a:t>CREATION</a:t>
            </a:r>
            <a:endParaRPr lang="en-IN" sz="7200" b="1" i="0" dirty="0">
              <a:solidFill>
                <a:schemeClr val="bg1"/>
              </a:solidFill>
              <a:effectLst/>
              <a:latin typeface="Segoe UI" panose="020B0502040204020203" pitchFamily="34" charset="0"/>
            </a:endParaRPr>
          </a:p>
        </p:txBody>
      </p:sp>
      <p:pic>
        <p:nvPicPr>
          <p:cNvPr id="8" name="Picture 7" descr="A screenshot of a computer&#10;&#10;AI-generated content may be incorrect.">
            <a:extLst>
              <a:ext uri="{FF2B5EF4-FFF2-40B4-BE49-F238E27FC236}">
                <a16:creationId xmlns:a16="http://schemas.microsoft.com/office/drawing/2014/main" id="{03C56F8C-F367-056F-542E-FC5848EF76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2931783"/>
            <a:ext cx="11398525" cy="6916258"/>
          </a:xfrm>
          <a:prstGeom prst="rect">
            <a:avLst/>
          </a:prstGeom>
        </p:spPr>
      </p:pic>
    </p:spTree>
    <p:extLst>
      <p:ext uri="{BB962C8B-B14F-4D97-AF65-F5344CB8AC3E}">
        <p14:creationId xmlns:p14="http://schemas.microsoft.com/office/powerpoint/2010/main" val="375010054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TotalTime>
  <Words>263</Words>
  <Application>Microsoft Office PowerPoint</Application>
  <PresentationFormat>Custom</PresentationFormat>
  <Paragraphs>20</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Times New Roman</vt:lpstr>
      <vt:lpstr>Archivo Black</vt:lpstr>
      <vt:lpstr>Segoe UI</vt:lpstr>
      <vt:lpstr>Calibri</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Modern Professional Business Project Presentation</dc:title>
  <dc:creator>MANOJ</dc:creator>
  <cp:lastModifiedBy>Balakumar, M D (Contractor)</cp:lastModifiedBy>
  <cp:revision>24</cp:revision>
  <dcterms:created xsi:type="dcterms:W3CDTF">2006-08-16T00:00:00Z</dcterms:created>
  <dcterms:modified xsi:type="dcterms:W3CDTF">2025-04-11T09:23:02Z</dcterms:modified>
  <dc:identifier>DAFsiCEc3WE</dc:identifier>
</cp:coreProperties>
</file>