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3" r:id="rId13"/>
    <p:sldId id="294"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316" d="100"/>
          <a:sy n="31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Working performance </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poly"/>
            <c:order val="2"/>
            <c:dispRSqr val="0"/>
            <c:dispEq val="0"/>
          </c:trendline>
          <c:cat>
            <c:strLit>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Lit>
          </c:cat>
          <c:val>
            <c:numRef>
              <c:f/>
              <c:numCache>
                <c:formatCode>General</c:formatCode>
                <c:ptCount val="22"/>
                <c:pt idx="0">
                  <c:v>3.0</c:v>
                </c:pt>
                <c:pt idx="1">
                  <c:v>0.0</c:v>
                </c:pt>
                <c:pt idx="2">
                  <c:v>1.0</c:v>
                </c:pt>
                <c:pt idx="3">
                  <c:v>5.0</c:v>
                </c:pt>
                <c:pt idx="4">
                  <c:v>0.0</c:v>
                </c:pt>
                <c:pt idx="5">
                  <c:v>21.0</c:v>
                </c:pt>
                <c:pt idx="6">
                  <c:v>4.0</c:v>
                </c:pt>
                <c:pt idx="7">
                  <c:v>3.0</c:v>
                </c:pt>
                <c:pt idx="8">
                  <c:v>10.0</c:v>
                </c:pt>
                <c:pt idx="9">
                  <c:v>2.0</c:v>
                </c:pt>
                <c:pt idx="10">
                  <c:v>3.0</c:v>
                </c:pt>
                <c:pt idx="11">
                  <c:v>0.0</c:v>
                </c:pt>
                <c:pt idx="12">
                  <c:v>5.0</c:v>
                </c:pt>
                <c:pt idx="13">
                  <c:v>1.0</c:v>
                </c:pt>
                <c:pt idx="14">
                  <c:v>0.0</c:v>
                </c:pt>
                <c:pt idx="15">
                  <c:v>2.0</c:v>
                </c:pt>
                <c:pt idx="16">
                  <c:v>1.0</c:v>
                </c:pt>
                <c:pt idx="17">
                  <c:v>0.0</c:v>
                </c:pt>
                <c:pt idx="18">
                  <c:v>0.0</c:v>
                </c:pt>
                <c:pt idx="19">
                  <c:v>3.0</c:v>
                </c:pt>
                <c:pt idx="20">
                  <c:v>3.0</c:v>
                </c:pt>
                <c:pt idx="21">
                  <c:v>67.0</c:v>
                </c:pt>
              </c:numCache>
            </c:numRef>
          </c:val>
        </c:ser>
        <c:ser>
          <c:idx val="1"/>
          <c:order val="1"/>
          <c:tx>
            <c:v>Working performance </c:v>
          </c:tx>
          <c:spPr>
            <a:solidFill>
              <a:srgbClr val="8064A2"/>
            </a:solidFill>
            <a:ln>
              <a:noFill/>
            </a:ln>
          </c:spPr>
          <c:invertIfNegative val="0"/>
          <c:dLbls>
            <c:showLegendKey val="0"/>
            <c:showVal val="0"/>
            <c:showCatName val="0"/>
            <c:showSerName val="0"/>
            <c:showPercent val="0"/>
            <c:showBubbleSize val="0"/>
            <c:showLeaderLines val="1"/>
          </c:dLbls>
          <c:cat>
            <c:strLit>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Lit>
          </c:cat>
          <c:val>
            <c:numRef>
              <c:f/>
              <c:numCache>
                <c:formatCode>General</c:formatCode>
                <c:ptCount val="22"/>
                <c:pt idx="0">
                  <c:v>8.0</c:v>
                </c:pt>
                <c:pt idx="1">
                  <c:v>0.0</c:v>
                </c:pt>
                <c:pt idx="2">
                  <c:v>4.0</c:v>
                </c:pt>
                <c:pt idx="3">
                  <c:v>4.0</c:v>
                </c:pt>
                <c:pt idx="4">
                  <c:v>0.0</c:v>
                </c:pt>
                <c:pt idx="5">
                  <c:v>30.0</c:v>
                </c:pt>
                <c:pt idx="6">
                  <c:v>5.0</c:v>
                </c:pt>
                <c:pt idx="7">
                  <c:v>4.0</c:v>
                </c:pt>
                <c:pt idx="8">
                  <c:v>17.0</c:v>
                </c:pt>
                <c:pt idx="9">
                  <c:v>3.0</c:v>
                </c:pt>
                <c:pt idx="10">
                  <c:v>5.0</c:v>
                </c:pt>
                <c:pt idx="11">
                  <c:v>2.0</c:v>
                </c:pt>
                <c:pt idx="12">
                  <c:v>8.0</c:v>
                </c:pt>
                <c:pt idx="13">
                  <c:v>2.0</c:v>
                </c:pt>
                <c:pt idx="14">
                  <c:v>5.0</c:v>
                </c:pt>
                <c:pt idx="15">
                  <c:v>3.0</c:v>
                </c:pt>
                <c:pt idx="16">
                  <c:v>0.0</c:v>
                </c:pt>
                <c:pt idx="17">
                  <c:v>1.0</c:v>
                </c:pt>
                <c:pt idx="18">
                  <c:v>2.0</c:v>
                </c:pt>
                <c:pt idx="19">
                  <c:v>9.0</c:v>
                </c:pt>
                <c:pt idx="20">
                  <c:v>2.0</c:v>
                </c:pt>
                <c:pt idx="21">
                  <c:v>114.0</c:v>
                </c:pt>
              </c:numCache>
            </c:numRef>
          </c:val>
        </c:ser>
        <c:ser>
          <c:idx val="2"/>
          <c:order val="2"/>
          <c:tx>
            <c:v>Working performance </c:v>
          </c:tx>
          <c:spPr>
            <a:solidFill>
              <a:srgbClr val="F79646"/>
            </a:solidFill>
            <a:ln>
              <a:noFill/>
            </a:ln>
          </c:spPr>
          <c:invertIfNegative val="0"/>
          <c:dLbls>
            <c:showLegendKey val="0"/>
            <c:showVal val="0"/>
            <c:showCatName val="0"/>
            <c:showSerName val="0"/>
            <c:showPercent val="0"/>
            <c:showBubbleSize val="0"/>
            <c:showLeaderLines val="1"/>
          </c:dLbls>
          <c:cat>
            <c:strLit>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Lit>
          </c:cat>
          <c:val>
            <c:numRef>
              <c:f/>
              <c:numCache>
                <c:formatCode>General</c:formatCode>
                <c:ptCount val="22"/>
                <c:pt idx="0">
                  <c:v>5.0</c:v>
                </c:pt>
                <c:pt idx="1">
                  <c:v>3.0</c:v>
                </c:pt>
                <c:pt idx="2">
                  <c:v>3.0</c:v>
                </c:pt>
                <c:pt idx="3">
                  <c:v>12.0</c:v>
                </c:pt>
                <c:pt idx="4">
                  <c:v>2.0</c:v>
                </c:pt>
                <c:pt idx="5">
                  <c:v>27.0</c:v>
                </c:pt>
                <c:pt idx="6">
                  <c:v>0.0</c:v>
                </c:pt>
                <c:pt idx="7">
                  <c:v>3.0</c:v>
                </c:pt>
                <c:pt idx="8">
                  <c:v>12.0</c:v>
                </c:pt>
                <c:pt idx="9">
                  <c:v>1.0</c:v>
                </c:pt>
                <c:pt idx="10">
                  <c:v>2.0</c:v>
                </c:pt>
                <c:pt idx="11">
                  <c:v>1.0</c:v>
                </c:pt>
                <c:pt idx="12">
                  <c:v>3.0</c:v>
                </c:pt>
                <c:pt idx="13">
                  <c:v>0.0</c:v>
                </c:pt>
                <c:pt idx="14">
                  <c:v>1.0</c:v>
                </c:pt>
                <c:pt idx="15">
                  <c:v>4.0</c:v>
                </c:pt>
                <c:pt idx="16">
                  <c:v>0.0</c:v>
                </c:pt>
                <c:pt idx="17">
                  <c:v>3.0</c:v>
                </c:pt>
                <c:pt idx="18">
                  <c:v>1.0</c:v>
                </c:pt>
                <c:pt idx="19">
                  <c:v>3.0</c:v>
                </c:pt>
                <c:pt idx="20">
                  <c:v>2.0</c:v>
                </c:pt>
                <c:pt idx="21">
                  <c:v>88.0</c:v>
                </c:pt>
              </c:numCache>
            </c:numRef>
          </c:val>
        </c:ser>
        <c:ser>
          <c:idx val="3"/>
          <c:order val="3"/>
          <c:tx>
            <c:v>Working performance </c:v>
          </c:tx>
          <c:spPr>
            <a:solidFill>
              <a:srgbClr val="782C2A"/>
            </a:solidFill>
            <a:ln>
              <a:noFill/>
            </a:ln>
          </c:spPr>
          <c:invertIfNegative val="0"/>
          <c:dLbls>
            <c:showLegendKey val="0"/>
            <c:showVal val="0"/>
            <c:showCatName val="0"/>
            <c:showSerName val="0"/>
            <c:showPercent val="0"/>
            <c:showBubbleSize val="0"/>
            <c:showLeaderLines val="1"/>
          </c:dLbls>
          <c:cat>
            <c:strLit>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Lit>
          </c:cat>
          <c:val>
            <c:numRef>
              <c:f/>
              <c:numCache>
                <c:formatCode>General</c:formatCode>
                <c:ptCount val="22"/>
                <c:pt idx="0">
                  <c:v>2.0</c:v>
                </c:pt>
                <c:pt idx="1">
                  <c:v>0.0</c:v>
                </c:pt>
                <c:pt idx="2">
                  <c:v>0.0</c:v>
                </c:pt>
                <c:pt idx="3">
                  <c:v>3.0</c:v>
                </c:pt>
                <c:pt idx="4">
                  <c:v>0.0</c:v>
                </c:pt>
                <c:pt idx="5">
                  <c:v>10.0</c:v>
                </c:pt>
                <c:pt idx="6">
                  <c:v>1.0</c:v>
                </c:pt>
                <c:pt idx="7">
                  <c:v>0.0</c:v>
                </c:pt>
                <c:pt idx="8">
                  <c:v>3.0</c:v>
                </c:pt>
                <c:pt idx="9">
                  <c:v>1.0</c:v>
                </c:pt>
                <c:pt idx="10">
                  <c:v>2.0</c:v>
                </c:pt>
                <c:pt idx="11">
                  <c:v>0.0</c:v>
                </c:pt>
                <c:pt idx="12">
                  <c:v>3.0</c:v>
                </c:pt>
                <c:pt idx="13">
                  <c:v>0.0</c:v>
                </c:pt>
                <c:pt idx="14">
                  <c:v>1.0</c:v>
                </c:pt>
                <c:pt idx="15">
                  <c:v>1.0</c:v>
                </c:pt>
                <c:pt idx="16">
                  <c:v>0.0</c:v>
                </c:pt>
                <c:pt idx="17">
                  <c:v>1.0</c:v>
                </c:pt>
                <c:pt idx="18">
                  <c:v>0.0</c:v>
                </c:pt>
                <c:pt idx="19">
                  <c:v>1.0</c:v>
                </c:pt>
                <c:pt idx="20">
                  <c:v>0.0</c:v>
                </c:pt>
                <c:pt idx="21">
                  <c:v>29.0</c:v>
                </c:pt>
              </c:numCache>
            </c:numRef>
          </c:val>
        </c:ser>
        <c:ser>
          <c:idx val="4"/>
          <c:order val="4"/>
          <c:tx>
            <c:v>Working performance </c:v>
          </c:tx>
          <c:spPr>
            <a:solidFill>
              <a:srgbClr val="4C3A62"/>
            </a:solidFill>
            <a:ln>
              <a:noFill/>
            </a:ln>
          </c:spPr>
          <c:invertIfNegative val="0"/>
          <c:dLbls>
            <c:showLegendKey val="0"/>
            <c:showVal val="0"/>
            <c:showCatName val="0"/>
            <c:showSerName val="0"/>
            <c:showPercent val="0"/>
            <c:showBubbleSize val="0"/>
            <c:showLeaderLines val="1"/>
          </c:dLbls>
          <c:cat>
            <c:strLit>
              <c:ptCount val="22"/>
              <c:pt idx="0">
                <c:v>Aerial</c:v>
              </c:pt>
              <c:pt idx="1">
                <c:v>Billable Consultants</c:v>
              </c:pt>
              <c:pt idx="2">
                <c:v>Catv</c:v>
              </c:pt>
              <c:pt idx="3">
                <c:v>Engineers</c:v>
              </c:pt>
              <c:pt idx="4">
                <c:v>Executive</c:v>
              </c:pt>
              <c:pt idx="5">
                <c:v>Field Operations</c:v>
              </c:pt>
              <c:pt idx="6">
                <c:v>Fielders</c:v>
              </c:pt>
              <c:pt idx="7">
                <c:v>Finance &amp; Accounting</c:v>
              </c:pt>
              <c:pt idx="8">
                <c:v>General - Con</c:v>
              </c:pt>
              <c:pt idx="9">
                <c:v>General - Eng</c:v>
              </c:pt>
              <c:pt idx="10">
                <c:v>General - Sga</c:v>
              </c:pt>
              <c:pt idx="11">
                <c:v>People Services</c:v>
              </c:pt>
              <c:pt idx="12">
                <c:v>Project Management - Con</c:v>
              </c:pt>
              <c:pt idx="13">
                <c:v>Project Management - Eng</c:v>
              </c:pt>
              <c:pt idx="14">
                <c:v>Shop (Fleet)</c:v>
              </c:pt>
              <c:pt idx="15">
                <c:v>Splicing</c:v>
              </c:pt>
              <c:pt idx="16">
                <c:v>Technology / It</c:v>
              </c:pt>
              <c:pt idx="17">
                <c:v>Underground</c:v>
              </c:pt>
              <c:pt idx="18">
                <c:v>Wireless</c:v>
              </c:pt>
              <c:pt idx="19">
                <c:v>Wireline Construction</c:v>
              </c:pt>
              <c:pt idx="20">
                <c:v>Yard (Material Handling)</c:v>
              </c:pt>
              <c:pt idx="21">
                <c:v>Grand Total</c:v>
              </c:pt>
            </c:strLit>
          </c:cat>
          <c:val>
            <c:numRef>
              <c:f/>
              <c:numCache>
                <c:formatCode>General</c:formatCode>
                <c:ptCount val="22"/>
                <c:pt idx="0">
                  <c:v>18.0</c:v>
                </c:pt>
                <c:pt idx="1">
                  <c:v>3.0</c:v>
                </c:pt>
                <c:pt idx="2">
                  <c:v>8.0</c:v>
                </c:pt>
                <c:pt idx="3">
                  <c:v>24.0</c:v>
                </c:pt>
                <c:pt idx="4">
                  <c:v>2.0</c:v>
                </c:pt>
                <c:pt idx="5">
                  <c:v>88.0</c:v>
                </c:pt>
                <c:pt idx="6">
                  <c:v>10.0</c:v>
                </c:pt>
                <c:pt idx="7">
                  <c:v>10.0</c:v>
                </c:pt>
                <c:pt idx="8">
                  <c:v>42.0</c:v>
                </c:pt>
                <c:pt idx="9">
                  <c:v>7.0</c:v>
                </c:pt>
                <c:pt idx="10">
                  <c:v>12.0</c:v>
                </c:pt>
                <c:pt idx="11">
                  <c:v>3.0</c:v>
                </c:pt>
                <c:pt idx="12">
                  <c:v>19.0</c:v>
                </c:pt>
                <c:pt idx="13">
                  <c:v>3.0</c:v>
                </c:pt>
                <c:pt idx="14">
                  <c:v>7.0</c:v>
                </c:pt>
                <c:pt idx="15">
                  <c:v>10.0</c:v>
                </c:pt>
                <c:pt idx="16">
                  <c:v>1.0</c:v>
                </c:pt>
                <c:pt idx="17">
                  <c:v>5.0</c:v>
                </c:pt>
                <c:pt idx="18">
                  <c:v>3.0</c:v>
                </c:pt>
                <c:pt idx="19">
                  <c:v>16.0</c:v>
                </c:pt>
                <c:pt idx="20">
                  <c:v>7.0</c:v>
                </c:pt>
                <c:pt idx="21">
                  <c:v>298.0</c:v>
                </c:pt>
              </c:numCache>
            </c:numRef>
          </c:val>
        </c:ser>
        <c:gapWidth val="219"/>
        <c:overlap val="-27"/>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9/10/2024</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8" name="文本框"/>
          <p:cNvSpPr>
            <a:spLocks noGrp="1"/>
          </p:cNvSpPr>
          <p:nvPr>
            <p:ph type="sldImg"/>
          </p:nvPr>
        </p:nvSpPr>
        <p:spPr/>
      </p:sp>
      <p:sp>
        <p:nvSpPr>
          <p:cNvPr id="1048729" name="文本框"/>
          <p:cNvSpPr>
            <a:spLocks noGrp="1"/>
          </p:cNvSpPr>
          <p:nvPr>
            <p:ph type="body" idx="1"/>
          </p:nvPr>
        </p:nvSpPr>
        <p:spPr/>
        <p:txBody>
          <a:bodyPr/>
          <a:p>
            <a:endParaRPr altLang="en-US" lang="zh-CN"/>
          </a:p>
        </p:txBody>
      </p:sp>
      <p:sp>
        <p:nvSpPr>
          <p:cNvPr id="10487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6" name="文本框"/>
          <p:cNvSpPr>
            <a:spLocks noGrp="1"/>
          </p:cNvSpPr>
          <p:nvPr>
            <p:ph type="sldImg"/>
          </p:nvPr>
        </p:nvSpPr>
        <p:spPr/>
      </p:sp>
      <p:sp>
        <p:nvSpPr>
          <p:cNvPr id="1048737" name="文本框"/>
          <p:cNvSpPr>
            <a:spLocks noGrp="1"/>
          </p:cNvSpPr>
          <p:nvPr>
            <p:ph type="body" idx="1"/>
          </p:nvPr>
        </p:nvSpPr>
        <p:spPr/>
        <p:txBody>
          <a:bodyPr/>
          <a:p>
            <a:endParaRPr altLang="en-US" lang="zh-CN"/>
          </a:p>
        </p:txBody>
      </p:sp>
      <p:sp>
        <p:nvSpPr>
          <p:cNvPr id="104873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6" name="文本框"/>
          <p:cNvSpPr>
            <a:spLocks noGrp="1"/>
          </p:cNvSpPr>
          <p:nvPr>
            <p:ph type="sldImg"/>
          </p:nvPr>
        </p:nvSpPr>
        <p:spPr/>
      </p:sp>
      <p:sp>
        <p:nvSpPr>
          <p:cNvPr id="1048687" name="文本框"/>
          <p:cNvSpPr>
            <a:spLocks noGrp="1"/>
          </p:cNvSpPr>
          <p:nvPr>
            <p:ph type="body" idx="1"/>
          </p:nvPr>
        </p:nvSpPr>
        <p:spPr/>
        <p:txBody>
          <a:bodyPr/>
          <a:p>
            <a:endParaRPr altLang="en-US" lang="zh-CN"/>
          </a:p>
        </p:txBody>
      </p:sp>
      <p:sp>
        <p:nvSpPr>
          <p:cNvPr id="104868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5" name="文本框"/>
          <p:cNvSpPr>
            <a:spLocks noGrp="1"/>
          </p:cNvSpPr>
          <p:nvPr>
            <p:ph type="sldImg"/>
          </p:nvPr>
        </p:nvSpPr>
        <p:spPr/>
      </p:sp>
      <p:sp>
        <p:nvSpPr>
          <p:cNvPr id="1048696" name="文本框"/>
          <p:cNvSpPr>
            <a:spLocks noGrp="1"/>
          </p:cNvSpPr>
          <p:nvPr>
            <p:ph type="body" idx="1"/>
          </p:nvPr>
        </p:nvSpPr>
        <p:spPr/>
        <p:txBody>
          <a:bodyPr/>
          <a:p>
            <a:endParaRPr altLang="en-US" lang="zh-CN"/>
          </a:p>
        </p:txBody>
      </p:sp>
      <p:sp>
        <p:nvSpPr>
          <p:cNvPr id="10486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4" name="文本框"/>
          <p:cNvSpPr>
            <a:spLocks noGrp="1"/>
          </p:cNvSpPr>
          <p:nvPr>
            <p:ph type="sldImg"/>
          </p:nvPr>
        </p:nvSpPr>
        <p:spPr/>
      </p:sp>
      <p:sp>
        <p:nvSpPr>
          <p:cNvPr id="1048705" name="文本框"/>
          <p:cNvSpPr>
            <a:spLocks noGrp="1"/>
          </p:cNvSpPr>
          <p:nvPr>
            <p:ph type="body" idx="1"/>
          </p:nvPr>
        </p:nvSpPr>
        <p:spPr/>
        <p:txBody>
          <a:bodyPr/>
          <a:p>
            <a:endParaRPr altLang="en-US" lang="zh-CN"/>
          </a:p>
        </p:txBody>
      </p:sp>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0" name="文本框"/>
          <p:cNvSpPr>
            <a:spLocks noGrp="1"/>
          </p:cNvSpPr>
          <p:nvPr>
            <p:ph type="sldImg"/>
          </p:nvPr>
        </p:nvSpPr>
        <p:spPr/>
      </p:sp>
      <p:sp>
        <p:nvSpPr>
          <p:cNvPr id="1048721" name="文本框"/>
          <p:cNvSpPr>
            <a:spLocks noGrp="1"/>
          </p:cNvSpPr>
          <p:nvPr>
            <p:ph type="body" idx="1"/>
          </p:nvPr>
        </p:nvSpPr>
        <p:spPr/>
        <p:txBody>
          <a:bodyPr/>
          <a:p>
            <a:endParaRPr altLang="en-US" lang="zh-CN"/>
          </a:p>
        </p:txBody>
      </p:sp>
      <p:sp>
        <p:nvSpPr>
          <p:cNvPr id="104872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48259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26670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0" name="文本框"/>
          <p:cNvSpPr>
            <a:spLocks noGrp="1"/>
          </p:cNvSpPr>
          <p:nvPr>
            <p:ph type="title"/>
          </p:nvPr>
        </p:nvSpPr>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9" name="文本框"/>
          <p:cNvSpPr>
            <a:spLocks noGrp="1"/>
          </p:cNvSpPr>
          <p:nvPr>
            <p:ph type="title"/>
          </p:nvPr>
        </p:nvSpPr>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742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 </a:t>
            </a:r>
            <a:r>
              <a:rPr altLang="zh-CN" baseline="0" b="0" cap="none" sz="2400" i="0" kern="1200" lang="en-US" spc="0" strike="noStrike" u="none">
                <a:solidFill>
                  <a:schemeClr val="tx1"/>
                </a:solidFill>
                <a:latin typeface="Calibri" pitchFamily="0" charset="0"/>
                <a:ea typeface="宋体" pitchFamily="0" charset="0"/>
                <a:cs typeface="Calibri" pitchFamily="0" charset="0"/>
              </a:rPr>
              <a:t>BALAKUMAR S</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 </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312205305</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  COMMERCE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 SRIDEVI ARTS AND SCIENCE COLLEGE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4" name="矩形"/>
          <p:cNvSpPr/>
          <p:nvPr/>
        </p:nvSpPr>
        <p:spPr>
          <a:xfrm rot="0">
            <a:off x="11277218" y="6473336"/>
            <a:ext cx="228600" cy="1593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矩形"/>
          <p:cNvSpPr/>
          <p:nvPr/>
        </p:nvSpPr>
        <p:spPr>
          <a:xfrm rot="0">
            <a:off x="739774" y="291147"/>
            <a:ext cx="3827527" cy="6737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7" name="矩形"/>
          <p:cNvSpPr/>
          <p:nvPr/>
        </p:nvSpPr>
        <p:spPr>
          <a:xfrm rot="0">
            <a:off x="739774" y="1633002"/>
            <a:ext cx="10140000" cy="3241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Data collection : </a:t>
            </a:r>
            <a:r>
              <a:rPr altLang="zh-CN" baseline="0" b="0" cap="none" sz="2800" i="0" kern="1200" lang="en-US" spc="0" strike="noStrike" u="none">
                <a:solidFill>
                  <a:srgbClr val="000000"/>
                </a:solidFill>
                <a:latin typeface="Calibri" pitchFamily="0" charset="0"/>
                <a:ea typeface="宋体" pitchFamily="0" charset="0"/>
                <a:cs typeface="Calibri" pitchFamily="0" charset="0"/>
              </a:rPr>
              <a:t>naan mudhalvan</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Data cleaning : </a:t>
            </a:r>
            <a:r>
              <a:rPr altLang="zh-CN" baseline="0" b="0" cap="none" sz="2800" i="0" kern="1200" lang="en-US" spc="0" strike="noStrike" u="none">
                <a:solidFill>
                  <a:srgbClr val="000000"/>
                </a:solidFill>
                <a:latin typeface="Calibri" pitchFamily="0" charset="0"/>
                <a:ea typeface="宋体" pitchFamily="0" charset="0"/>
                <a:cs typeface="Calibri" pitchFamily="0" charset="0"/>
              </a:rPr>
              <a:t>I have cleared the many data form it.</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Techniques : </a:t>
            </a:r>
            <a:r>
              <a:rPr altLang="zh-CN" baseline="0" b="0" cap="none" sz="2800" i="0" kern="1200" lang="en-US" spc="0" strike="noStrike" u="none">
                <a:solidFill>
                  <a:srgbClr val="000000"/>
                </a:solidFill>
                <a:latin typeface="Calibri" pitchFamily="0" charset="0"/>
                <a:ea typeface="宋体" pitchFamily="0" charset="0"/>
                <a:cs typeface="Calibri" pitchFamily="0" charset="0"/>
              </a:rPr>
              <a:t>chart, pivot table, filter etc.</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Results : </a:t>
            </a:r>
            <a:r>
              <a:rPr altLang="zh-CN" baseline="0" b="0" cap="none" sz="2800" i="0" kern="1200" lang="en-US" spc="0" strike="noStrike" u="none">
                <a:solidFill>
                  <a:srgbClr val="000000"/>
                </a:solidFill>
                <a:latin typeface="Calibri" pitchFamily="0" charset="0"/>
                <a:ea typeface="宋体" pitchFamily="0" charset="0"/>
                <a:cs typeface="Calibri" pitchFamily="0" charset="0"/>
              </a:rPr>
              <a:t>From the pivot table take a chart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Pivot table: </a:t>
            </a:r>
            <a:r>
              <a:rPr altLang="zh-CN" baseline="0" b="0" cap="none" sz="2800" i="0" kern="1200" lang="en-US" spc="0" strike="noStrike" u="none">
                <a:solidFill>
                  <a:srgbClr val="000000"/>
                </a:solidFill>
                <a:latin typeface="Calibri" pitchFamily="0" charset="0"/>
                <a:ea typeface="宋体" pitchFamily="0" charset="0"/>
                <a:cs typeface="Calibri" pitchFamily="0" charset="0"/>
              </a:rPr>
              <a:t>Taking particular details from the data collection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Chat and graph : </a:t>
            </a:r>
            <a:r>
              <a:rPr altLang="zh-CN" baseline="0" b="0" cap="none" sz="2800" i="0" kern="1200" lang="en-US" spc="0" strike="noStrike" u="none">
                <a:solidFill>
                  <a:srgbClr val="000000"/>
                </a:solidFill>
                <a:latin typeface="Calibri" pitchFamily="0" charset="0"/>
                <a:ea typeface="宋体" pitchFamily="0" charset="0"/>
                <a:cs typeface="Calibri" pitchFamily="0" charset="0"/>
              </a:rPr>
              <a:t>From the pivot table taking information and putting enter the chart.</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800" i="0" kern="1200" lang="en-US" spc="0" strike="noStrike" u="none">
                <a:solidFill>
                  <a:srgbClr val="000000"/>
                </a:solidFill>
                <a:latin typeface="Calibri" pitchFamily="0" charset="0"/>
                <a:ea typeface="宋体" pitchFamily="0" charset="0"/>
                <a:cs typeface="Calibri" pitchFamily="0" charset="0"/>
              </a:rPr>
              <a:t>                         </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34" name="文本框"/>
          <p:cNvSpPr>
            <a:spLocks noGrp="1"/>
          </p:cNvSpPr>
          <p:nvPr>
            <p:ph type="title"/>
          </p:nvPr>
        </p:nvSpPr>
        <p:spPr>
          <a:xfrm rot="0">
            <a:off x="755332" y="385444"/>
            <a:ext cx="2818130" cy="737236"/>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2226029" y="1898310"/>
          <a:ext cx="6645195" cy="30613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9"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0" name="矩形"/>
          <p:cNvSpPr/>
          <p:nvPr/>
        </p:nvSpPr>
        <p:spPr>
          <a:xfrm rot="0">
            <a:off x="755331" y="1313195"/>
            <a:ext cx="8866409" cy="2186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                             It can make work easy to find about the employee performance and data in company or organization it is known as the employee performance analysis.</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                                   Thank you!</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00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31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686165" cy="6737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02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6017895" cy="6007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676275" y="2221229"/>
            <a:ext cx="6988402" cy="2059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It a important growth of analysis of the employee performance of company. How are performance well in the company.we know about the employee attend in the it's is known as employee performance in the company. </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600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990600" y="2133600"/>
            <a:ext cx="7924800" cy="75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5" name="矩形"/>
          <p:cNvSpPr/>
          <p:nvPr/>
        </p:nvSpPr>
        <p:spPr>
          <a:xfrm rot="0">
            <a:off x="739774" y="2425699"/>
            <a:ext cx="8411952" cy="2059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Employee data analysis for there performance in different metric data in the company.It is very to find employee performance in company an it will check about the attandance of the employee.Excel sheet make pie chart it is known as the employee performance analysis. </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4610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矩形"/>
          <p:cNvSpPr/>
          <p:nvPr/>
        </p:nvSpPr>
        <p:spPr>
          <a:xfrm rot="0">
            <a:off x="699452" y="2304797"/>
            <a:ext cx="8392478" cy="32410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Employee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Employer</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Companies</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Organization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Different industries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r>
              <a:rPr altLang="zh-CN" baseline="0" b="0" cap="none" sz="2800" i="0" kern="1200" lang="en-US" spc="0" strike="noStrike" u="none">
                <a:solidFill>
                  <a:srgbClr val="000000"/>
                </a:solidFill>
                <a:latin typeface="Calibri" pitchFamily="0" charset="0"/>
                <a:ea typeface="宋体" pitchFamily="0" charset="0"/>
                <a:cs typeface="Calibri" pitchFamily="0" charset="0"/>
              </a:rPr>
              <a:t>IT sector</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Font typeface="Wingdings" pitchFamily="0" charset="2"/>
              <a:buChar char="n"/>
            </a:pP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086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59385"/>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矩形"/>
          <p:cNvSpPr/>
          <p:nvPr/>
        </p:nvSpPr>
        <p:spPr>
          <a:xfrm rot="0">
            <a:off x="2819399" y="2499360"/>
            <a:ext cx="8901963" cy="1666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Filtering - missing values to remove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Conditional formatting - To highlight the blank values</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Pivot table - To create the chart graph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Chat and graph - To give linier line in the chart </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7" name="文本框"/>
          <p:cNvSpPr>
            <a:spLocks noGrp="1"/>
          </p:cNvSpPr>
          <p:nvPr>
            <p:ph type="title"/>
          </p:nvPr>
        </p:nvSpPr>
        <p:spPr>
          <a:xfrm rot="0">
            <a:off x="755332" y="385444"/>
            <a:ext cx="10681335" cy="7518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8" name="矩形"/>
          <p:cNvSpPr/>
          <p:nvPr/>
        </p:nvSpPr>
        <p:spPr>
          <a:xfrm rot="0">
            <a:off x="755332" y="1400485"/>
            <a:ext cx="8067751" cy="44221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Employee dataset - kaggle</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26 features</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Features -9 features</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Employee id - numbers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Gender - male, female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Performance - very high, High, Low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Business unit - numerical data</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Name- employe name</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Rating - numerical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Degree - completed in college </a:t>
            </a:r>
            <a:endParaRPr altLang="zh-CN" baseline="0" b="0" cap="none" sz="2800" i="0" kern="1200" lang="en-US" spc="0" strike="noStrike" u="none">
              <a:solidFill>
                <a:srgbClr val="000000"/>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Salary - what there getting in company </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2"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6" name="文本框"/>
          <p:cNvSpPr>
            <a:spLocks noGrp="1"/>
          </p:cNvSpPr>
          <p:nvPr>
            <p:ph type="title"/>
          </p:nvPr>
        </p:nvSpPr>
        <p:spPr>
          <a:xfrm rot="0">
            <a:off x="739774" y="654938"/>
            <a:ext cx="8480425" cy="600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11277218" y="6473336"/>
            <a:ext cx="228600" cy="1593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2533650" y="3480584"/>
            <a:ext cx="8534019" cy="878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9" name="矩形"/>
          <p:cNvSpPr/>
          <p:nvPr/>
        </p:nvSpPr>
        <p:spPr>
          <a:xfrm rot="0">
            <a:off x="2854769" y="3480583"/>
            <a:ext cx="7682611" cy="48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rgbClr val="000000"/>
                </a:solidFill>
                <a:latin typeface="Calibri" pitchFamily="0" charset="0"/>
                <a:ea typeface="宋体" pitchFamily="0" charset="0"/>
                <a:cs typeface="Calibri" pitchFamily="0" charset="0"/>
              </a:rPr>
              <a:t>Not do anything special in it.</a:t>
            </a:r>
            <a:endParaRPr altLang="en-US" baseline="0" b="0" cap="none" sz="2800" i="0" kern="1200" lang="zh-CN" spc="0" strike="noStrike" u="none">
              <a:solidFill>
                <a:srgbClr val="000000"/>
              </a:solidFill>
              <a:latin typeface="Calibri" pitchFamily="0"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2024-03-25T23:07:22Z</dcterms:created>
  <dcterms:modified xsi:type="dcterms:W3CDTF">2024-09-10T08:49:06Z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71275b6ea22f4039b4a37383f3f6c4ac</vt:lpwstr>
  </property>
</Properties>
</file>