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7" r:id="rId2"/>
    <p:sldId id="258" r:id="rId3"/>
    <p:sldId id="259" r:id="rId4"/>
    <p:sldId id="260" r:id="rId5"/>
    <p:sldId id="261" r:id="rId6"/>
    <p:sldId id="262" r:id="rId7"/>
    <p:sldId id="263" r:id="rId8"/>
    <p:sldId id="264" r:id="rId9"/>
    <p:sldId id="265" r:id="rId10"/>
    <p:sldId id="266" r:id="rId11"/>
    <p:sldId id="268" r:id="rId12"/>
    <p:sldId id="269"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 /><Relationship Id="rId2" Type="http://schemas.microsoft.com/office/2011/relationships/chartColorStyle" Target="colors1.xml" /><Relationship Id="rId1" Type="http://schemas.microsoft.com/office/2011/relationships/chartStyle" Target="style1.xml" /><Relationship Id="rId4" Type="http://schemas.openxmlformats.org/officeDocument/2006/relationships/oleObject" Target="file:///storage/emulated/0/Android/data/cn.wps.moffice_eng/.Cloud/i18n/566107103/f/5b8ef6f3-ca3a-4972-b4a4-6c14d0365233/employee_data.csv" TargetMode="Externa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t>Employees Data Performance Analysis </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Sheet1!$B$2:$B$3</c:f>
              <c:strCache>
                <c:ptCount val="2"/>
                <c:pt idx="0">
                  <c:v>Working performance </c:v>
                </c:pt>
                <c:pt idx="1">
                  <c:v>HIGH</c:v>
                </c:pt>
              </c:strCache>
            </c:strRef>
          </c:tx>
          <c:spPr>
            <a:solidFill>
              <a:schemeClr val="accent2"/>
            </a:solidFill>
            <a:ln>
              <a:noFill/>
            </a:ln>
            <a:effectLst/>
          </c:spPr>
          <c:invertIfNegative val="0"/>
          <c:trendline>
            <c:spPr>
              <a:ln w="19050" cap="rnd">
                <a:solidFill>
                  <a:schemeClr val="accent2"/>
                </a:solidFill>
                <a:prstDash val="sysDot"/>
              </a:ln>
              <a:effectLst/>
            </c:spPr>
            <c:trendlineType val="poly"/>
            <c:order val="2"/>
            <c:dispRSqr val="0"/>
            <c:dispEq val="0"/>
          </c:trendline>
          <c:cat>
            <c:strRef>
              <c:f>Sheet1!$A$4:$A$25</c:f>
              <c:strCache>
                <c:ptCount val="22"/>
                <c:pt idx="0">
                  <c:v>Aerial</c:v>
                </c:pt>
                <c:pt idx="1">
                  <c:v>Billable Consultants</c:v>
                </c:pt>
                <c:pt idx="2">
                  <c:v>Catv</c:v>
                </c:pt>
                <c:pt idx="3">
                  <c:v>Engineers</c:v>
                </c:pt>
                <c:pt idx="4">
                  <c:v>Executive</c:v>
                </c:pt>
                <c:pt idx="5">
                  <c:v>Field Operations</c:v>
                </c:pt>
                <c:pt idx="6">
                  <c:v>Fielders</c:v>
                </c:pt>
                <c:pt idx="7">
                  <c:v>Finance &amp; Accounting</c:v>
                </c:pt>
                <c:pt idx="8">
                  <c:v>General - Con</c:v>
                </c:pt>
                <c:pt idx="9">
                  <c:v>General - Eng</c:v>
                </c:pt>
                <c:pt idx="10">
                  <c:v>General - Sga</c:v>
                </c:pt>
                <c:pt idx="11">
                  <c:v>People Services</c:v>
                </c:pt>
                <c:pt idx="12">
                  <c:v>Project Management - Con</c:v>
                </c:pt>
                <c:pt idx="13">
                  <c:v>Project Management - Eng</c:v>
                </c:pt>
                <c:pt idx="14">
                  <c:v>Shop (Fleet)</c:v>
                </c:pt>
                <c:pt idx="15">
                  <c:v>Splicing</c:v>
                </c:pt>
                <c:pt idx="16">
                  <c:v>Technology / It</c:v>
                </c:pt>
                <c:pt idx="17">
                  <c:v>Underground</c:v>
                </c:pt>
                <c:pt idx="18">
                  <c:v>Wireless</c:v>
                </c:pt>
                <c:pt idx="19">
                  <c:v>Wireline Construction</c:v>
                </c:pt>
                <c:pt idx="20">
                  <c:v>Yard (Material Handling)</c:v>
                </c:pt>
                <c:pt idx="21">
                  <c:v>Grand Total</c:v>
                </c:pt>
              </c:strCache>
            </c:strRef>
          </c:cat>
          <c:val>
            <c:numRef>
              <c:f>Sheet1!$B$4:$B$25</c:f>
              <c:numCache>
                <c:formatCode>General</c:formatCode>
                <c:ptCount val="22"/>
                <c:pt idx="0">
                  <c:v>3</c:v>
                </c:pt>
                <c:pt idx="2">
                  <c:v>1</c:v>
                </c:pt>
                <c:pt idx="3">
                  <c:v>5</c:v>
                </c:pt>
                <c:pt idx="5">
                  <c:v>21</c:v>
                </c:pt>
                <c:pt idx="6">
                  <c:v>4</c:v>
                </c:pt>
                <c:pt idx="7">
                  <c:v>3</c:v>
                </c:pt>
                <c:pt idx="8">
                  <c:v>10</c:v>
                </c:pt>
                <c:pt idx="9">
                  <c:v>2</c:v>
                </c:pt>
                <c:pt idx="10">
                  <c:v>3</c:v>
                </c:pt>
                <c:pt idx="12">
                  <c:v>5</c:v>
                </c:pt>
                <c:pt idx="13">
                  <c:v>1</c:v>
                </c:pt>
                <c:pt idx="15">
                  <c:v>2</c:v>
                </c:pt>
                <c:pt idx="16">
                  <c:v>1</c:v>
                </c:pt>
                <c:pt idx="19">
                  <c:v>3</c:v>
                </c:pt>
                <c:pt idx="20">
                  <c:v>3</c:v>
                </c:pt>
                <c:pt idx="21">
                  <c:v>67</c:v>
                </c:pt>
              </c:numCache>
            </c:numRef>
          </c:val>
          <c:extLst>
            <c:ext xmlns:c16="http://schemas.microsoft.com/office/drawing/2014/chart" uri="{C3380CC4-5D6E-409C-BE32-E72D297353CC}">
              <c16:uniqueId val="{00000001-A849-B14D-8CF1-EFFB471D70B4}"/>
            </c:ext>
          </c:extLst>
        </c:ser>
        <c:ser>
          <c:idx val="1"/>
          <c:order val="1"/>
          <c:tx>
            <c:strRef>
              <c:f>Sheet1!$C$2:$C$3</c:f>
              <c:strCache>
                <c:ptCount val="2"/>
                <c:pt idx="0">
                  <c:v>Working performance </c:v>
                </c:pt>
                <c:pt idx="1">
                  <c:v>LOW</c:v>
                </c:pt>
              </c:strCache>
            </c:strRef>
          </c:tx>
          <c:spPr>
            <a:solidFill>
              <a:schemeClr val="accent4"/>
            </a:solidFill>
            <a:ln>
              <a:noFill/>
            </a:ln>
            <a:effectLst/>
          </c:spPr>
          <c:invertIfNegative val="0"/>
          <c:cat>
            <c:strRef>
              <c:f>Sheet1!$A$4:$A$25</c:f>
              <c:strCache>
                <c:ptCount val="22"/>
                <c:pt idx="0">
                  <c:v>Aerial</c:v>
                </c:pt>
                <c:pt idx="1">
                  <c:v>Billable Consultants</c:v>
                </c:pt>
                <c:pt idx="2">
                  <c:v>Catv</c:v>
                </c:pt>
                <c:pt idx="3">
                  <c:v>Engineers</c:v>
                </c:pt>
                <c:pt idx="4">
                  <c:v>Executive</c:v>
                </c:pt>
                <c:pt idx="5">
                  <c:v>Field Operations</c:v>
                </c:pt>
                <c:pt idx="6">
                  <c:v>Fielders</c:v>
                </c:pt>
                <c:pt idx="7">
                  <c:v>Finance &amp; Accounting</c:v>
                </c:pt>
                <c:pt idx="8">
                  <c:v>General - Con</c:v>
                </c:pt>
                <c:pt idx="9">
                  <c:v>General - Eng</c:v>
                </c:pt>
                <c:pt idx="10">
                  <c:v>General - Sga</c:v>
                </c:pt>
                <c:pt idx="11">
                  <c:v>People Services</c:v>
                </c:pt>
                <c:pt idx="12">
                  <c:v>Project Management - Con</c:v>
                </c:pt>
                <c:pt idx="13">
                  <c:v>Project Management - Eng</c:v>
                </c:pt>
                <c:pt idx="14">
                  <c:v>Shop (Fleet)</c:v>
                </c:pt>
                <c:pt idx="15">
                  <c:v>Splicing</c:v>
                </c:pt>
                <c:pt idx="16">
                  <c:v>Technology / It</c:v>
                </c:pt>
                <c:pt idx="17">
                  <c:v>Underground</c:v>
                </c:pt>
                <c:pt idx="18">
                  <c:v>Wireless</c:v>
                </c:pt>
                <c:pt idx="19">
                  <c:v>Wireline Construction</c:v>
                </c:pt>
                <c:pt idx="20">
                  <c:v>Yard (Material Handling)</c:v>
                </c:pt>
                <c:pt idx="21">
                  <c:v>Grand Total</c:v>
                </c:pt>
              </c:strCache>
            </c:strRef>
          </c:cat>
          <c:val>
            <c:numRef>
              <c:f>Sheet1!$C$4:$C$25</c:f>
              <c:numCache>
                <c:formatCode>General</c:formatCode>
                <c:ptCount val="22"/>
                <c:pt idx="0">
                  <c:v>8</c:v>
                </c:pt>
                <c:pt idx="2">
                  <c:v>4</c:v>
                </c:pt>
                <c:pt idx="3">
                  <c:v>4</c:v>
                </c:pt>
                <c:pt idx="5">
                  <c:v>30</c:v>
                </c:pt>
                <c:pt idx="6">
                  <c:v>5</c:v>
                </c:pt>
                <c:pt idx="7">
                  <c:v>4</c:v>
                </c:pt>
                <c:pt idx="8">
                  <c:v>17</c:v>
                </c:pt>
                <c:pt idx="9">
                  <c:v>3</c:v>
                </c:pt>
                <c:pt idx="10">
                  <c:v>5</c:v>
                </c:pt>
                <c:pt idx="11">
                  <c:v>2</c:v>
                </c:pt>
                <c:pt idx="12">
                  <c:v>8</c:v>
                </c:pt>
                <c:pt idx="13">
                  <c:v>2</c:v>
                </c:pt>
                <c:pt idx="14">
                  <c:v>5</c:v>
                </c:pt>
                <c:pt idx="15">
                  <c:v>3</c:v>
                </c:pt>
                <c:pt idx="17">
                  <c:v>1</c:v>
                </c:pt>
                <c:pt idx="18">
                  <c:v>2</c:v>
                </c:pt>
                <c:pt idx="19">
                  <c:v>9</c:v>
                </c:pt>
                <c:pt idx="20">
                  <c:v>2</c:v>
                </c:pt>
                <c:pt idx="21">
                  <c:v>114</c:v>
                </c:pt>
              </c:numCache>
            </c:numRef>
          </c:val>
          <c:extLst>
            <c:ext xmlns:c16="http://schemas.microsoft.com/office/drawing/2014/chart" uri="{C3380CC4-5D6E-409C-BE32-E72D297353CC}">
              <c16:uniqueId val="{00000002-A849-B14D-8CF1-EFFB471D70B4}"/>
            </c:ext>
          </c:extLst>
        </c:ser>
        <c:ser>
          <c:idx val="2"/>
          <c:order val="2"/>
          <c:tx>
            <c:strRef>
              <c:f>Sheet1!$D$2:$D$3</c:f>
              <c:strCache>
                <c:ptCount val="2"/>
                <c:pt idx="0">
                  <c:v>Working performance </c:v>
                </c:pt>
                <c:pt idx="1">
                  <c:v>MEDIUM</c:v>
                </c:pt>
              </c:strCache>
            </c:strRef>
          </c:tx>
          <c:spPr>
            <a:solidFill>
              <a:schemeClr val="accent6"/>
            </a:solidFill>
            <a:ln>
              <a:noFill/>
            </a:ln>
            <a:effectLst/>
          </c:spPr>
          <c:invertIfNegative val="0"/>
          <c:cat>
            <c:strRef>
              <c:f>Sheet1!$A$4:$A$25</c:f>
              <c:strCache>
                <c:ptCount val="22"/>
                <c:pt idx="0">
                  <c:v>Aerial</c:v>
                </c:pt>
                <c:pt idx="1">
                  <c:v>Billable Consultants</c:v>
                </c:pt>
                <c:pt idx="2">
                  <c:v>Catv</c:v>
                </c:pt>
                <c:pt idx="3">
                  <c:v>Engineers</c:v>
                </c:pt>
                <c:pt idx="4">
                  <c:v>Executive</c:v>
                </c:pt>
                <c:pt idx="5">
                  <c:v>Field Operations</c:v>
                </c:pt>
                <c:pt idx="6">
                  <c:v>Fielders</c:v>
                </c:pt>
                <c:pt idx="7">
                  <c:v>Finance &amp; Accounting</c:v>
                </c:pt>
                <c:pt idx="8">
                  <c:v>General - Con</c:v>
                </c:pt>
                <c:pt idx="9">
                  <c:v>General - Eng</c:v>
                </c:pt>
                <c:pt idx="10">
                  <c:v>General - Sga</c:v>
                </c:pt>
                <c:pt idx="11">
                  <c:v>People Services</c:v>
                </c:pt>
                <c:pt idx="12">
                  <c:v>Project Management - Con</c:v>
                </c:pt>
                <c:pt idx="13">
                  <c:v>Project Management - Eng</c:v>
                </c:pt>
                <c:pt idx="14">
                  <c:v>Shop (Fleet)</c:v>
                </c:pt>
                <c:pt idx="15">
                  <c:v>Splicing</c:v>
                </c:pt>
                <c:pt idx="16">
                  <c:v>Technology / It</c:v>
                </c:pt>
                <c:pt idx="17">
                  <c:v>Underground</c:v>
                </c:pt>
                <c:pt idx="18">
                  <c:v>Wireless</c:v>
                </c:pt>
                <c:pt idx="19">
                  <c:v>Wireline Construction</c:v>
                </c:pt>
                <c:pt idx="20">
                  <c:v>Yard (Material Handling)</c:v>
                </c:pt>
                <c:pt idx="21">
                  <c:v>Grand Total</c:v>
                </c:pt>
              </c:strCache>
            </c:strRef>
          </c:cat>
          <c:val>
            <c:numRef>
              <c:f>Sheet1!$D$4:$D$25</c:f>
              <c:numCache>
                <c:formatCode>General</c:formatCode>
                <c:ptCount val="22"/>
                <c:pt idx="0">
                  <c:v>5</c:v>
                </c:pt>
                <c:pt idx="1">
                  <c:v>3</c:v>
                </c:pt>
                <c:pt idx="2">
                  <c:v>3</c:v>
                </c:pt>
                <c:pt idx="3">
                  <c:v>12</c:v>
                </c:pt>
                <c:pt idx="4">
                  <c:v>2</c:v>
                </c:pt>
                <c:pt idx="5">
                  <c:v>27</c:v>
                </c:pt>
                <c:pt idx="7">
                  <c:v>3</c:v>
                </c:pt>
                <c:pt idx="8">
                  <c:v>12</c:v>
                </c:pt>
                <c:pt idx="9">
                  <c:v>1</c:v>
                </c:pt>
                <c:pt idx="10">
                  <c:v>2</c:v>
                </c:pt>
                <c:pt idx="11">
                  <c:v>1</c:v>
                </c:pt>
                <c:pt idx="12">
                  <c:v>3</c:v>
                </c:pt>
                <c:pt idx="14">
                  <c:v>1</c:v>
                </c:pt>
                <c:pt idx="15">
                  <c:v>4</c:v>
                </c:pt>
                <c:pt idx="17">
                  <c:v>3</c:v>
                </c:pt>
                <c:pt idx="18">
                  <c:v>1</c:v>
                </c:pt>
                <c:pt idx="19">
                  <c:v>3</c:v>
                </c:pt>
                <c:pt idx="20">
                  <c:v>2</c:v>
                </c:pt>
                <c:pt idx="21">
                  <c:v>88</c:v>
                </c:pt>
              </c:numCache>
            </c:numRef>
          </c:val>
          <c:extLst>
            <c:ext xmlns:c16="http://schemas.microsoft.com/office/drawing/2014/chart" uri="{C3380CC4-5D6E-409C-BE32-E72D297353CC}">
              <c16:uniqueId val="{00000003-A849-B14D-8CF1-EFFB471D70B4}"/>
            </c:ext>
          </c:extLst>
        </c:ser>
        <c:ser>
          <c:idx val="3"/>
          <c:order val="3"/>
          <c:tx>
            <c:strRef>
              <c:f>Sheet1!$E$2:$E$3</c:f>
              <c:strCache>
                <c:ptCount val="2"/>
                <c:pt idx="0">
                  <c:v>Working performance </c:v>
                </c:pt>
                <c:pt idx="1">
                  <c:v>VERY HIGH</c:v>
                </c:pt>
              </c:strCache>
            </c:strRef>
          </c:tx>
          <c:spPr>
            <a:solidFill>
              <a:schemeClr val="accent2">
                <a:lumMod val="60000"/>
              </a:schemeClr>
            </a:solidFill>
            <a:ln>
              <a:noFill/>
            </a:ln>
            <a:effectLst/>
          </c:spPr>
          <c:invertIfNegative val="0"/>
          <c:cat>
            <c:strRef>
              <c:f>Sheet1!$A$4:$A$25</c:f>
              <c:strCache>
                <c:ptCount val="22"/>
                <c:pt idx="0">
                  <c:v>Aerial</c:v>
                </c:pt>
                <c:pt idx="1">
                  <c:v>Billable Consultants</c:v>
                </c:pt>
                <c:pt idx="2">
                  <c:v>Catv</c:v>
                </c:pt>
                <c:pt idx="3">
                  <c:v>Engineers</c:v>
                </c:pt>
                <c:pt idx="4">
                  <c:v>Executive</c:v>
                </c:pt>
                <c:pt idx="5">
                  <c:v>Field Operations</c:v>
                </c:pt>
                <c:pt idx="6">
                  <c:v>Fielders</c:v>
                </c:pt>
                <c:pt idx="7">
                  <c:v>Finance &amp; Accounting</c:v>
                </c:pt>
                <c:pt idx="8">
                  <c:v>General - Con</c:v>
                </c:pt>
                <c:pt idx="9">
                  <c:v>General - Eng</c:v>
                </c:pt>
                <c:pt idx="10">
                  <c:v>General - Sga</c:v>
                </c:pt>
                <c:pt idx="11">
                  <c:v>People Services</c:v>
                </c:pt>
                <c:pt idx="12">
                  <c:v>Project Management - Con</c:v>
                </c:pt>
                <c:pt idx="13">
                  <c:v>Project Management - Eng</c:v>
                </c:pt>
                <c:pt idx="14">
                  <c:v>Shop (Fleet)</c:v>
                </c:pt>
                <c:pt idx="15">
                  <c:v>Splicing</c:v>
                </c:pt>
                <c:pt idx="16">
                  <c:v>Technology / It</c:v>
                </c:pt>
                <c:pt idx="17">
                  <c:v>Underground</c:v>
                </c:pt>
                <c:pt idx="18">
                  <c:v>Wireless</c:v>
                </c:pt>
                <c:pt idx="19">
                  <c:v>Wireline Construction</c:v>
                </c:pt>
                <c:pt idx="20">
                  <c:v>Yard (Material Handling)</c:v>
                </c:pt>
                <c:pt idx="21">
                  <c:v>Grand Total</c:v>
                </c:pt>
              </c:strCache>
            </c:strRef>
          </c:cat>
          <c:val>
            <c:numRef>
              <c:f>Sheet1!$E$4:$E$25</c:f>
              <c:numCache>
                <c:formatCode>General</c:formatCode>
                <c:ptCount val="22"/>
                <c:pt idx="0">
                  <c:v>2</c:v>
                </c:pt>
                <c:pt idx="3">
                  <c:v>3</c:v>
                </c:pt>
                <c:pt idx="5">
                  <c:v>10</c:v>
                </c:pt>
                <c:pt idx="6">
                  <c:v>1</c:v>
                </c:pt>
                <c:pt idx="8">
                  <c:v>3</c:v>
                </c:pt>
                <c:pt idx="9">
                  <c:v>1</c:v>
                </c:pt>
                <c:pt idx="10">
                  <c:v>2</c:v>
                </c:pt>
                <c:pt idx="12">
                  <c:v>3</c:v>
                </c:pt>
                <c:pt idx="14">
                  <c:v>1</c:v>
                </c:pt>
                <c:pt idx="15">
                  <c:v>1</c:v>
                </c:pt>
                <c:pt idx="17">
                  <c:v>1</c:v>
                </c:pt>
                <c:pt idx="19">
                  <c:v>1</c:v>
                </c:pt>
                <c:pt idx="21">
                  <c:v>29</c:v>
                </c:pt>
              </c:numCache>
            </c:numRef>
          </c:val>
          <c:extLst>
            <c:ext xmlns:c16="http://schemas.microsoft.com/office/drawing/2014/chart" uri="{C3380CC4-5D6E-409C-BE32-E72D297353CC}">
              <c16:uniqueId val="{00000004-A849-B14D-8CF1-EFFB471D70B4}"/>
            </c:ext>
          </c:extLst>
        </c:ser>
        <c:ser>
          <c:idx val="4"/>
          <c:order val="4"/>
          <c:tx>
            <c:strRef>
              <c:f>Sheet1!$F$2:$F$3</c:f>
              <c:strCache>
                <c:ptCount val="2"/>
                <c:pt idx="0">
                  <c:v>Working performance </c:v>
                </c:pt>
                <c:pt idx="1">
                  <c:v>Grand Total</c:v>
                </c:pt>
              </c:strCache>
            </c:strRef>
          </c:tx>
          <c:spPr>
            <a:solidFill>
              <a:schemeClr val="accent4">
                <a:lumMod val="60000"/>
              </a:schemeClr>
            </a:solidFill>
            <a:ln>
              <a:noFill/>
            </a:ln>
            <a:effectLst/>
          </c:spPr>
          <c:invertIfNegative val="0"/>
          <c:cat>
            <c:strRef>
              <c:f>Sheet1!$A$4:$A$25</c:f>
              <c:strCache>
                <c:ptCount val="22"/>
                <c:pt idx="0">
                  <c:v>Aerial</c:v>
                </c:pt>
                <c:pt idx="1">
                  <c:v>Billable Consultants</c:v>
                </c:pt>
                <c:pt idx="2">
                  <c:v>Catv</c:v>
                </c:pt>
                <c:pt idx="3">
                  <c:v>Engineers</c:v>
                </c:pt>
                <c:pt idx="4">
                  <c:v>Executive</c:v>
                </c:pt>
                <c:pt idx="5">
                  <c:v>Field Operations</c:v>
                </c:pt>
                <c:pt idx="6">
                  <c:v>Fielders</c:v>
                </c:pt>
                <c:pt idx="7">
                  <c:v>Finance &amp; Accounting</c:v>
                </c:pt>
                <c:pt idx="8">
                  <c:v>General - Con</c:v>
                </c:pt>
                <c:pt idx="9">
                  <c:v>General - Eng</c:v>
                </c:pt>
                <c:pt idx="10">
                  <c:v>General - Sga</c:v>
                </c:pt>
                <c:pt idx="11">
                  <c:v>People Services</c:v>
                </c:pt>
                <c:pt idx="12">
                  <c:v>Project Management - Con</c:v>
                </c:pt>
                <c:pt idx="13">
                  <c:v>Project Management - Eng</c:v>
                </c:pt>
                <c:pt idx="14">
                  <c:v>Shop (Fleet)</c:v>
                </c:pt>
                <c:pt idx="15">
                  <c:v>Splicing</c:v>
                </c:pt>
                <c:pt idx="16">
                  <c:v>Technology / It</c:v>
                </c:pt>
                <c:pt idx="17">
                  <c:v>Underground</c:v>
                </c:pt>
                <c:pt idx="18">
                  <c:v>Wireless</c:v>
                </c:pt>
                <c:pt idx="19">
                  <c:v>Wireline Construction</c:v>
                </c:pt>
                <c:pt idx="20">
                  <c:v>Yard (Material Handling)</c:v>
                </c:pt>
                <c:pt idx="21">
                  <c:v>Grand Total</c:v>
                </c:pt>
              </c:strCache>
            </c:strRef>
          </c:cat>
          <c:val>
            <c:numRef>
              <c:f>Sheet1!$F$4:$F$25</c:f>
              <c:numCache>
                <c:formatCode>General</c:formatCode>
                <c:ptCount val="22"/>
                <c:pt idx="0">
                  <c:v>18</c:v>
                </c:pt>
                <c:pt idx="1">
                  <c:v>3</c:v>
                </c:pt>
                <c:pt idx="2">
                  <c:v>8</c:v>
                </c:pt>
                <c:pt idx="3">
                  <c:v>24</c:v>
                </c:pt>
                <c:pt idx="4">
                  <c:v>2</c:v>
                </c:pt>
                <c:pt idx="5">
                  <c:v>88</c:v>
                </c:pt>
                <c:pt idx="6">
                  <c:v>10</c:v>
                </c:pt>
                <c:pt idx="7">
                  <c:v>10</c:v>
                </c:pt>
                <c:pt idx="8">
                  <c:v>42</c:v>
                </c:pt>
                <c:pt idx="9">
                  <c:v>7</c:v>
                </c:pt>
                <c:pt idx="10">
                  <c:v>12</c:v>
                </c:pt>
                <c:pt idx="11">
                  <c:v>3</c:v>
                </c:pt>
                <c:pt idx="12">
                  <c:v>19</c:v>
                </c:pt>
                <c:pt idx="13">
                  <c:v>3</c:v>
                </c:pt>
                <c:pt idx="14">
                  <c:v>7</c:v>
                </c:pt>
                <c:pt idx="15">
                  <c:v>10</c:v>
                </c:pt>
                <c:pt idx="16">
                  <c:v>1</c:v>
                </c:pt>
                <c:pt idx="17">
                  <c:v>5</c:v>
                </c:pt>
                <c:pt idx="18">
                  <c:v>3</c:v>
                </c:pt>
                <c:pt idx="19">
                  <c:v>16</c:v>
                </c:pt>
                <c:pt idx="20">
                  <c:v>7</c:v>
                </c:pt>
                <c:pt idx="21">
                  <c:v>298</c:v>
                </c:pt>
              </c:numCache>
            </c:numRef>
          </c:val>
          <c:extLst>
            <c:ext xmlns:c16="http://schemas.microsoft.com/office/drawing/2014/chart" uri="{C3380CC4-5D6E-409C-BE32-E72D297353CC}">
              <c16:uniqueId val="{00000005-A849-B14D-8CF1-EFFB471D70B4}"/>
            </c:ext>
          </c:extLst>
        </c:ser>
        <c:dLbls>
          <c:showLegendKey val="0"/>
          <c:showVal val="0"/>
          <c:showCatName val="0"/>
          <c:showSerName val="0"/>
          <c:showPercent val="0"/>
          <c:showBubbleSize val="0"/>
        </c:dLbls>
        <c:gapWidth val="219"/>
        <c:overlap val="-27"/>
        <c:axId val="819503287"/>
        <c:axId val="489530229"/>
      </c:barChart>
      <c:catAx>
        <c:axId val="819503287"/>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89530229"/>
        <c:crosses val="autoZero"/>
        <c:auto val="1"/>
        <c:lblAlgn val="ctr"/>
        <c:lblOffset val="100"/>
        <c:noMultiLvlLbl val="0"/>
      </c:catAx>
      <c:valAx>
        <c:axId val="48953022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1950328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05"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706"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06-09-2024</a:t>
            </a:fld>
            <a:endParaRPr lang="en-IN"/>
          </a:p>
        </p:txBody>
      </p:sp>
      <p:sp>
        <p:nvSpPr>
          <p:cNvPr id="1048707"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708"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9"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710"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Slide Image Placeholder 1"/>
          <p:cNvSpPr>
            <a:spLocks noGrp="1" noRot="1" noChangeAspect="1"/>
          </p:cNvSpPr>
          <p:nvPr>
            <p:ph type="sldImg"/>
          </p:nvPr>
        </p:nvSpPr>
        <p:spPr/>
      </p:sp>
      <p:sp>
        <p:nvSpPr>
          <p:cNvPr id="1048604" name="Notes Placeholder 2"/>
          <p:cNvSpPr>
            <a:spLocks noGrp="1"/>
          </p:cNvSpPr>
          <p:nvPr>
            <p:ph type="body" idx="1"/>
          </p:nvPr>
        </p:nvSpPr>
        <p:spPr/>
        <p:txBody>
          <a:bodyPr/>
          <a:lstStyle/>
          <a:p>
            <a:endParaRPr lang="en-IN" dirty="0"/>
          </a:p>
        </p:txBody>
      </p:sp>
      <p:sp>
        <p:nvSpPr>
          <p:cNvPr id="1048605"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1048592" name="Holder 3"/>
          <p:cNvSpPr>
            <a:spLocks noGrp="1"/>
          </p:cNvSpPr>
          <p:nvPr>
            <p:ph type="subTitle" idx="4"/>
          </p:nvPr>
        </p:nvSpPr>
        <p:spPr>
          <a:xfrm>
            <a:off x="1828800" y="3840480"/>
            <a:ext cx="8534400" cy="266700"/>
          </a:xfrm>
          <a:prstGeom prst="rect">
            <a:avLst/>
          </a:prstGeom>
        </p:spPr>
        <p:txBody>
          <a:bodyPr wrap="square" lIns="0" tIns="0" rIns="0" bIns="0">
            <a:spAutoFit/>
          </a:bodyPr>
          <a:lstStyle/>
          <a:p>
            <a:endParaRPr/>
          </a:p>
        </p:txBody>
      </p:sp>
      <p:sp>
        <p:nvSpPr>
          <p:cNvPr id="104859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1048595"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91" name="Holder 2"/>
          <p:cNvSpPr>
            <a:spLocks noGrp="1"/>
          </p:cNvSpPr>
          <p:nvPr>
            <p:ph type="title"/>
          </p:nvPr>
        </p:nvSpPr>
        <p:spPr>
          <a:xfrm>
            <a:off x="755332" y="385444"/>
            <a:ext cx="10681335" cy="723901"/>
          </a:xfrm>
        </p:spPr>
        <p:txBody>
          <a:bodyPr lIns="0" tIns="0" rIns="0" bIns="0"/>
          <a:lstStyle>
            <a:lvl1pPr>
              <a:defRPr sz="4800" b="1" i="0">
                <a:solidFill>
                  <a:schemeClr val="tx1"/>
                </a:solidFill>
                <a:latin typeface="Trebuchet MS"/>
                <a:cs typeface="Trebuchet MS"/>
              </a:defRPr>
            </a:lvl1pPr>
          </a:lstStyle>
          <a:p>
            <a:endParaRPr/>
          </a:p>
        </p:txBody>
      </p:sp>
      <p:sp>
        <p:nvSpPr>
          <p:cNvPr id="1048692" name="Holder 3"/>
          <p:cNvSpPr>
            <a:spLocks noGrp="1"/>
          </p:cNvSpPr>
          <p:nvPr>
            <p:ph type="body" idx="1"/>
          </p:nvPr>
        </p:nvSpPr>
        <p:spPr>
          <a:xfrm>
            <a:off x="609600" y="1577340"/>
            <a:ext cx="10972800" cy="266700"/>
          </a:xfrm>
        </p:spPr>
        <p:txBody>
          <a:bodyPr lIns="0" tIns="0" rIns="0" bIns="0"/>
          <a:lstStyle/>
          <a:p>
            <a:endParaRPr/>
          </a:p>
        </p:txBody>
      </p:sp>
      <p:sp>
        <p:nvSpPr>
          <p:cNvPr id="104869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1048695"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696" name="Holder 2"/>
          <p:cNvSpPr>
            <a:spLocks noGrp="1"/>
          </p:cNvSpPr>
          <p:nvPr>
            <p:ph type="title"/>
          </p:nvPr>
        </p:nvSpPr>
        <p:spPr>
          <a:xfrm>
            <a:off x="755332" y="385444"/>
            <a:ext cx="10681335" cy="723901"/>
          </a:xfrm>
        </p:spPr>
        <p:txBody>
          <a:bodyPr lIns="0" tIns="0" rIns="0" bIns="0"/>
          <a:lstStyle>
            <a:lvl1pPr>
              <a:defRPr sz="4800" b="1" i="0">
                <a:solidFill>
                  <a:schemeClr val="tx1"/>
                </a:solidFill>
                <a:latin typeface="Trebuchet MS"/>
                <a:cs typeface="Trebuchet MS"/>
              </a:defRPr>
            </a:lvl1pPr>
          </a:lstStyle>
          <a:p>
            <a:endParaRPr/>
          </a:p>
        </p:txBody>
      </p:sp>
      <p:sp>
        <p:nvSpPr>
          <p:cNvPr id="1048697" name="Holder 3"/>
          <p:cNvSpPr>
            <a:spLocks noGrp="1"/>
          </p:cNvSpPr>
          <p:nvPr>
            <p:ph sz="half" idx="2"/>
          </p:nvPr>
        </p:nvSpPr>
        <p:spPr>
          <a:xfrm>
            <a:off x="609600" y="1577340"/>
            <a:ext cx="5303520" cy="266700"/>
          </a:xfrm>
          <a:prstGeom prst="rect">
            <a:avLst/>
          </a:prstGeom>
        </p:spPr>
        <p:txBody>
          <a:bodyPr wrap="square" lIns="0" tIns="0" rIns="0" bIns="0">
            <a:spAutoFit/>
          </a:bodyPr>
          <a:lstStyle/>
          <a:p>
            <a:endParaRPr/>
          </a:p>
        </p:txBody>
      </p:sp>
      <p:sp>
        <p:nvSpPr>
          <p:cNvPr id="1048698" name="Holder 4"/>
          <p:cNvSpPr>
            <a:spLocks noGrp="1"/>
          </p:cNvSpPr>
          <p:nvPr>
            <p:ph sz="half" idx="3"/>
          </p:nvPr>
        </p:nvSpPr>
        <p:spPr>
          <a:xfrm>
            <a:off x="6278880" y="1577340"/>
            <a:ext cx="5303520" cy="266700"/>
          </a:xfrm>
          <a:prstGeom prst="rect">
            <a:avLst/>
          </a:prstGeom>
        </p:spPr>
        <p:txBody>
          <a:bodyPr wrap="square" lIns="0" tIns="0" rIns="0" bIns="0">
            <a:spAutoFit/>
          </a:bodyPr>
          <a:lstStyle/>
          <a:p>
            <a:endParaRPr/>
          </a:p>
        </p:txBody>
      </p:sp>
      <p:sp>
        <p:nvSpPr>
          <p:cNvPr id="1048699"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0"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1048701"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lIns="0" tIns="0" rIns="0" bIns="0"/>
          <a:lstStyle>
            <a:lvl1pPr>
              <a:defRPr sz="4800" b="1" i="0">
                <a:solidFill>
                  <a:schemeClr val="tx1"/>
                </a:solidFill>
                <a:latin typeface="Trebuchet MS"/>
                <a:cs typeface="Trebuchet MS"/>
              </a:defRPr>
            </a:lvl1pPr>
          </a:lstStyle>
          <a:p>
            <a:endParaRPr/>
          </a:p>
        </p:txBody>
      </p:sp>
      <p:sp>
        <p:nvSpPr>
          <p:cNvPr id="1048607"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08"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1048609"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70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104870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a:endParaR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9/6/2024</a:t>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048597"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48598"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599"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048600"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2097152" name="object 9"/>
          <p:cNvPicPr>
            <a:picLocks/>
          </p:cNvPicPr>
          <p:nvPr/>
        </p:nvPicPr>
        <p:blipFill>
          <a:blip r:embed="rId3" cstate="print"/>
          <a:stretch>
            <a:fillRect/>
          </a:stretch>
        </p:blipFill>
        <p:spPr>
          <a:xfrm>
            <a:off x="676275" y="6467475"/>
            <a:ext cx="2143125" cy="200025"/>
          </a:xfrm>
          <a:prstGeom prst="rect">
            <a:avLst/>
          </a:prstGeom>
        </p:spPr>
      </p:pic>
      <p:sp>
        <p:nvSpPr>
          <p:cNvPr id="104860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048602" name="TextBox 13"/>
          <p:cNvSpPr txBox="1"/>
          <p:nvPr/>
        </p:nvSpPr>
        <p:spPr>
          <a:xfrm>
            <a:off x="2554542" y="3314150"/>
            <a:ext cx="8610600" cy="1938992"/>
          </a:xfrm>
          <a:prstGeom prst="rect">
            <a:avLst/>
          </a:prstGeom>
          <a:noFill/>
        </p:spPr>
        <p:txBody>
          <a:bodyPr wrap="square" rtlCol="0">
            <a:spAutoFit/>
          </a:bodyPr>
          <a:lstStyle/>
          <a:p>
            <a:r>
              <a:rPr lang="en-US" sz="2400" dirty="0"/>
              <a:t>STUDENT NAME : ANOCK.R</a:t>
            </a:r>
          </a:p>
          <a:p>
            <a:r>
              <a:rPr lang="en-US" sz="2400" dirty="0"/>
              <a:t>REGISTER NO.     : 312205302</a:t>
            </a:r>
            <a:endParaRPr lang="zh-CN" altLang="en-US" dirty="0"/>
          </a:p>
          <a:p>
            <a:r>
              <a:rPr lang="en-US" sz="2400" dirty="0"/>
              <a:t>DEPARTMENT     :  COMMERCE </a:t>
            </a:r>
            <a:endParaRPr lang="zh-CN" altLang="en-US" dirty="0"/>
          </a:p>
          <a:p>
            <a:r>
              <a:rPr lang="en-US" sz="2400" dirty="0"/>
              <a:t>COLLEGE              : SRIDEVI ARTS AND SCIENCE COLLEGE </a:t>
            </a:r>
            <a:endParaRPr lang="zh-CN" altLang="en-US"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9"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6" name="object 6"/>
          <p:cNvPicPr>
            <a:picLocks/>
          </p:cNvPicPr>
          <p:nvPr/>
        </p:nvPicPr>
        <p:blipFill>
          <a:blip r:embed="rId2" cstate="print"/>
          <a:stretch>
            <a:fillRect/>
          </a:stretch>
        </p:blipFill>
        <p:spPr>
          <a:xfrm>
            <a:off x="1666875" y="6467475"/>
            <a:ext cx="76200" cy="177800"/>
          </a:xfrm>
          <a:prstGeom prst="rect">
            <a:avLst/>
          </a:prstGeom>
        </p:spPr>
      </p:pic>
      <p:sp>
        <p:nvSpPr>
          <p:cNvPr id="1048680"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48681" name="object 8"/>
          <p:cNvSpPr txBox="1"/>
          <p:nvPr/>
        </p:nvSpPr>
        <p:spPr>
          <a:xfrm>
            <a:off x="739775" y="291147"/>
            <a:ext cx="3827527" cy="737236"/>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48682"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3" name="TextBox 1048682"/>
          <p:cNvSpPr txBox="1"/>
          <p:nvPr/>
        </p:nvSpPr>
        <p:spPr>
          <a:xfrm>
            <a:off x="739775" y="1633002"/>
            <a:ext cx="10140000" cy="3444240"/>
          </a:xfrm>
          <a:prstGeom prst="rect">
            <a:avLst/>
          </a:prstGeom>
        </p:spPr>
        <p:txBody>
          <a:bodyPr wrap="square" rtlCol="0">
            <a:spAutoFit/>
          </a:bodyPr>
          <a:lstStyle/>
          <a:p>
            <a:r>
              <a:rPr lang="en-US" sz="2800" b="1">
                <a:solidFill>
                  <a:srgbClr val="000000"/>
                </a:solidFill>
              </a:rPr>
              <a:t>Data collection : </a:t>
            </a:r>
            <a:r>
              <a:rPr lang="en-US" sz="2800" b="0">
                <a:solidFill>
                  <a:srgbClr val="000000"/>
                </a:solidFill>
              </a:rPr>
              <a:t>naan mudhalvan</a:t>
            </a:r>
            <a:endParaRPr lang="en-US" sz="2800">
              <a:solidFill>
                <a:srgbClr val="000000"/>
              </a:solidFill>
            </a:endParaRPr>
          </a:p>
          <a:p>
            <a:r>
              <a:rPr lang="en-US" sz="2800" b="1">
                <a:solidFill>
                  <a:srgbClr val="000000"/>
                </a:solidFill>
              </a:rPr>
              <a:t>Data cleaning : </a:t>
            </a:r>
            <a:r>
              <a:rPr lang="en-US" sz="2800" b="0">
                <a:solidFill>
                  <a:srgbClr val="000000"/>
                </a:solidFill>
              </a:rPr>
              <a:t>I have cleared the many data form it.</a:t>
            </a:r>
            <a:endParaRPr lang="en-US" sz="2800">
              <a:solidFill>
                <a:srgbClr val="000000"/>
              </a:solidFill>
            </a:endParaRPr>
          </a:p>
          <a:p>
            <a:r>
              <a:rPr lang="en-US" sz="2800" b="1">
                <a:solidFill>
                  <a:srgbClr val="000000"/>
                </a:solidFill>
              </a:rPr>
              <a:t>Techniques : </a:t>
            </a:r>
            <a:r>
              <a:rPr lang="en-US" sz="2800" b="0">
                <a:solidFill>
                  <a:srgbClr val="000000"/>
                </a:solidFill>
              </a:rPr>
              <a:t>chart, pivot table, filter etc.</a:t>
            </a:r>
            <a:endParaRPr lang="en-US" sz="2800">
              <a:solidFill>
                <a:srgbClr val="000000"/>
              </a:solidFill>
            </a:endParaRPr>
          </a:p>
          <a:p>
            <a:r>
              <a:rPr lang="en-US" sz="2800" b="1">
                <a:solidFill>
                  <a:srgbClr val="000000"/>
                </a:solidFill>
              </a:rPr>
              <a:t>Results : </a:t>
            </a:r>
            <a:r>
              <a:rPr lang="en-US" sz="2800" b="0">
                <a:solidFill>
                  <a:srgbClr val="000000"/>
                </a:solidFill>
              </a:rPr>
              <a:t>From the pivot table take a chart .</a:t>
            </a:r>
            <a:endParaRPr lang="en-US" sz="2800">
              <a:solidFill>
                <a:srgbClr val="000000"/>
              </a:solidFill>
            </a:endParaRPr>
          </a:p>
          <a:p>
            <a:r>
              <a:rPr lang="en-US" sz="2800" b="1">
                <a:solidFill>
                  <a:srgbClr val="000000"/>
                </a:solidFill>
              </a:rPr>
              <a:t>Pivot table: </a:t>
            </a:r>
            <a:r>
              <a:rPr lang="en-US" sz="2800" b="0">
                <a:solidFill>
                  <a:srgbClr val="000000"/>
                </a:solidFill>
              </a:rPr>
              <a:t>Taking particular details from the data collection .</a:t>
            </a:r>
            <a:endParaRPr lang="en-US" sz="2800">
              <a:solidFill>
                <a:srgbClr val="000000"/>
              </a:solidFill>
            </a:endParaRPr>
          </a:p>
          <a:p>
            <a:r>
              <a:rPr lang="en-US" sz="2800" b="1">
                <a:solidFill>
                  <a:srgbClr val="000000"/>
                </a:solidFill>
              </a:rPr>
              <a:t>Chat and graph : </a:t>
            </a:r>
            <a:r>
              <a:rPr lang="en-US" sz="2800" b="0">
                <a:solidFill>
                  <a:srgbClr val="000000"/>
                </a:solidFill>
              </a:rPr>
              <a:t>From the pivot table taking information and putting enter the chart.</a:t>
            </a:r>
            <a:endParaRPr lang="en-US" sz="2800">
              <a:solidFill>
                <a:srgbClr val="000000"/>
              </a:solidFill>
            </a:endParaRPr>
          </a:p>
          <a:p>
            <a:r>
              <a:rPr lang="en-US" sz="2800" b="1">
                <a:solidFill>
                  <a:srgbClr val="000000"/>
                </a:solidFill>
              </a:rPr>
              <a:t>                         </a:t>
            </a:r>
            <a:endParaRPr lang="en-US" sz="2800">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5"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86"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7" name="object 6"/>
          <p:cNvPicPr>
            <a:picLocks/>
          </p:cNvPicPr>
          <p:nvPr/>
        </p:nvPicPr>
        <p:blipFill>
          <a:blip r:embed="rId2" cstate="print"/>
          <a:stretch>
            <a:fillRect/>
          </a:stretch>
        </p:blipFill>
        <p:spPr>
          <a:xfrm>
            <a:off x="1666875" y="6467475"/>
            <a:ext cx="76200" cy="177800"/>
          </a:xfrm>
          <a:prstGeom prst="rect">
            <a:avLst/>
          </a:prstGeom>
        </p:spPr>
      </p:pic>
      <p:sp>
        <p:nvSpPr>
          <p:cNvPr id="1048687" name="object 7"/>
          <p:cNvSpPr txBox="1">
            <a:spLocks noGrp="1"/>
          </p:cNvSpPr>
          <p:nvPr>
            <p:ph type="title"/>
          </p:nvPr>
        </p:nvSpPr>
        <p:spPr>
          <a:xfrm>
            <a:off x="755332" y="385444"/>
            <a:ext cx="2818130" cy="737236"/>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1048688"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4194305" name="图表 1"/>
          <p:cNvGraphicFramePr>
            <a:graphicFrameLocks/>
          </p:cNvGraphicFramePr>
          <p:nvPr/>
        </p:nvGraphicFramePr>
        <p:xfrm>
          <a:off x="2226029" y="1898310"/>
          <a:ext cx="6645195" cy="306138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9" name="Title 1"/>
          <p:cNvSpPr>
            <a:spLocks noGrp="1"/>
          </p:cNvSpPr>
          <p:nvPr>
            <p:ph type="title"/>
          </p:nvPr>
        </p:nvSpPr>
        <p:spPr>
          <a:xfrm>
            <a:off x="755332" y="385444"/>
            <a:ext cx="10681335" cy="723901"/>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1048690" name="TextBox 1048689"/>
          <p:cNvSpPr txBox="1"/>
          <p:nvPr/>
        </p:nvSpPr>
        <p:spPr>
          <a:xfrm>
            <a:off x="755331" y="1313196"/>
            <a:ext cx="8866409" cy="2186940"/>
          </a:xfrm>
          <a:prstGeom prst="rect">
            <a:avLst/>
          </a:prstGeom>
        </p:spPr>
        <p:txBody>
          <a:bodyPr wrap="square" rtlCol="0">
            <a:spAutoFit/>
          </a:bodyPr>
          <a:lstStyle/>
          <a:p>
            <a:r>
              <a:rPr lang="en-US" sz="2800">
                <a:solidFill>
                  <a:srgbClr val="000000"/>
                </a:solidFill>
              </a:rPr>
              <a:t>                             It can make work easy to find about the employee performance and data in company or organization it is known as the employee performance analysis.</a:t>
            </a:r>
          </a:p>
          <a:p>
            <a:r>
              <a:rPr lang="en-US" sz="2800">
                <a:solidFill>
                  <a:srgbClr val="000000"/>
                </a:solidFill>
              </a:rPr>
              <a:t>                                   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10"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12"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13"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14"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15"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16"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17"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18"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19"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20"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21"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22"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23"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24" name="object 17"/>
          <p:cNvSpPr txBox="1">
            <a:spLocks noGrp="1"/>
          </p:cNvSpPr>
          <p:nvPr>
            <p:ph type="title"/>
          </p:nvPr>
        </p:nvSpPr>
        <p:spPr>
          <a:xfrm>
            <a:off x="739775" y="829627"/>
            <a:ext cx="3909695" cy="63881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r:embed="rId2" cstate="print"/>
            <a:stretch>
              <a:fillRect/>
            </a:stretch>
          </p:blipFill>
          <p:spPr>
            <a:xfrm>
              <a:off x="676275" y="6467475"/>
              <a:ext cx="2143125" cy="200025"/>
            </a:xfrm>
            <a:prstGeom prst="rect">
              <a:avLst/>
            </a:prstGeom>
          </p:spPr>
        </p:pic>
        <p:pic>
          <p:nvPicPr>
            <p:cNvPr id="2097154" name="object 20"/>
            <p:cNvPicPr>
              <a:picLocks/>
            </p:cNvPicPr>
            <p:nvPr/>
          </p:nvPicPr>
          <p:blipFill>
            <a:blip r:embed="rId3" cstate="print"/>
            <a:stretch>
              <a:fillRect/>
            </a:stretch>
          </p:blipFill>
          <p:spPr>
            <a:xfrm>
              <a:off x="466725" y="6410325"/>
              <a:ext cx="3705225" cy="295275"/>
            </a:xfrm>
            <a:prstGeom prst="rect">
              <a:avLst/>
            </a:prstGeom>
          </p:spPr>
        </p:pic>
      </p:grpSp>
      <p:sp>
        <p:nvSpPr>
          <p:cNvPr id="1048625"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1048626" name="TextBox 22"/>
          <p:cNvSpPr txBox="1"/>
          <p:nvPr/>
        </p:nvSpPr>
        <p:spPr>
          <a:xfrm>
            <a:off x="1217522" y="2123271"/>
            <a:ext cx="8593228" cy="141224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27"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29"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30"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31"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32"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33"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34"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35"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36"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37"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38"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40"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55" name="object 17"/>
          <p:cNvPicPr>
            <a:picLocks/>
          </p:cNvPicPr>
          <p:nvPr/>
        </p:nvPicPr>
        <p:blipFill>
          <a:blip r:embed="rId2" cstate="print"/>
          <a:stretch>
            <a:fillRect/>
          </a:stretch>
        </p:blipFill>
        <p:spPr>
          <a:xfrm>
            <a:off x="10687050" y="6134100"/>
            <a:ext cx="247650" cy="247650"/>
          </a:xfrm>
          <a:prstGeom prst="rect">
            <a:avLst/>
          </a:prstGeom>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r:embed="rId3" cstate="print"/>
            <a:stretch>
              <a:fillRect/>
            </a:stretch>
          </p:blipFill>
          <p:spPr>
            <a:xfrm>
              <a:off x="466725" y="6410325"/>
              <a:ext cx="3705225" cy="295275"/>
            </a:xfrm>
            <a:prstGeom prst="rect">
              <a:avLst/>
            </a:prstGeom>
          </p:spPr>
        </p:pic>
        <p:pic>
          <p:nvPicPr>
            <p:cNvPr id="2097157" name="object 20"/>
            <p:cNvPicPr>
              <a:picLocks/>
            </p:cNvPicPr>
            <p:nvPr/>
          </p:nvPicPr>
          <p:blipFill>
            <a:blip r:embed="rId4" cstate="print"/>
            <a:stretch>
              <a:fillRect/>
            </a:stretch>
          </p:blipFill>
          <p:spPr>
            <a:xfrm>
              <a:off x="47625" y="3819523"/>
              <a:ext cx="1733550" cy="3009898"/>
            </a:xfrm>
            <a:prstGeom prst="rect">
              <a:avLst/>
            </a:prstGeom>
          </p:spPr>
        </p:pic>
      </p:grpSp>
      <p:sp>
        <p:nvSpPr>
          <p:cNvPr id="1048641" name="object 21"/>
          <p:cNvSpPr txBox="1">
            <a:spLocks noGrp="1"/>
          </p:cNvSpPr>
          <p:nvPr>
            <p:ph type="title"/>
          </p:nvPr>
        </p:nvSpPr>
        <p:spPr>
          <a:xfrm>
            <a:off x="739775" y="445388"/>
            <a:ext cx="2686165" cy="737236"/>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104864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1048643" name="TextBox 22"/>
          <p:cNvSpPr txBox="1"/>
          <p:nvPr/>
        </p:nvSpPr>
        <p:spPr>
          <a:xfrm>
            <a:off x="2509807" y="1041533"/>
            <a:ext cx="5029200" cy="4282440"/>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5"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8"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4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47" name="object 7"/>
          <p:cNvSpPr txBox="1">
            <a:spLocks noGrp="1"/>
          </p:cNvSpPr>
          <p:nvPr>
            <p:ph type="title"/>
          </p:nvPr>
        </p:nvSpPr>
        <p:spPr>
          <a:xfrm>
            <a:off x="834072" y="575055"/>
            <a:ext cx="6017895" cy="63881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2097159" name="object 8"/>
          <p:cNvPicPr>
            <a:picLocks/>
          </p:cNvPicPr>
          <p:nvPr/>
        </p:nvPicPr>
        <p:blipFill>
          <a:blip r:embed="rId3" cstate="print"/>
          <a:stretch>
            <a:fillRect/>
          </a:stretch>
        </p:blipFill>
        <p:spPr>
          <a:xfrm>
            <a:off x="676275" y="6467475"/>
            <a:ext cx="2143125" cy="200025"/>
          </a:xfrm>
          <a:prstGeom prst="rect">
            <a:avLst/>
          </a:prstGeom>
        </p:spPr>
      </p:pic>
      <p:sp>
        <p:nvSpPr>
          <p:cNvPr id="1048648"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048649" name="TextBox 1048648"/>
          <p:cNvSpPr txBox="1"/>
          <p:nvPr/>
        </p:nvSpPr>
        <p:spPr>
          <a:xfrm>
            <a:off x="676275" y="2221229"/>
            <a:ext cx="6988402" cy="2606039"/>
          </a:xfrm>
          <a:prstGeom prst="rect">
            <a:avLst/>
          </a:prstGeom>
        </p:spPr>
        <p:txBody>
          <a:bodyPr wrap="square" rtlCol="0">
            <a:spAutoFit/>
          </a:bodyPr>
          <a:lstStyle/>
          <a:p>
            <a:r>
              <a:rPr lang="en-US" sz="2800">
                <a:solidFill>
                  <a:srgbClr val="000000"/>
                </a:solidFill>
              </a:rPr>
              <a:t>It a important growth of analysis of the employee performance of company. How are performance well in the company.we know about the employee attend in the it's is known as employee performance in the company.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1"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0"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52"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3" name="object 7"/>
          <p:cNvSpPr txBox="1">
            <a:spLocks noGrp="1"/>
          </p:cNvSpPr>
          <p:nvPr>
            <p:ph type="title"/>
          </p:nvPr>
        </p:nvSpPr>
        <p:spPr>
          <a:xfrm>
            <a:off x="739775" y="829627"/>
            <a:ext cx="5263515" cy="63881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2097161" name="object 8"/>
          <p:cNvPicPr>
            <a:picLocks/>
          </p:cNvPicPr>
          <p:nvPr/>
        </p:nvPicPr>
        <p:blipFill>
          <a:blip r:embed="rId3" cstate="print"/>
          <a:stretch>
            <a:fillRect/>
          </a:stretch>
        </p:blipFill>
        <p:spPr>
          <a:xfrm>
            <a:off x="676275" y="6467475"/>
            <a:ext cx="2143125" cy="200025"/>
          </a:xfrm>
          <a:prstGeom prst="rect">
            <a:avLst/>
          </a:prstGeom>
        </p:spPr>
      </p:pic>
      <p:sp>
        <p:nvSpPr>
          <p:cNvPr id="1048654"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048655" name="TextBox 10"/>
          <p:cNvSpPr txBox="1"/>
          <p:nvPr/>
        </p:nvSpPr>
        <p:spPr>
          <a:xfrm>
            <a:off x="990600" y="2133600"/>
            <a:ext cx="7924800" cy="802640"/>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048656" name="TextBox 1048655"/>
          <p:cNvSpPr txBox="1"/>
          <p:nvPr/>
        </p:nvSpPr>
        <p:spPr>
          <a:xfrm>
            <a:off x="739774" y="2425699"/>
            <a:ext cx="8411952" cy="2606040"/>
          </a:xfrm>
          <a:prstGeom prst="rect">
            <a:avLst/>
          </a:prstGeom>
        </p:spPr>
        <p:txBody>
          <a:bodyPr wrap="square" rtlCol="0">
            <a:spAutoFit/>
          </a:bodyPr>
          <a:lstStyle/>
          <a:p>
            <a:r>
              <a:rPr lang="en-US" sz="2800">
                <a:solidFill>
                  <a:srgbClr val="000000"/>
                </a:solidFill>
              </a:rPr>
              <a:t>Employee data analysis for there performance in different metric data in the company.It is very to find employee performance in company an it will check about the attandance of the employee.Excel sheet make pie chart it is known as the employee performance analysis.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7"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8"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9"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60"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2097162" name="object 6"/>
          <p:cNvPicPr>
            <a:picLocks/>
          </p:cNvPicPr>
          <p:nvPr/>
        </p:nvPicPr>
        <p:blipFill>
          <a:blip r:embed="rId2" cstate="print"/>
          <a:stretch>
            <a:fillRect/>
          </a:stretch>
        </p:blipFill>
        <p:spPr>
          <a:xfrm>
            <a:off x="723900" y="6172200"/>
            <a:ext cx="2181225" cy="485775"/>
          </a:xfrm>
          <a:prstGeom prst="rect">
            <a:avLst/>
          </a:prstGeom>
        </p:spPr>
      </p:pic>
      <p:sp>
        <p:nvSpPr>
          <p:cNvPr id="1048661"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48662" name="TextBox 1048661"/>
          <p:cNvSpPr txBox="1"/>
          <p:nvPr/>
        </p:nvSpPr>
        <p:spPr>
          <a:xfrm>
            <a:off x="699452" y="2304797"/>
            <a:ext cx="8392478" cy="3444240"/>
          </a:xfrm>
          <a:prstGeom prst="rect">
            <a:avLst/>
          </a:prstGeom>
        </p:spPr>
        <p:txBody>
          <a:bodyPr wrap="square" rtlCol="0">
            <a:spAutoFit/>
          </a:bodyPr>
          <a:lstStyle/>
          <a:p>
            <a:pPr marL="457200" indent="-457200">
              <a:buFont typeface="Wingdings" charset="2"/>
              <a:buChar char="n"/>
            </a:pPr>
            <a:r>
              <a:rPr lang="en-US" sz="2800">
                <a:solidFill>
                  <a:srgbClr val="000000"/>
                </a:solidFill>
              </a:rPr>
              <a:t>Employee </a:t>
            </a:r>
          </a:p>
          <a:p>
            <a:pPr marL="457200" indent="-457200">
              <a:buFont typeface="Wingdings" charset="2"/>
              <a:buChar char="n"/>
            </a:pPr>
            <a:r>
              <a:rPr lang="en-US" sz="2800">
                <a:solidFill>
                  <a:srgbClr val="000000"/>
                </a:solidFill>
              </a:rPr>
              <a:t>Employer</a:t>
            </a:r>
          </a:p>
          <a:p>
            <a:pPr marL="457200" indent="-457200">
              <a:buFont typeface="Wingdings" charset="2"/>
              <a:buChar char="n"/>
            </a:pPr>
            <a:r>
              <a:rPr lang="en-US" sz="2800">
                <a:solidFill>
                  <a:srgbClr val="000000"/>
                </a:solidFill>
              </a:rPr>
              <a:t>Companies</a:t>
            </a:r>
          </a:p>
          <a:p>
            <a:pPr marL="457200" indent="-457200">
              <a:buFont typeface="Wingdings" charset="2"/>
              <a:buChar char="n"/>
            </a:pPr>
            <a:r>
              <a:rPr lang="en-US" sz="2800">
                <a:solidFill>
                  <a:srgbClr val="000000"/>
                </a:solidFill>
              </a:rPr>
              <a:t>Organization </a:t>
            </a:r>
          </a:p>
          <a:p>
            <a:pPr marL="457200" indent="-457200">
              <a:buFont typeface="Wingdings" charset="2"/>
              <a:buChar char="n"/>
            </a:pPr>
            <a:r>
              <a:rPr lang="en-US" sz="2800">
                <a:solidFill>
                  <a:srgbClr val="000000"/>
                </a:solidFill>
              </a:rPr>
              <a:t>Different industries </a:t>
            </a:r>
          </a:p>
          <a:p>
            <a:pPr marL="457200" indent="-457200">
              <a:buFont typeface="Wingdings" charset="2"/>
              <a:buChar char="n"/>
            </a:pPr>
            <a:r>
              <a:rPr lang="en-US" sz="2800">
                <a:solidFill>
                  <a:srgbClr val="000000"/>
                </a:solidFill>
              </a:rPr>
              <a:t>IT sector</a:t>
            </a:r>
          </a:p>
          <a:p>
            <a:pPr marL="457200" indent="-457200">
              <a:buFont typeface="Wingdings" charset="2"/>
              <a:buChar char="n"/>
            </a:pPr>
            <a:endParaRPr lang="en-US" sz="2800">
              <a:solidFill>
                <a:srgbClr val="000000"/>
              </a:solidFill>
            </a:endParaRPr>
          </a:p>
          <a:p>
            <a:pPr marL="457200" indent="-457200">
              <a:buFont typeface="Wingdings" charset="2"/>
              <a:buChar char="n"/>
            </a:pPr>
            <a:endParaRPr lang="en-US" sz="2800">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3" name="object 2"/>
          <p:cNvPicPr>
            <a:picLocks/>
          </p:cNvPicPr>
          <p:nvPr/>
        </p:nvPicPr>
        <p:blipFill>
          <a:blip r:embed="rId2" cstate="print"/>
          <a:stretch>
            <a:fillRect/>
          </a:stretch>
        </p:blipFill>
        <p:spPr>
          <a:xfrm>
            <a:off x="0" y="1476375"/>
            <a:ext cx="2695574" cy="3248025"/>
          </a:xfrm>
          <a:prstGeom prst="rect">
            <a:avLst/>
          </a:prstGeom>
        </p:spPr>
      </p:pic>
      <p:sp>
        <p:nvSpPr>
          <p:cNvPr id="104866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66" name="object 6"/>
          <p:cNvSpPr txBox="1">
            <a:spLocks noGrp="1"/>
          </p:cNvSpPr>
          <p:nvPr>
            <p:ph type="title"/>
          </p:nvPr>
        </p:nvSpPr>
        <p:spPr>
          <a:xfrm>
            <a:off x="558165" y="857885"/>
            <a:ext cx="9763125" cy="546736"/>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2097164" name="object 7"/>
          <p:cNvPicPr>
            <a:picLocks/>
          </p:cNvPicPr>
          <p:nvPr/>
        </p:nvPicPr>
        <p:blipFill>
          <a:blip r:embed="rId3" cstate="print"/>
          <a:stretch>
            <a:fillRect/>
          </a:stretch>
        </p:blipFill>
        <p:spPr>
          <a:xfrm>
            <a:off x="676275" y="6467475"/>
            <a:ext cx="2143125" cy="200025"/>
          </a:xfrm>
          <a:prstGeom prst="rect">
            <a:avLst/>
          </a:prstGeom>
        </p:spPr>
      </p:pic>
      <p:sp>
        <p:nvSpPr>
          <p:cNvPr id="1048667"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48668" name="TextBox 1048667"/>
          <p:cNvSpPr txBox="1"/>
          <p:nvPr/>
        </p:nvSpPr>
        <p:spPr>
          <a:xfrm>
            <a:off x="2819399" y="2499360"/>
            <a:ext cx="8901963" cy="1767839"/>
          </a:xfrm>
          <a:prstGeom prst="rect">
            <a:avLst/>
          </a:prstGeom>
        </p:spPr>
        <p:txBody>
          <a:bodyPr wrap="square" rtlCol="0">
            <a:spAutoFit/>
          </a:bodyPr>
          <a:lstStyle/>
          <a:p>
            <a:r>
              <a:rPr lang="en-US" sz="2800">
                <a:solidFill>
                  <a:srgbClr val="000000"/>
                </a:solidFill>
              </a:rPr>
              <a:t>Filtering - missing values to remove </a:t>
            </a:r>
          </a:p>
          <a:p>
            <a:r>
              <a:rPr lang="en-US" sz="2800">
                <a:solidFill>
                  <a:srgbClr val="000000"/>
                </a:solidFill>
              </a:rPr>
              <a:t>Conditional formatting - To highlight the blank values</a:t>
            </a:r>
          </a:p>
          <a:p>
            <a:r>
              <a:rPr lang="en-US" sz="2800">
                <a:solidFill>
                  <a:srgbClr val="000000"/>
                </a:solidFill>
              </a:rPr>
              <a:t>Pivot table - To create the chart graph </a:t>
            </a:r>
          </a:p>
          <a:p>
            <a:r>
              <a:rPr lang="en-US" sz="2800">
                <a:solidFill>
                  <a:srgbClr val="000000"/>
                </a:solidFill>
              </a:rPr>
              <a:t>Chat and graph - To give linier line in the chart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9" name="Title 1"/>
          <p:cNvSpPr>
            <a:spLocks noGrp="1"/>
          </p:cNvSpPr>
          <p:nvPr>
            <p:ph type="title"/>
          </p:nvPr>
        </p:nvSpPr>
        <p:spPr>
          <a:xfrm>
            <a:off x="755332" y="385444"/>
            <a:ext cx="10681335" cy="723901"/>
          </a:xfrm>
        </p:spPr>
        <p:txBody>
          <a:bodyPr/>
          <a:lstStyle/>
          <a:p>
            <a:r>
              <a:rPr lang="en-IN" dirty="0"/>
              <a:t>Dataset Description</a:t>
            </a:r>
          </a:p>
        </p:txBody>
      </p:sp>
      <p:sp>
        <p:nvSpPr>
          <p:cNvPr id="1048670" name="TextBox 1048669"/>
          <p:cNvSpPr txBox="1"/>
          <p:nvPr/>
        </p:nvSpPr>
        <p:spPr>
          <a:xfrm>
            <a:off x="755332" y="1400485"/>
            <a:ext cx="8067752" cy="4701540"/>
          </a:xfrm>
          <a:prstGeom prst="rect">
            <a:avLst/>
          </a:prstGeom>
        </p:spPr>
        <p:txBody>
          <a:bodyPr wrap="square" rtlCol="0">
            <a:spAutoFit/>
          </a:bodyPr>
          <a:lstStyle/>
          <a:p>
            <a:r>
              <a:rPr lang="en-US" sz="2800">
                <a:solidFill>
                  <a:srgbClr val="000000"/>
                </a:solidFill>
              </a:rPr>
              <a:t>Employee dataset - kaggle</a:t>
            </a:r>
          </a:p>
          <a:p>
            <a:r>
              <a:rPr lang="en-US" sz="2800">
                <a:solidFill>
                  <a:srgbClr val="000000"/>
                </a:solidFill>
              </a:rPr>
              <a:t>26 features</a:t>
            </a:r>
          </a:p>
          <a:p>
            <a:r>
              <a:rPr lang="en-US" sz="2800">
                <a:solidFill>
                  <a:srgbClr val="000000"/>
                </a:solidFill>
              </a:rPr>
              <a:t>Features -9 features</a:t>
            </a:r>
          </a:p>
          <a:p>
            <a:r>
              <a:rPr lang="en-US" sz="2800">
                <a:solidFill>
                  <a:srgbClr val="000000"/>
                </a:solidFill>
              </a:rPr>
              <a:t>Employee id - numbers </a:t>
            </a:r>
          </a:p>
          <a:p>
            <a:r>
              <a:rPr lang="en-US" sz="2800">
                <a:solidFill>
                  <a:srgbClr val="000000"/>
                </a:solidFill>
              </a:rPr>
              <a:t>Gender - male, female </a:t>
            </a:r>
          </a:p>
          <a:p>
            <a:r>
              <a:rPr lang="en-US" sz="2800">
                <a:solidFill>
                  <a:srgbClr val="000000"/>
                </a:solidFill>
              </a:rPr>
              <a:t>Performance - very high, High, Low </a:t>
            </a:r>
          </a:p>
          <a:p>
            <a:r>
              <a:rPr lang="en-US" sz="2800">
                <a:solidFill>
                  <a:srgbClr val="000000"/>
                </a:solidFill>
              </a:rPr>
              <a:t>Business unit - numerical data</a:t>
            </a:r>
          </a:p>
          <a:p>
            <a:r>
              <a:rPr lang="en-US" sz="2800">
                <a:solidFill>
                  <a:srgbClr val="000000"/>
                </a:solidFill>
              </a:rPr>
              <a:t>Name- employe name</a:t>
            </a:r>
          </a:p>
          <a:p>
            <a:r>
              <a:rPr lang="en-US" sz="2800">
                <a:solidFill>
                  <a:srgbClr val="000000"/>
                </a:solidFill>
              </a:rPr>
              <a:t>Rating - numerical </a:t>
            </a:r>
          </a:p>
          <a:p>
            <a:r>
              <a:rPr lang="en-US" sz="2800">
                <a:solidFill>
                  <a:srgbClr val="000000"/>
                </a:solidFill>
              </a:rPr>
              <a:t>Degree - completed in college </a:t>
            </a:r>
          </a:p>
          <a:p>
            <a:r>
              <a:rPr lang="en-US" sz="2800">
                <a:solidFill>
                  <a:srgbClr val="000000"/>
                </a:solidFill>
              </a:rPr>
              <a:t>Salary - what there getting in company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1"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72"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3"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4"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5" name="object 6"/>
          <p:cNvPicPr>
            <a:picLocks/>
          </p:cNvPicPr>
          <p:nvPr/>
        </p:nvPicPr>
        <p:blipFill>
          <a:blip r:embed="rId2" cstate="print"/>
          <a:stretch>
            <a:fillRect/>
          </a:stretch>
        </p:blipFill>
        <p:spPr>
          <a:xfrm>
            <a:off x="66675" y="3381373"/>
            <a:ext cx="2466975" cy="3419475"/>
          </a:xfrm>
          <a:prstGeom prst="rect">
            <a:avLst/>
          </a:prstGeom>
        </p:spPr>
      </p:pic>
      <p:sp>
        <p:nvSpPr>
          <p:cNvPr id="1048675" name="object 7"/>
          <p:cNvSpPr txBox="1">
            <a:spLocks noGrp="1"/>
          </p:cNvSpPr>
          <p:nvPr>
            <p:ph type="title"/>
          </p:nvPr>
        </p:nvSpPr>
        <p:spPr>
          <a:xfrm>
            <a:off x="739775" y="654938"/>
            <a:ext cx="8480425" cy="63881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48676"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48677" name="TextBox 8"/>
          <p:cNvSpPr txBox="1"/>
          <p:nvPr/>
        </p:nvSpPr>
        <p:spPr>
          <a:xfrm>
            <a:off x="2533650" y="3480584"/>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48678" name="TextBox 1048677"/>
          <p:cNvSpPr txBox="1"/>
          <p:nvPr/>
        </p:nvSpPr>
        <p:spPr>
          <a:xfrm>
            <a:off x="2854769" y="3480583"/>
            <a:ext cx="7682611" cy="510540"/>
          </a:xfrm>
          <a:prstGeom prst="rect">
            <a:avLst/>
          </a:prstGeom>
        </p:spPr>
        <p:txBody>
          <a:bodyPr wrap="square" rtlCol="0">
            <a:spAutoFit/>
          </a:bodyPr>
          <a:lstStyle/>
          <a:p>
            <a:r>
              <a:rPr lang="en-US" sz="2800">
                <a:solidFill>
                  <a:srgbClr val="000000"/>
                </a:solidFill>
              </a:rPr>
              <a:t>Not do anything special in it.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1</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srgg123@gmail.com</cp:lastModifiedBy>
  <cp:revision>1</cp:revision>
  <dcterms:created xsi:type="dcterms:W3CDTF">2024-03-26T10:07:22Z</dcterms:created>
  <dcterms:modified xsi:type="dcterms:W3CDTF">2024-09-06T05:30:03Z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b0e186c50eee4eed88873c81933cf753</vt:lpwstr>
  </property>
</Properties>
</file>