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73" r:id="rId9"/>
    <p:sldId id="262" r:id="rId10"/>
    <p:sldId id="274" r:id="rId11"/>
    <p:sldId id="263" r:id="rId12"/>
    <p:sldId id="264" r:id="rId13"/>
    <p:sldId id="268" r:id="rId14"/>
    <p:sldId id="275" r:id="rId15"/>
    <p:sldId id="272" r:id="rId16"/>
    <p:sldId id="269" r:id="rId17"/>
    <p:sldId id="270" r:id="rId18"/>
    <p:sldId id="271" r:id="rId19"/>
    <p:sldId id="265" r:id="rId20"/>
    <p:sldId id="26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1" cstate="print"/>
          <a:srcRect/>
          <a:stretch>
            <a:fillRect/>
          </a:stretch>
        </p:blipFill>
        <p:spPr>
          <a:xfrm>
            <a:off x="1054100" y="417195"/>
            <a:ext cx="9919970" cy="2073275"/>
          </a:xfrm>
          <a:prstGeom prst="rect">
            <a:avLst/>
          </a:prstGeom>
          <a:noFill/>
          <a:ln w="9525">
            <a:noFill/>
            <a:miter lim="800000"/>
            <a:headEnd/>
            <a:tailEnd/>
          </a:ln>
          <a:effectLst/>
        </p:spPr>
      </p:pic>
      <p:sp>
        <p:nvSpPr>
          <p:cNvPr id="8" name="Text Box 7"/>
          <p:cNvSpPr txBox="1"/>
          <p:nvPr/>
        </p:nvSpPr>
        <p:spPr>
          <a:xfrm>
            <a:off x="3830320" y="3375025"/>
            <a:ext cx="5145405" cy="706755"/>
          </a:xfrm>
          <a:prstGeom prst="rect">
            <a:avLst/>
          </a:prstGeom>
          <a:noFill/>
        </p:spPr>
        <p:txBody>
          <a:bodyPr wrap="square" rtlCol="0">
            <a:spAutoFit/>
          </a:bodyPr>
          <a:p>
            <a:r>
              <a:rPr lang="en-US" sz="4000" b="1"/>
              <a:t>CS8611 - Mini Project</a:t>
            </a:r>
            <a:endParaRPr lang="en-US" sz="4000" b="1"/>
          </a:p>
        </p:txBody>
      </p:sp>
      <p:sp>
        <p:nvSpPr>
          <p:cNvPr id="9" name="Text Box 8"/>
          <p:cNvSpPr txBox="1"/>
          <p:nvPr/>
        </p:nvSpPr>
        <p:spPr>
          <a:xfrm>
            <a:off x="4399915" y="4672965"/>
            <a:ext cx="3392170" cy="706755"/>
          </a:xfrm>
          <a:prstGeom prst="rect">
            <a:avLst/>
          </a:prstGeom>
          <a:noFill/>
        </p:spPr>
        <p:txBody>
          <a:bodyPr wrap="none" rtlCol="0">
            <a:spAutoFit/>
          </a:bodyPr>
          <a:p>
            <a:r>
              <a:rPr lang="en-US" sz="4000" b="1"/>
              <a:t>22</a:t>
            </a:r>
            <a:r>
              <a:rPr lang="en-US" sz="4000" b="1" baseline="30000"/>
              <a:t>nd</a:t>
            </a:r>
            <a:r>
              <a:rPr lang="en-US" sz="4000" b="1"/>
              <a:t> JUNE 2022</a:t>
            </a:r>
            <a:endParaRPr lang="en-US" sz="4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2790" y="560705"/>
            <a:ext cx="10515600" cy="859155"/>
          </a:xfrm>
        </p:spPr>
        <p:txBody>
          <a:bodyPr>
            <a:normAutofit fontScale="90000"/>
          </a:bodyPr>
          <a:p>
            <a:r>
              <a:rPr lang="en-US"/>
              <a:t>                 </a:t>
            </a:r>
            <a:r>
              <a:rPr lang="en-US" sz="5335" b="1">
                <a:sym typeface="+mn-ea"/>
              </a:rPr>
              <a:t>H/W AND S/W REQUIREMENTS</a:t>
            </a:r>
            <a:br>
              <a:rPr lang="en-US"/>
            </a:br>
            <a:endParaRPr lang="en-US"/>
          </a:p>
        </p:txBody>
      </p:sp>
      <p:sp>
        <p:nvSpPr>
          <p:cNvPr id="5" name="Text Box 4"/>
          <p:cNvSpPr txBox="1"/>
          <p:nvPr/>
        </p:nvSpPr>
        <p:spPr>
          <a:xfrm>
            <a:off x="1397000" y="1961515"/>
            <a:ext cx="10514965" cy="3415030"/>
          </a:xfrm>
          <a:prstGeom prst="rect">
            <a:avLst/>
          </a:prstGeom>
          <a:noFill/>
        </p:spPr>
        <p:txBody>
          <a:bodyPr wrap="square" rtlCol="0" anchor="t">
            <a:spAutoFit/>
          </a:bodyPr>
          <a:p>
            <a:pPr marL="0" indent="0" algn="just">
              <a:lnSpc>
                <a:spcPct val="100000"/>
              </a:lnSpc>
              <a:buNone/>
            </a:pPr>
            <a:r>
              <a:rPr lang="en-US" sz="2400" dirty="0">
                <a:latin typeface="Times New Roman" panose="02020603050405020304" charset="0"/>
                <a:cs typeface="Times New Roman" panose="02020603050405020304" charset="0"/>
                <a:sym typeface="+mn-ea"/>
              </a:rPr>
              <a:t>SOFTWARE REQUIREMENTS</a:t>
            </a:r>
            <a:endParaRPr lang="en-US" sz="2400" dirty="0">
              <a:latin typeface="Times New Roman" panose="02020603050405020304" charset="0"/>
              <a:cs typeface="Times New Roman" panose="02020603050405020304" charset="0"/>
            </a:endParaRPr>
          </a:p>
          <a:p>
            <a:pPr marL="457200" indent="-457200" algn="just">
              <a:lnSpc>
                <a:spcPct val="100000"/>
              </a:lnSpc>
              <a:buFont typeface="Arial" panose="020B0604020202020204" pitchFamily="34" charset="0"/>
              <a:buChar char="•"/>
            </a:pPr>
            <a:r>
              <a:rPr lang="en-US" sz="2400" dirty="0">
                <a:latin typeface="Times New Roman" panose="02020603050405020304" charset="0"/>
                <a:cs typeface="Times New Roman" panose="02020603050405020304" charset="0"/>
                <a:sym typeface="+mn-ea"/>
              </a:rPr>
              <a:t>       Operating system  :  Windows 10 OS</a:t>
            </a:r>
            <a:endParaRPr lang="en-US" sz="2400" dirty="0">
              <a:latin typeface="Times New Roman" panose="02020603050405020304" charset="0"/>
              <a:cs typeface="Times New Roman" panose="02020603050405020304" charset="0"/>
            </a:endParaRPr>
          </a:p>
          <a:p>
            <a:pPr marL="457200" indent="-457200" algn="just">
              <a:lnSpc>
                <a:spcPct val="100000"/>
              </a:lnSpc>
              <a:buFont typeface="Arial" panose="020B0604020202020204" pitchFamily="34" charset="0"/>
              <a:buChar char="•"/>
            </a:pPr>
            <a:r>
              <a:rPr lang="en-US" sz="2400" dirty="0">
                <a:latin typeface="Times New Roman" panose="02020603050405020304" charset="0"/>
                <a:cs typeface="Times New Roman" panose="02020603050405020304" charset="0"/>
                <a:sym typeface="+mn-ea"/>
              </a:rPr>
              <a:t>        Front End	            :  HTML, CSS, Bootstrap, JavaScript </a:t>
            </a:r>
            <a:endParaRPr lang="en-US" sz="2400" dirty="0">
              <a:latin typeface="Times New Roman" panose="02020603050405020304" charset="0"/>
              <a:cs typeface="Times New Roman" panose="02020603050405020304" charset="0"/>
              <a:sym typeface="+mn-ea"/>
            </a:endParaRPr>
          </a:p>
          <a:p>
            <a:pPr marL="457200" indent="-457200" algn="just">
              <a:lnSpc>
                <a:spcPct val="100000"/>
              </a:lnSpc>
              <a:buFont typeface="Arial" panose="020B0604020202020204" pitchFamily="34" charset="0"/>
              <a:buChar char="•"/>
            </a:pPr>
            <a:r>
              <a:rPr lang="en-US" sz="2400" dirty="0">
                <a:latin typeface="Times New Roman" panose="02020603050405020304" charset="0"/>
                <a:cs typeface="Times New Roman" panose="02020603050405020304" charset="0"/>
                <a:sym typeface="+mn-ea"/>
              </a:rPr>
              <a:t>        Back End              :  </a:t>
            </a:r>
            <a:r>
              <a:rPr lang="en-US" sz="2400" dirty="0">
                <a:latin typeface="Times New Roman" panose="02020603050405020304" charset="0"/>
                <a:cs typeface="Times New Roman" panose="02020603050405020304" charset="0"/>
              </a:rPr>
              <a:t>SQLite</a:t>
            </a:r>
            <a:endParaRPr lang="en-US" sz="2400" dirty="0">
              <a:latin typeface="Times New Roman" panose="02020603050405020304" charset="0"/>
              <a:cs typeface="Times New Roman" panose="02020603050405020304" charset="0"/>
            </a:endParaRPr>
          </a:p>
          <a:p>
            <a:pPr marL="457200" indent="-457200" algn="just">
              <a:lnSpc>
                <a:spcPct val="100000"/>
              </a:lnSpc>
              <a:buFont typeface="Arial" panose="020B0604020202020204" pitchFamily="34" charset="0"/>
              <a:buChar char="•"/>
            </a:pPr>
            <a:r>
              <a:rPr lang="en-US" sz="2400" dirty="0">
                <a:latin typeface="Times New Roman" panose="02020603050405020304" charset="0"/>
                <a:cs typeface="Times New Roman" panose="02020603050405020304" charset="0"/>
              </a:rPr>
              <a:t>        Framework           :  Django</a:t>
            </a:r>
            <a:endParaRPr lang="en-US" sz="2400" dirty="0">
              <a:latin typeface="Times New Roman" panose="02020603050405020304" charset="0"/>
              <a:cs typeface="Times New Roman" panose="02020603050405020304" charset="0"/>
            </a:endParaRPr>
          </a:p>
          <a:p>
            <a:pPr marL="0" indent="0" algn="just">
              <a:lnSpc>
                <a:spcPct val="100000"/>
              </a:lnSpc>
              <a:buNone/>
            </a:pPr>
            <a:r>
              <a:rPr lang="en-US" sz="2400" dirty="0">
                <a:latin typeface="Times New Roman" panose="02020603050405020304" charset="0"/>
                <a:cs typeface="Times New Roman" panose="02020603050405020304" charset="0"/>
                <a:sym typeface="+mn-ea"/>
              </a:rPr>
              <a:t>HARDWARE REQUIREMENTS</a:t>
            </a:r>
            <a:endParaRPr lang="en-US" sz="2400" dirty="0">
              <a:latin typeface="Times New Roman" panose="02020603050405020304" charset="0"/>
              <a:cs typeface="Times New Roman" panose="02020603050405020304" charset="0"/>
            </a:endParaRPr>
          </a:p>
          <a:p>
            <a:pPr marL="457200" indent="-457200" algn="just">
              <a:lnSpc>
                <a:spcPct val="100000"/>
              </a:lnSpc>
              <a:buFont typeface="Arial" panose="020B0604020202020204" pitchFamily="34" charset="0"/>
              <a:buChar char="•"/>
            </a:pPr>
            <a:r>
              <a:rPr lang="en-US" sz="2400" dirty="0">
                <a:latin typeface="Times New Roman" panose="02020603050405020304" charset="0"/>
                <a:cs typeface="Times New Roman" panose="02020603050405020304" charset="0"/>
                <a:sym typeface="+mn-ea"/>
              </a:rPr>
              <a:t>        Processor	       :  Intel Core i5</a:t>
            </a:r>
            <a:endParaRPr lang="en-US" sz="2400" dirty="0">
              <a:latin typeface="Times New Roman" panose="02020603050405020304" charset="0"/>
              <a:cs typeface="Times New Roman" panose="02020603050405020304" charset="0"/>
            </a:endParaRPr>
          </a:p>
          <a:p>
            <a:pPr marL="457200" indent="-457200" algn="just">
              <a:lnSpc>
                <a:spcPct val="100000"/>
              </a:lnSpc>
              <a:buFont typeface="Arial" panose="020B0604020202020204" pitchFamily="34" charset="0"/>
              <a:buChar char="•"/>
            </a:pPr>
            <a:r>
              <a:rPr lang="en-US" sz="2400" dirty="0">
                <a:latin typeface="Times New Roman" panose="02020603050405020304" charset="0"/>
                <a:cs typeface="Times New Roman" panose="02020603050405020304" charset="0"/>
                <a:sym typeface="+mn-ea"/>
              </a:rPr>
              <a:t>        RAM	       :  4 GB</a:t>
            </a:r>
            <a:endParaRPr lang="en-US" sz="2400" dirty="0">
              <a:latin typeface="Times New Roman" panose="02020603050405020304" charset="0"/>
              <a:cs typeface="Times New Roman" panose="02020603050405020304" charset="0"/>
            </a:endParaRPr>
          </a:p>
          <a:p>
            <a:pPr marL="457200" indent="-457200" algn="just">
              <a:lnSpc>
                <a:spcPct val="100000"/>
              </a:lnSpc>
              <a:buFont typeface="Arial" panose="020B0604020202020204" pitchFamily="34" charset="0"/>
              <a:buChar char="•"/>
            </a:pPr>
            <a:r>
              <a:rPr lang="en-US" sz="2400" dirty="0">
                <a:latin typeface="Times New Roman" panose="02020603050405020304" charset="0"/>
                <a:cs typeface="Times New Roman" panose="02020603050405020304" charset="0"/>
                <a:sym typeface="+mn-ea"/>
              </a:rPr>
              <a:t>         Hard disk	       :  500 GB</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05790"/>
            <a:ext cx="10515600" cy="572770"/>
          </a:xfrm>
        </p:spPr>
        <p:txBody>
          <a:bodyPr>
            <a:normAutofit fontScale="90000"/>
          </a:bodyPr>
          <a:p>
            <a:r>
              <a:rPr lang="en-US"/>
              <a:t>                          </a:t>
            </a:r>
            <a:r>
              <a:rPr lang="en-US" sz="5335" b="1"/>
              <a:t> </a:t>
            </a:r>
            <a:r>
              <a:rPr lang="en-US" sz="5335" b="1">
                <a:sym typeface="+mn-ea"/>
              </a:rPr>
              <a:t>SCREENSHOTS</a:t>
            </a:r>
            <a:br>
              <a:rPr lang="en-US"/>
            </a:br>
            <a:endParaRPr lang="en-US"/>
          </a:p>
        </p:txBody>
      </p:sp>
      <p:sp>
        <p:nvSpPr>
          <p:cNvPr id="4" name="Text Box 3"/>
          <p:cNvSpPr txBox="1"/>
          <p:nvPr/>
        </p:nvSpPr>
        <p:spPr>
          <a:xfrm>
            <a:off x="838200" y="1178560"/>
            <a:ext cx="2032000" cy="460375"/>
          </a:xfrm>
          <a:prstGeom prst="rect">
            <a:avLst/>
          </a:prstGeom>
          <a:noFill/>
        </p:spPr>
        <p:txBody>
          <a:bodyPr wrap="square" rtlCol="0">
            <a:spAutoFit/>
          </a:bodyPr>
          <a:p>
            <a:r>
              <a:rPr lang="en-US" sz="2400" b="1"/>
              <a:t>HOME PAGE</a:t>
            </a:r>
            <a:r>
              <a:rPr lang="en-US"/>
              <a:t>:</a:t>
            </a:r>
            <a:endParaRPr lang="en-US"/>
          </a:p>
        </p:txBody>
      </p:sp>
      <p:pic>
        <p:nvPicPr>
          <p:cNvPr id="5" name="Content Placeholder 4" descr="ins-home"/>
          <p:cNvPicPr>
            <a:picLocks noChangeAspect="1"/>
          </p:cNvPicPr>
          <p:nvPr>
            <p:ph idx="1"/>
          </p:nvPr>
        </p:nvPicPr>
        <p:blipFill>
          <a:blip r:embed="rId1"/>
          <a:stretch>
            <a:fillRect/>
          </a:stretch>
        </p:blipFill>
        <p:spPr>
          <a:xfrm>
            <a:off x="2148205" y="1638935"/>
            <a:ext cx="8604250" cy="4864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03250" y="372745"/>
            <a:ext cx="2950210" cy="521970"/>
          </a:xfrm>
          <a:prstGeom prst="rect">
            <a:avLst/>
          </a:prstGeom>
          <a:noFill/>
        </p:spPr>
        <p:txBody>
          <a:bodyPr wrap="square" rtlCol="0">
            <a:spAutoFit/>
          </a:bodyPr>
          <a:p>
            <a:r>
              <a:rPr lang="en-US" sz="2800" b="1"/>
              <a:t>Customer Register</a:t>
            </a:r>
            <a:r>
              <a:rPr lang="en-US"/>
              <a:t>:</a:t>
            </a:r>
            <a:endParaRPr lang="en-US"/>
          </a:p>
        </p:txBody>
      </p:sp>
      <p:pic>
        <p:nvPicPr>
          <p:cNvPr id="5" name="Content Placeholder 4" descr="ins-cus-reg"/>
          <p:cNvPicPr>
            <a:picLocks noChangeAspect="1"/>
          </p:cNvPicPr>
          <p:nvPr>
            <p:ph idx="1"/>
          </p:nvPr>
        </p:nvPicPr>
        <p:blipFill>
          <a:blip r:embed="rId1"/>
          <a:stretch>
            <a:fillRect/>
          </a:stretch>
        </p:blipFill>
        <p:spPr>
          <a:xfrm>
            <a:off x="1532255" y="1116330"/>
            <a:ext cx="9760585" cy="5347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26795" y="402590"/>
            <a:ext cx="2607310" cy="583565"/>
          </a:xfrm>
          <a:prstGeom prst="rect">
            <a:avLst/>
          </a:prstGeom>
          <a:noFill/>
        </p:spPr>
        <p:txBody>
          <a:bodyPr wrap="none" rtlCol="0">
            <a:spAutoFit/>
          </a:bodyPr>
          <a:p>
            <a:r>
              <a:rPr lang="en-US" sz="2400" b="1"/>
              <a:t>CUSTOMER LOGIN</a:t>
            </a:r>
            <a:r>
              <a:rPr lang="en-US" sz="3200" b="1"/>
              <a:t>:</a:t>
            </a:r>
            <a:endParaRPr lang="en-US" sz="3200" b="1"/>
          </a:p>
        </p:txBody>
      </p:sp>
      <p:pic>
        <p:nvPicPr>
          <p:cNvPr id="5" name="Content Placeholder 4" descr="ins-cus"/>
          <p:cNvPicPr>
            <a:picLocks noChangeAspect="1"/>
          </p:cNvPicPr>
          <p:nvPr>
            <p:ph idx="1"/>
          </p:nvPr>
        </p:nvPicPr>
        <p:blipFill>
          <a:blip r:embed="rId1"/>
          <a:stretch>
            <a:fillRect/>
          </a:stretch>
        </p:blipFill>
        <p:spPr>
          <a:xfrm>
            <a:off x="1026795" y="1419225"/>
            <a:ext cx="10250805" cy="47580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74395" y="402590"/>
            <a:ext cx="3236595" cy="583565"/>
          </a:xfrm>
          <a:prstGeom prst="rect">
            <a:avLst/>
          </a:prstGeom>
          <a:noFill/>
        </p:spPr>
        <p:txBody>
          <a:bodyPr wrap="square" rtlCol="0">
            <a:spAutoFit/>
          </a:bodyPr>
          <a:p>
            <a:r>
              <a:rPr lang="en-US" sz="3200" b="1"/>
              <a:t>Customer Page:</a:t>
            </a:r>
            <a:endParaRPr lang="en-US" sz="3200" b="1"/>
          </a:p>
        </p:txBody>
      </p:sp>
      <p:pic>
        <p:nvPicPr>
          <p:cNvPr id="5" name="Content Placeholder 4" descr="ins-cus-page"/>
          <p:cNvPicPr>
            <a:picLocks noChangeAspect="1"/>
          </p:cNvPicPr>
          <p:nvPr>
            <p:ph idx="1"/>
          </p:nvPr>
        </p:nvPicPr>
        <p:blipFill>
          <a:blip r:embed="rId1"/>
          <a:stretch>
            <a:fillRect/>
          </a:stretch>
        </p:blipFill>
        <p:spPr>
          <a:xfrm>
            <a:off x="1517015" y="1373505"/>
            <a:ext cx="9594215" cy="5104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2770" y="523240"/>
            <a:ext cx="2407285" cy="521970"/>
          </a:xfrm>
          <a:prstGeom prst="rect">
            <a:avLst/>
          </a:prstGeom>
          <a:noFill/>
        </p:spPr>
        <p:txBody>
          <a:bodyPr wrap="square" rtlCol="0">
            <a:spAutoFit/>
          </a:bodyPr>
          <a:p>
            <a:r>
              <a:rPr lang="en-US" sz="2800" b="1"/>
              <a:t>Admin Page</a:t>
            </a:r>
            <a:r>
              <a:rPr lang="en-US" sz="2800"/>
              <a:t>:</a:t>
            </a:r>
            <a:endParaRPr lang="en-US" sz="2800"/>
          </a:p>
        </p:txBody>
      </p:sp>
      <p:pic>
        <p:nvPicPr>
          <p:cNvPr id="5" name="Content Placeholder 4" descr="ins-admin-page"/>
          <p:cNvPicPr>
            <a:picLocks noChangeAspect="1"/>
          </p:cNvPicPr>
          <p:nvPr>
            <p:ph idx="1"/>
          </p:nvPr>
        </p:nvPicPr>
        <p:blipFill>
          <a:blip r:embed="rId1"/>
          <a:stretch>
            <a:fillRect/>
          </a:stretch>
        </p:blipFill>
        <p:spPr>
          <a:xfrm>
            <a:off x="1517015" y="1268095"/>
            <a:ext cx="9428480" cy="51504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52220" y="402590"/>
            <a:ext cx="2451735" cy="583565"/>
          </a:xfrm>
          <a:prstGeom prst="rect">
            <a:avLst/>
          </a:prstGeom>
          <a:noFill/>
        </p:spPr>
        <p:txBody>
          <a:bodyPr wrap="square" rtlCol="0">
            <a:spAutoFit/>
          </a:bodyPr>
          <a:p>
            <a:r>
              <a:rPr lang="en-US" sz="3200" b="1"/>
              <a:t>About Page:</a:t>
            </a:r>
            <a:endParaRPr lang="en-US" sz="3200" b="1"/>
          </a:p>
        </p:txBody>
      </p:sp>
      <p:pic>
        <p:nvPicPr>
          <p:cNvPr id="5" name="Content Placeholder 4" descr="ins-about"/>
          <p:cNvPicPr>
            <a:picLocks noChangeAspect="1"/>
          </p:cNvPicPr>
          <p:nvPr>
            <p:ph idx="1"/>
          </p:nvPr>
        </p:nvPicPr>
        <p:blipFill>
          <a:blip r:embed="rId1"/>
          <a:stretch>
            <a:fillRect/>
          </a:stretch>
        </p:blipFill>
        <p:spPr>
          <a:xfrm>
            <a:off x="1485900" y="1282700"/>
            <a:ext cx="9972040" cy="48945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1795" y="402590"/>
            <a:ext cx="2844165" cy="583565"/>
          </a:xfrm>
          <a:prstGeom prst="rect">
            <a:avLst/>
          </a:prstGeom>
          <a:noFill/>
        </p:spPr>
        <p:txBody>
          <a:bodyPr wrap="square" rtlCol="0">
            <a:spAutoFit/>
          </a:bodyPr>
          <a:p>
            <a:r>
              <a:rPr lang="en-US" sz="3200" b="1"/>
              <a:t>Contact Us:</a:t>
            </a:r>
            <a:endParaRPr lang="en-US" sz="3200" b="1"/>
          </a:p>
        </p:txBody>
      </p:sp>
      <p:pic>
        <p:nvPicPr>
          <p:cNvPr id="5" name="Content Placeholder 4" descr="ins-cont"/>
          <p:cNvPicPr>
            <a:picLocks noChangeAspect="1"/>
          </p:cNvPicPr>
          <p:nvPr>
            <p:ph idx="1"/>
          </p:nvPr>
        </p:nvPicPr>
        <p:blipFill>
          <a:blip r:embed="rId1"/>
          <a:stretch>
            <a:fillRect/>
          </a:stretch>
        </p:blipFill>
        <p:spPr>
          <a:xfrm>
            <a:off x="1169670" y="1192530"/>
            <a:ext cx="9986645" cy="53765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3610" y="499745"/>
            <a:ext cx="10515600" cy="1325563"/>
          </a:xfrm>
        </p:spPr>
        <p:txBody>
          <a:bodyPr>
            <a:normAutofit fontScale="90000"/>
          </a:bodyPr>
          <a:p>
            <a:r>
              <a:rPr lang="en-US"/>
              <a:t>                           </a:t>
            </a:r>
            <a:r>
              <a:rPr lang="en-US" sz="5335" b="1">
                <a:sym typeface="+mn-ea"/>
              </a:rPr>
              <a:t>CONCLUTION</a:t>
            </a:r>
            <a:br>
              <a:rPr lang="en-US" sz="5335" b="1"/>
            </a:br>
            <a:endParaRPr lang="en-US" sz="5335" b="1"/>
          </a:p>
        </p:txBody>
      </p:sp>
      <p:sp>
        <p:nvSpPr>
          <p:cNvPr id="3" name="Content Placeholder 2"/>
          <p:cNvSpPr>
            <a:spLocks noGrp="1"/>
          </p:cNvSpPr>
          <p:nvPr>
            <p:ph idx="1"/>
          </p:nvPr>
        </p:nvSpPr>
        <p:spPr/>
        <p:txBody>
          <a:bodyPr>
            <a:normAutofit lnSpcReduction="10000"/>
          </a:bodyPr>
          <a:p>
            <a:pPr>
              <a:lnSpc>
                <a:spcPct val="100000"/>
              </a:lnSpc>
            </a:pPr>
            <a:r>
              <a:rPr lang="en-US" sz="2665"/>
              <a:t>The developed project fulfills the website facilities estimated for pahse-1</a:t>
            </a:r>
            <a:endParaRPr lang="en-US" sz="2665"/>
          </a:p>
          <a:p>
            <a:pPr marL="0" indent="0">
              <a:lnSpc>
                <a:spcPct val="100000"/>
              </a:lnSpc>
              <a:buNone/>
            </a:pPr>
            <a:r>
              <a:rPr lang="en-US" sz="2665"/>
              <a:t>   development and as per all the currently addressed requirements of the                           client(stakeholder. </a:t>
            </a:r>
            <a:endParaRPr lang="en-US" sz="2665"/>
          </a:p>
          <a:p>
            <a:pPr marL="0" indent="0">
              <a:lnSpc>
                <a:spcPct val="100000"/>
              </a:lnSpc>
              <a:buNone/>
            </a:pPr>
            <a:r>
              <a:rPr lang="en-US" sz="2665"/>
              <a:t>Development team will provide </a:t>
            </a:r>
            <a:endParaRPr lang="en-US" sz="2665"/>
          </a:p>
          <a:p>
            <a:pPr>
              <a:lnSpc>
                <a:spcPct val="100000"/>
              </a:lnSpc>
              <a:buFont typeface="Arial" panose="020B0604020202020204" pitchFamily="34" charset="0"/>
              <a:buChar char="•"/>
            </a:pPr>
            <a:r>
              <a:rPr lang="en-US" sz="2665"/>
              <a:t>Uploading and trail running of the website.</a:t>
            </a:r>
            <a:endParaRPr lang="en-US" sz="2665"/>
          </a:p>
          <a:p>
            <a:pPr>
              <a:lnSpc>
                <a:spcPct val="100000"/>
              </a:lnSpc>
              <a:buFont typeface="Arial" panose="020B0604020202020204" pitchFamily="34" charset="0"/>
              <a:buChar char="•"/>
            </a:pPr>
            <a:r>
              <a:rPr lang="en-US" sz="2665"/>
              <a:t> Plan to avoid/handle unexpected damages</a:t>
            </a:r>
            <a:endParaRPr lang="en-US" sz="2665"/>
          </a:p>
          <a:p>
            <a:pPr>
              <a:lnSpc>
                <a:spcPct val="100000"/>
              </a:lnSpc>
              <a:buFont typeface="Arial" panose="020B0604020202020204" pitchFamily="34" charset="0"/>
              <a:buChar char="•"/>
            </a:pPr>
            <a:r>
              <a:rPr lang="en-US" sz="2665"/>
              <a:t> Probable list of modifications that will guide the pahse-2 development of the project.</a:t>
            </a:r>
            <a:endParaRPr lang="en-US" sz="2665"/>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sz="4800" b="1"/>
              <a:t>             FUTURE ENHANCEMENT</a:t>
            </a:r>
            <a:endParaRPr lang="en-US" sz="4800" b="1"/>
          </a:p>
        </p:txBody>
      </p:sp>
      <p:sp>
        <p:nvSpPr>
          <p:cNvPr id="3" name="Content Placeholder 2"/>
          <p:cNvSpPr>
            <a:spLocks noGrp="1"/>
          </p:cNvSpPr>
          <p:nvPr>
            <p:ph idx="1"/>
          </p:nvPr>
        </p:nvSpPr>
        <p:spPr>
          <a:xfrm>
            <a:off x="838200" y="1691005"/>
            <a:ext cx="10515600" cy="4351338"/>
          </a:xfrm>
        </p:spPr>
        <p:txBody>
          <a:bodyPr/>
          <a:p>
            <a:endParaRPr lang="en-US" sz="3200">
              <a:latin typeface="Times New Roman" panose="02020603050405020304" charset="0"/>
              <a:cs typeface="Times New Roman" panose="02020603050405020304" charset="0"/>
            </a:endParaRPr>
          </a:p>
          <a:p>
            <a:pPr>
              <a:lnSpc>
                <a:spcPct val="110000"/>
              </a:lnSpc>
            </a:pPr>
            <a:r>
              <a:rPr lang="en-US">
                <a:latin typeface="Times New Roman" panose="02020603050405020304" charset="0"/>
                <a:cs typeface="Times New Roman" panose="02020603050405020304" charset="0"/>
              </a:rPr>
              <a:t>The Future Scope of the work is Insurance Management System. We can enhance this system by including more facilities like Insurace system for the policy details of Category in the Insurance.Providing such features enable the users to include more comments into the system.</a:t>
            </a: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847850" y="664210"/>
            <a:ext cx="8923020" cy="706755"/>
          </a:xfrm>
          <a:prstGeom prst="rect">
            <a:avLst/>
          </a:prstGeom>
          <a:noFill/>
        </p:spPr>
        <p:txBody>
          <a:bodyPr wrap="square" rtlCol="0">
            <a:spAutoFit/>
          </a:bodyPr>
          <a:p>
            <a:r>
              <a:rPr lang="en-US" sz="4000" b="1"/>
              <a:t>INSURANCE MANAGEMENT SYSTEM</a:t>
            </a:r>
            <a:endParaRPr lang="en-US" sz="4000" b="1"/>
          </a:p>
        </p:txBody>
      </p:sp>
      <p:sp>
        <p:nvSpPr>
          <p:cNvPr id="5" name="Text Box 4"/>
          <p:cNvSpPr txBox="1"/>
          <p:nvPr/>
        </p:nvSpPr>
        <p:spPr>
          <a:xfrm>
            <a:off x="2101215" y="2004060"/>
            <a:ext cx="7329805" cy="1383665"/>
          </a:xfrm>
          <a:prstGeom prst="rect">
            <a:avLst/>
          </a:prstGeom>
          <a:noFill/>
        </p:spPr>
        <p:txBody>
          <a:bodyPr wrap="square" rtlCol="0">
            <a:spAutoFit/>
          </a:bodyPr>
          <a:p>
            <a:pPr>
              <a:lnSpc>
                <a:spcPct val="150000"/>
              </a:lnSpc>
            </a:pPr>
            <a:r>
              <a:rPr lang="en-US" sz="2800" b="1"/>
              <a:t>KALAIYARASAN  V                            811219104007</a:t>
            </a:r>
            <a:endParaRPr lang="en-US" sz="2800" b="1"/>
          </a:p>
          <a:p>
            <a:pPr>
              <a:lnSpc>
                <a:spcPct val="150000"/>
              </a:lnSpc>
            </a:pPr>
            <a:r>
              <a:rPr lang="en-US" sz="2800" b="1"/>
              <a:t>  YATHESH M                                      811219104026</a:t>
            </a:r>
            <a:endParaRPr lang="en-US" sz="2800" b="1"/>
          </a:p>
        </p:txBody>
      </p:sp>
      <p:sp>
        <p:nvSpPr>
          <p:cNvPr id="6" name="Text Box 5"/>
          <p:cNvSpPr txBox="1"/>
          <p:nvPr/>
        </p:nvSpPr>
        <p:spPr>
          <a:xfrm>
            <a:off x="4132580" y="4020820"/>
            <a:ext cx="3266440" cy="1223645"/>
          </a:xfrm>
          <a:prstGeom prst="rect">
            <a:avLst/>
          </a:prstGeom>
          <a:noFill/>
        </p:spPr>
        <p:txBody>
          <a:bodyPr wrap="none" rtlCol="0">
            <a:spAutoFit/>
          </a:bodyPr>
          <a:p>
            <a:pPr>
              <a:lnSpc>
                <a:spcPct val="130000"/>
              </a:lnSpc>
            </a:pPr>
            <a:r>
              <a:rPr lang="en-US" sz="3200" b="1"/>
              <a:t>Project Supervisor</a:t>
            </a:r>
            <a:endParaRPr lang="en-US" sz="3200" b="1"/>
          </a:p>
          <a:p>
            <a:r>
              <a:rPr lang="en-US" sz="3200" b="1"/>
              <a:t>   prof. G.Revathi</a:t>
            </a:r>
            <a:endParaRPr lang="en-US" sz="3200" b="1"/>
          </a:p>
        </p:txBody>
      </p:sp>
      <p:sp>
        <p:nvSpPr>
          <p:cNvPr id="7" name="Text Box 6"/>
          <p:cNvSpPr txBox="1"/>
          <p:nvPr/>
        </p:nvSpPr>
        <p:spPr>
          <a:xfrm>
            <a:off x="2786380" y="5244465"/>
            <a:ext cx="6407150" cy="953135"/>
          </a:xfrm>
          <a:prstGeom prst="rect">
            <a:avLst/>
          </a:prstGeom>
          <a:noFill/>
        </p:spPr>
        <p:txBody>
          <a:bodyPr wrap="none" rtlCol="0">
            <a:spAutoFit/>
          </a:bodyPr>
          <a:p>
            <a:r>
              <a:rPr lang="en-US" sz="2800"/>
              <a:t>Professor/Computer Science &amp; Engineering</a:t>
            </a:r>
            <a:endParaRPr lang="en-US" sz="2800"/>
          </a:p>
          <a:p>
            <a:r>
              <a:rPr lang="en-US" sz="2800"/>
              <a:t>     Indra Ganesan college of Engineering</a:t>
            </a:r>
            <a:endParaRPr 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46100"/>
            <a:ext cx="10515600" cy="828040"/>
          </a:xfrm>
        </p:spPr>
        <p:txBody>
          <a:bodyPr/>
          <a:p>
            <a:r>
              <a:rPr lang="en-US"/>
              <a:t>                        </a:t>
            </a:r>
            <a:r>
              <a:rPr lang="en-US" sz="4800" b="1"/>
              <a:t>   REFERENCE</a:t>
            </a:r>
            <a:endParaRPr lang="en-US" sz="4800" b="1"/>
          </a:p>
        </p:txBody>
      </p:sp>
      <p:sp>
        <p:nvSpPr>
          <p:cNvPr id="5" name="Text Box 4"/>
          <p:cNvSpPr txBox="1"/>
          <p:nvPr/>
        </p:nvSpPr>
        <p:spPr>
          <a:xfrm>
            <a:off x="1039495" y="2113280"/>
            <a:ext cx="9645650" cy="3535680"/>
          </a:xfrm>
          <a:prstGeom prst="rect">
            <a:avLst/>
          </a:prstGeom>
          <a:noFill/>
        </p:spPr>
        <p:txBody>
          <a:bodyPr wrap="square" rtlCol="0" anchor="t">
            <a:spAutoFit/>
          </a:bodyPr>
          <a:p>
            <a:pPr marL="342900" indent="-342900">
              <a:lnSpc>
                <a:spcPct val="140000"/>
              </a:lnSpc>
              <a:buAutoNum type="arabicPeriod"/>
            </a:pPr>
            <a:r>
              <a:rPr lang="en-US" sz="2800"/>
              <a:t>www.w3schools.com</a:t>
            </a:r>
            <a:endParaRPr lang="en-US" sz="2800"/>
          </a:p>
          <a:p>
            <a:pPr marL="342900" indent="-342900">
              <a:lnSpc>
                <a:spcPct val="140000"/>
              </a:lnSpc>
              <a:buAutoNum type="arabicPeriod"/>
            </a:pPr>
            <a:r>
              <a:rPr lang="en-US" sz="2800"/>
              <a:t>www.php.net</a:t>
            </a:r>
            <a:endParaRPr lang="en-US" sz="2800"/>
          </a:p>
          <a:p>
            <a:pPr marL="342900" indent="-342900">
              <a:lnSpc>
                <a:spcPct val="140000"/>
              </a:lnSpc>
              <a:buAutoNum type="arabicPeriod"/>
            </a:pPr>
            <a:r>
              <a:rPr lang="en-US" sz="2800"/>
              <a:t>en.wikipedia.org/wiki/PHP</a:t>
            </a:r>
            <a:endParaRPr lang="en-US" sz="2800"/>
          </a:p>
          <a:p>
            <a:pPr marL="342900" indent="-342900">
              <a:lnSpc>
                <a:spcPct val="140000"/>
              </a:lnSpc>
              <a:buAutoNum type="arabicPeriod"/>
            </a:pPr>
            <a:r>
              <a:rPr lang="en-US" sz="2800"/>
              <a:t>www.hotscripts.com/category/php</a:t>
            </a:r>
            <a:endParaRPr lang="en-US" sz="2800"/>
          </a:p>
          <a:p>
            <a:pPr marL="342900" indent="-342900">
              <a:lnSpc>
                <a:spcPct val="140000"/>
              </a:lnSpc>
              <a:buAutoNum type="arabicPeriod"/>
            </a:pPr>
            <a:r>
              <a:rPr lang="en-US" sz="2800"/>
              <a:t>www.mysql.com</a:t>
            </a:r>
            <a:endParaRPr lang="en-US" sz="2800"/>
          </a:p>
          <a:p>
            <a:pPr marL="342900" indent="-342900">
              <a:buAutoNum type="arabicPeriod"/>
            </a:pP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b="1"/>
              <a:t> </a:t>
            </a:r>
            <a:r>
              <a:rPr lang="en-US" sz="4800" b="1"/>
              <a:t> CONTENTS</a:t>
            </a:r>
            <a:endParaRPr lang="en-US" sz="4800" b="1"/>
          </a:p>
        </p:txBody>
      </p:sp>
      <p:sp>
        <p:nvSpPr>
          <p:cNvPr id="3" name="Content Placeholder 2"/>
          <p:cNvSpPr>
            <a:spLocks noGrp="1"/>
          </p:cNvSpPr>
          <p:nvPr>
            <p:ph idx="1"/>
          </p:nvPr>
        </p:nvSpPr>
        <p:spPr>
          <a:ln>
            <a:noFill/>
          </a:ln>
        </p:spPr>
        <p:style>
          <a:lnRef idx="2">
            <a:schemeClr val="dk1"/>
          </a:lnRef>
          <a:fillRef idx="1">
            <a:schemeClr val="lt1"/>
          </a:fillRef>
          <a:effectRef idx="0">
            <a:schemeClr val="dk1"/>
          </a:effectRef>
          <a:fontRef idx="minor">
            <a:schemeClr val="dk1"/>
          </a:fontRef>
        </p:style>
        <p:txBody>
          <a:bodyPr/>
          <a:p>
            <a:pPr algn="l">
              <a:lnSpc>
                <a:spcPct val="100000"/>
              </a:lnSpc>
            </a:pPr>
            <a:r>
              <a:rPr lang="en-US"/>
              <a:t>OBJECTIVE</a:t>
            </a:r>
            <a:endParaRPr lang="en-US"/>
          </a:p>
          <a:p>
            <a:pPr algn="l">
              <a:lnSpc>
                <a:spcPct val="100000"/>
              </a:lnSpc>
            </a:pPr>
            <a:r>
              <a:rPr lang="en-US"/>
              <a:t>INDRODUCTION</a:t>
            </a:r>
            <a:endParaRPr lang="en-US"/>
          </a:p>
          <a:p>
            <a:pPr algn="l">
              <a:lnSpc>
                <a:spcPct val="100000"/>
              </a:lnSpc>
            </a:pPr>
            <a:r>
              <a:rPr lang="en-US"/>
              <a:t>EXISITING SYSTEM</a:t>
            </a:r>
            <a:endParaRPr lang="en-US"/>
          </a:p>
          <a:p>
            <a:pPr algn="l">
              <a:lnSpc>
                <a:spcPct val="100000"/>
              </a:lnSpc>
            </a:pPr>
            <a:r>
              <a:rPr lang="en-US"/>
              <a:t>PROPOSED SYSTEM</a:t>
            </a:r>
            <a:endParaRPr lang="en-US"/>
          </a:p>
          <a:p>
            <a:pPr algn="l">
              <a:lnSpc>
                <a:spcPct val="100000"/>
              </a:lnSpc>
            </a:pPr>
            <a:r>
              <a:rPr lang="en-US"/>
              <a:t>H/W AND S/W REQUIREMENTS</a:t>
            </a:r>
            <a:endParaRPr lang="en-US"/>
          </a:p>
          <a:p>
            <a:pPr algn="l">
              <a:lnSpc>
                <a:spcPct val="100000"/>
              </a:lnSpc>
            </a:pPr>
            <a:r>
              <a:rPr lang="en-US"/>
              <a:t>SCREENSHOTS</a:t>
            </a:r>
            <a:endParaRPr lang="en-US"/>
          </a:p>
          <a:p>
            <a:pPr algn="l">
              <a:lnSpc>
                <a:spcPct val="100000"/>
              </a:lnSpc>
            </a:pPr>
            <a:r>
              <a:rPr lang="en-US"/>
              <a:t>CONCLUTION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27075"/>
            <a:ext cx="10515600" cy="481330"/>
          </a:xfrm>
        </p:spPr>
        <p:txBody>
          <a:bodyPr>
            <a:normAutofit fontScale="90000"/>
          </a:bodyPr>
          <a:p>
            <a:r>
              <a:rPr lang="en-US"/>
              <a:t>                            </a:t>
            </a:r>
            <a:r>
              <a:rPr lang="en-US" sz="5335" b="1">
                <a:sym typeface="+mn-ea"/>
              </a:rPr>
              <a:t>OBJECTIVE</a:t>
            </a:r>
            <a:br>
              <a:rPr lang="en-US"/>
            </a:br>
            <a:endParaRPr lang="en-US"/>
          </a:p>
        </p:txBody>
      </p:sp>
      <p:sp>
        <p:nvSpPr>
          <p:cNvPr id="4" name="Text Box 3"/>
          <p:cNvSpPr txBox="1"/>
          <p:nvPr/>
        </p:nvSpPr>
        <p:spPr>
          <a:xfrm>
            <a:off x="542925" y="1406525"/>
            <a:ext cx="10614660" cy="4154170"/>
          </a:xfrm>
          <a:prstGeom prst="rect">
            <a:avLst/>
          </a:prstGeom>
          <a:noFill/>
        </p:spPr>
        <p:txBody>
          <a:bodyPr wrap="square" rtlCol="0" anchor="t">
            <a:spAutoFit/>
          </a:bodyPr>
          <a:p>
            <a:pPr marL="342900" indent="-342900">
              <a:buFont typeface="Arial" panose="020B0604020202020204" pitchFamily="34" charset="0"/>
              <a:buChar char="•"/>
            </a:pPr>
            <a:r>
              <a:rPr lang="en-US" sz="2400"/>
              <a:t>The main goal of the researchers is to design, develop and implement an Insurance Management System that will support the day-to-day operations of insurance agencies and automate management processes.</a:t>
            </a:r>
            <a:endParaRPr lang="en-US" sz="2400"/>
          </a:p>
          <a:p>
            <a:endParaRPr lang="en-US" sz="2400"/>
          </a:p>
          <a:p>
            <a:pPr marL="342900" indent="-342900">
              <a:buFont typeface="Arial" panose="020B0604020202020204" pitchFamily="34" charset="0"/>
              <a:buChar char="•"/>
            </a:pPr>
            <a:r>
              <a:rPr lang="en-US" sz="2400"/>
              <a:t>Specifically, the researchers aim the following objectives:</a:t>
            </a:r>
            <a:endParaRPr lang="en-US" sz="2400"/>
          </a:p>
          <a:p>
            <a:endParaRPr lang="en-US" sz="2400"/>
          </a:p>
          <a:p>
            <a:pPr marL="457200" indent="-457200">
              <a:buFont typeface="+mj-lt"/>
              <a:buAutoNum type="arabicPeriod"/>
            </a:pPr>
            <a:r>
              <a:rPr lang="en-US" sz="2400"/>
              <a:t>To introduce a platform that will automate insurance agency’s marketing.</a:t>
            </a:r>
            <a:endParaRPr lang="en-US" sz="2400"/>
          </a:p>
          <a:p>
            <a:pPr marL="457200" indent="-457200">
              <a:buAutoNum type="arabicPeriod"/>
            </a:pPr>
            <a:r>
              <a:rPr lang="en-US" sz="2400"/>
              <a:t>To simplify and ease up insurance agency’s data management.</a:t>
            </a:r>
            <a:endParaRPr lang="en-US" sz="2400"/>
          </a:p>
          <a:p>
            <a:pPr marL="457200" indent="-457200">
              <a:buAutoNum type="arabicPeriod"/>
            </a:pPr>
            <a:r>
              <a:rPr lang="en-US" sz="2400"/>
              <a:t>To introduce electronic encoding of policy form and customer data.</a:t>
            </a:r>
            <a:endParaRPr lang="en-US" sz="2400"/>
          </a:p>
          <a:p>
            <a:pPr marL="457200" indent="-457200">
              <a:buAutoNum type="arabicPeriod"/>
            </a:pPr>
            <a:r>
              <a:rPr lang="en-US" sz="2400"/>
              <a:t>To evaluate the system in terms of user acceptability, effectiveness, quality, productivity, and reliability.</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91185"/>
            <a:ext cx="10515600" cy="602615"/>
          </a:xfrm>
        </p:spPr>
        <p:txBody>
          <a:bodyPr>
            <a:normAutofit fontScale="90000"/>
          </a:bodyPr>
          <a:p>
            <a:r>
              <a:rPr lang="en-US"/>
              <a:t>                           </a:t>
            </a:r>
            <a:r>
              <a:rPr lang="en-US" sz="5335"/>
              <a:t> </a:t>
            </a:r>
            <a:r>
              <a:rPr lang="en-US" sz="5335" b="1"/>
              <a:t> </a:t>
            </a:r>
            <a:r>
              <a:rPr lang="en-US" sz="5335" b="1">
                <a:sym typeface="+mn-ea"/>
              </a:rPr>
              <a:t>INDRODUCTION</a:t>
            </a:r>
            <a:br>
              <a:rPr lang="en-US"/>
            </a:br>
            <a:endParaRPr lang="en-US"/>
          </a:p>
        </p:txBody>
      </p:sp>
      <p:sp>
        <p:nvSpPr>
          <p:cNvPr id="4" name="Text Box 3"/>
          <p:cNvSpPr txBox="1"/>
          <p:nvPr/>
        </p:nvSpPr>
        <p:spPr>
          <a:xfrm>
            <a:off x="837565" y="1706880"/>
            <a:ext cx="10516235" cy="4523105"/>
          </a:xfrm>
          <a:prstGeom prst="rect">
            <a:avLst/>
          </a:prstGeom>
          <a:noFill/>
        </p:spPr>
        <p:txBody>
          <a:bodyPr wrap="square" rtlCol="0" anchor="t">
            <a:spAutoFit/>
          </a:bodyPr>
          <a:p>
            <a:pPr marL="342900" indent="-342900">
              <a:buFont typeface="Arial" panose="020B0604020202020204" pitchFamily="34" charset="0"/>
              <a:buChar char="•"/>
            </a:pPr>
            <a:r>
              <a:rPr lang="en-US" sz="2400"/>
              <a:t>An online insurance management system is a web program that tracks the specifics of an insurance policy, as well as customer and company information. This website is an online insurance analysis and information management system that makes it simple to find information about insurance individuals and resources.</a:t>
            </a:r>
            <a:endParaRPr lang="en-US" sz="2400"/>
          </a:p>
          <a:p>
            <a:endParaRPr lang="en-US" sz="2400"/>
          </a:p>
          <a:p>
            <a:pPr marL="342900" indent="-342900">
              <a:buFont typeface="Arial" panose="020B0604020202020204" pitchFamily="34" charset="0"/>
              <a:buChar char="•"/>
            </a:pPr>
            <a:r>
              <a:rPr lang="en-US" sz="2400"/>
              <a:t>When a user logs in to the Policy Holder module, they can see their own personal information. This project can be used by any insurance company to handle insurance details, sanction insurance for customers, process insurance policy details, and conduct all types of insurance processes online. The Insurance Management System is a full-featured solution for businesses that need to manage insurance for their vehicles, equipment, buildings, and other assets.</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81355"/>
            <a:ext cx="10515600" cy="571500"/>
          </a:xfrm>
        </p:spPr>
        <p:txBody>
          <a:bodyPr>
            <a:normAutofit fontScale="90000"/>
          </a:bodyPr>
          <a:p>
            <a:r>
              <a:rPr lang="en-US"/>
              <a:t>                       </a:t>
            </a:r>
            <a:r>
              <a:rPr lang="en-US" sz="4445" b="1"/>
              <a:t>  </a:t>
            </a:r>
            <a:r>
              <a:rPr lang="en-US" sz="5335" b="1">
                <a:sym typeface="+mn-ea"/>
              </a:rPr>
              <a:t>EXISITING SYSTEM</a:t>
            </a:r>
            <a:br>
              <a:rPr lang="en-US"/>
            </a:br>
            <a:endParaRPr lang="en-US"/>
          </a:p>
        </p:txBody>
      </p:sp>
      <p:sp>
        <p:nvSpPr>
          <p:cNvPr id="4" name="Text Box 3"/>
          <p:cNvSpPr txBox="1"/>
          <p:nvPr/>
        </p:nvSpPr>
        <p:spPr>
          <a:xfrm>
            <a:off x="838200" y="1738630"/>
            <a:ext cx="10514965" cy="4154170"/>
          </a:xfrm>
          <a:prstGeom prst="rect">
            <a:avLst/>
          </a:prstGeom>
          <a:noFill/>
        </p:spPr>
        <p:txBody>
          <a:bodyPr wrap="square" rtlCol="0" anchor="t">
            <a:spAutoFit/>
          </a:bodyPr>
          <a:p>
            <a:pPr marL="342900" indent="-342900">
              <a:buFont typeface="Arial" panose="020B0604020202020204" pitchFamily="34" charset="0"/>
              <a:buChar char="•"/>
            </a:pPr>
            <a:r>
              <a:rPr lang="en-US" sz="2400"/>
              <a:t>In the existing Insurance Management System, the work is done by hand. All the details for the insurance such as cash information or age related important information was collected into the hard copy and by chance if any of the document get missed up or get harmed then whole of the information will be missed, resulted into the major loss for the user.</a:t>
            </a:r>
            <a:endParaRPr lang="en-US" sz="2400"/>
          </a:p>
          <a:p>
            <a:endParaRPr lang="en-US" sz="2400"/>
          </a:p>
          <a:p>
            <a:pPr marL="342900" indent="-342900">
              <a:buFont typeface="Arial" panose="020B0604020202020204" pitchFamily="34" charset="0"/>
              <a:buChar char="•"/>
            </a:pPr>
            <a:r>
              <a:rPr lang="en-US" sz="2400"/>
              <a:t>Also adding all the details manually will take a lot of time and also a lot more chances of entering the information wrong. And also sending details from one place to another will not be any task because in case while sending one important document from one place to another, it get lost, then also it will proved to a great loss both for the user as well as for the organization</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67480" y="538480"/>
            <a:ext cx="3946525" cy="645160"/>
          </a:xfrm>
          <a:prstGeom prst="rect">
            <a:avLst/>
          </a:prstGeom>
          <a:noFill/>
        </p:spPr>
        <p:txBody>
          <a:bodyPr wrap="square" rtlCol="0">
            <a:spAutoFit/>
          </a:bodyPr>
          <a:p>
            <a:r>
              <a:rPr lang="en-US" sz="3600" b="1"/>
              <a:t>DISADVANTAGES</a:t>
            </a:r>
            <a:endParaRPr lang="en-US" sz="3600" b="1"/>
          </a:p>
        </p:txBody>
      </p:sp>
      <p:sp>
        <p:nvSpPr>
          <p:cNvPr id="100" name="Text Box 99"/>
          <p:cNvSpPr txBox="1"/>
          <p:nvPr/>
        </p:nvSpPr>
        <p:spPr>
          <a:xfrm>
            <a:off x="1021715" y="2282190"/>
            <a:ext cx="10616565" cy="3107690"/>
          </a:xfrm>
          <a:prstGeom prst="rect">
            <a:avLst/>
          </a:prstGeom>
          <a:noFill/>
          <a:ln w="9525">
            <a:noFill/>
          </a:ln>
        </p:spPr>
        <p:txBody>
          <a:bodyPr wrap="square">
            <a:spAutoFit/>
          </a:bodyPr>
          <a:p>
            <a:pPr marL="228600" indent="-228600"/>
            <a:r>
              <a:rPr lang="en-US" sz="2800" b="0">
                <a:solidFill>
                  <a:srgbClr val="252525"/>
                </a:solidFill>
                <a:latin typeface="Times New Roman" panose="02020603050405020304" charset="0"/>
              </a:rPr>
              <a:t>• It is time taking process. There is no online Insurance management facility in this system. There is no rich user interface.• There is very less security for saving data; some data may be loss due to mismanagement. • In this system there is no report generation.• It’s a limited system and fewer users friendly.• In this system users cannot able to restrict the information.</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66750"/>
            <a:ext cx="10515600" cy="768350"/>
          </a:xfrm>
        </p:spPr>
        <p:txBody>
          <a:bodyPr>
            <a:normAutofit fontScale="90000"/>
          </a:bodyPr>
          <a:p>
            <a:r>
              <a:rPr lang="en-US"/>
              <a:t>                        </a:t>
            </a:r>
            <a:r>
              <a:rPr lang="en-US" sz="5335" b="1"/>
              <a:t> </a:t>
            </a:r>
            <a:r>
              <a:rPr lang="en-US" sz="5335" b="1">
                <a:sym typeface="+mn-ea"/>
              </a:rPr>
              <a:t>PROPOSED SYSTEM</a:t>
            </a:r>
            <a:br>
              <a:rPr lang="en-US"/>
            </a:br>
            <a:endParaRPr lang="en-US"/>
          </a:p>
        </p:txBody>
      </p:sp>
      <p:sp>
        <p:nvSpPr>
          <p:cNvPr id="100" name="Text Box 99"/>
          <p:cNvSpPr txBox="1"/>
          <p:nvPr/>
        </p:nvSpPr>
        <p:spPr>
          <a:xfrm>
            <a:off x="1082040" y="1435100"/>
            <a:ext cx="9650730" cy="4556125"/>
          </a:xfrm>
          <a:prstGeom prst="rect">
            <a:avLst/>
          </a:prstGeom>
          <a:noFill/>
          <a:ln w="9525">
            <a:noFill/>
          </a:ln>
        </p:spPr>
        <p:txBody>
          <a:bodyPr wrap="square">
            <a:spAutoFit/>
          </a:bodyPr>
          <a:p>
            <a:pPr indent="0">
              <a:lnSpc>
                <a:spcPct val="110000"/>
              </a:lnSpc>
            </a:pPr>
            <a:r>
              <a:rPr lang="en-US" sz="2400" b="0">
                <a:solidFill>
                  <a:srgbClr val="252525"/>
                </a:solidFill>
                <a:latin typeface="Times New Roman" panose="02020603050405020304" charset="0"/>
              </a:rPr>
              <a:t>The actual process of the organization can be modularized into three different independent views 1. Customer view2. Policy holders view3. System administrators viewThe Agent at any time can view the required information whether it is policies, or customers at the click of a mouse and instance of a second.If planned in an organized manner the customers can be provided an online terminal.The customers or policyholder’s reminders can be generated at speed just by query for the specific customers.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919345" y="584200"/>
            <a:ext cx="2828925" cy="645160"/>
          </a:xfrm>
          <a:prstGeom prst="rect">
            <a:avLst/>
          </a:prstGeom>
          <a:noFill/>
        </p:spPr>
        <p:txBody>
          <a:bodyPr wrap="square" rtlCol="0">
            <a:spAutoFit/>
          </a:bodyPr>
          <a:p>
            <a:r>
              <a:rPr lang="en-US" sz="3600" b="1"/>
              <a:t>ADVANTAGES</a:t>
            </a:r>
            <a:endParaRPr lang="en-US" sz="3600" b="1"/>
          </a:p>
        </p:txBody>
      </p:sp>
      <p:sp>
        <p:nvSpPr>
          <p:cNvPr id="100" name="Text Box 99"/>
          <p:cNvSpPr txBox="1"/>
          <p:nvPr/>
        </p:nvSpPr>
        <p:spPr>
          <a:xfrm>
            <a:off x="1292860" y="2195830"/>
            <a:ext cx="9333865" cy="3538220"/>
          </a:xfrm>
          <a:prstGeom prst="rect">
            <a:avLst/>
          </a:prstGeom>
          <a:noFill/>
          <a:ln w="9525">
            <a:noFill/>
          </a:ln>
        </p:spPr>
        <p:txBody>
          <a:bodyPr wrap="square">
            <a:spAutoFit/>
          </a:bodyPr>
          <a:p>
            <a:pPr marL="457200" indent="-457200">
              <a:buFont typeface="Arial" panose="020B0604020202020204" pitchFamily="34" charset="0"/>
              <a:buChar char="•"/>
            </a:pPr>
            <a:r>
              <a:rPr lang="en-US" sz="2800" b="0">
                <a:solidFill>
                  <a:srgbClr val="252525"/>
                </a:solidFill>
                <a:latin typeface="Times New Roman" panose="02020603050405020304" charset="0"/>
              </a:rPr>
              <a:t>Our insurance management system is very useful to customers in providing more information about all insurance companies and their policies that are uniquely launched in our website.• The system reduces manual work during registration of policies.• This system also provides online payments for the customers.</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5237</Words>
  <Application>WPS Presentation</Application>
  <PresentationFormat>Widescreen</PresentationFormat>
  <Paragraphs>122</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Calibri Light</vt:lpstr>
      <vt:lpstr>Calibri</vt:lpstr>
      <vt:lpstr>Microsoft YaHei</vt:lpstr>
      <vt:lpstr>Arial Unicode MS</vt:lpstr>
      <vt:lpstr>Bahnschrift</vt:lpstr>
      <vt:lpstr>Bahnschrift Light SemiCondensed</vt:lpstr>
      <vt:lpstr>Trebuchet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kalai</cp:lastModifiedBy>
  <cp:revision>1</cp:revision>
  <dcterms:created xsi:type="dcterms:W3CDTF">2022-06-22T00:59:32Z</dcterms:created>
  <dcterms:modified xsi:type="dcterms:W3CDTF">2022-06-22T00:59:32Z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5356D0887C0B43EC88D37A25BAB5FCC6</vt:lpwstr>
  </property>
  <property fmtid="{D5CDD505-2E9C-101B-9397-08002B2CF9AE}" pid="3" name="KSOProductBuildVer">
    <vt:lpwstr>1033-11.2.0.11156</vt:lpwstr>
  </property>
</Properties>
</file>