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23" r:id="rId4"/>
  </p:sldMasterIdLst>
  <p:notesMasterIdLst>
    <p:notesMasterId r:id="rId30"/>
  </p:notesMasterIdLst>
  <p:handoutMasterIdLst>
    <p:handoutMasterId r:id="rId31"/>
  </p:handoutMasterIdLst>
  <p:sldIdLst>
    <p:sldId id="290" r:id="rId5"/>
    <p:sldId id="311" r:id="rId6"/>
    <p:sldId id="329" r:id="rId7"/>
    <p:sldId id="343" r:id="rId8"/>
    <p:sldId id="309" r:id="rId9"/>
    <p:sldId id="328" r:id="rId10"/>
    <p:sldId id="330" r:id="rId11"/>
    <p:sldId id="361" r:id="rId12"/>
    <p:sldId id="332" r:id="rId13"/>
    <p:sldId id="364" r:id="rId14"/>
    <p:sldId id="374" r:id="rId15"/>
    <p:sldId id="367" r:id="rId16"/>
    <p:sldId id="371" r:id="rId17"/>
    <p:sldId id="372" r:id="rId18"/>
    <p:sldId id="373" r:id="rId19"/>
    <p:sldId id="369" r:id="rId20"/>
    <p:sldId id="333" r:id="rId21"/>
    <p:sldId id="334" r:id="rId22"/>
    <p:sldId id="335" r:id="rId23"/>
    <p:sldId id="342" r:id="rId24"/>
    <p:sldId id="366" r:id="rId25"/>
    <p:sldId id="346" r:id="rId26"/>
    <p:sldId id="336" r:id="rId27"/>
    <p:sldId id="370" r:id="rId28"/>
    <p:sldId id="294" r:id="rId29"/>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pitchFamily="18" charset="0"/>
        <a:ea typeface="+mn-ea"/>
        <a:cs typeface="+mn-cs"/>
      </a:defRPr>
    </a:lvl5pPr>
    <a:lvl6pPr marL="2286000" algn="l" defTabSz="914400" rtl="0" eaLnBrk="1" latinLnBrk="0" hangingPunct="1">
      <a:defRPr kern="1200">
        <a:solidFill>
          <a:schemeClr val="tx1"/>
        </a:solidFill>
        <a:latin typeface="Times" pitchFamily="18" charset="0"/>
        <a:ea typeface="+mn-ea"/>
        <a:cs typeface="+mn-cs"/>
      </a:defRPr>
    </a:lvl6pPr>
    <a:lvl7pPr marL="2743200" algn="l" defTabSz="914400" rtl="0" eaLnBrk="1" latinLnBrk="0" hangingPunct="1">
      <a:defRPr kern="1200">
        <a:solidFill>
          <a:schemeClr val="tx1"/>
        </a:solidFill>
        <a:latin typeface="Times" pitchFamily="18" charset="0"/>
        <a:ea typeface="+mn-ea"/>
        <a:cs typeface="+mn-cs"/>
      </a:defRPr>
    </a:lvl7pPr>
    <a:lvl8pPr marL="3200400" algn="l" defTabSz="914400" rtl="0" eaLnBrk="1" latinLnBrk="0" hangingPunct="1">
      <a:defRPr kern="1200">
        <a:solidFill>
          <a:schemeClr val="tx1"/>
        </a:solidFill>
        <a:latin typeface="Times" pitchFamily="18" charset="0"/>
        <a:ea typeface="+mn-ea"/>
        <a:cs typeface="+mn-cs"/>
      </a:defRPr>
    </a:lvl8pPr>
    <a:lvl9pPr marL="3657600" algn="l" defTabSz="914400" rtl="0" eaLnBrk="1" latinLnBrk="0" hangingPunct="1">
      <a:defRPr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3515">
          <p15:clr>
            <a:srgbClr val="A4A3A4"/>
          </p15:clr>
        </p15:guide>
        <p15:guide id="2" orient="horz" pos="905">
          <p15:clr>
            <a:srgbClr val="A4A3A4"/>
          </p15:clr>
        </p15:guide>
        <p15:guide id="3" pos="436">
          <p15:clr>
            <a:srgbClr val="A4A3A4"/>
          </p15:clr>
        </p15:guide>
        <p15:guide id="4" pos="1678">
          <p15:clr>
            <a:srgbClr val="A4A3A4"/>
          </p15:clr>
        </p15:guide>
        <p15:guide id="5" pos="53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e Kaye" initials="VK" lastIdx="9" clrIdx="0"/>
  <p:cmAuthor id="2" name="Sowmya Shekar" initials="SS"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FFCC"/>
    <a:srgbClr val="A5BFDB"/>
    <a:srgbClr val="FFCC00"/>
    <a:srgbClr val="CCCC00"/>
    <a:srgbClr val="FF7C80"/>
    <a:srgbClr val="FF66FF"/>
    <a:srgbClr val="FFCCFF"/>
    <a:srgbClr val="FF9933"/>
    <a:srgbClr val="F1F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95501" autoAdjust="0"/>
  </p:normalViewPr>
  <p:slideViewPr>
    <p:cSldViewPr snapToGrid="0" snapToObjects="1">
      <p:cViewPr>
        <p:scale>
          <a:sx n="125" d="100"/>
          <a:sy n="125" d="100"/>
        </p:scale>
        <p:origin x="336" y="-192"/>
      </p:cViewPr>
      <p:guideLst>
        <p:guide orient="horz" pos="3515"/>
        <p:guide orient="horz" pos="905"/>
        <p:guide pos="436"/>
        <p:guide pos="1678"/>
        <p:guide pos="5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200" d="100"/>
          <a:sy n="200" d="100"/>
        </p:scale>
        <p:origin x="-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2760022-D8D6-4B54-87FB-0DEFBFEBC482}" type="datetimeFigureOut">
              <a:rPr lang="en-US"/>
              <a:pPr>
                <a:defRPr/>
              </a:pPr>
              <a:t>4/27/2017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0F0333E-8100-4514-A99F-3BA66221E0CA}" type="slidenum">
              <a:rPr lang="en-US"/>
              <a:pPr>
                <a:defRPr/>
              </a:pPr>
              <a:t>‹#›</a:t>
            </a:fld>
            <a:endParaRPr lang="en-US"/>
          </a:p>
        </p:txBody>
      </p:sp>
    </p:spTree>
    <p:extLst>
      <p:ext uri="{BB962C8B-B14F-4D97-AF65-F5344CB8AC3E}">
        <p14:creationId xmlns:p14="http://schemas.microsoft.com/office/powerpoint/2010/main" val="251363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8C7A144-C1A2-48B6-8B73-87E9B545CA65}" type="slidenum">
              <a:rPr lang="en-US"/>
              <a:pPr>
                <a:defRPr/>
              </a:pPr>
              <a:t>‹#›</a:t>
            </a:fld>
            <a:endParaRPr lang="en-US" dirty="0"/>
          </a:p>
        </p:txBody>
      </p:sp>
    </p:spTree>
    <p:extLst>
      <p:ext uri="{BB962C8B-B14F-4D97-AF65-F5344CB8AC3E}">
        <p14:creationId xmlns:p14="http://schemas.microsoft.com/office/powerpoint/2010/main" val="285213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charset="0"/>
              </a:defRPr>
            </a:lvl1pPr>
            <a:lvl2pPr marL="730171" indent="-280835" defTabSz="914274">
              <a:defRPr sz="2400">
                <a:solidFill>
                  <a:schemeClr val="tx1"/>
                </a:solidFill>
                <a:latin typeface="Arial" charset="0"/>
              </a:defRPr>
            </a:lvl2pPr>
            <a:lvl3pPr marL="1123340" indent="-224668" defTabSz="914274">
              <a:defRPr sz="2400">
                <a:solidFill>
                  <a:schemeClr val="tx1"/>
                </a:solidFill>
                <a:latin typeface="Arial" charset="0"/>
              </a:defRPr>
            </a:lvl3pPr>
            <a:lvl4pPr marL="1572677" indent="-224668" defTabSz="914274">
              <a:defRPr sz="2400">
                <a:solidFill>
                  <a:schemeClr val="tx1"/>
                </a:solidFill>
                <a:latin typeface="Arial" charset="0"/>
              </a:defRPr>
            </a:lvl4pPr>
            <a:lvl5pPr marL="2022013" indent="-224668" defTabSz="914274">
              <a:defRPr sz="2400">
                <a:solidFill>
                  <a:schemeClr val="tx1"/>
                </a:solidFill>
                <a:latin typeface="Arial" charset="0"/>
              </a:defRPr>
            </a:lvl5pPr>
            <a:lvl6pPr marL="2471349" indent="-224668" defTabSz="914274" eaLnBrk="0" fontAlgn="base" hangingPunct="0">
              <a:spcBef>
                <a:spcPct val="0"/>
              </a:spcBef>
              <a:spcAft>
                <a:spcPct val="0"/>
              </a:spcAft>
              <a:defRPr sz="2400">
                <a:solidFill>
                  <a:schemeClr val="tx1"/>
                </a:solidFill>
                <a:latin typeface="Arial" charset="0"/>
              </a:defRPr>
            </a:lvl6pPr>
            <a:lvl7pPr marL="2920685" indent="-224668" defTabSz="914274" eaLnBrk="0" fontAlgn="base" hangingPunct="0">
              <a:spcBef>
                <a:spcPct val="0"/>
              </a:spcBef>
              <a:spcAft>
                <a:spcPct val="0"/>
              </a:spcAft>
              <a:defRPr sz="2400">
                <a:solidFill>
                  <a:schemeClr val="tx1"/>
                </a:solidFill>
                <a:latin typeface="Arial" charset="0"/>
              </a:defRPr>
            </a:lvl7pPr>
            <a:lvl8pPr marL="3370021" indent="-224668" defTabSz="914274" eaLnBrk="0" fontAlgn="base" hangingPunct="0">
              <a:spcBef>
                <a:spcPct val="0"/>
              </a:spcBef>
              <a:spcAft>
                <a:spcPct val="0"/>
              </a:spcAft>
              <a:defRPr sz="2400">
                <a:solidFill>
                  <a:schemeClr val="tx1"/>
                </a:solidFill>
                <a:latin typeface="Arial" charset="0"/>
              </a:defRPr>
            </a:lvl8pPr>
            <a:lvl9pPr marL="3819357" indent="-224668" defTabSz="914274" eaLnBrk="0" fontAlgn="base" hangingPunct="0">
              <a:spcBef>
                <a:spcPct val="0"/>
              </a:spcBef>
              <a:spcAft>
                <a:spcPct val="0"/>
              </a:spcAft>
              <a:defRPr sz="2400">
                <a:solidFill>
                  <a:schemeClr val="tx1"/>
                </a:solidFill>
                <a:latin typeface="Arial" charset="0"/>
              </a:defRPr>
            </a:lvl9pPr>
          </a:lstStyle>
          <a:p>
            <a:fld id="{ECF97EAE-4472-4FEA-89D1-485299EAE68C}" type="slidenum">
              <a:rPr lang="en-US" sz="1200">
                <a:latin typeface="Times" pitchFamily="18" charset="0"/>
              </a:rPr>
              <a:pPr/>
              <a:t>1</a:t>
            </a:fld>
            <a:endParaRPr lang="en-US" sz="1200" dirty="0">
              <a:latin typeface="Times"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98235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E6B7132-5C6F-4957-BD47-C6EEEB03DB85}" type="slidenum">
              <a:rPr lang="en-US" smtClean="0"/>
              <a:pPr eaLnBrk="1" hangingPunct="1"/>
              <a:t>18</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99401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19</a:t>
            </a:fld>
            <a:endParaRPr lang="en-US" dirty="0"/>
          </a:p>
        </p:txBody>
      </p:sp>
    </p:spTree>
    <p:extLst>
      <p:ext uri="{BB962C8B-B14F-4D97-AF65-F5344CB8AC3E}">
        <p14:creationId xmlns:p14="http://schemas.microsoft.com/office/powerpoint/2010/main" val="2479995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20</a:t>
            </a:fld>
            <a:endParaRPr lang="en-US" dirty="0"/>
          </a:p>
        </p:txBody>
      </p:sp>
    </p:spTree>
    <p:extLst>
      <p:ext uri="{BB962C8B-B14F-4D97-AF65-F5344CB8AC3E}">
        <p14:creationId xmlns:p14="http://schemas.microsoft.com/office/powerpoint/2010/main" val="77761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22</a:t>
            </a:fld>
            <a:endParaRPr lang="en-US" dirty="0"/>
          </a:p>
        </p:txBody>
      </p:sp>
    </p:spTree>
    <p:extLst>
      <p:ext uri="{BB962C8B-B14F-4D97-AF65-F5344CB8AC3E}">
        <p14:creationId xmlns:p14="http://schemas.microsoft.com/office/powerpoint/2010/main" val="777610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23</a:t>
            </a:fld>
            <a:endParaRPr lang="en-US" dirty="0"/>
          </a:p>
        </p:txBody>
      </p:sp>
    </p:spTree>
    <p:extLst>
      <p:ext uri="{BB962C8B-B14F-4D97-AF65-F5344CB8AC3E}">
        <p14:creationId xmlns:p14="http://schemas.microsoft.com/office/powerpoint/2010/main" val="61412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2</a:t>
            </a:fld>
            <a:endParaRPr lang="en-US" dirty="0"/>
          </a:p>
        </p:txBody>
      </p:sp>
    </p:spTree>
    <p:extLst>
      <p:ext uri="{BB962C8B-B14F-4D97-AF65-F5344CB8AC3E}">
        <p14:creationId xmlns:p14="http://schemas.microsoft.com/office/powerpoint/2010/main" val="321782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3</a:t>
            </a:fld>
            <a:endParaRPr lang="en-US" dirty="0"/>
          </a:p>
        </p:txBody>
      </p:sp>
    </p:spTree>
    <p:extLst>
      <p:ext uri="{BB962C8B-B14F-4D97-AF65-F5344CB8AC3E}">
        <p14:creationId xmlns:p14="http://schemas.microsoft.com/office/powerpoint/2010/main" val="305008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4</a:t>
            </a:fld>
            <a:endParaRPr lang="en-US" dirty="0"/>
          </a:p>
        </p:txBody>
      </p:sp>
    </p:spTree>
    <p:extLst>
      <p:ext uri="{BB962C8B-B14F-4D97-AF65-F5344CB8AC3E}">
        <p14:creationId xmlns:p14="http://schemas.microsoft.com/office/powerpoint/2010/main" val="291824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5</a:t>
            </a:fld>
            <a:endParaRPr lang="en-US" dirty="0"/>
          </a:p>
        </p:txBody>
      </p:sp>
    </p:spTree>
    <p:extLst>
      <p:ext uri="{BB962C8B-B14F-4D97-AF65-F5344CB8AC3E}">
        <p14:creationId xmlns:p14="http://schemas.microsoft.com/office/powerpoint/2010/main" val="289275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6</a:t>
            </a:fld>
            <a:endParaRPr lang="en-US" dirty="0"/>
          </a:p>
        </p:txBody>
      </p:sp>
    </p:spTree>
    <p:extLst>
      <p:ext uri="{BB962C8B-B14F-4D97-AF65-F5344CB8AC3E}">
        <p14:creationId xmlns:p14="http://schemas.microsoft.com/office/powerpoint/2010/main" val="900349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7</a:t>
            </a:fld>
            <a:endParaRPr lang="en-US" dirty="0"/>
          </a:p>
        </p:txBody>
      </p:sp>
    </p:spTree>
    <p:extLst>
      <p:ext uri="{BB962C8B-B14F-4D97-AF65-F5344CB8AC3E}">
        <p14:creationId xmlns:p14="http://schemas.microsoft.com/office/powerpoint/2010/main" val="27700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endParaRPr lang="en-IN" dirty="0"/>
          </a:p>
        </p:txBody>
      </p:sp>
      <p:sp>
        <p:nvSpPr>
          <p:cNvPr id="24580"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E6AE84-E166-4016-9EA2-F0255D72451E}" type="slidenum">
              <a:rPr lang="en-US" smtClean="0"/>
              <a:pPr eaLnBrk="1" hangingPunct="1"/>
              <a:t>9</a:t>
            </a:fld>
            <a:endParaRPr lang="en-US"/>
          </a:p>
        </p:txBody>
      </p:sp>
    </p:spTree>
    <p:extLst>
      <p:ext uri="{BB962C8B-B14F-4D97-AF65-F5344CB8AC3E}">
        <p14:creationId xmlns:p14="http://schemas.microsoft.com/office/powerpoint/2010/main" val="103898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C7A144-C1A2-48B6-8B73-87E9B545CA65}" type="slidenum">
              <a:rPr lang="en-US" smtClean="0"/>
              <a:pPr>
                <a:defRPr/>
              </a:pPr>
              <a:t>17</a:t>
            </a:fld>
            <a:endParaRPr lang="en-US" dirty="0"/>
          </a:p>
        </p:txBody>
      </p:sp>
    </p:spTree>
    <p:extLst>
      <p:ext uri="{BB962C8B-B14F-4D97-AF65-F5344CB8AC3E}">
        <p14:creationId xmlns:p14="http://schemas.microsoft.com/office/powerpoint/2010/main" val="810911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01625" y="333610"/>
            <a:ext cx="8550275" cy="52466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AutoShape 5"/>
          <p:cNvSpPr>
            <a:spLocks noChangeArrowheads="1"/>
          </p:cNvSpPr>
          <p:nvPr/>
        </p:nvSpPr>
        <p:spPr bwMode="auto">
          <a:xfrm flipH="1">
            <a:off x="8299450" y="5010150"/>
            <a:ext cx="552450" cy="55245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9875" name="Rectangle 3"/>
          <p:cNvSpPr>
            <a:spLocks noGrp="1" noChangeArrowheads="1"/>
          </p:cNvSpPr>
          <p:nvPr>
            <p:ph type="ctrTitle"/>
          </p:nvPr>
        </p:nvSpPr>
        <p:spPr>
          <a:xfrm>
            <a:off x="469900" y="2727325"/>
            <a:ext cx="7635875" cy="1470025"/>
          </a:xfrm>
        </p:spPr>
        <p:txBody>
          <a:bodyPr/>
          <a:lstStyle>
            <a:lvl1pPr marL="347663" indent="-347663">
              <a:buClr>
                <a:srgbClr val="F48C0E"/>
              </a:buClr>
              <a:buFont typeface="Trade Gothic" charset="0"/>
              <a:buChar char="&gt;"/>
              <a:defRPr sz="4000">
                <a:latin typeface="Calibri" pitchFamily="34" charset="0"/>
                <a:cs typeface="Calibri" pitchFamily="34" charset="0"/>
              </a:defRPr>
            </a:lvl1pPr>
          </a:lstStyle>
          <a:p>
            <a:r>
              <a:rPr lang="en-US" dirty="0"/>
              <a:t>Click to edit Master title style</a:t>
            </a:r>
          </a:p>
        </p:txBody>
      </p:sp>
      <p:sp>
        <p:nvSpPr>
          <p:cNvPr id="79876" name="Rectangle 4"/>
          <p:cNvSpPr>
            <a:spLocks noGrp="1" noChangeArrowheads="1"/>
          </p:cNvSpPr>
          <p:nvPr>
            <p:ph type="subTitle" idx="1"/>
          </p:nvPr>
        </p:nvSpPr>
        <p:spPr>
          <a:xfrm>
            <a:off x="835025" y="4340225"/>
            <a:ext cx="6103938" cy="777875"/>
          </a:xfrm>
        </p:spPr>
        <p:txBody>
          <a:bodyPr/>
          <a:lstStyle>
            <a:lvl1pPr marL="0" indent="0">
              <a:buFont typeface="Trade Gothic" charset="0"/>
              <a:buNone/>
              <a:defRPr>
                <a:latin typeface="Calibri" pitchFamily="34" charset="0"/>
                <a:cs typeface="Calibri" pitchFamily="34" charset="0"/>
              </a:defRPr>
            </a:lvl1pPr>
          </a:lstStyle>
          <a:p>
            <a:r>
              <a:rPr lang="en-US" dirty="0"/>
              <a:t>Click to edit Master subtitle style</a:t>
            </a:r>
          </a:p>
        </p:txBody>
      </p:sp>
      <p:pic>
        <p:nvPicPr>
          <p:cNvPr id="7"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1625" y="6015038"/>
            <a:ext cx="2373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NationalMI469x90.gi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4923" y="6042494"/>
            <a:ext cx="2277810" cy="432249"/>
          </a:xfrm>
          <a:prstGeom prst="rect">
            <a:avLst/>
          </a:prstGeom>
        </p:spPr>
      </p:pic>
    </p:spTree>
    <p:extLst>
      <p:ext uri="{BB962C8B-B14F-4D97-AF65-F5344CB8AC3E}">
        <p14:creationId xmlns:p14="http://schemas.microsoft.com/office/powerpoint/2010/main" val="142479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987EC171-79E3-432B-9802-36F293D08F86}" type="slidenum">
              <a:rPr lang="en-US"/>
              <a:pPr>
                <a:defRPr/>
              </a:pPr>
              <a:t>‹#›</a:t>
            </a:fld>
            <a:endParaRPr lang="en-US" dirty="0"/>
          </a:p>
        </p:txBody>
      </p:sp>
    </p:spTree>
    <p:extLst>
      <p:ext uri="{BB962C8B-B14F-4D97-AF65-F5344CB8AC3E}">
        <p14:creationId xmlns:p14="http://schemas.microsoft.com/office/powerpoint/2010/main" val="34588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9563"/>
            <a:ext cx="1943100" cy="5135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309563"/>
            <a:ext cx="5676900" cy="5135562"/>
          </a:xfrm>
        </p:spPr>
        <p:txBody>
          <a:bodyPr vert="eaVert"/>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3D81A37C-0835-46F8-9251-27AC16A95D5D}" type="slidenum">
              <a:rPr lang="en-US"/>
              <a:pPr>
                <a:defRPr/>
              </a:pPr>
              <a:t>‹#›</a:t>
            </a:fld>
            <a:endParaRPr lang="en-US" dirty="0"/>
          </a:p>
        </p:txBody>
      </p:sp>
    </p:spTree>
    <p:extLst>
      <p:ext uri="{BB962C8B-B14F-4D97-AF65-F5344CB8AC3E}">
        <p14:creationId xmlns:p14="http://schemas.microsoft.com/office/powerpoint/2010/main" val="199862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9563"/>
            <a:ext cx="7772400" cy="1143000"/>
          </a:xfrm>
        </p:spPr>
        <p:txBody>
          <a:bodyPr/>
          <a:lstStyle>
            <a:lvl1pPr>
              <a:buClr>
                <a:srgbClr val="F48C0E"/>
              </a:buClr>
              <a:defRPr/>
            </a:lvl1pPr>
          </a:lstStyle>
          <a:p>
            <a:r>
              <a:rPr lang="en-US" dirty="0"/>
              <a:t>Click to edit Master title style</a:t>
            </a:r>
          </a:p>
        </p:txBody>
      </p:sp>
      <p:sp>
        <p:nvSpPr>
          <p:cNvPr id="3" name="Chart Placeholder 2"/>
          <p:cNvSpPr>
            <a:spLocks noGrp="1"/>
          </p:cNvSpPr>
          <p:nvPr>
            <p:ph type="chart" sz="half" idx="1"/>
          </p:nvPr>
        </p:nvSpPr>
        <p:spPr>
          <a:xfrm>
            <a:off x="685800" y="1509713"/>
            <a:ext cx="3810000" cy="3935412"/>
          </a:xfrm>
        </p:spPr>
        <p:txBody>
          <a:bodyPr/>
          <a:lstStyle>
            <a:lvl1pPr>
              <a:buClr>
                <a:srgbClr val="F48C0E"/>
              </a:buClr>
              <a:defRPr>
                <a:latin typeface="Calibri" pitchFamily="34" charset="0"/>
                <a:cs typeface="Calibri" pitchFamily="34" charset="0"/>
              </a:defRPr>
            </a:lvl1pPr>
          </a:lstStyle>
          <a:p>
            <a:pPr lvl="0"/>
            <a:endParaRPr lang="en-US" noProof="0" dirty="0"/>
          </a:p>
        </p:txBody>
      </p:sp>
      <p:sp>
        <p:nvSpPr>
          <p:cNvPr id="4" name="Text Placeholder 3"/>
          <p:cNvSpPr>
            <a:spLocks noGrp="1"/>
          </p:cNvSpPr>
          <p:nvPr>
            <p:ph type="body" sz="half" idx="2"/>
          </p:nvPr>
        </p:nvSpPr>
        <p:spPr>
          <a:xfrm>
            <a:off x="4648200" y="1509713"/>
            <a:ext cx="3810000" cy="3935412"/>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94E6B6C1-C17D-4804-93B5-63645DE81E81}" type="slidenum">
              <a:rPr lang="en-US"/>
              <a:pPr>
                <a:defRPr/>
              </a:pPr>
              <a:t>‹#›</a:t>
            </a:fld>
            <a:endParaRPr lang="en-US" dirty="0"/>
          </a:p>
        </p:txBody>
      </p:sp>
    </p:spTree>
    <p:extLst>
      <p:ext uri="{BB962C8B-B14F-4D97-AF65-F5344CB8AC3E}">
        <p14:creationId xmlns:p14="http://schemas.microsoft.com/office/powerpoint/2010/main" val="162506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9563"/>
            <a:ext cx="7772400" cy="1143000"/>
          </a:xfrm>
        </p:spPr>
        <p:txBody>
          <a:bodyPr/>
          <a:lstStyle>
            <a:lvl1pPr>
              <a:buClr>
                <a:srgbClr val="F48C0E"/>
              </a:buClr>
              <a:defRPr/>
            </a:lvl1pPr>
          </a:lstStyle>
          <a:p>
            <a:r>
              <a:rPr lang="en-US" dirty="0"/>
              <a:t>Click to edit Master title style</a:t>
            </a:r>
          </a:p>
        </p:txBody>
      </p:sp>
      <p:sp>
        <p:nvSpPr>
          <p:cNvPr id="3" name="Content Placeholder 2"/>
          <p:cNvSpPr>
            <a:spLocks noGrp="1"/>
          </p:cNvSpPr>
          <p:nvPr>
            <p:ph sz="quarter" idx="1"/>
          </p:nvPr>
        </p:nvSpPr>
        <p:spPr>
          <a:xfrm>
            <a:off x="685800" y="1509713"/>
            <a:ext cx="3810000" cy="1890712"/>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quarter" idx="10"/>
          </p:nvPr>
        </p:nvSpPr>
        <p:spPr>
          <a:xfrm>
            <a:off x="4648200" y="1509713"/>
            <a:ext cx="3810000" cy="1890712"/>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1"/>
          </p:nvPr>
        </p:nvSpPr>
        <p:spPr>
          <a:xfrm>
            <a:off x="685800" y="3579813"/>
            <a:ext cx="3810000" cy="1890712"/>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4648200" y="3579813"/>
            <a:ext cx="3810000" cy="1890712"/>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a:spLocks noGrp="1"/>
          </p:cNvSpPr>
          <p:nvPr>
            <p:ph type="sldNum" sz="quarter" idx="13"/>
          </p:nvPr>
        </p:nvSpPr>
        <p:spPr/>
        <p:txBody>
          <a:bodyPr/>
          <a:lstStyle>
            <a:lvl1pPr>
              <a:defRPr/>
            </a:lvl1pPr>
          </a:lstStyle>
          <a:p>
            <a:pPr>
              <a:defRPr/>
            </a:pPr>
            <a:fld id="{6EC0F23F-3E05-4B49-988A-F7A1AA919F7F}" type="slidenum">
              <a:rPr lang="en-US"/>
              <a:pPr>
                <a:defRPr/>
              </a:pPr>
              <a:t>‹#›</a:t>
            </a:fld>
            <a:endParaRPr lang="en-US" dirty="0"/>
          </a:p>
        </p:txBody>
      </p:sp>
    </p:spTree>
    <p:extLst>
      <p:ext uri="{BB962C8B-B14F-4D97-AF65-F5344CB8AC3E}">
        <p14:creationId xmlns:p14="http://schemas.microsoft.com/office/powerpoint/2010/main" val="368022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719263"/>
            <a:ext cx="7772400" cy="4071937"/>
          </a:xfrm>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sz="quarter" idx="10"/>
          </p:nvPr>
        </p:nvSpPr>
        <p:spPr>
          <a:xfrm>
            <a:off x="685800" y="309563"/>
            <a:ext cx="7772400" cy="1143000"/>
          </a:xfrm>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lvl1pPr>
              <a:defRPr/>
            </a:lvl1pPr>
          </a:lstStyle>
          <a:p>
            <a:pPr>
              <a:defRPr/>
            </a:pPr>
            <a:fld id="{4144B7EF-A38B-43EB-8815-8860C043D874}" type="slidenum">
              <a:rPr lang="en-US"/>
              <a:pPr>
                <a:defRPr/>
              </a:pPr>
              <a:t>‹#›</a:t>
            </a:fld>
            <a:endParaRPr lang="en-US" dirty="0"/>
          </a:p>
        </p:txBody>
      </p:sp>
    </p:spTree>
    <p:extLst>
      <p:ext uri="{BB962C8B-B14F-4D97-AF65-F5344CB8AC3E}">
        <p14:creationId xmlns:p14="http://schemas.microsoft.com/office/powerpoint/2010/main" val="414579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301625" y="315913"/>
            <a:ext cx="8550275" cy="52466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AutoShape 5"/>
          <p:cNvSpPr>
            <a:spLocks noChangeArrowheads="1"/>
          </p:cNvSpPr>
          <p:nvPr/>
        </p:nvSpPr>
        <p:spPr bwMode="auto">
          <a:xfrm flipH="1">
            <a:off x="8299450" y="5010150"/>
            <a:ext cx="552450" cy="55245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1625" y="6015038"/>
            <a:ext cx="2373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userDrawn="1"/>
        </p:nvSpPr>
        <p:spPr bwMode="auto">
          <a:xfrm>
            <a:off x="5926138" y="6110288"/>
            <a:ext cx="3116262" cy="438150"/>
          </a:xfrm>
          <a:prstGeom prst="rect">
            <a:avLst/>
          </a:prstGeom>
          <a:noFill/>
          <a:ln w="9525">
            <a:noFill/>
            <a:miter lim="800000"/>
            <a:headEnd/>
            <a:tailEnd/>
          </a:ln>
        </p:spPr>
        <p:txBody>
          <a:bodyPr lIns="0" rIns="0" anchor="ctr"/>
          <a:lstStyle/>
          <a:p>
            <a:pPr eaLnBrk="1" hangingPunct="1">
              <a:lnSpc>
                <a:spcPct val="150000"/>
              </a:lnSpc>
              <a:defRPr/>
            </a:pPr>
            <a:r>
              <a:rPr lang="en-US" sz="1600" cap="all" dirty="0">
                <a:latin typeface="Trebuchet MS" pitchFamily="34" charset="0"/>
                <a:cs typeface="Arial" pitchFamily="34" charset="0"/>
              </a:rPr>
              <a:t>People. Passion. Excellence.</a:t>
            </a:r>
          </a:p>
        </p:txBody>
      </p:sp>
      <p:sp>
        <p:nvSpPr>
          <p:cNvPr id="7" name="Rectangle 3"/>
          <p:cNvSpPr>
            <a:spLocks noGrp="1" noChangeArrowheads="1"/>
          </p:cNvSpPr>
          <p:nvPr>
            <p:ph type="ctrTitle"/>
          </p:nvPr>
        </p:nvSpPr>
        <p:spPr>
          <a:xfrm>
            <a:off x="469900" y="2727325"/>
            <a:ext cx="7635875" cy="1470025"/>
          </a:xfrm>
        </p:spPr>
        <p:txBody>
          <a:bodyPr/>
          <a:lstStyle>
            <a:lvl1pPr marL="347663" indent="-347663">
              <a:buClr>
                <a:srgbClr val="F48C0E"/>
              </a:buClr>
              <a:buFont typeface="Trade Gothic" charset="0"/>
              <a:buChar char="&gt;"/>
              <a:defRPr sz="4000">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689291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685800" y="309563"/>
            <a:ext cx="7772400" cy="1143000"/>
          </a:xfrm>
        </p:spPr>
        <p:txBody>
          <a:bodyPr/>
          <a:lstStyle/>
          <a:p>
            <a:r>
              <a:rPr lang="en-US" dirty="0"/>
              <a:t>Click to edit Master title style</a:t>
            </a:r>
          </a:p>
        </p:txBody>
      </p:sp>
      <p:sp>
        <p:nvSpPr>
          <p:cNvPr id="8" name="Slide Number Placeholder 3"/>
          <p:cNvSpPr>
            <a:spLocks noGrp="1"/>
          </p:cNvSpPr>
          <p:nvPr>
            <p:ph type="sldNum" sz="quarter" idx="10"/>
          </p:nvPr>
        </p:nvSpPr>
        <p:spPr/>
        <p:txBody>
          <a:bodyPr/>
          <a:lstStyle>
            <a:lvl1pPr>
              <a:defRPr/>
            </a:lvl1pPr>
          </a:lstStyle>
          <a:p>
            <a:pPr>
              <a:defRPr/>
            </a:pPr>
            <a:fld id="{37F3093E-AC1C-4B45-B823-AF399E041FA4}" type="slidenum">
              <a:rPr lang="en-US"/>
              <a:pPr>
                <a:defRPr/>
              </a:pPr>
              <a:t>‹#›</a:t>
            </a:fld>
            <a:endParaRPr lang="en-US" dirty="0"/>
          </a:p>
        </p:txBody>
      </p:sp>
    </p:spTree>
    <p:extLst>
      <p:ext uri="{BB962C8B-B14F-4D97-AF65-F5344CB8AC3E}">
        <p14:creationId xmlns:p14="http://schemas.microsoft.com/office/powerpoint/2010/main" val="812692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9563"/>
            <a:ext cx="7772400" cy="1143000"/>
          </a:xfrm>
        </p:spPr>
        <p:txBody>
          <a:bodyPr/>
          <a:lstStyle/>
          <a:p>
            <a:r>
              <a:rPr lang="en-US" dirty="0"/>
              <a:t>Click to edit Master title style</a:t>
            </a:r>
          </a:p>
        </p:txBody>
      </p:sp>
      <p:sp>
        <p:nvSpPr>
          <p:cNvPr id="3" name="Content Placeholder 2"/>
          <p:cNvSpPr>
            <a:spLocks noGrp="1"/>
          </p:cNvSpPr>
          <p:nvPr>
            <p:ph sz="quarter" idx="1"/>
          </p:nvPr>
        </p:nvSpPr>
        <p:spPr>
          <a:xfrm>
            <a:off x="685800" y="1509713"/>
            <a:ext cx="3810000" cy="1890712"/>
          </a:xfrm>
        </p:spPr>
        <p:txBody>
          <a:bodyPr/>
          <a:lstStyle>
            <a:lvl1pPr>
              <a:buClr>
                <a:srgbClr val="FF9900"/>
              </a:buClr>
              <a:defRPr>
                <a:latin typeface="Calibri" pitchFamily="34" charset="0"/>
                <a:cs typeface="Calibri" pitchFamily="34" charset="0"/>
              </a:defRPr>
            </a:lvl1pPr>
            <a:lvl2pPr>
              <a:buClr>
                <a:srgbClr val="FF9900"/>
              </a:buClr>
              <a:defRPr>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quarter" idx="10"/>
          </p:nvPr>
        </p:nvSpPr>
        <p:spPr>
          <a:xfrm>
            <a:off x="4648200" y="1509713"/>
            <a:ext cx="3810000" cy="1890712"/>
          </a:xfrm>
        </p:spPr>
        <p:txBody>
          <a:bodyPr/>
          <a:lstStyle>
            <a:lvl1pPr>
              <a:buClr>
                <a:srgbClr val="FF9900"/>
              </a:buClr>
              <a:defRPr>
                <a:latin typeface="Calibri" pitchFamily="34" charset="0"/>
                <a:cs typeface="Calibri" pitchFamily="34" charset="0"/>
              </a:defRPr>
            </a:lvl1pPr>
            <a:lvl2pPr>
              <a:buClr>
                <a:srgbClr val="FF9900"/>
              </a:buClr>
              <a:defRPr>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1"/>
          </p:nvPr>
        </p:nvSpPr>
        <p:spPr>
          <a:xfrm>
            <a:off x="685800" y="3579813"/>
            <a:ext cx="3810000" cy="1890712"/>
          </a:xfrm>
        </p:spPr>
        <p:txBody>
          <a:bodyPr/>
          <a:lstStyle>
            <a:lvl1pPr>
              <a:buClr>
                <a:srgbClr val="FF9900"/>
              </a:buClr>
              <a:defRPr>
                <a:latin typeface="Calibri" pitchFamily="34" charset="0"/>
                <a:cs typeface="Calibri" pitchFamily="34" charset="0"/>
              </a:defRPr>
            </a:lvl1pPr>
            <a:lvl2pPr>
              <a:buClr>
                <a:srgbClr val="FF9900"/>
              </a:buClr>
              <a:defRPr>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4648200" y="3579813"/>
            <a:ext cx="3810000" cy="1890712"/>
          </a:xfrm>
        </p:spPr>
        <p:txBody>
          <a:bodyPr/>
          <a:lstStyle>
            <a:lvl1pPr>
              <a:buClr>
                <a:srgbClr val="FF9900"/>
              </a:buClr>
              <a:defRPr>
                <a:latin typeface="Calibri" pitchFamily="34" charset="0"/>
                <a:cs typeface="Calibri" pitchFamily="34" charset="0"/>
              </a:defRPr>
            </a:lvl1pPr>
            <a:lvl2pPr>
              <a:buClr>
                <a:srgbClr val="FF9900"/>
              </a:buClr>
              <a:defRPr>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a:spLocks noGrp="1"/>
          </p:cNvSpPr>
          <p:nvPr>
            <p:ph type="sldNum" sz="quarter" idx="13"/>
          </p:nvPr>
        </p:nvSpPr>
        <p:spPr/>
        <p:txBody>
          <a:bodyPr/>
          <a:lstStyle>
            <a:lvl1pPr>
              <a:defRPr/>
            </a:lvl1pPr>
          </a:lstStyle>
          <a:p>
            <a:pPr>
              <a:defRPr/>
            </a:pPr>
            <a:fld id="{B32C71DB-323D-4950-94F7-499C5C9DD27C}" type="slidenum">
              <a:rPr lang="en-US"/>
              <a:pPr>
                <a:defRPr/>
              </a:pPr>
              <a:t>‹#›</a:t>
            </a:fld>
            <a:endParaRPr lang="en-US" dirty="0"/>
          </a:p>
        </p:txBody>
      </p:sp>
    </p:spTree>
    <p:extLst>
      <p:ext uri="{BB962C8B-B14F-4D97-AF65-F5344CB8AC3E}">
        <p14:creationId xmlns:p14="http://schemas.microsoft.com/office/powerpoint/2010/main" val="822683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719263"/>
            <a:ext cx="7772400" cy="4071937"/>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buClr>
                <a:srgbClr val="FF9900"/>
              </a:buClr>
              <a:defRPr sz="1800">
                <a:latin typeface="Calibri" pitchFamily="34" charset="0"/>
                <a:cs typeface="Calibri" pitchFamily="34" charset="0"/>
              </a:defRPr>
            </a:lvl3pPr>
            <a:lvl4pPr>
              <a:buClr>
                <a:srgbClr val="FF9900"/>
              </a:buClr>
              <a:defRPr sz="1600">
                <a:latin typeface="Calibri" pitchFamily="34" charset="0"/>
                <a:cs typeface="Calibri" pitchFamily="34" charset="0"/>
              </a:defRPr>
            </a:lvl4pPr>
            <a:lvl5pPr>
              <a:buClr>
                <a:srgbClr val="FF9900"/>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sz="quarter" idx="10"/>
          </p:nvPr>
        </p:nvSpPr>
        <p:spPr>
          <a:xfrm>
            <a:off x="685800" y="309563"/>
            <a:ext cx="7772400" cy="1143000"/>
          </a:xfrm>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lvl1pPr>
              <a:defRPr/>
            </a:lvl1pPr>
          </a:lstStyle>
          <a:p>
            <a:pPr>
              <a:defRPr/>
            </a:pPr>
            <a:fld id="{CEA22DF3-E1B6-4D90-8784-661D30F3140A}" type="slidenum">
              <a:rPr lang="en-US"/>
              <a:pPr>
                <a:defRPr/>
              </a:pPr>
              <a:t>‹#›</a:t>
            </a:fld>
            <a:endParaRPr lang="en-US" dirty="0"/>
          </a:p>
        </p:txBody>
      </p:sp>
    </p:spTree>
    <p:extLst>
      <p:ext uri="{BB962C8B-B14F-4D97-AF65-F5344CB8AC3E}">
        <p14:creationId xmlns:p14="http://schemas.microsoft.com/office/powerpoint/2010/main" val="2217575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301625" y="315913"/>
            <a:ext cx="8550275" cy="52466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AutoShape 5"/>
          <p:cNvSpPr>
            <a:spLocks noChangeArrowheads="1"/>
          </p:cNvSpPr>
          <p:nvPr/>
        </p:nvSpPr>
        <p:spPr bwMode="auto">
          <a:xfrm flipH="1">
            <a:off x="8299450" y="5010150"/>
            <a:ext cx="552450" cy="55245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1625" y="6015038"/>
            <a:ext cx="2373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userDrawn="1"/>
        </p:nvSpPr>
        <p:spPr bwMode="auto">
          <a:xfrm>
            <a:off x="5926138" y="6110288"/>
            <a:ext cx="3116262" cy="438150"/>
          </a:xfrm>
          <a:prstGeom prst="rect">
            <a:avLst/>
          </a:prstGeom>
          <a:noFill/>
          <a:ln w="9525">
            <a:noFill/>
            <a:miter lim="800000"/>
            <a:headEnd/>
            <a:tailEnd/>
          </a:ln>
        </p:spPr>
        <p:txBody>
          <a:bodyPr lIns="0" rIns="0" anchor="ctr"/>
          <a:lstStyle/>
          <a:p>
            <a:pPr eaLnBrk="1" hangingPunct="1">
              <a:lnSpc>
                <a:spcPct val="150000"/>
              </a:lnSpc>
              <a:defRPr/>
            </a:pPr>
            <a:r>
              <a:rPr lang="en-US" sz="1600" cap="all" dirty="0">
                <a:latin typeface="Trebuchet MS" pitchFamily="34" charset="0"/>
                <a:cs typeface="Arial" pitchFamily="34" charset="0"/>
              </a:rPr>
              <a:t>People. Passion. Excellence.</a:t>
            </a:r>
          </a:p>
        </p:txBody>
      </p:sp>
      <p:sp>
        <p:nvSpPr>
          <p:cNvPr id="7" name="Rectangle 3"/>
          <p:cNvSpPr>
            <a:spLocks noGrp="1" noChangeArrowheads="1"/>
          </p:cNvSpPr>
          <p:nvPr>
            <p:ph type="ctrTitle"/>
          </p:nvPr>
        </p:nvSpPr>
        <p:spPr>
          <a:xfrm>
            <a:off x="469900" y="2727325"/>
            <a:ext cx="7635875" cy="1470025"/>
          </a:xfrm>
        </p:spPr>
        <p:txBody>
          <a:bodyPr/>
          <a:lstStyle>
            <a:lvl1pPr marL="347663" indent="-347663">
              <a:buClr>
                <a:srgbClr val="F48C0E"/>
              </a:buClr>
              <a:buFont typeface="Trade Gothic" charset="0"/>
              <a:buChar char="&gt;"/>
              <a:defRPr sz="4000">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00683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F48C0E"/>
              </a:buClr>
              <a:defRPr>
                <a:latin typeface="Calibri" pitchFamily="34" charset="0"/>
                <a:cs typeface="Calibri" pitchFamily="34" charset="0"/>
              </a:defRPr>
            </a:lvl1pPr>
            <a:lvl2pPr>
              <a:buClr>
                <a:srgbClr val="F48C0E"/>
              </a:buClr>
              <a:defRPr>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63AC3697-0402-404B-94FC-EF38EED9D7CF}" type="slidenum">
              <a:rPr lang="en-US"/>
              <a:pPr>
                <a:defRPr/>
              </a:pPr>
              <a:t>‹#›</a:t>
            </a:fld>
            <a:endParaRPr lang="en-US" dirty="0"/>
          </a:p>
        </p:txBody>
      </p:sp>
    </p:spTree>
    <p:extLst>
      <p:ext uri="{BB962C8B-B14F-4D97-AF65-F5344CB8AC3E}">
        <p14:creationId xmlns:p14="http://schemas.microsoft.com/office/powerpoint/2010/main" val="3122311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3_Title Slide">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 name="AutoShape 7"/>
          <p:cNvSpPr>
            <a:spLocks noChangeArrowheads="1"/>
          </p:cNvSpPr>
          <p:nvPr/>
        </p:nvSpPr>
        <p:spPr bwMode="auto">
          <a:xfrm flipH="1">
            <a:off x="8299450" y="5981700"/>
            <a:ext cx="552450" cy="552450"/>
          </a:xfrm>
          <a:prstGeom prst="rtTriangle">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415"/>
          <a:stretch>
            <a:fillRect/>
          </a:stretch>
        </p:blipFill>
        <p:spPr bwMode="auto">
          <a:xfrm>
            <a:off x="7304088" y="5975350"/>
            <a:ext cx="1711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1"/>
          <p:cNvSpPr>
            <a:spLocks noChangeShapeType="1"/>
          </p:cNvSpPr>
          <p:nvPr userDrawn="1"/>
        </p:nvSpPr>
        <p:spPr bwMode="auto">
          <a:xfrm flipH="1">
            <a:off x="0" y="2708275"/>
            <a:ext cx="9144000" cy="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23"/>
          <p:cNvSpPr>
            <a:spLocks noChangeShapeType="1"/>
          </p:cNvSpPr>
          <p:nvPr userDrawn="1"/>
        </p:nvSpPr>
        <p:spPr bwMode="auto">
          <a:xfrm flipH="1">
            <a:off x="0" y="2832100"/>
            <a:ext cx="9144000" cy="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4"/>
          <p:cNvSpPr>
            <a:spLocks noChangeShapeType="1"/>
          </p:cNvSpPr>
          <p:nvPr userDrawn="1"/>
        </p:nvSpPr>
        <p:spPr bwMode="auto">
          <a:xfrm flipH="1" flipV="1">
            <a:off x="677863" y="2849563"/>
            <a:ext cx="0" cy="3684587"/>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25"/>
          <p:cNvSpPr>
            <a:spLocks noChangeShapeType="1"/>
          </p:cNvSpPr>
          <p:nvPr userDrawn="1"/>
        </p:nvSpPr>
        <p:spPr bwMode="auto">
          <a:xfrm flipH="1" flipV="1">
            <a:off x="557213" y="2813050"/>
            <a:ext cx="0" cy="372110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29"/>
          <p:cNvSpPr txBox="1">
            <a:spLocks noChangeArrowheads="1"/>
          </p:cNvSpPr>
          <p:nvPr userDrawn="1"/>
        </p:nvSpPr>
        <p:spPr bwMode="auto">
          <a:xfrm>
            <a:off x="836613" y="3406775"/>
            <a:ext cx="1819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lang="en-US" sz="2000">
                <a:solidFill>
                  <a:srgbClr val="808080"/>
                </a:solidFill>
                <a:effectLst>
                  <a:outerShdw blurRad="38100" dist="38100" dir="2700000" algn="tl">
                    <a:srgbClr val="C0C0C0"/>
                  </a:outerShdw>
                </a:effectLst>
                <a:latin typeface="Trade Gothic" charset="0"/>
              </a:rPr>
              <a:t>Presented by :</a:t>
            </a:r>
          </a:p>
        </p:txBody>
      </p:sp>
      <p:sp>
        <p:nvSpPr>
          <p:cNvPr id="10" name="Text Box 30"/>
          <p:cNvSpPr txBox="1">
            <a:spLocks noChangeArrowheads="1"/>
          </p:cNvSpPr>
          <p:nvPr userDrawn="1"/>
        </p:nvSpPr>
        <p:spPr bwMode="auto">
          <a:xfrm>
            <a:off x="855663" y="3851275"/>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lang="en-US" sz="2000">
                <a:solidFill>
                  <a:srgbClr val="808080"/>
                </a:solidFill>
                <a:effectLst>
                  <a:outerShdw blurRad="38100" dist="38100" dir="2700000" algn="tl">
                    <a:srgbClr val="C0C0C0"/>
                  </a:outerShdw>
                </a:effectLst>
                <a:latin typeface="Trade Gothic" charset="0"/>
              </a:rPr>
              <a:t>Date :</a:t>
            </a:r>
          </a:p>
        </p:txBody>
      </p:sp>
      <p:pic>
        <p:nvPicPr>
          <p:cNvPr id="11" name="Picture 37" descr="tavant"/>
          <p:cNvPicPr>
            <a:picLocks noChangeAspect="1" noChangeArrowheads="1"/>
          </p:cNvPicPr>
          <p:nvPr userDrawn="1"/>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67500" y="5886450"/>
            <a:ext cx="67627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http://www.irnrriver.com/Images/FifthThirdBank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075" y="5557838"/>
            <a:ext cx="3184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727075" y="1692275"/>
            <a:ext cx="7635875" cy="1470025"/>
          </a:xfrm>
        </p:spPr>
        <p:txBody>
          <a:bodyPr/>
          <a:lstStyle>
            <a:lvl1pPr algn="l">
              <a:buClr>
                <a:srgbClr val="F48C0E"/>
              </a:buClr>
              <a:buFont typeface="Trade Gothic" charset="0"/>
              <a:buNone/>
              <a:defRPr sz="3200">
                <a:solidFill>
                  <a:schemeClr val="tx1"/>
                </a:solidFill>
                <a:effectLst>
                  <a:outerShdw blurRad="38100" dist="38100" dir="2700000" algn="tl">
                    <a:srgbClr val="C0C0C0"/>
                  </a:outerShdw>
                </a:effectLst>
              </a:defRPr>
            </a:lvl1pPr>
          </a:lstStyle>
          <a:p>
            <a:pPr lvl="0"/>
            <a:r>
              <a:rPr lang="en-US" noProof="0"/>
              <a:t>Click to edit Master title style</a:t>
            </a:r>
          </a:p>
        </p:txBody>
      </p:sp>
    </p:spTree>
    <p:extLst>
      <p:ext uri="{BB962C8B-B14F-4D97-AF65-F5344CB8AC3E}">
        <p14:creationId xmlns:p14="http://schemas.microsoft.com/office/powerpoint/2010/main" val="19581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cs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4C25FBF5-6B7A-4C24-BF99-9E3E4EF14CDD}" type="slidenum">
              <a:rPr lang="en-US"/>
              <a:pPr>
                <a:defRPr/>
              </a:pPr>
              <a:t>‹#›</a:t>
            </a:fld>
            <a:endParaRPr lang="en-US" dirty="0"/>
          </a:p>
        </p:txBody>
      </p:sp>
    </p:spTree>
    <p:extLst>
      <p:ext uri="{BB962C8B-B14F-4D97-AF65-F5344CB8AC3E}">
        <p14:creationId xmlns:p14="http://schemas.microsoft.com/office/powerpoint/2010/main" val="408829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1509713"/>
            <a:ext cx="3810000" cy="3935412"/>
          </a:xfrm>
        </p:spPr>
        <p:txBody>
          <a:bodyPr/>
          <a:lstStyle>
            <a:lvl1pPr>
              <a:buClr>
                <a:srgbClr val="F48C0E"/>
              </a:buClr>
              <a:defRPr sz="2400">
                <a:latin typeface="Calibri" pitchFamily="34" charset="0"/>
                <a:cs typeface="Calibri" pitchFamily="34" charset="0"/>
              </a:defRPr>
            </a:lvl1pPr>
            <a:lvl2pPr>
              <a:buClr>
                <a:srgbClr val="F48C0E"/>
              </a:buClr>
              <a:defRPr sz="2000">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09713"/>
            <a:ext cx="3810000" cy="3935412"/>
          </a:xfrm>
        </p:spPr>
        <p:txBody>
          <a:bodyPr/>
          <a:lstStyle>
            <a:lvl1pPr>
              <a:buClr>
                <a:srgbClr val="F48C0E"/>
              </a:buClr>
              <a:defRPr sz="2400">
                <a:latin typeface="Calibri" pitchFamily="34" charset="0"/>
                <a:cs typeface="Calibri" pitchFamily="34" charset="0"/>
              </a:defRPr>
            </a:lvl1pPr>
            <a:lvl2pPr>
              <a:buClr>
                <a:srgbClr val="F48C0E"/>
              </a:buClr>
              <a:defRPr sz="2000">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7216F4F4-65D5-4F90-860E-3A2D0C047938}" type="slidenum">
              <a:rPr lang="en-US"/>
              <a:pPr>
                <a:defRPr/>
              </a:pPr>
              <a:t>‹#›</a:t>
            </a:fld>
            <a:endParaRPr lang="en-US" dirty="0"/>
          </a:p>
        </p:txBody>
      </p:sp>
    </p:spTree>
    <p:extLst>
      <p:ext uri="{BB962C8B-B14F-4D97-AF65-F5344CB8AC3E}">
        <p14:creationId xmlns:p14="http://schemas.microsoft.com/office/powerpoint/2010/main" val="46991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F48C0E"/>
              </a:buClr>
              <a:defRPr sz="2400">
                <a:latin typeface="Calibri" pitchFamily="34" charset="0"/>
                <a:cs typeface="Calibri" pitchFamily="34" charset="0"/>
              </a:defRPr>
            </a:lvl1pPr>
            <a:lvl2pPr>
              <a:defRPr sz="2000">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F48C0E"/>
              </a:buClr>
              <a:defRPr sz="2400">
                <a:latin typeface="Calibri" pitchFamily="34" charset="0"/>
                <a:cs typeface="Calibri" pitchFamily="34" charset="0"/>
              </a:defRPr>
            </a:lvl1pPr>
            <a:lvl2pPr>
              <a:buClr>
                <a:srgbClr val="F48C0E"/>
              </a:buClr>
              <a:defRPr sz="2000">
                <a:latin typeface="Calibri" pitchFamily="34" charset="0"/>
                <a:cs typeface="Calibri" pitchFamily="34" charset="0"/>
              </a:defRPr>
            </a:lvl2pPr>
            <a:lvl3pPr>
              <a:buClr>
                <a:srgbClr val="F48C0E"/>
              </a:buClr>
              <a:defRPr sz="1800">
                <a:latin typeface="Calibri" pitchFamily="34" charset="0"/>
                <a:cs typeface="Calibri" pitchFamily="34" charset="0"/>
              </a:defRPr>
            </a:lvl3pPr>
            <a:lvl4pPr>
              <a:buClr>
                <a:srgbClr val="F48C0E"/>
              </a:buClr>
              <a:defRPr sz="1600">
                <a:latin typeface="Calibri" pitchFamily="34" charset="0"/>
                <a:cs typeface="Calibri" pitchFamily="34" charset="0"/>
              </a:defRPr>
            </a:lvl4pPr>
            <a:lvl5pPr>
              <a:buClr>
                <a:srgbClr val="F48C0E"/>
              </a:buCl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685800" y="309563"/>
            <a:ext cx="7772400" cy="1143000"/>
          </a:xfrm>
        </p:spPr>
        <p:txBody>
          <a:bodyPr/>
          <a:lstStyle/>
          <a:p>
            <a:r>
              <a:rPr lang="en-US" dirty="0"/>
              <a:t>Click to edit Master title style</a:t>
            </a:r>
          </a:p>
        </p:txBody>
      </p:sp>
      <p:sp>
        <p:nvSpPr>
          <p:cNvPr id="8" name="Slide Number Placeholder 3"/>
          <p:cNvSpPr>
            <a:spLocks noGrp="1"/>
          </p:cNvSpPr>
          <p:nvPr>
            <p:ph type="sldNum" sz="quarter" idx="10"/>
          </p:nvPr>
        </p:nvSpPr>
        <p:spPr/>
        <p:txBody>
          <a:bodyPr/>
          <a:lstStyle>
            <a:lvl1pPr>
              <a:defRPr/>
            </a:lvl1pPr>
          </a:lstStyle>
          <a:p>
            <a:pPr>
              <a:defRPr/>
            </a:pPr>
            <a:fld id="{16F5413A-8678-44BF-8DEF-0775D5D60672}" type="slidenum">
              <a:rPr lang="en-US"/>
              <a:pPr>
                <a:defRPr/>
              </a:pPr>
              <a:t>‹#›</a:t>
            </a:fld>
            <a:endParaRPr lang="en-US" dirty="0"/>
          </a:p>
        </p:txBody>
      </p:sp>
    </p:spTree>
    <p:extLst>
      <p:ext uri="{BB962C8B-B14F-4D97-AF65-F5344CB8AC3E}">
        <p14:creationId xmlns:p14="http://schemas.microsoft.com/office/powerpoint/2010/main" val="313154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3"/>
          <p:cNvSpPr>
            <a:spLocks noGrp="1"/>
          </p:cNvSpPr>
          <p:nvPr>
            <p:ph type="sldNum" sz="quarter" idx="10"/>
          </p:nvPr>
        </p:nvSpPr>
        <p:spPr/>
        <p:txBody>
          <a:bodyPr/>
          <a:lstStyle>
            <a:lvl1pPr>
              <a:defRPr/>
            </a:lvl1pPr>
          </a:lstStyle>
          <a:p>
            <a:pPr>
              <a:defRPr/>
            </a:pPr>
            <a:fld id="{FD1D2B8A-EB76-488B-874C-7395FD02EB33}" type="slidenum">
              <a:rPr lang="en-US"/>
              <a:pPr>
                <a:defRPr/>
              </a:pPr>
              <a:t>‹#›</a:t>
            </a:fld>
            <a:endParaRPr lang="en-US" dirty="0"/>
          </a:p>
        </p:txBody>
      </p:sp>
    </p:spTree>
    <p:extLst>
      <p:ext uri="{BB962C8B-B14F-4D97-AF65-F5344CB8AC3E}">
        <p14:creationId xmlns:p14="http://schemas.microsoft.com/office/powerpoint/2010/main" val="424896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F5E724C2-07DE-45B8-8C2F-36FEDF5D77AC}" type="slidenum">
              <a:rPr lang="en-US"/>
              <a:pPr>
                <a:defRPr/>
              </a:pPr>
              <a:t>‹#›</a:t>
            </a:fld>
            <a:endParaRPr lang="en-US" dirty="0"/>
          </a:p>
        </p:txBody>
      </p:sp>
    </p:spTree>
    <p:extLst>
      <p:ext uri="{BB962C8B-B14F-4D97-AF65-F5344CB8AC3E}">
        <p14:creationId xmlns:p14="http://schemas.microsoft.com/office/powerpoint/2010/main" val="291858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rgbClr val="F48C0E"/>
              </a:buClr>
              <a:defRPr sz="3200">
                <a:latin typeface="Calibri" pitchFamily="34" charset="0"/>
                <a:cs typeface="Calibri" pitchFamily="34" charset="0"/>
              </a:defRPr>
            </a:lvl1pPr>
            <a:lvl2pPr>
              <a:buClr>
                <a:srgbClr val="F48C0E"/>
              </a:buClr>
              <a:defRPr sz="2800">
                <a:latin typeface="Calibri" pitchFamily="34" charset="0"/>
                <a:cs typeface="Calibri" pitchFamily="34" charset="0"/>
              </a:defRPr>
            </a:lvl2pPr>
            <a:lvl3pPr>
              <a:buClr>
                <a:srgbClr val="F48C0E"/>
              </a:buClr>
              <a:defRPr sz="2400">
                <a:latin typeface="Calibri" pitchFamily="34" charset="0"/>
                <a:cs typeface="Calibri" pitchFamily="34" charset="0"/>
              </a:defRPr>
            </a:lvl3pPr>
            <a:lvl4pPr>
              <a:buClr>
                <a:srgbClr val="F48C0E"/>
              </a:buClr>
              <a:defRPr sz="2000">
                <a:latin typeface="Calibri" pitchFamily="34" charset="0"/>
                <a:cs typeface="Calibri" pitchFamily="34" charset="0"/>
              </a:defRPr>
            </a:lvl4pPr>
            <a:lvl5pPr>
              <a:buClr>
                <a:srgbClr val="F48C0E"/>
              </a:buCl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53422B96-8179-411F-8F4B-61C04159A52F}" type="slidenum">
              <a:rPr lang="en-US"/>
              <a:pPr>
                <a:defRPr/>
              </a:pPr>
              <a:t>‹#›</a:t>
            </a:fld>
            <a:endParaRPr lang="en-US" dirty="0"/>
          </a:p>
        </p:txBody>
      </p:sp>
    </p:spTree>
    <p:extLst>
      <p:ext uri="{BB962C8B-B14F-4D97-AF65-F5344CB8AC3E}">
        <p14:creationId xmlns:p14="http://schemas.microsoft.com/office/powerpoint/2010/main" val="220529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cs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B623598D-58FA-4964-AE9F-950824459D82}" type="slidenum">
              <a:rPr lang="en-US"/>
              <a:pPr>
                <a:defRPr/>
              </a:pPr>
              <a:t>‹#›</a:t>
            </a:fld>
            <a:endParaRPr lang="en-US" dirty="0"/>
          </a:p>
        </p:txBody>
      </p:sp>
    </p:spTree>
    <p:extLst>
      <p:ext uri="{BB962C8B-B14F-4D97-AF65-F5344CB8AC3E}">
        <p14:creationId xmlns:p14="http://schemas.microsoft.com/office/powerpoint/2010/main" val="161214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1625" y="315913"/>
            <a:ext cx="8550275" cy="55086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7" name="Rectangle 3"/>
          <p:cNvSpPr>
            <a:spLocks noGrp="1" noChangeArrowheads="1"/>
          </p:cNvSpPr>
          <p:nvPr>
            <p:ph type="title"/>
          </p:nvPr>
        </p:nvSpPr>
        <p:spPr bwMode="auto">
          <a:xfrm>
            <a:off x="685800" y="3095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dirty="0"/>
              <a:t>Click to edit Master title style</a:t>
            </a:r>
          </a:p>
        </p:txBody>
      </p:sp>
      <p:sp>
        <p:nvSpPr>
          <p:cNvPr id="1028" name="Rectangle 4"/>
          <p:cNvSpPr>
            <a:spLocks noGrp="1" noChangeArrowheads="1"/>
          </p:cNvSpPr>
          <p:nvPr>
            <p:ph type="body" idx="1"/>
          </p:nvPr>
        </p:nvSpPr>
        <p:spPr bwMode="auto">
          <a:xfrm>
            <a:off x="685800" y="1509713"/>
            <a:ext cx="77724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dirty="0"/>
              <a:t>Click to edit Master text styles</a:t>
            </a:r>
          </a:p>
          <a:p>
            <a:pPr lvl="1"/>
            <a:r>
              <a:rPr lang="en-US" dirty="0"/>
              <a:t>Second level</a:t>
            </a:r>
          </a:p>
        </p:txBody>
      </p:sp>
      <p:sp>
        <p:nvSpPr>
          <p:cNvPr id="1029" name="AutoShape 6"/>
          <p:cNvSpPr>
            <a:spLocks noChangeArrowheads="1"/>
          </p:cNvSpPr>
          <p:nvPr/>
        </p:nvSpPr>
        <p:spPr bwMode="auto">
          <a:xfrm flipH="1">
            <a:off x="8299450" y="5276850"/>
            <a:ext cx="552450" cy="55245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9"/>
          <p:cNvSpPr>
            <a:spLocks noChangeArrowheads="1"/>
          </p:cNvSpPr>
          <p:nvPr/>
        </p:nvSpPr>
        <p:spPr bwMode="auto">
          <a:xfrm>
            <a:off x="3325811" y="6553653"/>
            <a:ext cx="28733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dirty="0">
                <a:solidFill>
                  <a:schemeClr val="bg1">
                    <a:lumMod val="50000"/>
                  </a:schemeClr>
                </a:solidFill>
                <a:latin typeface="Calibri" pitchFamily="34" charset="0"/>
                <a:cs typeface="Calibri" pitchFamily="34" charset="0"/>
              </a:rPr>
              <a:t>Tavant Proprietary &amp; Confidential</a:t>
            </a:r>
          </a:p>
        </p:txBody>
      </p:sp>
      <p:sp>
        <p:nvSpPr>
          <p:cNvPr id="8" name="Slide Number Placeholder 3"/>
          <p:cNvSpPr>
            <a:spLocks noGrp="1"/>
          </p:cNvSpPr>
          <p:nvPr>
            <p:ph type="sldNum" sz="quarter" idx="4"/>
          </p:nvPr>
        </p:nvSpPr>
        <p:spPr bwMode="auto">
          <a:xfrm>
            <a:off x="8432800" y="6457950"/>
            <a:ext cx="673100" cy="371475"/>
          </a:xfrm>
          <a:prstGeom prst="rect">
            <a:avLst/>
          </a:prstGeom>
          <a:noFill/>
          <a:extLst/>
        </p:spPr>
        <p:txBody>
          <a:bodyPr/>
          <a:lstStyle>
            <a:lvl1pPr>
              <a:defRPr sz="1200" b="0">
                <a:solidFill>
                  <a:schemeClr val="tx1"/>
                </a:solidFill>
                <a:latin typeface="Calibri" pitchFamily="34" charset="0"/>
                <a:cs typeface="Calibri" pitchFamily="34" charset="0"/>
              </a:defRPr>
            </a:lvl1pPr>
            <a:lvl2pPr marL="742950" indent="-285750">
              <a:defRPr>
                <a:solidFill>
                  <a:schemeClr val="tx1"/>
                </a:solidFill>
                <a:latin typeface="Times" pitchFamily="18" charset="0"/>
              </a:defRPr>
            </a:lvl2pPr>
            <a:lvl3pPr marL="1143000" indent="-228600">
              <a:defRPr>
                <a:solidFill>
                  <a:schemeClr val="tx1"/>
                </a:solidFill>
                <a:latin typeface="Times" pitchFamily="18" charset="0"/>
              </a:defRPr>
            </a:lvl3pPr>
            <a:lvl4pPr marL="1600200" indent="-228600">
              <a:defRPr>
                <a:solidFill>
                  <a:schemeClr val="tx1"/>
                </a:solidFill>
                <a:latin typeface="Times" pitchFamily="18" charset="0"/>
              </a:defRPr>
            </a:lvl4pPr>
            <a:lvl5pPr marL="2057400" indent="-228600">
              <a:defRPr>
                <a:solidFill>
                  <a:schemeClr val="tx1"/>
                </a:solidFill>
                <a:latin typeface="Times" pitchFamily="18" charset="0"/>
              </a:defRPr>
            </a:lvl5pPr>
            <a:lvl6pPr marL="2514600" indent="-228600" algn="ctr" eaLnBrk="0" fontAlgn="base" hangingPunct="0">
              <a:spcBef>
                <a:spcPct val="0"/>
              </a:spcBef>
              <a:spcAft>
                <a:spcPct val="0"/>
              </a:spcAft>
              <a:defRPr>
                <a:solidFill>
                  <a:schemeClr val="tx1"/>
                </a:solidFill>
                <a:latin typeface="Times" pitchFamily="18" charset="0"/>
              </a:defRPr>
            </a:lvl6pPr>
            <a:lvl7pPr marL="2971800" indent="-228600" algn="ctr" eaLnBrk="0" fontAlgn="base" hangingPunct="0">
              <a:spcBef>
                <a:spcPct val="0"/>
              </a:spcBef>
              <a:spcAft>
                <a:spcPct val="0"/>
              </a:spcAft>
              <a:defRPr>
                <a:solidFill>
                  <a:schemeClr val="tx1"/>
                </a:solidFill>
                <a:latin typeface="Times" pitchFamily="18" charset="0"/>
              </a:defRPr>
            </a:lvl7pPr>
            <a:lvl8pPr marL="3429000" indent="-228600" algn="ctr" eaLnBrk="0" fontAlgn="base" hangingPunct="0">
              <a:spcBef>
                <a:spcPct val="0"/>
              </a:spcBef>
              <a:spcAft>
                <a:spcPct val="0"/>
              </a:spcAft>
              <a:defRPr>
                <a:solidFill>
                  <a:schemeClr val="tx1"/>
                </a:solidFill>
                <a:latin typeface="Times" pitchFamily="18" charset="0"/>
              </a:defRPr>
            </a:lvl8pPr>
            <a:lvl9pPr marL="3886200" indent="-228600" algn="ctr" eaLnBrk="0" fontAlgn="base" hangingPunct="0">
              <a:spcBef>
                <a:spcPct val="0"/>
              </a:spcBef>
              <a:spcAft>
                <a:spcPct val="0"/>
              </a:spcAft>
              <a:defRPr>
                <a:solidFill>
                  <a:schemeClr val="tx1"/>
                </a:solidFill>
                <a:latin typeface="Times" pitchFamily="18" charset="0"/>
              </a:defRPr>
            </a:lvl9pPr>
          </a:lstStyle>
          <a:p>
            <a:pPr>
              <a:defRPr/>
            </a:pPr>
            <a:fld id="{4BF92CCC-3171-468C-8212-82D692E53BC9}" type="slidenum">
              <a:rPr lang="en-US" smtClean="0"/>
              <a:pPr>
                <a:defRPr/>
              </a:pPr>
              <a:t>‹#›</a:t>
            </a:fld>
            <a:endParaRPr lang="en-US" dirty="0"/>
          </a:p>
        </p:txBody>
      </p:sp>
      <p:pic>
        <p:nvPicPr>
          <p:cNvPr id="9" name="Picture 6"/>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01625" y="6015038"/>
            <a:ext cx="2373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12437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hf hdr="0" ftr="0" dt="0"/>
  <p:txStyles>
    <p:titleStyle>
      <a:lvl1pPr algn="l" rtl="0" eaLnBrk="0" fontAlgn="base" hangingPunct="0">
        <a:spcBef>
          <a:spcPct val="0"/>
        </a:spcBef>
        <a:spcAft>
          <a:spcPct val="0"/>
        </a:spcAft>
        <a:defRPr sz="4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4000">
          <a:solidFill>
            <a:schemeClr val="tx2"/>
          </a:solidFill>
          <a:latin typeface="Calibri" pitchFamily="34" charset="0"/>
          <a:cs typeface="Calibri" pitchFamily="34" charset="0"/>
        </a:defRPr>
      </a:lvl2pPr>
      <a:lvl3pPr algn="l" rtl="0" eaLnBrk="0" fontAlgn="base" hangingPunct="0">
        <a:spcBef>
          <a:spcPct val="0"/>
        </a:spcBef>
        <a:spcAft>
          <a:spcPct val="0"/>
        </a:spcAft>
        <a:defRPr sz="4000">
          <a:solidFill>
            <a:schemeClr val="tx2"/>
          </a:solidFill>
          <a:latin typeface="Calibri" pitchFamily="34" charset="0"/>
          <a:cs typeface="Calibri" pitchFamily="34" charset="0"/>
        </a:defRPr>
      </a:lvl3pPr>
      <a:lvl4pPr algn="l" rtl="0" eaLnBrk="0" fontAlgn="base" hangingPunct="0">
        <a:spcBef>
          <a:spcPct val="0"/>
        </a:spcBef>
        <a:spcAft>
          <a:spcPct val="0"/>
        </a:spcAft>
        <a:defRPr sz="4000">
          <a:solidFill>
            <a:schemeClr val="tx2"/>
          </a:solidFill>
          <a:latin typeface="Calibri" pitchFamily="34" charset="0"/>
          <a:cs typeface="Calibri" pitchFamily="34" charset="0"/>
        </a:defRPr>
      </a:lvl4pPr>
      <a:lvl5pPr algn="l" rtl="0" eaLnBrk="0" fontAlgn="base" hangingPunct="0">
        <a:spcBef>
          <a:spcPct val="0"/>
        </a:spcBef>
        <a:spcAft>
          <a:spcPct val="0"/>
        </a:spcAft>
        <a:defRPr sz="4000">
          <a:solidFill>
            <a:schemeClr val="tx2"/>
          </a:solidFill>
          <a:latin typeface="Calibri" pitchFamily="34" charset="0"/>
          <a:cs typeface="Calibri" pitchFamily="34" charset="0"/>
        </a:defRPr>
      </a:lvl5pPr>
      <a:lvl6pPr marL="457200" algn="l" rtl="0" fontAlgn="base">
        <a:spcBef>
          <a:spcPct val="0"/>
        </a:spcBef>
        <a:spcAft>
          <a:spcPct val="0"/>
        </a:spcAft>
        <a:defRPr sz="4000">
          <a:solidFill>
            <a:schemeClr val="tx2"/>
          </a:solidFill>
          <a:latin typeface="Trade Gothic" charset="0"/>
        </a:defRPr>
      </a:lvl6pPr>
      <a:lvl7pPr marL="914400" algn="l" rtl="0" fontAlgn="base">
        <a:spcBef>
          <a:spcPct val="0"/>
        </a:spcBef>
        <a:spcAft>
          <a:spcPct val="0"/>
        </a:spcAft>
        <a:defRPr sz="4000">
          <a:solidFill>
            <a:schemeClr val="tx2"/>
          </a:solidFill>
          <a:latin typeface="Trade Gothic" charset="0"/>
        </a:defRPr>
      </a:lvl7pPr>
      <a:lvl8pPr marL="1371600" algn="l" rtl="0" fontAlgn="base">
        <a:spcBef>
          <a:spcPct val="0"/>
        </a:spcBef>
        <a:spcAft>
          <a:spcPct val="0"/>
        </a:spcAft>
        <a:defRPr sz="4000">
          <a:solidFill>
            <a:schemeClr val="tx2"/>
          </a:solidFill>
          <a:latin typeface="Trade Gothic" charset="0"/>
        </a:defRPr>
      </a:lvl8pPr>
      <a:lvl9pPr marL="1828800" algn="l" rtl="0" fontAlgn="base">
        <a:spcBef>
          <a:spcPct val="0"/>
        </a:spcBef>
        <a:spcAft>
          <a:spcPct val="0"/>
        </a:spcAft>
        <a:defRPr sz="4000">
          <a:solidFill>
            <a:schemeClr val="tx2"/>
          </a:solidFill>
          <a:latin typeface="Trade Gothic" charset="0"/>
        </a:defRPr>
      </a:lvl9pPr>
    </p:titleStyle>
    <p:bodyStyle>
      <a:lvl1pPr marL="290513" indent="-290513" algn="l" rtl="0" eaLnBrk="0" fontAlgn="base" hangingPunct="0">
        <a:spcBef>
          <a:spcPct val="40000"/>
        </a:spcBef>
        <a:spcAft>
          <a:spcPct val="0"/>
        </a:spcAft>
        <a:buClr>
          <a:srgbClr val="F48C0E"/>
        </a:buClr>
        <a:buFont typeface="Trade Gothic" charset="0"/>
        <a:buChar char="&gt;"/>
        <a:defRPr sz="2400">
          <a:solidFill>
            <a:schemeClr val="tx1"/>
          </a:solidFill>
          <a:latin typeface="Calibri" pitchFamily="34" charset="0"/>
          <a:ea typeface="+mn-ea"/>
          <a:cs typeface="Calibri" pitchFamily="34" charset="0"/>
        </a:defRPr>
      </a:lvl1pPr>
      <a:lvl2pPr marL="592138" indent="-285750" algn="l" rtl="0" eaLnBrk="0" fontAlgn="base" hangingPunct="0">
        <a:spcBef>
          <a:spcPct val="20000"/>
        </a:spcBef>
        <a:spcAft>
          <a:spcPct val="0"/>
        </a:spcAft>
        <a:buClr>
          <a:srgbClr val="F48C0E"/>
        </a:buClr>
        <a:buFont typeface="Trebuchet MS" pitchFamily="34" charset="0"/>
        <a:buChar char="—"/>
        <a:defRPr sz="20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22313" y="2189911"/>
            <a:ext cx="7772400" cy="1362075"/>
          </a:xfrm>
        </p:spPr>
        <p:txBody>
          <a:bodyPr/>
          <a:lstStyle/>
          <a:p>
            <a:r>
              <a:rPr lang="en-US" dirty="0" err="1"/>
              <a:t>FinXperience</a:t>
            </a:r>
            <a:r>
              <a:rPr lang="en-US" dirty="0"/>
              <a:t> Consumer Portal</a:t>
            </a:r>
          </a:p>
        </p:txBody>
      </p:sp>
    </p:spTree>
    <p:extLst>
      <p:ext uri="{BB962C8B-B14F-4D97-AF65-F5344CB8AC3E}">
        <p14:creationId xmlns:p14="http://schemas.microsoft.com/office/powerpoint/2010/main" val="18849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5765"/>
            <a:ext cx="8382000" cy="1143000"/>
          </a:xfrm>
        </p:spPr>
        <p:txBody>
          <a:bodyPr/>
          <a:lstStyle/>
          <a:p>
            <a:r>
              <a:rPr lang="en-US" sz="3200" dirty="0"/>
              <a:t>Test Approach:  Browser Compatibility Testing</a:t>
            </a:r>
          </a:p>
        </p:txBody>
      </p:sp>
      <p:sp>
        <p:nvSpPr>
          <p:cNvPr id="3" name="Content Placeholder 2"/>
          <p:cNvSpPr>
            <a:spLocks noGrp="1"/>
          </p:cNvSpPr>
          <p:nvPr>
            <p:ph idx="1"/>
          </p:nvPr>
        </p:nvSpPr>
        <p:spPr>
          <a:xfrm>
            <a:off x="685800" y="1640345"/>
            <a:ext cx="7772400" cy="39354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indent="0">
              <a:buNone/>
            </a:pPr>
            <a:r>
              <a:rPr lang="en-IN" sz="1600" b="1" dirty="0"/>
              <a:t>Approach:</a:t>
            </a:r>
          </a:p>
          <a:p>
            <a:r>
              <a:rPr lang="en-IN" sz="1400" dirty="0"/>
              <a:t>QA will perform browser compatibility testing on below mentioned OS and Browser configurations</a:t>
            </a:r>
            <a:endParaRPr lang="en-US" sz="1400" dirty="0"/>
          </a:p>
          <a:p>
            <a:pPr marL="473075" lvl="1" indent="-171450"/>
            <a:r>
              <a:rPr lang="en-IN" sz="1100" dirty="0"/>
              <a:t>Browser Configuration - Latest versions of Firefox and Chrome available at the end of release</a:t>
            </a:r>
          </a:p>
          <a:p>
            <a:pPr marL="290513" lvl="1" indent="-290513">
              <a:lnSpc>
                <a:spcPct val="90000"/>
              </a:lnSpc>
              <a:spcBef>
                <a:spcPct val="40000"/>
              </a:spcBef>
              <a:buFont typeface="Trade Gothic" charset="0"/>
              <a:buChar char="&gt;"/>
              <a:defRPr/>
            </a:pPr>
            <a:r>
              <a:rPr lang="en-IN" sz="1400" dirty="0">
                <a:ea typeface="+mn-ea"/>
              </a:rPr>
              <a:t>QA identifies Key or Primary scenarios for Browser Compatibility Testing to ensure testing of all the screens and functionalities. </a:t>
            </a:r>
          </a:p>
          <a:p>
            <a:pPr marL="290513" lvl="1" indent="-290513">
              <a:lnSpc>
                <a:spcPct val="90000"/>
              </a:lnSpc>
              <a:spcBef>
                <a:spcPct val="40000"/>
              </a:spcBef>
              <a:buFont typeface="Trade Gothic" charset="0"/>
              <a:buChar char="&gt;"/>
              <a:defRPr/>
            </a:pPr>
            <a:r>
              <a:rPr lang="en-US" sz="1400" dirty="0">
                <a:ea typeface="+mn-ea"/>
              </a:rPr>
              <a:t>Review and Approval of Key scenarios identified as part of browser compatibility testing will be done by QA Lead. </a:t>
            </a:r>
          </a:p>
          <a:p>
            <a:pPr marL="290513" lvl="1" indent="-290513">
              <a:lnSpc>
                <a:spcPct val="90000"/>
              </a:lnSpc>
              <a:spcBef>
                <a:spcPct val="40000"/>
              </a:spcBef>
              <a:buFont typeface="Trade Gothic" charset="0"/>
              <a:buChar char="&gt;"/>
              <a:defRPr/>
            </a:pPr>
            <a:r>
              <a:rPr lang="en-US" sz="1400" dirty="0">
                <a:ea typeface="+mn-ea"/>
              </a:rPr>
              <a:t>The Browser Compatibility testing on all the browsers in scope is performed during System Testing iteration.</a:t>
            </a:r>
            <a:endParaRPr lang="en-IN" sz="1600" b="1" dirty="0"/>
          </a:p>
          <a:p>
            <a:pPr marL="0" indent="0">
              <a:buNone/>
            </a:pPr>
            <a:r>
              <a:rPr lang="en-IN" sz="1600" b="1" dirty="0"/>
              <a:t>Deliverables:</a:t>
            </a:r>
          </a:p>
          <a:p>
            <a:pPr marL="0" indent="0">
              <a:buNone/>
            </a:pPr>
            <a:r>
              <a:rPr lang="en-IN" sz="1400" dirty="0"/>
              <a:t>Browser Compatibility Test Results</a:t>
            </a:r>
          </a:p>
          <a:p>
            <a:pPr marL="0" indent="0">
              <a:buNone/>
            </a:pPr>
            <a:endParaRPr lang="en-IN" sz="1400" dirty="0"/>
          </a:p>
          <a:p>
            <a:pPr marL="0" indent="0">
              <a:buNone/>
            </a:pPr>
            <a:endParaRPr lang="en-US" sz="1600"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10</a:t>
            </a:fld>
            <a:endParaRPr lang="en-US" dirty="0"/>
          </a:p>
        </p:txBody>
      </p:sp>
    </p:spTree>
    <p:extLst>
      <p:ext uri="{BB962C8B-B14F-4D97-AF65-F5344CB8AC3E}">
        <p14:creationId xmlns:p14="http://schemas.microsoft.com/office/powerpoint/2010/main" val="32721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9563"/>
            <a:ext cx="7772400" cy="996723"/>
          </a:xfrm>
        </p:spPr>
        <p:txBody>
          <a:bodyPr/>
          <a:lstStyle/>
          <a:p>
            <a:r>
              <a:rPr lang="en-IN" sz="3200" dirty="0"/>
              <a:t>Test Approach: Device</a:t>
            </a:r>
          </a:p>
        </p:txBody>
      </p:sp>
      <p:sp>
        <p:nvSpPr>
          <p:cNvPr id="3" name="Content Placeholder 2"/>
          <p:cNvSpPr>
            <a:spLocks noGrp="1"/>
          </p:cNvSpPr>
          <p:nvPr>
            <p:ph idx="1"/>
          </p:nvPr>
        </p:nvSpPr>
        <p:spPr>
          <a:xfrm>
            <a:off x="660400" y="1034143"/>
            <a:ext cx="7772400" cy="4051753"/>
          </a:xfrm>
        </p:spPr>
        <p:txBody>
          <a:bodyPr/>
          <a:lstStyle/>
          <a:p>
            <a:pPr marL="0" indent="0">
              <a:buNone/>
            </a:pPr>
            <a:r>
              <a:rPr lang="en-US" sz="1400" b="1" kern="1200" dirty="0"/>
              <a:t>Approach</a:t>
            </a:r>
            <a:endParaRPr lang="en-IN" sz="1400" b="1" kern="1200" dirty="0"/>
          </a:p>
          <a:p>
            <a:r>
              <a:rPr lang="en-IN" sz="1400" kern="1200" dirty="0"/>
              <a:t>QA will perform Device testing on below mentioned OS and Browser configurations based upon the identified scenarios for Device testing</a:t>
            </a:r>
          </a:p>
          <a:p>
            <a:r>
              <a:rPr lang="en-US" sz="1400" kern="1200" dirty="0"/>
              <a:t>Testing on different form factors will be done using the browser setting </a:t>
            </a:r>
            <a:endParaRPr lang="en-IN" sz="1400" kern="1200" dirty="0"/>
          </a:p>
          <a:p>
            <a:r>
              <a:rPr lang="en-IN" sz="1400" kern="1200" dirty="0"/>
              <a:t>Device testing will be performed on latest version of identified device</a:t>
            </a:r>
          </a:p>
          <a:p>
            <a:pPr marL="290513" lvl="1" indent="-290513">
              <a:spcBef>
                <a:spcPct val="40000"/>
              </a:spcBef>
              <a:buFont typeface="Trade Gothic" charset="0"/>
              <a:buChar char="&gt;"/>
            </a:pPr>
            <a:r>
              <a:rPr lang="en-US" sz="1400" dirty="0"/>
              <a:t>The Device Compatibility testing is performed during Hardening phase.</a:t>
            </a:r>
            <a:endParaRPr lang="en-IN" sz="1400" dirty="0"/>
          </a:p>
          <a:p>
            <a:pPr marL="0" indent="0">
              <a:buNone/>
            </a:pPr>
            <a:endParaRPr lang="en-US" kern="1200" dirty="0"/>
          </a:p>
          <a:p>
            <a:pPr marL="0" indent="0">
              <a:buNone/>
            </a:pPr>
            <a:endParaRPr lang="en-US" kern="1200" dirty="0"/>
          </a:p>
          <a:p>
            <a:pPr marL="0" indent="0">
              <a:buNone/>
            </a:pPr>
            <a:endParaRPr lang="en-US" kern="1200" dirty="0"/>
          </a:p>
          <a:p>
            <a:pPr marL="0" indent="0">
              <a:buNone/>
            </a:pPr>
            <a:endParaRPr lang="en-IN" sz="1400" kern="1200" dirty="0"/>
          </a:p>
          <a:p>
            <a:pPr marL="0" indent="0">
              <a:buNone/>
            </a:pPr>
            <a:r>
              <a:rPr lang="en-IN" sz="1400" kern="1200" dirty="0"/>
              <a:t>The devices mentioned will be utilized from Tavant Test Tab during our Device testing phase- </a:t>
            </a:r>
          </a:p>
          <a:p>
            <a:pPr marL="0" indent="0">
              <a:buNone/>
            </a:pPr>
            <a:r>
              <a:rPr lang="en-US" sz="1400" b="1" kern="1200" dirty="0"/>
              <a:t>Deliverables:</a:t>
            </a:r>
          </a:p>
          <a:p>
            <a:r>
              <a:rPr lang="en-US" sz="1400" kern="1200" dirty="0"/>
              <a:t>Device testing results</a:t>
            </a:r>
            <a:endParaRPr lang="en-IN" sz="1400" kern="1200"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11</a:t>
            </a:fld>
            <a:endParaRPr lang="en-US" dirty="0"/>
          </a:p>
        </p:txBody>
      </p:sp>
      <p:graphicFrame>
        <p:nvGraphicFramePr>
          <p:cNvPr id="7" name="Table 6"/>
          <p:cNvGraphicFramePr>
            <a:graphicFrameLocks noGrp="1"/>
          </p:cNvGraphicFramePr>
          <p:nvPr>
            <p:extLst/>
          </p:nvPr>
        </p:nvGraphicFramePr>
        <p:xfrm>
          <a:off x="1183191" y="2901354"/>
          <a:ext cx="6229980" cy="1280160"/>
        </p:xfrm>
        <a:graphic>
          <a:graphicData uri="http://schemas.openxmlformats.org/drawingml/2006/table">
            <a:tbl>
              <a:tblPr firstRow="1" firstCol="1" bandRow="1"/>
              <a:tblGrid>
                <a:gridCol w="1639059">
                  <a:extLst>
                    <a:ext uri="{9D8B030D-6E8A-4147-A177-3AD203B41FA5}">
                      <a16:colId xmlns:a16="http://schemas.microsoft.com/office/drawing/2014/main" val="20000"/>
                    </a:ext>
                  </a:extLst>
                </a:gridCol>
                <a:gridCol w="4590921">
                  <a:extLst>
                    <a:ext uri="{9D8B030D-6E8A-4147-A177-3AD203B41FA5}">
                      <a16:colId xmlns:a16="http://schemas.microsoft.com/office/drawing/2014/main" val="20001"/>
                    </a:ext>
                  </a:extLst>
                </a:gridCol>
              </a:tblGrid>
              <a:tr h="238811">
                <a:tc>
                  <a:txBody>
                    <a:bodyPr/>
                    <a:lstStyle/>
                    <a:p>
                      <a:pPr marL="274320" algn="ctr" defTabSz="914400" rtl="0" eaLnBrk="1" latinLnBrk="0" hangingPunct="1">
                        <a:lnSpc>
                          <a:spcPct val="150000"/>
                        </a:lnSpc>
                        <a:spcBef>
                          <a:spcPts val="600"/>
                        </a:spcBef>
                        <a:spcAft>
                          <a:spcPts val="0"/>
                        </a:spcAft>
                      </a:pPr>
                      <a:r>
                        <a:rPr lang="en-IN" sz="1400" kern="1200" baseline="0" dirty="0">
                          <a:solidFill>
                            <a:schemeClr val="tx1"/>
                          </a:solidFill>
                          <a:latin typeface="Calibri" pitchFamily="34" charset="0"/>
                          <a:ea typeface="+mn-ea"/>
                          <a:cs typeface="Calibri" pitchFamily="34" charset="0"/>
                        </a:rPr>
                        <a:t>DEVICE NAME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algn="l" defTabSz="914400" rtl="0" eaLnBrk="1" latinLnBrk="0" hangingPunct="1">
                        <a:lnSpc>
                          <a:spcPct val="150000"/>
                        </a:lnSpc>
                        <a:spcBef>
                          <a:spcPts val="600"/>
                        </a:spcBef>
                        <a:spcAft>
                          <a:spcPts val="0"/>
                        </a:spcAft>
                      </a:pPr>
                      <a:r>
                        <a:rPr lang="en-IN" sz="1400" kern="1200" baseline="0" dirty="0">
                          <a:solidFill>
                            <a:schemeClr val="tx1"/>
                          </a:solidFill>
                          <a:latin typeface="Calibri" pitchFamily="34" charset="0"/>
                          <a:ea typeface="+mn-ea"/>
                          <a:cs typeface="Calibri" pitchFamily="34" charset="0"/>
                        </a:rPr>
                        <a:t>iPhone 6, iPhone 5S, iPad, Samsung S4/S5, Samsung TAB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811">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OS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IOS , Android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811">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BROWSER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Chrome, Safari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181">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VERSIONS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algn="ctr">
                        <a:lnSpc>
                          <a:spcPct val="150000"/>
                        </a:lnSpc>
                        <a:spcBef>
                          <a:spcPts val="600"/>
                        </a:spcBef>
                        <a:spcAft>
                          <a:spcPts val="0"/>
                        </a:spcAft>
                      </a:pPr>
                      <a:r>
                        <a:rPr lang="en-IN" sz="1400" kern="1200" dirty="0">
                          <a:solidFill>
                            <a:schemeClr val="tx1"/>
                          </a:solidFill>
                          <a:latin typeface="Calibri" pitchFamily="34" charset="0"/>
                          <a:ea typeface="+mn-ea"/>
                          <a:cs typeface="Calibri" pitchFamily="34" charset="0"/>
                        </a:rPr>
                        <a:t>Latest version of Chrome &amp; Safari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4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 Automation Testing</a:t>
            </a:r>
          </a:p>
        </p:txBody>
      </p:sp>
      <p:sp>
        <p:nvSpPr>
          <p:cNvPr id="3" name="Content Placeholder 2"/>
          <p:cNvSpPr>
            <a:spLocks noGrp="1"/>
          </p:cNvSpPr>
          <p:nvPr>
            <p:ph idx="1"/>
          </p:nvPr>
        </p:nvSpPr>
        <p:spPr/>
        <p:txBody>
          <a:bodyPr/>
          <a:lstStyle/>
          <a:p>
            <a:pPr marL="0" lvl="0" indent="0">
              <a:buNone/>
            </a:pPr>
            <a:r>
              <a:rPr lang="en-US" sz="1600" b="1" u="sng" dirty="0"/>
              <a:t>UI Automation</a:t>
            </a:r>
            <a:endParaRPr lang="en-US" sz="1600" dirty="0"/>
          </a:p>
          <a:p>
            <a:pPr marL="0" indent="0">
              <a:buNone/>
            </a:pPr>
            <a:r>
              <a:rPr lang="en-US" sz="1600" dirty="0"/>
              <a:t>Using the FIRE automation framework, The Automation QA team will formally start developing and implementation of scripts once the manual test scenarios are reviewed and finalized.</a:t>
            </a:r>
          </a:p>
          <a:p>
            <a:pPr marL="0" lvl="0" indent="0">
              <a:buNone/>
            </a:pPr>
            <a:r>
              <a:rPr lang="en-US" sz="1600" b="1" u="sng" dirty="0"/>
              <a:t>Service Layer Automation</a:t>
            </a:r>
            <a:endParaRPr lang="en-US" sz="1600" dirty="0"/>
          </a:p>
          <a:p>
            <a:pPr marL="0" indent="0">
              <a:buNone/>
            </a:pPr>
            <a:r>
              <a:rPr lang="en-US" sz="1600" dirty="0"/>
              <a:t>Using the in-house framework developed by the architect in the team, The Automation QA team will be developing the scripts once the scenarios are reviewed and finalized. The automation scenarios where API has been exposed will be automated.</a:t>
            </a:r>
          </a:p>
          <a:p>
            <a:pPr marL="0" indent="0">
              <a:buNone/>
            </a:pPr>
            <a:r>
              <a:rPr lang="en-US" sz="1600" b="1" u="sng" dirty="0"/>
              <a:t>Automation Demo &amp; Sprint Signoff</a:t>
            </a:r>
            <a:endParaRPr lang="en-US" sz="1600" dirty="0"/>
          </a:p>
          <a:p>
            <a:pPr marL="0" indent="0">
              <a:buNone/>
            </a:pPr>
            <a:r>
              <a:rPr lang="en-US" sz="1600" dirty="0"/>
              <a:t>The Automation demo will be provided to all the project stake holders on the last day of every sprint cycle. The stake holder’s feedback, review will be taken and considered for planning the next sprint activities. </a:t>
            </a:r>
          </a:p>
          <a:p>
            <a:endParaRPr lang="en-US"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12</a:t>
            </a:fld>
            <a:endParaRPr lang="en-US" dirty="0"/>
          </a:p>
        </p:txBody>
      </p:sp>
    </p:spTree>
    <p:extLst>
      <p:ext uri="{BB962C8B-B14F-4D97-AF65-F5344CB8AC3E}">
        <p14:creationId xmlns:p14="http://schemas.microsoft.com/office/powerpoint/2010/main" val="355117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415167"/>
            <a:ext cx="7772400" cy="385381"/>
          </a:xfrm>
        </p:spPr>
        <p:txBody>
          <a:bodyPr/>
          <a:lstStyle/>
          <a:p>
            <a:r>
              <a:rPr lang="en-US" dirty="0"/>
              <a:t>Test Approach:  Performance</a:t>
            </a:r>
          </a:p>
        </p:txBody>
      </p:sp>
      <p:sp>
        <p:nvSpPr>
          <p:cNvPr id="3" name="Content Placeholder 2"/>
          <p:cNvSpPr>
            <a:spLocks noGrp="1"/>
          </p:cNvSpPr>
          <p:nvPr>
            <p:ph idx="1"/>
          </p:nvPr>
        </p:nvSpPr>
        <p:spPr>
          <a:xfrm>
            <a:off x="660400" y="942267"/>
            <a:ext cx="7772400" cy="46552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indent="0">
              <a:buNone/>
            </a:pPr>
            <a:r>
              <a:rPr lang="en-IN" sz="1400" b="1" dirty="0"/>
              <a:t>Performance Testing:</a:t>
            </a:r>
          </a:p>
          <a:p>
            <a:pPr marL="0" indent="0">
              <a:buNone/>
            </a:pPr>
            <a:r>
              <a:rPr lang="en-IN" sz="1400" dirty="0"/>
              <a:t>Performance Testing is conducted to identify the behaviour and system performance for these parameters on certain defined workload:</a:t>
            </a:r>
          </a:p>
          <a:p>
            <a:pPr>
              <a:buFont typeface="Wingdings" panose="05000000000000000000" pitchFamily="2" charset="2"/>
              <a:buChar char="§"/>
            </a:pPr>
            <a:r>
              <a:rPr lang="en-IN" sz="1400" b="1" dirty="0"/>
              <a:t>Response Time</a:t>
            </a:r>
          </a:p>
          <a:p>
            <a:pPr>
              <a:buFont typeface="Wingdings" panose="05000000000000000000" pitchFamily="2" charset="2"/>
              <a:buChar char="§"/>
            </a:pPr>
            <a:r>
              <a:rPr lang="en-IN" sz="1400" b="1" dirty="0"/>
              <a:t>Hits/sec</a:t>
            </a:r>
          </a:p>
          <a:p>
            <a:pPr>
              <a:buFont typeface="Wingdings" panose="05000000000000000000" pitchFamily="2" charset="2"/>
              <a:buChar char="§"/>
            </a:pPr>
            <a:r>
              <a:rPr lang="en-IN" sz="1400" b="1" dirty="0"/>
              <a:t>Throughput</a:t>
            </a:r>
          </a:p>
          <a:p>
            <a:pPr>
              <a:buFont typeface="Wingdings" panose="05000000000000000000" pitchFamily="2" charset="2"/>
              <a:buChar char="§"/>
            </a:pPr>
            <a:r>
              <a:rPr lang="en-IN" sz="1400" b="1" dirty="0"/>
              <a:t>System Resource Utilizations</a:t>
            </a:r>
          </a:p>
          <a:p>
            <a:pPr marL="0" indent="0">
              <a:buNone/>
            </a:pPr>
            <a:r>
              <a:rPr lang="en-IN" sz="1400" dirty="0"/>
              <a:t>Performance Test tools will be identified by assessing the application technology stack and feasibility study</a:t>
            </a:r>
          </a:p>
          <a:p>
            <a:pPr marL="0" indent="0">
              <a:buNone/>
            </a:pPr>
            <a:r>
              <a:rPr lang="en-IN" sz="1400" dirty="0"/>
              <a:t>Performance testing activities will be starting from Sprint 9 onwards and detailed planning will be captured in Performance test plan.</a:t>
            </a:r>
          </a:p>
          <a:p>
            <a:pPr marL="0" indent="0">
              <a:buNone/>
            </a:pPr>
            <a:r>
              <a:rPr lang="en-US" sz="1400" b="1" dirty="0"/>
              <a:t>Performance Testing Phase: </a:t>
            </a:r>
          </a:p>
          <a:p>
            <a:pPr marL="0" indent="0">
              <a:buNone/>
            </a:pPr>
            <a:r>
              <a:rPr lang="en-US" sz="1400" dirty="0"/>
              <a:t>During this phase, </a:t>
            </a:r>
            <a:r>
              <a:rPr lang="en-IN" sz="1400" dirty="0"/>
              <a:t>test scenarios are </a:t>
            </a:r>
            <a:r>
              <a:rPr lang="en-US" sz="1400" dirty="0"/>
              <a:t>identified by QA Lead based on User Stories and ATCs. </a:t>
            </a:r>
            <a:r>
              <a:rPr lang="en-IN" sz="1400" dirty="0"/>
              <a:t>Performance testing activities such as Performance Test Scripting, Test Execution and Performance Test Analysis will be conducted for key scenarios identified.</a:t>
            </a:r>
          </a:p>
          <a:p>
            <a:pPr marL="0" indent="0">
              <a:buNone/>
            </a:pPr>
            <a:r>
              <a:rPr lang="en-IN" sz="1400" dirty="0"/>
              <a:t> The volume of data and number of users are derived from business.</a:t>
            </a:r>
          </a:p>
          <a:p>
            <a:pPr marL="0" indent="0">
              <a:buNone/>
            </a:pPr>
            <a:r>
              <a:rPr lang="en-US" sz="1400" dirty="0">
                <a:highlight>
                  <a:srgbClr val="FFFF00"/>
                </a:highlight>
              </a:rPr>
              <a:t>Permissible Response Time for pages with no third party integrations is expected to be 4 seconds</a:t>
            </a:r>
          </a:p>
          <a:p>
            <a:pPr marL="0" indent="0">
              <a:buNone/>
            </a:pPr>
            <a:endParaRPr lang="en-IN" sz="1400" dirty="0"/>
          </a:p>
          <a:p>
            <a:pPr marL="0" indent="0">
              <a:buNone/>
            </a:pPr>
            <a:endParaRPr lang="en-US" sz="1600"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13</a:t>
            </a:fld>
            <a:endParaRPr lang="en-US" dirty="0"/>
          </a:p>
        </p:txBody>
      </p:sp>
    </p:spTree>
    <p:extLst>
      <p:ext uri="{BB962C8B-B14F-4D97-AF65-F5344CB8AC3E}">
        <p14:creationId xmlns:p14="http://schemas.microsoft.com/office/powerpoint/2010/main" val="201133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81000" y="1292905"/>
            <a:ext cx="8229600" cy="3775682"/>
          </a:xfrm>
        </p:spPr>
        <p:txBody>
          <a:bodyPr/>
          <a:lstStyle/>
          <a:p>
            <a:pPr marL="0" indent="0">
              <a:buNone/>
            </a:pPr>
            <a:r>
              <a:rPr lang="en-IN" sz="1600" b="1" dirty="0"/>
              <a:t>Deliverables:</a:t>
            </a:r>
          </a:p>
          <a:p>
            <a:pPr eaLnBrk="1" hangingPunct="1">
              <a:buNone/>
              <a:defRPr/>
            </a:pPr>
            <a:r>
              <a:rPr lang="en-IN" sz="1400" dirty="0"/>
              <a:t>Performance Test Plan</a:t>
            </a:r>
          </a:p>
          <a:p>
            <a:pPr eaLnBrk="1" hangingPunct="1">
              <a:buNone/>
              <a:defRPr/>
            </a:pPr>
            <a:r>
              <a:rPr lang="en-IN" sz="1400" dirty="0"/>
              <a:t>Performance Test Scenarios</a:t>
            </a:r>
          </a:p>
          <a:p>
            <a:pPr eaLnBrk="1" hangingPunct="1">
              <a:buNone/>
              <a:defRPr/>
            </a:pPr>
            <a:r>
              <a:rPr lang="en-IN" sz="1400" dirty="0"/>
              <a:t>Performance Test scripts of the identified scope</a:t>
            </a:r>
          </a:p>
          <a:p>
            <a:pPr eaLnBrk="1" hangingPunct="1">
              <a:buNone/>
              <a:defRPr/>
            </a:pPr>
            <a:r>
              <a:rPr lang="en-IN" sz="1400" dirty="0"/>
              <a:t>Performance test results</a:t>
            </a:r>
          </a:p>
          <a:p>
            <a:pPr eaLnBrk="1" hangingPunct="1">
              <a:buFont typeface="Trade Gothic" charset="0"/>
              <a:buNone/>
              <a:defRPr/>
            </a:pPr>
            <a:r>
              <a:rPr lang="en-US" sz="1600" b="1" dirty="0"/>
              <a:t>Test Environment:</a:t>
            </a:r>
          </a:p>
          <a:p>
            <a:pPr eaLnBrk="1" hangingPunct="1">
              <a:buNone/>
              <a:defRPr/>
            </a:pPr>
            <a:r>
              <a:rPr lang="en-US" sz="1400" dirty="0"/>
              <a:t>Test environment for Performance testing needs to be identified. This environment should ideally be a replica of the production environment or the scaled down version of the current estimated Production environment</a:t>
            </a:r>
          </a:p>
          <a:p>
            <a:pPr eaLnBrk="1" hangingPunct="1">
              <a:buFont typeface="Trade Gothic" charset="0"/>
              <a:buNone/>
              <a:defRPr/>
            </a:pPr>
            <a:r>
              <a:rPr lang="en-US" sz="1600" b="1" dirty="0"/>
              <a:t>Test Data Preparation:</a:t>
            </a:r>
          </a:p>
          <a:p>
            <a:pPr eaLnBrk="1" hangingPunct="1">
              <a:buNone/>
              <a:defRPr/>
            </a:pPr>
            <a:r>
              <a:rPr lang="en-US" sz="1400" dirty="0"/>
              <a:t>Load test data set-up will be required to perform load testing.</a:t>
            </a:r>
          </a:p>
          <a:p>
            <a:pPr eaLnBrk="1" hangingPunct="1">
              <a:buNone/>
              <a:defRPr/>
            </a:pPr>
            <a:r>
              <a:rPr lang="en-US" sz="1400" dirty="0"/>
              <a:t>The load test environment considered for Performance testing should be an sandbox and an replica of production in terms of hardware sizing and also the test data availability equal to production volume.</a:t>
            </a:r>
            <a:endParaRPr lang="en-IN" sz="1400" dirty="0"/>
          </a:p>
          <a:p>
            <a:pPr eaLnBrk="1" hangingPunct="1">
              <a:buNone/>
              <a:defRPr/>
            </a:pPr>
            <a:endParaRPr lang="en-US" sz="1400" dirty="0"/>
          </a:p>
          <a:p>
            <a:pPr eaLnBrk="1" hangingPunct="1">
              <a:buFontTx/>
              <a:buChar char="-"/>
              <a:defRPr/>
            </a:pPr>
            <a:endParaRPr lang="en-US" sz="1400" dirty="0"/>
          </a:p>
          <a:p>
            <a:pPr eaLnBrk="1" hangingPunct="1">
              <a:buFontTx/>
              <a:buChar char="-"/>
              <a:defRPr/>
            </a:pPr>
            <a:endParaRPr lang="en-US" sz="1600" b="1" dirty="0"/>
          </a:p>
          <a:p>
            <a:pPr eaLnBrk="1" hangingPunct="1">
              <a:buFont typeface="Arial" charset="0"/>
              <a:buChar char="•"/>
              <a:defRPr/>
            </a:pPr>
            <a:endParaRPr lang="en-US" sz="1400" dirty="0"/>
          </a:p>
        </p:txBody>
      </p:sp>
      <p:sp>
        <p:nvSpPr>
          <p:cNvPr id="10243" name="Title 1"/>
          <p:cNvSpPr txBox="1">
            <a:spLocks/>
          </p:cNvSpPr>
          <p:nvPr/>
        </p:nvSpPr>
        <p:spPr bwMode="auto">
          <a:xfrm>
            <a:off x="295275" y="424543"/>
            <a:ext cx="8229600" cy="82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r>
              <a:rPr lang="en-US" sz="4000" dirty="0">
                <a:solidFill>
                  <a:schemeClr val="tx2"/>
                </a:solidFill>
                <a:latin typeface="Calibri" pitchFamily="34" charset="0"/>
                <a:ea typeface="+mj-ea"/>
                <a:cs typeface="Calibri" pitchFamily="34" charset="0"/>
              </a:rPr>
              <a:t>Test Approach: Performance</a:t>
            </a:r>
          </a:p>
        </p:txBody>
      </p:sp>
    </p:spTree>
    <p:extLst>
      <p:ext uri="{BB962C8B-B14F-4D97-AF65-F5344CB8AC3E}">
        <p14:creationId xmlns:p14="http://schemas.microsoft.com/office/powerpoint/2010/main" val="14788324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Approach: Security</a:t>
            </a:r>
          </a:p>
        </p:txBody>
      </p:sp>
      <p:sp>
        <p:nvSpPr>
          <p:cNvPr id="3" name="Content Placeholder 2"/>
          <p:cNvSpPr>
            <a:spLocks noGrp="1"/>
          </p:cNvSpPr>
          <p:nvPr>
            <p:ph idx="1"/>
          </p:nvPr>
        </p:nvSpPr>
        <p:spPr/>
        <p:txBody>
          <a:bodyPr/>
          <a:lstStyle/>
          <a:p>
            <a:pPr marL="0" indent="0">
              <a:buNone/>
            </a:pPr>
            <a:r>
              <a:rPr lang="en-IN" sz="1400" b="1" dirty="0"/>
              <a:t>Security Test Environment and Test Data</a:t>
            </a:r>
          </a:p>
          <a:p>
            <a:pPr marL="0" indent="0">
              <a:buNone/>
            </a:pPr>
            <a:r>
              <a:rPr lang="en-IN" sz="1400" dirty="0"/>
              <a:t>Security testing will be starting from Sprint 4 onwards and detailed planning will be captured in Security test plan. </a:t>
            </a:r>
          </a:p>
          <a:p>
            <a:pPr marL="0" indent="0">
              <a:buNone/>
            </a:pPr>
            <a:r>
              <a:rPr lang="en-IN" sz="1400" dirty="0"/>
              <a:t>Once the application is stable and the environment is identified</a:t>
            </a:r>
          </a:p>
          <a:p>
            <a:pPr marL="0" indent="0">
              <a:buNone/>
            </a:pPr>
            <a:r>
              <a:rPr lang="en-US" sz="1400" b="1" dirty="0"/>
              <a:t>Security Testing Phase: </a:t>
            </a:r>
          </a:p>
          <a:p>
            <a:pPr marL="0" indent="0">
              <a:buNone/>
            </a:pPr>
            <a:r>
              <a:rPr lang="en-US" sz="1400" dirty="0"/>
              <a:t>During this phase, The security test analyst will identify the </a:t>
            </a:r>
            <a:r>
              <a:rPr lang="en-IN" sz="1400" dirty="0"/>
              <a:t>Security test requirements/scenarios</a:t>
            </a:r>
            <a:r>
              <a:rPr lang="en-US" sz="1400" dirty="0"/>
              <a:t> and conduct automated and Manual penetration attacks, </a:t>
            </a:r>
            <a:r>
              <a:rPr lang="en-IN" sz="1400" dirty="0"/>
              <a:t>Security testing activities such as Security Test Scripting, Penetration testing and  Test Analysis will be conducted for security test scenarios.</a:t>
            </a:r>
          </a:p>
          <a:p>
            <a:pPr marL="0" indent="0">
              <a:buNone/>
            </a:pPr>
            <a:r>
              <a:rPr lang="en-IN" sz="1400" dirty="0"/>
              <a:t> The volume of data and number of users are derived from business projections.  </a:t>
            </a:r>
          </a:p>
          <a:p>
            <a:pPr marL="0" indent="0">
              <a:buNone/>
            </a:pPr>
            <a:r>
              <a:rPr lang="en-IN" sz="1400" dirty="0"/>
              <a:t>Note: OWASP top 10 vulnerabilities will be covered as part of Security testing.</a:t>
            </a:r>
          </a:p>
          <a:p>
            <a:pPr marL="0" indent="0">
              <a:buNone/>
            </a:pPr>
            <a:r>
              <a:rPr lang="en-IN" sz="1400" b="1" dirty="0"/>
              <a:t>Deliverables:</a:t>
            </a:r>
          </a:p>
          <a:p>
            <a:pPr marL="0" indent="0">
              <a:buNone/>
            </a:pPr>
            <a:r>
              <a:rPr lang="en-IN" sz="1400" dirty="0"/>
              <a:t>Security Test Plan</a:t>
            </a:r>
          </a:p>
          <a:p>
            <a:pPr marL="0" indent="0">
              <a:buNone/>
            </a:pPr>
            <a:r>
              <a:rPr lang="en-IN" sz="1400" dirty="0"/>
              <a:t>Security Test Scenarios</a:t>
            </a:r>
          </a:p>
          <a:p>
            <a:pPr marL="0" indent="0">
              <a:buNone/>
            </a:pPr>
            <a:r>
              <a:rPr lang="en-IN" sz="1400" dirty="0"/>
              <a:t>Security Test Report/ Traceability Matrix </a:t>
            </a:r>
          </a:p>
          <a:p>
            <a:pPr marL="0" indent="0">
              <a:buNone/>
            </a:pPr>
            <a:r>
              <a:rPr lang="en-US" sz="1400" dirty="0"/>
              <a:t>Note: Test Plan Attached.</a:t>
            </a:r>
            <a:endParaRPr lang="en-IN" sz="1400" dirty="0"/>
          </a:p>
          <a:p>
            <a:pPr marL="0" indent="0">
              <a:buNone/>
            </a:pPr>
            <a:endParaRPr lang="en-IN" sz="1400"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15</a:t>
            </a:fld>
            <a:endParaRPr lang="en-US" dirty="0"/>
          </a:p>
        </p:txBody>
      </p:sp>
    </p:spTree>
    <p:extLst>
      <p:ext uri="{BB962C8B-B14F-4D97-AF65-F5344CB8AC3E}">
        <p14:creationId xmlns:p14="http://schemas.microsoft.com/office/powerpoint/2010/main" val="165381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Support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16</a:t>
            </a:fld>
            <a:endParaRPr lang="en-US" dirty="0"/>
          </a:p>
        </p:txBody>
      </p:sp>
    </p:spTree>
    <p:extLst>
      <p:ext uri="{BB962C8B-B14F-4D97-AF65-F5344CB8AC3E}">
        <p14:creationId xmlns:p14="http://schemas.microsoft.com/office/powerpoint/2010/main" val="89988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247774"/>
            <a:ext cx="8229600" cy="4478655"/>
          </a:xfrm>
        </p:spPr>
        <p:txBody>
          <a:bodyPr/>
          <a:lstStyle/>
          <a:p>
            <a:pPr marL="0" indent="0">
              <a:buFont typeface="Arial" charset="0"/>
              <a:buNone/>
              <a:defRPr/>
            </a:pPr>
            <a:r>
              <a:rPr lang="en-US" sz="1400" dirty="0"/>
              <a:t>TFS will be used as Defect Tracking Tool. Testing would follow a defect tracking, review and resolution process. </a:t>
            </a:r>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endParaRPr lang="en-US" sz="1400" dirty="0"/>
          </a:p>
          <a:p>
            <a:pPr marL="0" indent="0">
              <a:buFont typeface="Arial" charset="0"/>
              <a:buNone/>
              <a:defRPr/>
            </a:pPr>
            <a:r>
              <a:rPr lang="en-US" sz="1400" dirty="0"/>
              <a:t>.  </a:t>
            </a:r>
          </a:p>
        </p:txBody>
      </p:sp>
      <p:sp>
        <p:nvSpPr>
          <p:cNvPr id="13315" name="Title 1"/>
          <p:cNvSpPr txBox="1">
            <a:spLocks/>
          </p:cNvSpPr>
          <p:nvPr/>
        </p:nvSpPr>
        <p:spPr bwMode="auto">
          <a:xfrm>
            <a:off x="304800" y="304800"/>
            <a:ext cx="82296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400">
                <a:latin typeface="Calibri" pitchFamily="34" charset="0"/>
              </a:rPr>
              <a:t>Defect Management</a:t>
            </a:r>
          </a:p>
        </p:txBody>
      </p:sp>
      <p:pic>
        <p:nvPicPr>
          <p:cNvPr id="2" name="Picture 1"/>
          <p:cNvPicPr>
            <a:picLocks noChangeAspect="1"/>
          </p:cNvPicPr>
          <p:nvPr/>
        </p:nvPicPr>
        <p:blipFill>
          <a:blip r:embed="rId3"/>
          <a:stretch>
            <a:fillRect/>
          </a:stretch>
        </p:blipFill>
        <p:spPr>
          <a:xfrm>
            <a:off x="604837" y="1637071"/>
            <a:ext cx="7629525" cy="4114800"/>
          </a:xfrm>
          <a:prstGeom prst="rect">
            <a:avLst/>
          </a:prstGeom>
        </p:spPr>
      </p:pic>
    </p:spTree>
    <p:extLst>
      <p:ext uri="{BB962C8B-B14F-4D97-AF65-F5344CB8AC3E}">
        <p14:creationId xmlns:p14="http://schemas.microsoft.com/office/powerpoint/2010/main" val="36229787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
          <p:cNvSpPr>
            <a:spLocks noGrp="1"/>
          </p:cNvSpPr>
          <p:nvPr>
            <p:ph type="sldNum" sz="quarter" idx="4294967295"/>
          </p:nvPr>
        </p:nvSpPr>
        <p:spPr>
          <a:xfrm>
            <a:off x="457200" y="6356350"/>
            <a:ext cx="2133600" cy="365125"/>
          </a:xfrm>
          <a:prstGeom prst="rect">
            <a:avLst/>
          </a:prstGeom>
        </p:spPr>
        <p:txBody>
          <a:bodyPr/>
          <a:lstStyle/>
          <a:p>
            <a:pPr algn="l">
              <a:defRPr/>
            </a:pPr>
            <a:fld id="{E4B3B698-A58D-4BB0-8CB8-88069ACBD73C}" type="slidenum">
              <a:rPr lang="en-US"/>
              <a:pPr algn="l">
                <a:defRPr/>
              </a:pPr>
              <a:t>18</a:t>
            </a:fld>
            <a:endParaRPr lang="en-US" dirty="0"/>
          </a:p>
        </p:txBody>
      </p:sp>
      <p:sp>
        <p:nvSpPr>
          <p:cNvPr id="11267" name="Text Box 2"/>
          <p:cNvSpPr txBox="1">
            <a:spLocks noChangeArrowheads="1"/>
          </p:cNvSpPr>
          <p:nvPr/>
        </p:nvSpPr>
        <p:spPr bwMode="auto">
          <a:xfrm>
            <a:off x="342900" y="228600"/>
            <a:ext cx="84963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defRPr/>
            </a:pPr>
            <a:r>
              <a:rPr lang="en-US" sz="4000" b="0" dirty="0">
                <a:latin typeface="+mj-lt"/>
              </a:rPr>
              <a:t>Defect Classification</a:t>
            </a:r>
          </a:p>
        </p:txBody>
      </p:sp>
      <p:pic>
        <p:nvPicPr>
          <p:cNvPr id="14340"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77724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83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381000" y="304800"/>
            <a:ext cx="8229600" cy="639763"/>
          </a:xfrm>
        </p:spPr>
        <p:txBody>
          <a:bodyPr/>
          <a:lstStyle/>
          <a:p>
            <a:pPr algn="l" eaLnBrk="1" hangingPunct="1"/>
            <a:r>
              <a:rPr lang="en-US" dirty="0"/>
              <a:t>Test Environment</a:t>
            </a:r>
          </a:p>
        </p:txBody>
      </p:sp>
      <p:graphicFrame>
        <p:nvGraphicFramePr>
          <p:cNvPr id="3" name="Table 2"/>
          <p:cNvGraphicFramePr>
            <a:graphicFrameLocks noGrp="1"/>
          </p:cNvGraphicFramePr>
          <p:nvPr>
            <p:extLst>
              <p:ext uri="{D42A27DB-BD31-4B8C-83A1-F6EECF244321}">
                <p14:modId xmlns:p14="http://schemas.microsoft.com/office/powerpoint/2010/main" val="1765243460"/>
              </p:ext>
            </p:extLst>
          </p:nvPr>
        </p:nvGraphicFramePr>
        <p:xfrm>
          <a:off x="548640" y="1085850"/>
          <a:ext cx="7898129" cy="3621921"/>
        </p:xfrm>
        <a:graphic>
          <a:graphicData uri="http://schemas.openxmlformats.org/drawingml/2006/table">
            <a:tbl>
              <a:tblPr/>
              <a:tblGrid>
                <a:gridCol w="1893346">
                  <a:extLst>
                    <a:ext uri="{9D8B030D-6E8A-4147-A177-3AD203B41FA5}">
                      <a16:colId xmlns:a16="http://schemas.microsoft.com/office/drawing/2014/main" val="20000"/>
                    </a:ext>
                  </a:extLst>
                </a:gridCol>
                <a:gridCol w="2786068">
                  <a:extLst>
                    <a:ext uri="{9D8B030D-6E8A-4147-A177-3AD203B41FA5}">
                      <a16:colId xmlns:a16="http://schemas.microsoft.com/office/drawing/2014/main" val="20001"/>
                    </a:ext>
                  </a:extLst>
                </a:gridCol>
                <a:gridCol w="3218715">
                  <a:extLst>
                    <a:ext uri="{9D8B030D-6E8A-4147-A177-3AD203B41FA5}">
                      <a16:colId xmlns:a16="http://schemas.microsoft.com/office/drawing/2014/main" val="20002"/>
                    </a:ext>
                  </a:extLst>
                </a:gridCol>
              </a:tblGrid>
              <a:tr h="336896">
                <a:tc>
                  <a:txBody>
                    <a:bodyPr/>
                    <a:lstStyle/>
                    <a:p>
                      <a:pPr algn="ctr" rtl="0" fontAlgn="ctr"/>
                      <a:r>
                        <a:rPr lang="en-IN" sz="1050" b="1" i="0" u="none" strike="noStrike" dirty="0">
                          <a:solidFill>
                            <a:srgbClr val="FFFFFF"/>
                          </a:solidFill>
                          <a:effectLst/>
                          <a:latin typeface="Calibri" panose="020F0502020204030204" pitchFamily="34" charset="0"/>
                        </a:rPr>
                        <a:t>Environment</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tc>
                  <a:txBody>
                    <a:bodyPr/>
                    <a:lstStyle/>
                    <a:p>
                      <a:pPr algn="ctr" rtl="0" fontAlgn="ctr"/>
                      <a:r>
                        <a:rPr lang="en-IN" sz="1050" b="1" i="0" u="none" strike="noStrike">
                          <a:solidFill>
                            <a:srgbClr val="FFFFFF"/>
                          </a:solidFill>
                          <a:effectLst/>
                          <a:latin typeface="Calibri" panose="020F0502020204030204" pitchFamily="34" charset="0"/>
                        </a:rPr>
                        <a:t>Location</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tc>
                  <a:txBody>
                    <a:bodyPr/>
                    <a:lstStyle/>
                    <a:p>
                      <a:pPr algn="ctr" rtl="0" fontAlgn="ctr"/>
                      <a:r>
                        <a:rPr lang="en-IN" sz="1050" b="1" i="0" u="none" strike="noStrike" dirty="0">
                          <a:solidFill>
                            <a:srgbClr val="FFFFFF"/>
                          </a:solidFill>
                          <a:effectLst/>
                          <a:latin typeface="Calibri" panose="020F0502020204030204" pitchFamily="34" charset="0"/>
                        </a:rPr>
                        <a:t>Advantages</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extLst>
                  <a:ext uri="{0D108BD9-81ED-4DB2-BD59-A6C34878D82A}">
                    <a16:rowId xmlns:a16="http://schemas.microsoft.com/office/drawing/2014/main" val="10000"/>
                  </a:ext>
                </a:extLst>
              </a:tr>
              <a:tr h="470087">
                <a:tc rowSpan="2">
                  <a:txBody>
                    <a:bodyPr/>
                    <a:lstStyle/>
                    <a:p>
                      <a:pPr algn="l" rtl="0" fontAlgn="ctr"/>
                      <a:r>
                        <a:rPr lang="en-IN" sz="1100" b="0" i="0" u="none" strike="noStrike" dirty="0">
                          <a:solidFill>
                            <a:srgbClr val="000000"/>
                          </a:solidFill>
                          <a:effectLst/>
                          <a:latin typeface="Calibri" panose="020F0502020204030204" pitchFamily="34" charset="0"/>
                        </a:rPr>
                        <a:t>QA </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50" b="0" i="0" u="none" strike="noStrike" dirty="0">
                          <a:solidFill>
                            <a:srgbClr val="000000"/>
                          </a:solidFill>
                          <a:effectLst/>
                          <a:latin typeface="Calibri" panose="020F0502020204030204" pitchFamily="34" charset="0"/>
                        </a:rPr>
                        <a:t>TBD</a:t>
                      </a:r>
                      <a:endParaRPr lang="en-IN" sz="1050" b="0" i="0" u="none" strike="noStrike" dirty="0">
                        <a:solidFill>
                          <a:srgbClr val="FF6600"/>
                        </a:solidFill>
                        <a:effectLst/>
                        <a:latin typeface="Wingdings" panose="05000000000000000000" pitchFamily="2" charset="2"/>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IN" sz="1050" u="sng" kern="1200" dirty="0">
                        <a:solidFill>
                          <a:schemeClr val="tx1"/>
                        </a:solidFill>
                        <a:effectLst/>
                        <a:latin typeface="+mn-lt"/>
                        <a:ea typeface="+mn-ea"/>
                        <a:cs typeface="+mn-cs"/>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100" b="0" i="0" u="none" strike="noStrike" dirty="0">
                          <a:solidFill>
                            <a:srgbClr val="000000"/>
                          </a:solidFill>
                          <a:effectLst/>
                          <a:latin typeface="Calibri" panose="020F0502020204030204" pitchFamily="34" charset="0"/>
                        </a:rPr>
                        <a:t>This environment will be used to perform the Acceptance testing</a:t>
                      </a:r>
                    </a:p>
                    <a:p>
                      <a:pPr algn="l" rtl="0" fontAlgn="ctr"/>
                      <a:endParaRPr lang="en-IN" sz="1100" b="0" i="0" u="none" strike="noStrike" dirty="0">
                        <a:solidFill>
                          <a:srgbClr val="000000"/>
                        </a:solidFill>
                        <a:effectLst/>
                        <a:latin typeface="Calibri" panose="020F0502020204030204" pitchFamily="34" charset="0"/>
                      </a:endParaRPr>
                    </a:p>
                    <a:p>
                      <a:pPr algn="l" rtl="0" fontAlgn="ctr"/>
                      <a:r>
                        <a:rPr lang="en-IN" sz="1100" b="0" i="0" u="none" strike="noStrike" dirty="0">
                          <a:solidFill>
                            <a:srgbClr val="000000"/>
                          </a:solidFill>
                          <a:effectLst/>
                          <a:latin typeface="Calibri" panose="020F0502020204030204" pitchFamily="34" charset="0"/>
                        </a:rPr>
                        <a:t>And to perform the smoke testing, system testing and automated regression testing.</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6854">
                <a:tc vMerge="1">
                  <a:txBody>
                    <a:bodyPr/>
                    <a:lstStyle/>
                    <a:p>
                      <a:endParaRPr lang="en-IN"/>
                    </a:p>
                  </a:txBody>
                  <a:tcPr/>
                </a:tc>
                <a:tc>
                  <a:txBody>
                    <a:bodyPr/>
                    <a:lstStyle/>
                    <a:p>
                      <a:pPr algn="l" rtl="0" fontAlgn="ctr"/>
                      <a:endParaRPr lang="en-IN" sz="1000" b="0" i="0" u="sng" strike="noStrike" dirty="0">
                        <a:solidFill>
                          <a:srgbClr val="0563C1"/>
                        </a:solidFill>
                        <a:effectLst/>
                        <a:latin typeface="Calibri" panose="020F0502020204030204" pitchFamily="34" charset="0"/>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004"/>
                  </a:ext>
                </a:extLst>
              </a:tr>
              <a:tr h="313392">
                <a:tc rowSpan="2">
                  <a:txBody>
                    <a:bodyPr/>
                    <a:lstStyle/>
                    <a:p>
                      <a:pPr algn="l" rtl="0" fontAlgn="ctr"/>
                      <a:r>
                        <a:rPr lang="en-IN" sz="1100" b="0" i="0" u="none" strike="noStrike" dirty="0">
                          <a:solidFill>
                            <a:srgbClr val="000000"/>
                          </a:solidFill>
                          <a:effectLst/>
                          <a:latin typeface="Calibri" panose="020F0502020204030204" pitchFamily="34" charset="0"/>
                        </a:rPr>
                        <a:t>QA - Production support</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00" b="0" i="0" u="none" strike="noStrike">
                          <a:solidFill>
                            <a:srgbClr val="000000"/>
                          </a:solidFill>
                          <a:effectLst/>
                          <a:latin typeface="Calibri" panose="020F0502020204030204" pitchFamily="34" charset="0"/>
                        </a:rPr>
                        <a:t>TBD</a:t>
                      </a:r>
                      <a:endParaRPr lang="en-IN" sz="1000" b="0" i="0" u="none" strike="noStrike">
                        <a:solidFill>
                          <a:srgbClr val="FF6600"/>
                        </a:solidFill>
                        <a:effectLst/>
                        <a:latin typeface="Wingdings" panose="05000000000000000000" pitchFamily="2" charset="2"/>
                      </a:endParaRPr>
                    </a:p>
                    <a:p>
                      <a:pPr algn="l" rtl="0" fontAlgn="ctr"/>
                      <a:endParaRPr lang="en-IN" sz="1000" b="0" i="0" u="sng" strike="noStrike" dirty="0">
                        <a:solidFill>
                          <a:srgbClr val="0563C1"/>
                        </a:solidFill>
                        <a:effectLst/>
                        <a:latin typeface="Calibri" panose="020F0502020204030204" pitchFamily="34" charset="0"/>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ctr"/>
                      <a:r>
                        <a:rPr lang="en-IN" sz="1100" b="0" i="0" u="none" strike="noStrike" dirty="0">
                          <a:solidFill>
                            <a:srgbClr val="000000"/>
                          </a:solidFill>
                          <a:effectLst/>
                          <a:latin typeface="Calibri" panose="020F0502020204030204" pitchFamily="34" charset="0"/>
                        </a:rPr>
                        <a:t>This environment will be used for production support testing</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0087">
                <a:tc vMerge="1">
                  <a:txBody>
                    <a:bodyPr/>
                    <a:lstStyle/>
                    <a:p>
                      <a:endParaRPr lang="en-IN"/>
                    </a:p>
                  </a:txBody>
                  <a:tcPr/>
                </a:tc>
                <a:tc>
                  <a:txBody>
                    <a:bodyPr/>
                    <a:lstStyle/>
                    <a:p>
                      <a:pPr algn="l" rtl="0" fontAlgn="ctr"/>
                      <a:endParaRPr lang="en-IN" sz="1000" b="0" i="0" u="sng" strike="noStrike" dirty="0">
                        <a:solidFill>
                          <a:srgbClr val="0563C1"/>
                        </a:solidFill>
                        <a:effectLst/>
                        <a:latin typeface="Calibri" panose="020F0502020204030204" pitchFamily="34" charset="0"/>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006"/>
                  </a:ext>
                </a:extLst>
              </a:tr>
              <a:tr h="1060830">
                <a:tc>
                  <a:txBody>
                    <a:bodyPr/>
                    <a:lstStyle/>
                    <a:p>
                      <a:pPr algn="l" rtl="0" fontAlgn="ctr"/>
                      <a:r>
                        <a:rPr lang="en-IN" sz="1100" b="0" i="0" u="none" strike="noStrike" dirty="0">
                          <a:solidFill>
                            <a:srgbClr val="000000"/>
                          </a:solidFill>
                          <a:effectLst/>
                          <a:latin typeface="Calibri" panose="020F0502020204030204" pitchFamily="34" charset="0"/>
                        </a:rPr>
                        <a:t>Staging/UAT</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buClr>
                          <a:srgbClr val="FF6600"/>
                        </a:buClr>
                        <a:buSzPts val="1400"/>
                        <a:buFont typeface="Wingdings" panose="05000000000000000000" pitchFamily="2" charset="2"/>
                        <a:buNone/>
                      </a:pPr>
                      <a:r>
                        <a:rPr lang="en-IN" sz="1100" b="0" i="0" u="none" strike="noStrike" dirty="0">
                          <a:solidFill>
                            <a:srgbClr val="000000"/>
                          </a:solidFill>
                          <a:effectLst/>
                          <a:latin typeface="Calibri" panose="020F0502020204030204" pitchFamily="34" charset="0"/>
                        </a:rPr>
                        <a:t>TBD</a:t>
                      </a:r>
                      <a:endParaRPr lang="en-IN" sz="1100" b="0" i="0" u="none" strike="noStrike" dirty="0">
                        <a:solidFill>
                          <a:srgbClr val="FF6600"/>
                        </a:solidFill>
                        <a:effectLst/>
                        <a:latin typeface="Wingdings" panose="05000000000000000000" pitchFamily="2" charset="2"/>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IN" sz="1100" b="0" i="0" u="none" strike="noStrike" dirty="0">
                          <a:solidFill>
                            <a:srgbClr val="000000"/>
                          </a:solidFill>
                          <a:effectLst/>
                          <a:latin typeface="Calibri" panose="020F0502020204030204" pitchFamily="34" charset="0"/>
                        </a:rPr>
                        <a:t>This environment will be a Production-like environment, where the User Acceptance testing is performed by the Customer. </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5443">
                <a:tc>
                  <a:txBody>
                    <a:bodyPr/>
                    <a:lstStyle/>
                    <a:p>
                      <a:pPr algn="l" rtl="0" fontAlgn="ctr"/>
                      <a:r>
                        <a:rPr lang="en-IN" sz="1100" b="0" i="0" u="none" strike="noStrike" dirty="0">
                          <a:solidFill>
                            <a:srgbClr val="000000"/>
                          </a:solidFill>
                          <a:effectLst/>
                          <a:latin typeface="Calibri" panose="020F0502020204030204" pitchFamily="34" charset="0"/>
                        </a:rPr>
                        <a:t>Production</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buClr>
                          <a:srgbClr val="FF6600"/>
                        </a:buClr>
                        <a:buSzPts val="1400"/>
                        <a:buFont typeface="Wingdings" panose="05000000000000000000" pitchFamily="2" charset="2"/>
                        <a:buNone/>
                      </a:pPr>
                      <a:r>
                        <a:rPr lang="en-IN" sz="1100" b="0" i="0" u="none" strike="noStrike" dirty="0">
                          <a:solidFill>
                            <a:srgbClr val="000000"/>
                          </a:solidFill>
                          <a:effectLst/>
                          <a:latin typeface="Calibri" panose="020F0502020204030204" pitchFamily="34" charset="0"/>
                        </a:rPr>
                        <a:t>TBD</a:t>
                      </a:r>
                      <a:endParaRPr lang="en-IN" sz="1100" b="0" i="0" u="none" strike="noStrike" dirty="0">
                        <a:solidFill>
                          <a:srgbClr val="FF6600"/>
                        </a:solidFill>
                        <a:effectLst/>
                        <a:latin typeface="Wingdings" panose="05000000000000000000" pitchFamily="2" charset="2"/>
                      </a:endParaRP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IN" sz="1100" b="0" i="0" u="none" strike="noStrike" dirty="0">
                          <a:solidFill>
                            <a:srgbClr val="000000"/>
                          </a:solidFill>
                          <a:effectLst/>
                          <a:latin typeface="Calibri" panose="020F0502020204030204" pitchFamily="34" charset="0"/>
                        </a:rPr>
                        <a:t>Validation of the Production environment is performed by the Customer.  </a:t>
                      </a:r>
                    </a:p>
                  </a:txBody>
                  <a:tcPr marL="7073" marR="7073" marT="70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046750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685800" y="1380250"/>
            <a:ext cx="7772400" cy="4449050"/>
          </a:xfrm>
        </p:spPr>
        <p:txBody>
          <a:bodyPr/>
          <a:lstStyle/>
          <a:p>
            <a:r>
              <a:rPr lang="en-US" sz="1400" dirty="0"/>
              <a:t>Test Goals</a:t>
            </a:r>
          </a:p>
          <a:p>
            <a:r>
              <a:rPr lang="en-US" sz="1400" dirty="0"/>
              <a:t>Application Under Test</a:t>
            </a:r>
          </a:p>
          <a:p>
            <a:r>
              <a:rPr lang="en-US" sz="1400" dirty="0"/>
              <a:t>Test Approach</a:t>
            </a:r>
          </a:p>
          <a:p>
            <a:r>
              <a:rPr lang="en-US" sz="1400" dirty="0"/>
              <a:t>Defect Management</a:t>
            </a:r>
          </a:p>
          <a:p>
            <a:r>
              <a:rPr lang="en-US" sz="1400" dirty="0"/>
              <a:t>Gate Criteria</a:t>
            </a:r>
          </a:p>
          <a:p>
            <a:r>
              <a:rPr lang="en-US" sz="1400" dirty="0"/>
              <a:t>QA Metrics</a:t>
            </a:r>
          </a:p>
          <a:p>
            <a:r>
              <a:rPr lang="en-US" sz="1400" dirty="0"/>
              <a:t>Test Tools</a:t>
            </a:r>
          </a:p>
          <a:p>
            <a:r>
              <a:rPr lang="en-US" sz="1400" dirty="0"/>
              <a:t>Communication Plan</a:t>
            </a:r>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2</a:t>
            </a:fld>
            <a:endParaRPr lang="en-US" dirty="0"/>
          </a:p>
        </p:txBody>
      </p:sp>
    </p:spTree>
    <p:extLst>
      <p:ext uri="{BB962C8B-B14F-4D97-AF65-F5344CB8AC3E}">
        <p14:creationId xmlns:p14="http://schemas.microsoft.com/office/powerpoint/2010/main" val="202391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381000" y="304800"/>
            <a:ext cx="8229600" cy="868363"/>
          </a:xfrm>
        </p:spPr>
        <p:txBody>
          <a:bodyPr/>
          <a:lstStyle/>
          <a:p>
            <a:pPr algn="l" eaLnBrk="1" hangingPunct="1"/>
            <a:r>
              <a:rPr lang="en-US" dirty="0"/>
              <a:t>Gate Criteria</a:t>
            </a:r>
          </a:p>
        </p:txBody>
      </p:sp>
      <p:sp>
        <p:nvSpPr>
          <p:cNvPr id="3" name="Rectangle 3"/>
          <p:cNvSpPr txBox="1">
            <a:spLocks noChangeArrowheads="1"/>
          </p:cNvSpPr>
          <p:nvPr/>
        </p:nvSpPr>
        <p:spPr bwMode="auto">
          <a:xfrm>
            <a:off x="422275" y="1163637"/>
            <a:ext cx="8267700" cy="464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eaLnBrk="1" hangingPunct="1">
              <a:lnSpc>
                <a:spcPct val="80000"/>
              </a:lnSpc>
              <a:buNone/>
              <a:defRPr/>
            </a:pPr>
            <a:r>
              <a:rPr lang="en-GB" sz="1600" b="1" dirty="0">
                <a:latin typeface="Calibri" pitchFamily="34" charset="0"/>
              </a:rPr>
              <a:t>Test Planning Entry Criteria:</a:t>
            </a:r>
          </a:p>
          <a:p>
            <a:pPr eaLnBrk="1" hangingPunct="1">
              <a:lnSpc>
                <a:spcPct val="80000"/>
              </a:lnSpc>
              <a:defRPr/>
            </a:pPr>
            <a:r>
              <a:rPr lang="en-GB" sz="1400" dirty="0">
                <a:latin typeface="Calibri" pitchFamily="34" charset="0"/>
              </a:rPr>
              <a:t>Approved scope for Iteration.  </a:t>
            </a:r>
          </a:p>
          <a:p>
            <a:pPr marL="0" indent="0" eaLnBrk="1" hangingPunct="1">
              <a:lnSpc>
                <a:spcPct val="80000"/>
              </a:lnSpc>
              <a:buNone/>
              <a:defRPr/>
            </a:pPr>
            <a:r>
              <a:rPr lang="en-GB" sz="1600" b="1" dirty="0">
                <a:latin typeface="Calibri" pitchFamily="34" charset="0"/>
              </a:rPr>
              <a:t>Test Authoring Entry Criteria:</a:t>
            </a:r>
          </a:p>
          <a:p>
            <a:pPr eaLnBrk="1" hangingPunct="1">
              <a:lnSpc>
                <a:spcPct val="80000"/>
              </a:lnSpc>
              <a:defRPr/>
            </a:pPr>
            <a:r>
              <a:rPr lang="en-GB" sz="1400" dirty="0">
                <a:latin typeface="Calibri" pitchFamily="34" charset="0"/>
              </a:rPr>
              <a:t>Test Plan reviewed and approved</a:t>
            </a:r>
          </a:p>
          <a:p>
            <a:pPr eaLnBrk="1" hangingPunct="1">
              <a:lnSpc>
                <a:spcPct val="80000"/>
              </a:lnSpc>
              <a:defRPr/>
            </a:pPr>
            <a:r>
              <a:rPr lang="en-GB" sz="1400" dirty="0">
                <a:latin typeface="Calibri" pitchFamily="34" charset="0"/>
              </a:rPr>
              <a:t>Approved requirements artefacts.</a:t>
            </a:r>
          </a:p>
          <a:p>
            <a:pPr marL="0" indent="0" eaLnBrk="1" hangingPunct="1">
              <a:lnSpc>
                <a:spcPct val="80000"/>
              </a:lnSpc>
              <a:buNone/>
              <a:defRPr/>
            </a:pPr>
            <a:r>
              <a:rPr lang="en-GB" sz="1400" b="1" dirty="0">
                <a:latin typeface="Calibri" pitchFamily="34" charset="0"/>
              </a:rPr>
              <a:t>Test Execution Entry Criteria:  </a:t>
            </a:r>
          </a:p>
          <a:p>
            <a:pPr eaLnBrk="1" hangingPunct="1">
              <a:lnSpc>
                <a:spcPct val="80000"/>
              </a:lnSpc>
              <a:defRPr/>
            </a:pPr>
            <a:r>
              <a:rPr lang="en-GB" sz="1400" dirty="0">
                <a:latin typeface="Calibri" pitchFamily="34" charset="0"/>
              </a:rPr>
              <a:t>Acceptance test cases has been Dev. Completed.</a:t>
            </a:r>
          </a:p>
          <a:p>
            <a:pPr eaLnBrk="1" hangingPunct="1">
              <a:lnSpc>
                <a:spcPct val="80000"/>
              </a:lnSpc>
              <a:defRPr/>
            </a:pPr>
            <a:r>
              <a:rPr lang="en-GB" sz="1400" dirty="0">
                <a:latin typeface="Calibri" pitchFamily="34" charset="0"/>
              </a:rPr>
              <a:t>QA environment available and stable.  </a:t>
            </a:r>
          </a:p>
          <a:p>
            <a:pPr eaLnBrk="1" hangingPunct="1">
              <a:lnSpc>
                <a:spcPct val="80000"/>
              </a:lnSpc>
              <a:defRPr/>
            </a:pPr>
            <a:r>
              <a:rPr lang="en-GB" sz="1400" dirty="0">
                <a:latin typeface="Calibri" pitchFamily="34" charset="0"/>
              </a:rPr>
              <a:t>Test data is available and required access to DB and logs is available.</a:t>
            </a:r>
          </a:p>
          <a:p>
            <a:pPr marL="0" indent="0" eaLnBrk="1" hangingPunct="1">
              <a:lnSpc>
                <a:spcPct val="80000"/>
              </a:lnSpc>
              <a:buNone/>
              <a:defRPr/>
            </a:pPr>
            <a:r>
              <a:rPr lang="en-GB" sz="1400" b="1" dirty="0">
                <a:latin typeface="Calibri" pitchFamily="34" charset="0"/>
              </a:rPr>
              <a:t>System Testing Entry Criteria:  </a:t>
            </a:r>
          </a:p>
          <a:p>
            <a:pPr eaLnBrk="1" hangingPunct="1">
              <a:lnSpc>
                <a:spcPct val="80000"/>
              </a:lnSpc>
              <a:defRPr/>
            </a:pPr>
            <a:r>
              <a:rPr lang="en-GB" sz="1400" dirty="0">
                <a:latin typeface="Calibri" pitchFamily="34" charset="0"/>
              </a:rPr>
              <a:t>All User stories of the release has been QA Completed.</a:t>
            </a:r>
          </a:p>
          <a:p>
            <a:pPr eaLnBrk="1" hangingPunct="1">
              <a:lnSpc>
                <a:spcPct val="80000"/>
              </a:lnSpc>
              <a:defRPr/>
            </a:pPr>
            <a:r>
              <a:rPr lang="en-GB" sz="1400" dirty="0">
                <a:latin typeface="Calibri" pitchFamily="34" charset="0"/>
              </a:rPr>
              <a:t>Defect fixes during system testing deployed into QA environment based on build calendar.</a:t>
            </a:r>
          </a:p>
          <a:p>
            <a:pPr eaLnBrk="1" hangingPunct="1">
              <a:lnSpc>
                <a:spcPct val="80000"/>
              </a:lnSpc>
              <a:defRPr/>
            </a:pPr>
            <a:r>
              <a:rPr lang="en-GB" sz="1400" dirty="0">
                <a:latin typeface="Calibri" pitchFamily="34" charset="0"/>
              </a:rPr>
              <a:t>QA environment  available and stable.  </a:t>
            </a:r>
          </a:p>
          <a:p>
            <a:pPr eaLnBrk="1" hangingPunct="1">
              <a:lnSpc>
                <a:spcPct val="80000"/>
              </a:lnSpc>
              <a:defRPr/>
            </a:pPr>
            <a:r>
              <a:rPr lang="en-GB" sz="1400" dirty="0">
                <a:latin typeface="Calibri" pitchFamily="34" charset="0"/>
              </a:rPr>
              <a:t>Test data is available and required access to DB and logs is available.</a:t>
            </a:r>
          </a:p>
          <a:p>
            <a:pPr marL="0" indent="0" eaLnBrk="1" hangingPunct="1">
              <a:lnSpc>
                <a:spcPct val="80000"/>
              </a:lnSpc>
              <a:buNone/>
              <a:defRPr/>
            </a:pPr>
            <a:r>
              <a:rPr lang="en-GB" sz="1600" b="1" dirty="0">
                <a:latin typeface="Calibri" pitchFamily="34" charset="0"/>
              </a:rPr>
              <a:t>System Testing Exit Criteria:</a:t>
            </a:r>
          </a:p>
          <a:p>
            <a:pPr eaLnBrk="1" hangingPunct="1">
              <a:lnSpc>
                <a:spcPct val="80000"/>
              </a:lnSpc>
              <a:defRPr/>
            </a:pPr>
            <a:r>
              <a:rPr lang="en-GB" sz="1400" dirty="0">
                <a:latin typeface="Calibri" pitchFamily="34" charset="0"/>
              </a:rPr>
              <a:t>Smoke Test Results</a:t>
            </a:r>
          </a:p>
          <a:p>
            <a:pPr eaLnBrk="1" hangingPunct="1">
              <a:lnSpc>
                <a:spcPct val="80000"/>
              </a:lnSpc>
              <a:defRPr/>
            </a:pPr>
            <a:r>
              <a:rPr lang="en-GB" sz="1400" dirty="0">
                <a:latin typeface="Calibri" pitchFamily="34" charset="0"/>
              </a:rPr>
              <a:t>Acceptance test cases has been QA Tested and Certified.</a:t>
            </a:r>
          </a:p>
          <a:p>
            <a:pPr eaLnBrk="1" hangingPunct="1">
              <a:lnSpc>
                <a:spcPct val="80000"/>
              </a:lnSpc>
              <a:defRPr/>
            </a:pPr>
            <a:r>
              <a:rPr lang="en-GB" sz="1400" dirty="0">
                <a:latin typeface="Calibri" pitchFamily="34" charset="0"/>
              </a:rPr>
              <a:t>All planned System test cases/scenarios have been executed.</a:t>
            </a:r>
          </a:p>
          <a:p>
            <a:pPr eaLnBrk="1" hangingPunct="1">
              <a:lnSpc>
                <a:spcPct val="80000"/>
              </a:lnSpc>
              <a:defRPr/>
            </a:pPr>
            <a:r>
              <a:rPr lang="en-IN" sz="1400" dirty="0">
                <a:latin typeface="Calibri" pitchFamily="34" charset="0"/>
              </a:rPr>
              <a:t>All Defects logged for the release are Closed or Deferred</a:t>
            </a:r>
            <a:endParaRPr lang="en-GB" sz="1400" dirty="0">
              <a:latin typeface="Calibri" pitchFamily="34" charset="0"/>
            </a:endParaRPr>
          </a:p>
          <a:p>
            <a:pPr eaLnBrk="1" hangingPunct="1">
              <a:lnSpc>
                <a:spcPct val="80000"/>
              </a:lnSpc>
              <a:defRPr/>
            </a:pPr>
            <a:r>
              <a:rPr lang="en-US" sz="1400" dirty="0">
                <a:latin typeface="Calibri" pitchFamily="34" charset="0"/>
              </a:rPr>
              <a:t>Sign-off by Tavant QA</a:t>
            </a:r>
          </a:p>
          <a:p>
            <a:pPr marL="0" indent="0" eaLnBrk="1" hangingPunct="1">
              <a:lnSpc>
                <a:spcPct val="80000"/>
              </a:lnSpc>
              <a:buFont typeface="Arial" charset="0"/>
              <a:buNone/>
              <a:defRPr/>
            </a:pPr>
            <a:endParaRPr lang="en-US" sz="1400" dirty="0"/>
          </a:p>
        </p:txBody>
      </p:sp>
    </p:spTree>
    <p:extLst>
      <p:ext uri="{BB962C8B-B14F-4D97-AF65-F5344CB8AC3E}">
        <p14:creationId xmlns:p14="http://schemas.microsoft.com/office/powerpoint/2010/main" val="192256475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QA uses test data files supplied by Development.</a:t>
            </a:r>
          </a:p>
          <a:p>
            <a:r>
              <a:rPr lang="en-US" dirty="0"/>
              <a:t>QA modifies the files, as needed, to create new test scenarios.</a:t>
            </a:r>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21</a:t>
            </a:fld>
            <a:endParaRPr lang="en-US" dirty="0"/>
          </a:p>
        </p:txBody>
      </p:sp>
    </p:spTree>
    <p:extLst>
      <p:ext uri="{BB962C8B-B14F-4D97-AF65-F5344CB8AC3E}">
        <p14:creationId xmlns:p14="http://schemas.microsoft.com/office/powerpoint/2010/main" val="30369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381000" y="304800"/>
            <a:ext cx="8229600" cy="868363"/>
          </a:xfrm>
        </p:spPr>
        <p:txBody>
          <a:bodyPr/>
          <a:lstStyle/>
          <a:p>
            <a:pPr algn="l" eaLnBrk="1" hangingPunct="1"/>
            <a:r>
              <a:rPr lang="en-US" dirty="0"/>
              <a:t>QA Metrics</a:t>
            </a:r>
          </a:p>
        </p:txBody>
      </p:sp>
      <p:sp>
        <p:nvSpPr>
          <p:cNvPr id="3" name="Rectangle 3"/>
          <p:cNvSpPr txBox="1">
            <a:spLocks noChangeArrowheads="1"/>
          </p:cNvSpPr>
          <p:nvPr/>
        </p:nvSpPr>
        <p:spPr bwMode="auto">
          <a:xfrm>
            <a:off x="247028" y="1137767"/>
            <a:ext cx="8497188" cy="468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eaLnBrk="1" hangingPunct="1">
              <a:lnSpc>
                <a:spcPct val="80000"/>
              </a:lnSpc>
              <a:buNone/>
              <a:defRPr/>
            </a:pPr>
            <a:endParaRPr lang="en-US" sz="1400" dirty="0">
              <a:latin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53349349"/>
              </p:ext>
            </p:extLst>
          </p:nvPr>
        </p:nvGraphicFramePr>
        <p:xfrm>
          <a:off x="563516" y="1415143"/>
          <a:ext cx="7761767" cy="3886200"/>
        </p:xfrm>
        <a:graphic>
          <a:graphicData uri="http://schemas.openxmlformats.org/drawingml/2006/table">
            <a:tbl>
              <a:tblPr/>
              <a:tblGrid>
                <a:gridCol w="1807535">
                  <a:extLst>
                    <a:ext uri="{9D8B030D-6E8A-4147-A177-3AD203B41FA5}">
                      <a16:colId xmlns:a16="http://schemas.microsoft.com/office/drawing/2014/main" val="20000"/>
                    </a:ext>
                  </a:extLst>
                </a:gridCol>
                <a:gridCol w="2179178">
                  <a:extLst>
                    <a:ext uri="{9D8B030D-6E8A-4147-A177-3AD203B41FA5}">
                      <a16:colId xmlns:a16="http://schemas.microsoft.com/office/drawing/2014/main" val="20001"/>
                    </a:ext>
                  </a:extLst>
                </a:gridCol>
                <a:gridCol w="2196894">
                  <a:extLst>
                    <a:ext uri="{9D8B030D-6E8A-4147-A177-3AD203B41FA5}">
                      <a16:colId xmlns:a16="http://schemas.microsoft.com/office/drawing/2014/main" val="20002"/>
                    </a:ext>
                  </a:extLst>
                </a:gridCol>
                <a:gridCol w="1578160">
                  <a:extLst>
                    <a:ext uri="{9D8B030D-6E8A-4147-A177-3AD203B41FA5}">
                      <a16:colId xmlns:a16="http://schemas.microsoft.com/office/drawing/2014/main" val="20003"/>
                    </a:ext>
                  </a:extLst>
                </a:gridCol>
              </a:tblGrid>
              <a:tr h="648516">
                <a:tc>
                  <a:txBody>
                    <a:bodyPr/>
                    <a:lstStyle/>
                    <a:p>
                      <a:pPr algn="ctr" fontAlgn="ctr"/>
                      <a:r>
                        <a:rPr lang="en-US" sz="900" b="1" i="0" u="none" strike="noStrike" dirty="0">
                          <a:solidFill>
                            <a:schemeClr val="bg1"/>
                          </a:solidFill>
                          <a:effectLst/>
                          <a:latin typeface="Verdana"/>
                        </a:rPr>
                        <a:t>Testing team performance Indicator Category</a:t>
                      </a:r>
                      <a:endParaRPr lang="en-IN" sz="900" b="1" i="0" u="none" strike="noStrike" dirty="0">
                        <a:solidFill>
                          <a:schemeClr val="bg1"/>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tc>
                  <a:txBody>
                    <a:bodyPr/>
                    <a:lstStyle/>
                    <a:p>
                      <a:pPr algn="ctr" fontAlgn="ctr"/>
                      <a:r>
                        <a:rPr lang="en-US" sz="900" b="1" i="0" u="none" strike="noStrike" dirty="0">
                          <a:solidFill>
                            <a:schemeClr val="bg1"/>
                          </a:solidFill>
                          <a:effectLst/>
                          <a:latin typeface="Verdana"/>
                        </a:rPr>
                        <a:t>Description</a:t>
                      </a:r>
                      <a:endParaRPr lang="en-IN" sz="900" b="1" i="0" u="none" strike="noStrike" dirty="0">
                        <a:solidFill>
                          <a:schemeClr val="bg1"/>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tc>
                  <a:txBody>
                    <a:bodyPr/>
                    <a:lstStyle/>
                    <a:p>
                      <a:pPr algn="ctr" fontAlgn="ctr"/>
                      <a:r>
                        <a:rPr lang="en-US" sz="900" b="1" i="0" u="none" strike="noStrike" dirty="0">
                          <a:solidFill>
                            <a:schemeClr val="bg1"/>
                          </a:solidFill>
                          <a:effectLst/>
                          <a:latin typeface="Verdana"/>
                        </a:rPr>
                        <a:t>Indicator</a:t>
                      </a:r>
                      <a:endParaRPr lang="en-IN" sz="900" b="1" i="0" u="none" strike="noStrike" dirty="0">
                        <a:solidFill>
                          <a:schemeClr val="bg1"/>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tc>
                  <a:txBody>
                    <a:bodyPr/>
                    <a:lstStyle/>
                    <a:p>
                      <a:pPr algn="ctr" fontAlgn="ctr"/>
                      <a:r>
                        <a:rPr lang="en-US" sz="900" b="1" i="0" u="none" strike="noStrike" dirty="0">
                          <a:solidFill>
                            <a:schemeClr val="bg1"/>
                          </a:solidFill>
                          <a:effectLst/>
                          <a:latin typeface="Verdana"/>
                        </a:rPr>
                        <a:t>Unit of Measurement</a:t>
                      </a:r>
                      <a:endParaRPr lang="en-IN" sz="900" b="1" i="0" u="none" strike="noStrike" dirty="0">
                        <a:solidFill>
                          <a:schemeClr val="bg1"/>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BFDB"/>
                    </a:solidFill>
                  </a:tcPr>
                </a:tc>
                <a:extLst>
                  <a:ext uri="{0D108BD9-81ED-4DB2-BD59-A6C34878D82A}">
                    <a16:rowId xmlns:a16="http://schemas.microsoft.com/office/drawing/2014/main" val="10000"/>
                  </a:ext>
                </a:extLst>
              </a:tr>
              <a:tr h="860529">
                <a:tc>
                  <a:txBody>
                    <a:bodyPr/>
                    <a:lstStyle/>
                    <a:p>
                      <a:pPr algn="l" fontAlgn="ctr"/>
                      <a:r>
                        <a:rPr lang="en-IN" sz="900" b="0" i="0" u="none" strike="noStrike">
                          <a:solidFill>
                            <a:srgbClr val="000000"/>
                          </a:solidFill>
                          <a:effectLst/>
                          <a:latin typeface="Verdana"/>
                        </a:rPr>
                        <a:t>Test Efficiency</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900" b="0" i="0" u="none" strike="noStrike" dirty="0">
                          <a:solidFill>
                            <a:srgbClr val="000000"/>
                          </a:solidFill>
                          <a:effectLst/>
                          <a:latin typeface="Verdana"/>
                        </a:rPr>
                        <a:t>This metrics quantifies the efficiency of the testing process</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900" b="0" i="0" u="none" strike="noStrike" dirty="0">
                          <a:solidFill>
                            <a:srgbClr val="000000"/>
                          </a:solidFill>
                          <a:effectLst/>
                          <a:latin typeface="Verdana"/>
                        </a:rPr>
                        <a:t># of testing defects in Release/ (# of defects found</a:t>
                      </a:r>
                      <a:r>
                        <a:rPr lang="en-IN" sz="900" b="0" i="0" u="none" strike="noStrike" baseline="0" dirty="0">
                          <a:solidFill>
                            <a:srgbClr val="000000"/>
                          </a:solidFill>
                          <a:effectLst/>
                          <a:latin typeface="Verdana"/>
                        </a:rPr>
                        <a:t> in UAT + Prod (30 Days) + # of testing defects in Release) * 100</a:t>
                      </a:r>
                      <a:endParaRPr lang="en-IN" sz="900" b="0" i="0" u="none" strike="noStrike" dirty="0">
                        <a:solidFill>
                          <a:srgbClr val="000000"/>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Verdana"/>
                        </a:rPr>
                        <a:t>Percentage</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0123">
                <a:tc>
                  <a:txBody>
                    <a:bodyPr/>
                    <a:lstStyle/>
                    <a:p>
                      <a:pPr marL="0" algn="l" defTabSz="914400" rtl="0" eaLnBrk="1" fontAlgn="ctr" latinLnBrk="0" hangingPunct="1"/>
                      <a:r>
                        <a:rPr lang="en-US" sz="900" b="0" i="0" u="none" strike="noStrike" kern="1200" dirty="0">
                          <a:solidFill>
                            <a:srgbClr val="000000"/>
                          </a:solidFill>
                          <a:effectLst/>
                          <a:latin typeface="Verdana"/>
                          <a:ea typeface="+mn-ea"/>
                          <a:cs typeface="+mn-cs"/>
                        </a:rPr>
                        <a:t>Coverage (ATC/STC)</a:t>
                      </a:r>
                      <a:endParaRPr lang="en-IN" sz="900" b="0" i="0" u="none" strike="noStrike" kern="1200" dirty="0">
                        <a:solidFill>
                          <a:srgbClr val="000000"/>
                        </a:solidFill>
                        <a:effectLst/>
                        <a:latin typeface="Verdana"/>
                        <a:ea typeface="+mn-ea"/>
                        <a:cs typeface="+mn-cs"/>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900" b="0" i="0" u="none" strike="noStrike" kern="1200" dirty="0">
                          <a:solidFill>
                            <a:srgbClr val="000000"/>
                          </a:solidFill>
                          <a:effectLst/>
                          <a:latin typeface="Verdana"/>
                          <a:ea typeface="+mn-ea"/>
                          <a:cs typeface="+mn-cs"/>
                        </a:rPr>
                        <a:t>This metric quantifies the amount of testing</a:t>
                      </a:r>
                      <a:r>
                        <a:rPr lang="en-IN" sz="900" b="0" i="0" u="none" strike="noStrike" kern="1200" baseline="0" dirty="0">
                          <a:solidFill>
                            <a:srgbClr val="000000"/>
                          </a:solidFill>
                          <a:effectLst/>
                          <a:latin typeface="Verdana"/>
                          <a:ea typeface="+mn-ea"/>
                          <a:cs typeface="+mn-cs"/>
                        </a:rPr>
                        <a:t> </a:t>
                      </a:r>
                      <a:r>
                        <a:rPr lang="en-IN" sz="900" b="0" i="0" u="none" strike="noStrike" kern="1200" dirty="0">
                          <a:solidFill>
                            <a:srgbClr val="000000"/>
                          </a:solidFill>
                          <a:effectLst/>
                          <a:latin typeface="Verdana"/>
                          <a:ea typeface="+mn-ea"/>
                          <a:cs typeface="+mn-cs"/>
                        </a:rPr>
                        <a:t>covered</a:t>
                      </a:r>
                      <a:r>
                        <a:rPr lang="en-IN" sz="900" b="0" i="0" u="none" strike="noStrike" kern="1200" baseline="0" dirty="0">
                          <a:solidFill>
                            <a:srgbClr val="000000"/>
                          </a:solidFill>
                          <a:effectLst/>
                          <a:latin typeface="Verdana"/>
                          <a:ea typeface="+mn-ea"/>
                          <a:cs typeface="+mn-cs"/>
                        </a:rPr>
                        <a:t> </a:t>
                      </a:r>
                      <a:r>
                        <a:rPr lang="en-IN" sz="900" b="0" i="0" u="none" strike="noStrike" kern="1200" dirty="0">
                          <a:solidFill>
                            <a:srgbClr val="000000"/>
                          </a:solidFill>
                          <a:effectLst/>
                          <a:latin typeface="Verdana"/>
                          <a:ea typeface="+mn-ea"/>
                          <a:cs typeface="+mn-cs"/>
                        </a:rPr>
                        <a:t>by a set of test</a:t>
                      </a:r>
                      <a:r>
                        <a:rPr lang="en-IN" sz="900" b="0" i="0" u="none" strike="noStrike" kern="1200" baseline="0" dirty="0">
                          <a:solidFill>
                            <a:srgbClr val="000000"/>
                          </a:solidFill>
                          <a:effectLst/>
                          <a:latin typeface="Verdana"/>
                          <a:ea typeface="+mn-ea"/>
                          <a:cs typeface="+mn-cs"/>
                        </a:rPr>
                        <a:t> cases </a:t>
                      </a:r>
                      <a:r>
                        <a:rPr lang="en-IN" sz="900" b="0" i="0" u="none" strike="noStrike" kern="1200" dirty="0">
                          <a:solidFill>
                            <a:srgbClr val="000000"/>
                          </a:solidFill>
                          <a:effectLst/>
                          <a:latin typeface="Verdana"/>
                          <a:ea typeface="+mn-ea"/>
                          <a:cs typeface="+mn-cs"/>
                        </a:rPr>
                        <a:t>during a particular iteration</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u="none" strike="noStrike" kern="1200" dirty="0">
                          <a:solidFill>
                            <a:srgbClr val="000000"/>
                          </a:solidFill>
                          <a:effectLst/>
                          <a:latin typeface="Verdana"/>
                          <a:ea typeface="+mn-ea"/>
                          <a:cs typeface="+mn-cs"/>
                        </a:rPr>
                        <a:t>Coverage = No. of coverage items exercised / Total No. of coverage items</a:t>
                      </a:r>
                      <a:endParaRPr lang="en-IN" sz="900" b="0" i="0" u="none" strike="noStrike" kern="1200" dirty="0">
                        <a:solidFill>
                          <a:srgbClr val="000000"/>
                        </a:solidFill>
                        <a:effectLst/>
                        <a:latin typeface="Verdana"/>
                        <a:ea typeface="+mn-ea"/>
                        <a:cs typeface="+mn-cs"/>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u="none" strike="noStrike" kern="1200" dirty="0">
                          <a:solidFill>
                            <a:srgbClr val="000000"/>
                          </a:solidFill>
                          <a:effectLst/>
                          <a:latin typeface="Verdana"/>
                          <a:ea typeface="+mn-ea"/>
                          <a:cs typeface="+mn-cs"/>
                        </a:rPr>
                        <a:t>Percentage</a:t>
                      </a:r>
                      <a:endParaRPr lang="en-IN" sz="900" b="0" i="0" u="none" strike="noStrike" kern="1200" dirty="0">
                        <a:solidFill>
                          <a:srgbClr val="000000"/>
                        </a:solidFill>
                        <a:effectLst/>
                        <a:latin typeface="Verdana"/>
                        <a:ea typeface="+mn-ea"/>
                        <a:cs typeface="+mn-cs"/>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8516">
                <a:tc>
                  <a:txBody>
                    <a:bodyPr/>
                    <a:lstStyle/>
                    <a:p>
                      <a:pPr algn="l" fontAlgn="ctr"/>
                      <a:r>
                        <a:rPr lang="en-IN" sz="900" b="0" i="0" u="none" strike="noStrike" dirty="0">
                          <a:solidFill>
                            <a:srgbClr val="000000"/>
                          </a:solidFill>
                          <a:effectLst/>
                          <a:latin typeface="Verdana"/>
                        </a:rPr>
                        <a:t>Root Cause Analysis</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900" b="0" i="0" u="none" strike="noStrike" kern="1200" dirty="0">
                          <a:solidFill>
                            <a:srgbClr val="000000"/>
                          </a:solidFill>
                          <a:effectLst/>
                          <a:latin typeface="Verdana"/>
                          <a:ea typeface="+mn-ea"/>
                          <a:cs typeface="+mn-cs"/>
                        </a:rPr>
                        <a:t>Analysis of all UAT and Production defects will be done at the end of the release</a:t>
                      </a: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IN" sz="900" b="0" i="0" u="none" strike="noStrike" dirty="0">
                        <a:solidFill>
                          <a:srgbClr val="000000"/>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IN" sz="900" b="0" i="0" u="none" strike="noStrike" dirty="0">
                        <a:solidFill>
                          <a:srgbClr val="000000"/>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851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Verdana"/>
                          <a:ea typeface="+mn-ea"/>
                          <a:cs typeface="+mn-cs"/>
                        </a:rPr>
                        <a:t>Bugs rejection Rate (Internal &amp; External)</a:t>
                      </a:r>
                      <a:endParaRPr lang="en-IN" sz="900" b="0" i="0" u="none" strike="noStrike" kern="1200" dirty="0">
                        <a:solidFill>
                          <a:srgbClr val="000000"/>
                        </a:solidFill>
                        <a:effectLst/>
                        <a:latin typeface="Verdana"/>
                        <a:ea typeface="+mn-ea"/>
                        <a:cs typeface="+mn-cs"/>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Verdana"/>
                          <a:ea typeface="+mn-ea"/>
                          <a:cs typeface="+mn-cs"/>
                        </a:rPr>
                        <a:t>This metrics gives the No. of bugs re-opened by the QA and customer </a:t>
                      </a:r>
                      <a:endParaRPr lang="en-IN" sz="900" b="0" i="0" u="none" strike="noStrike" kern="1200" dirty="0">
                        <a:solidFill>
                          <a:srgbClr val="000000"/>
                        </a:solidFill>
                        <a:effectLst/>
                        <a:latin typeface="Verdana"/>
                        <a:ea typeface="+mn-ea"/>
                        <a:cs typeface="+mn-cs"/>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Verdana"/>
                        </a:rPr>
                        <a:t>(No. of bugs re-opened / Total No. of bugs delivered)* 100</a:t>
                      </a:r>
                      <a:endParaRPr lang="en-IN" sz="900" b="0" i="0" u="none" strike="noStrike" dirty="0">
                        <a:solidFill>
                          <a:srgbClr val="000000"/>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Verdana"/>
                        </a:rPr>
                        <a:t>Percentage</a:t>
                      </a:r>
                      <a:endParaRPr lang="en-IN" sz="900" b="0" i="0" u="none" strike="noStrike" dirty="0">
                        <a:solidFill>
                          <a:srgbClr val="000000"/>
                        </a:solidFill>
                        <a:effectLst/>
                        <a:latin typeface="Verdana"/>
                      </a:endParaRPr>
                    </a:p>
                  </a:txBody>
                  <a:tcPr marL="8445" marR="8445" marT="844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53137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381000"/>
            <a:ext cx="8229600" cy="639763"/>
          </a:xfrm>
        </p:spPr>
        <p:txBody>
          <a:bodyPr/>
          <a:lstStyle/>
          <a:p>
            <a:pPr algn="l"/>
            <a:r>
              <a:rPr lang="en-US" dirty="0"/>
              <a:t>Test Tools</a:t>
            </a:r>
          </a:p>
        </p:txBody>
      </p:sp>
      <p:graphicFrame>
        <p:nvGraphicFramePr>
          <p:cNvPr id="4" name="Group 24"/>
          <p:cNvGraphicFramePr>
            <a:graphicFrameLocks noGrp="1"/>
          </p:cNvGraphicFramePr>
          <p:nvPr>
            <p:extLst>
              <p:ext uri="{D42A27DB-BD31-4B8C-83A1-F6EECF244321}">
                <p14:modId xmlns:p14="http://schemas.microsoft.com/office/powerpoint/2010/main" val="1600080808"/>
              </p:ext>
            </p:extLst>
          </p:nvPr>
        </p:nvGraphicFramePr>
        <p:xfrm>
          <a:off x="381000" y="1143000"/>
          <a:ext cx="7915275" cy="3573700"/>
        </p:xfrm>
        <a:graphic>
          <a:graphicData uri="http://schemas.openxmlformats.org/drawingml/2006/table">
            <a:tbl>
              <a:tblPr/>
              <a:tblGrid>
                <a:gridCol w="2728913">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gridCol w="3016250">
                  <a:extLst>
                    <a:ext uri="{9D8B030D-6E8A-4147-A177-3AD203B41FA5}">
                      <a16:colId xmlns:a16="http://schemas.microsoft.com/office/drawing/2014/main" val="20002"/>
                    </a:ext>
                  </a:extLst>
                </a:gridCol>
              </a:tblGrid>
              <a:tr h="263548">
                <a:tc>
                  <a:txBody>
                    <a:bodyPr/>
                    <a:lstStyle/>
                    <a:p>
                      <a:pPr marL="0" marR="0" lvl="0" indent="0" algn="ctr" defTabSz="914400" rtl="0" eaLnBrk="1" fontAlgn="base" latinLnBrk="0" hangingPunct="1">
                        <a:lnSpc>
                          <a:spcPct val="80000"/>
                        </a:lnSpc>
                        <a:spcBef>
                          <a:spcPct val="0"/>
                        </a:spcBef>
                        <a:spcAft>
                          <a:spcPct val="0"/>
                        </a:spcAft>
                        <a:buClrTx/>
                        <a:buSzTx/>
                        <a:buFontTx/>
                        <a:buNone/>
                        <a:tabLst>
                          <a:tab pos="228600" algn="l"/>
                          <a:tab pos="457200" algn="l"/>
                        </a:tabLst>
                      </a:pPr>
                      <a:r>
                        <a:rPr kumimoji="0" lang="en-GB" sz="1200" b="1" i="0" u="none" strike="noStrike" cap="none" normalizeH="0" baseline="0" dirty="0">
                          <a:ln>
                            <a:noFill/>
                          </a:ln>
                          <a:solidFill>
                            <a:schemeClr val="bg1"/>
                          </a:solidFill>
                          <a:effectLst/>
                          <a:latin typeface="Trade Gothic" charset="0"/>
                          <a:ea typeface="Times New Roman" pitchFamily="18" charset="0"/>
                          <a:cs typeface="Tahoma" pitchFamily="34" charset="0"/>
                        </a:rPr>
                        <a:t>Activity</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5BFDB"/>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tab pos="228600" algn="l"/>
                          <a:tab pos="457200" algn="l"/>
                        </a:tabLst>
                      </a:pPr>
                      <a:r>
                        <a:rPr kumimoji="0" lang="en-GB" sz="1200" b="1" i="0" u="none" strike="noStrike" cap="none" normalizeH="0" baseline="0" dirty="0">
                          <a:ln>
                            <a:noFill/>
                          </a:ln>
                          <a:solidFill>
                            <a:schemeClr val="bg1"/>
                          </a:solidFill>
                          <a:effectLst/>
                          <a:latin typeface="Trade Gothic" charset="0"/>
                          <a:ea typeface="Times New Roman" pitchFamily="18" charset="0"/>
                          <a:cs typeface="Tahoma" pitchFamily="34" charset="0"/>
                        </a:rPr>
                        <a:t>Tools Used</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5BFDB"/>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tab pos="228600" algn="l"/>
                          <a:tab pos="457200" algn="l"/>
                        </a:tabLst>
                      </a:pPr>
                      <a:r>
                        <a:rPr kumimoji="0" lang="en-GB" sz="1200" b="1" i="0" u="none" strike="noStrike" cap="none" normalizeH="0" baseline="0" dirty="0">
                          <a:ln>
                            <a:noFill/>
                          </a:ln>
                          <a:solidFill>
                            <a:schemeClr val="bg1"/>
                          </a:solidFill>
                          <a:effectLst/>
                          <a:latin typeface="Trade Gothic" charset="0"/>
                          <a:ea typeface="Times New Roman" pitchFamily="18" charset="0"/>
                          <a:cs typeface="Tahoma" pitchFamily="34" charset="0"/>
                        </a:rPr>
                        <a:t>Advantages</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5BFDB"/>
                    </a:solidFill>
                  </a:tcPr>
                </a:tc>
                <a:extLst>
                  <a:ext uri="{0D108BD9-81ED-4DB2-BD59-A6C34878D82A}">
                    <a16:rowId xmlns:a16="http://schemas.microsoft.com/office/drawing/2014/main" val="10000"/>
                  </a:ext>
                </a:extLst>
              </a:tr>
              <a:tr h="3100906">
                <a:tc>
                  <a:txBody>
                    <a:bodyPr/>
                    <a:lstStyle/>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Requirement Issue Clarification</a:t>
                      </a: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cap="none" normalizeH="0" baseline="0" dirty="0">
                          <a:ln>
                            <a:noFill/>
                          </a:ln>
                          <a:solidFill>
                            <a:schemeClr val="tx1"/>
                          </a:solidFill>
                          <a:effectLst/>
                          <a:latin typeface="+mj-lt"/>
                          <a:ea typeface="Times New Roman" pitchFamily="18" charset="0"/>
                          <a:cs typeface="Tahoma" pitchFamily="34" charset="0"/>
                        </a:rPr>
                        <a:t>Test Plan</a:t>
                      </a: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Test Management</a:t>
                      </a: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 Defect Tracking &amp; Management</a:t>
                      </a:r>
                    </a:p>
                    <a:p>
                      <a:pPr marL="114300" marR="0" lvl="0" indent="-114300" algn="l" defTabSz="914400" rtl="0" eaLnBrk="1" fontAlgn="base" latinLnBrk="0" hangingPunct="1">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 Configuration Management</a:t>
                      </a:r>
                    </a:p>
                    <a:p>
                      <a:pPr marL="114300" marR="0" lvl="0" indent="-11430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114300" marR="0" lvl="0" indent="-11430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 QA Project Plan &amp; Schedule</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Automation</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r>
                        <a:rPr kumimoji="0" lang="en-GB" sz="1200" b="0" i="0" u="none" strike="noStrike" cap="none" normalizeH="0" baseline="0" dirty="0">
                          <a:ln>
                            <a:noFill/>
                          </a:ln>
                          <a:solidFill>
                            <a:schemeClr val="tx1"/>
                          </a:solidFill>
                          <a:effectLst/>
                          <a:latin typeface="+mj-lt"/>
                          <a:ea typeface="Times New Roman" pitchFamily="18" charset="0"/>
                          <a:cs typeface="Tahoma" pitchFamily="34" charset="0"/>
                        </a:rPr>
                        <a:t>Performance</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GB" sz="1200" b="0" i="0" u="none" strike="noStrike" cap="none" normalizeH="0" baseline="0" dirty="0">
                        <a:ln>
                          <a:noFill/>
                        </a:ln>
                        <a:solidFill>
                          <a:schemeClr val="tx1"/>
                        </a:solidFill>
                        <a:effectLst/>
                        <a:latin typeface="+mj-lt"/>
                        <a:ea typeface="Times New Roman" pitchFamily="18" charset="0"/>
                        <a:cs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TFS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MS Word</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TFS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TFS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SharePoint</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a:t>
                      </a:r>
                      <a:r>
                        <a:rPr kumimoji="0" lang="en-US" sz="1200" b="0" i="0" u="none" strike="noStrike" kern="1200" cap="none" normalizeH="0" baseline="0" dirty="0">
                          <a:ln>
                            <a:noFill/>
                          </a:ln>
                          <a:solidFill>
                            <a:schemeClr val="tx1"/>
                          </a:solidFill>
                          <a:effectLst/>
                          <a:latin typeface="+mn-lt"/>
                          <a:ea typeface="+mn-ea"/>
                          <a:cs typeface="Tahoma" pitchFamily="34" charset="0"/>
                        </a:rPr>
                        <a:t>TFS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A structured repository to maintain Requirement clarifications component wise. </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A document detailing </a:t>
                      </a:r>
                      <a:r>
                        <a:rPr kumimoji="0" lang="en-GB" sz="1200" b="0" i="0" u="none" strike="noStrike" kern="1200" cap="none" normalizeH="0" baseline="0" dirty="0">
                          <a:ln>
                            <a:noFill/>
                          </a:ln>
                          <a:solidFill>
                            <a:schemeClr val="tx1"/>
                          </a:solidFill>
                          <a:effectLst/>
                          <a:latin typeface="+mj-lt"/>
                          <a:ea typeface="+mn-ea"/>
                          <a:cs typeface="Tahoma" pitchFamily="34" charset="0"/>
                        </a:rPr>
                        <a:t>the strategy that will be used to verify and ensure that a system meets its design specifications and other requirements</a:t>
                      </a: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Tool used to maintain Test Cases, Test Results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Tool used to maintain Defects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All relevant  QA artifacts will be  maintained  in Tavant SharePoint.</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Char char="Ø"/>
                        <a:tabLst>
                          <a:tab pos="228600" algn="l"/>
                        </a:tabLst>
                      </a:pPr>
                      <a:r>
                        <a:rPr kumimoji="0" lang="en-US" sz="1200" b="0" i="0" u="none" strike="noStrike" kern="1200" cap="none" normalizeH="0" baseline="0" dirty="0">
                          <a:ln>
                            <a:noFill/>
                          </a:ln>
                          <a:solidFill>
                            <a:schemeClr val="tx1"/>
                          </a:solidFill>
                          <a:effectLst/>
                          <a:latin typeface="+mj-lt"/>
                          <a:ea typeface="+mn-ea"/>
                          <a:cs typeface="Tahoma" pitchFamily="34" charset="0"/>
                        </a:rPr>
                        <a:t> Tool used to plan &amp; track QA tasks.</a:t>
                      </a:r>
                    </a:p>
                    <a:p>
                      <a:pPr marL="0" marR="0" lvl="0" indent="0" algn="l" defTabSz="914400" rtl="0" eaLnBrk="0" fontAlgn="base" latinLnBrk="0" hangingPunct="0">
                        <a:lnSpc>
                          <a:spcPct val="80000"/>
                        </a:lnSpc>
                        <a:spcBef>
                          <a:spcPct val="0"/>
                        </a:spcBef>
                        <a:spcAft>
                          <a:spcPct val="0"/>
                        </a:spcAft>
                        <a:buClr>
                          <a:srgbClr val="FF6600"/>
                        </a:buClr>
                        <a:buSzTx/>
                        <a:buFont typeface="Wingdings" pitchFamily="2" charset="2"/>
                        <a:buNone/>
                        <a:tabLst>
                          <a:tab pos="228600" algn="l"/>
                        </a:tabLst>
                      </a:pPr>
                      <a:endParaRPr kumimoji="0" lang="en-US" sz="1200" b="0" i="0" u="none" strike="noStrike" kern="1200" cap="none" normalizeH="0" baseline="0" dirty="0">
                        <a:ln>
                          <a:noFill/>
                        </a:ln>
                        <a:solidFill>
                          <a:schemeClr val="tx1"/>
                        </a:solidFill>
                        <a:effectLst/>
                        <a:latin typeface="+mj-lt"/>
                        <a:ea typeface="+mn-ea"/>
                        <a:cs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2949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	</a:t>
            </a:r>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24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27485917"/>
              </p:ext>
            </p:extLst>
          </p:nvPr>
        </p:nvGraphicFramePr>
        <p:xfrm>
          <a:off x="478971" y="1590250"/>
          <a:ext cx="8186058" cy="2573615"/>
        </p:xfrm>
        <a:graphic>
          <a:graphicData uri="http://schemas.openxmlformats.org/drawingml/2006/table">
            <a:tbl>
              <a:tblPr firstRow="1" firstCol="1" bandRow="1">
                <a:tableStyleId>{21E4AEA4-8DFA-4A89-87EB-49C32662AFE0}</a:tableStyleId>
              </a:tblPr>
              <a:tblGrid>
                <a:gridCol w="2018902">
                  <a:extLst>
                    <a:ext uri="{9D8B030D-6E8A-4147-A177-3AD203B41FA5}">
                      <a16:colId xmlns:a16="http://schemas.microsoft.com/office/drawing/2014/main" val="2941366046"/>
                    </a:ext>
                  </a:extLst>
                </a:gridCol>
                <a:gridCol w="1315844">
                  <a:extLst>
                    <a:ext uri="{9D8B030D-6E8A-4147-A177-3AD203B41FA5}">
                      <a16:colId xmlns:a16="http://schemas.microsoft.com/office/drawing/2014/main" val="2914683481"/>
                    </a:ext>
                  </a:extLst>
                </a:gridCol>
                <a:gridCol w="2899317">
                  <a:extLst>
                    <a:ext uri="{9D8B030D-6E8A-4147-A177-3AD203B41FA5}">
                      <a16:colId xmlns:a16="http://schemas.microsoft.com/office/drawing/2014/main" val="3630352246"/>
                    </a:ext>
                  </a:extLst>
                </a:gridCol>
                <a:gridCol w="1951995">
                  <a:extLst>
                    <a:ext uri="{9D8B030D-6E8A-4147-A177-3AD203B41FA5}">
                      <a16:colId xmlns:a16="http://schemas.microsoft.com/office/drawing/2014/main" val="2965663511"/>
                    </a:ext>
                  </a:extLst>
                </a:gridCol>
              </a:tblGrid>
              <a:tr h="285081">
                <a:tc>
                  <a:txBody>
                    <a:bodyPr/>
                    <a:lstStyle/>
                    <a:p>
                      <a:pPr>
                        <a:lnSpc>
                          <a:spcPct val="150000"/>
                        </a:lnSpc>
                        <a:spcAft>
                          <a:spcPts val="0"/>
                        </a:spcAft>
                      </a:pPr>
                      <a:r>
                        <a:rPr lang="en-US" sz="1100" dirty="0">
                          <a:effectLst/>
                        </a:rPr>
                        <a:t>Communication</a:t>
                      </a:r>
                      <a:endParaRPr lang="en-IN" sz="1100" dirty="0">
                        <a:effectLst/>
                        <a:latin typeface="Times New Roman" panose="02020603050405020304" pitchFamily="18" charset="0"/>
                        <a:ea typeface="Times New Roman" panose="02020603050405020304" pitchFamily="18" charset="0"/>
                      </a:endParaRPr>
                    </a:p>
                  </a:txBody>
                  <a:tcPr marL="30376" marR="30376" marT="0" marB="0" anchor="ctr">
                    <a:solidFill>
                      <a:schemeClr val="bg1">
                        <a:lumMod val="50000"/>
                      </a:schemeClr>
                    </a:solidFill>
                  </a:tcPr>
                </a:tc>
                <a:tc>
                  <a:txBody>
                    <a:bodyPr/>
                    <a:lstStyle/>
                    <a:p>
                      <a:pPr>
                        <a:lnSpc>
                          <a:spcPct val="150000"/>
                        </a:lnSpc>
                        <a:spcAft>
                          <a:spcPts val="0"/>
                        </a:spcAft>
                      </a:pPr>
                      <a:r>
                        <a:rPr lang="en-US" sz="1100" dirty="0">
                          <a:effectLst/>
                        </a:rPr>
                        <a:t>Frequency</a:t>
                      </a:r>
                      <a:endParaRPr lang="en-IN" sz="1100" dirty="0">
                        <a:effectLst/>
                        <a:latin typeface="Times New Roman" panose="02020603050405020304" pitchFamily="18" charset="0"/>
                        <a:ea typeface="Times New Roman" panose="02020603050405020304" pitchFamily="18" charset="0"/>
                      </a:endParaRPr>
                    </a:p>
                  </a:txBody>
                  <a:tcPr marL="30376" marR="30376" marT="0" marB="0" anchor="ctr">
                    <a:solidFill>
                      <a:schemeClr val="bg1">
                        <a:lumMod val="50000"/>
                      </a:schemeClr>
                    </a:solidFill>
                  </a:tcPr>
                </a:tc>
                <a:tc>
                  <a:txBody>
                    <a:bodyPr/>
                    <a:lstStyle/>
                    <a:p>
                      <a:pPr>
                        <a:lnSpc>
                          <a:spcPct val="150000"/>
                        </a:lnSpc>
                        <a:spcAft>
                          <a:spcPts val="0"/>
                        </a:spcAft>
                      </a:pPr>
                      <a:r>
                        <a:rPr lang="en-US" sz="1100" dirty="0">
                          <a:effectLst/>
                        </a:rPr>
                        <a:t>Purpose</a:t>
                      </a:r>
                      <a:endParaRPr lang="en-IN" sz="1100" dirty="0">
                        <a:effectLst/>
                        <a:latin typeface="Times New Roman" panose="02020603050405020304" pitchFamily="18" charset="0"/>
                        <a:ea typeface="Times New Roman" panose="02020603050405020304" pitchFamily="18" charset="0"/>
                      </a:endParaRPr>
                    </a:p>
                  </a:txBody>
                  <a:tcPr marL="30376" marR="30376" marT="0" marB="0" anchor="ctr">
                    <a:solidFill>
                      <a:schemeClr val="bg1">
                        <a:lumMod val="50000"/>
                      </a:schemeClr>
                    </a:solidFill>
                  </a:tcPr>
                </a:tc>
                <a:tc>
                  <a:txBody>
                    <a:bodyPr/>
                    <a:lstStyle/>
                    <a:p>
                      <a:pPr>
                        <a:lnSpc>
                          <a:spcPct val="150000"/>
                        </a:lnSpc>
                        <a:spcAft>
                          <a:spcPts val="0"/>
                        </a:spcAft>
                      </a:pPr>
                      <a:r>
                        <a:rPr lang="en-US" sz="1100" dirty="0">
                          <a:effectLst/>
                        </a:rPr>
                        <a:t>Team Members</a:t>
                      </a:r>
                      <a:endParaRPr lang="en-IN" sz="1100" dirty="0">
                        <a:effectLst/>
                        <a:latin typeface="Times New Roman" panose="02020603050405020304" pitchFamily="18" charset="0"/>
                        <a:ea typeface="Times New Roman" panose="02020603050405020304" pitchFamily="18" charset="0"/>
                      </a:endParaRPr>
                    </a:p>
                  </a:txBody>
                  <a:tcPr marL="30376" marR="30376" marT="0" marB="0" anchor="ctr">
                    <a:solidFill>
                      <a:schemeClr val="bg1">
                        <a:lumMod val="50000"/>
                      </a:schemeClr>
                    </a:solidFill>
                  </a:tcPr>
                </a:tc>
                <a:extLst>
                  <a:ext uri="{0D108BD9-81ED-4DB2-BD59-A6C34878D82A}">
                    <a16:rowId xmlns:a16="http://schemas.microsoft.com/office/drawing/2014/main" val="1536974661"/>
                  </a:ext>
                </a:extLst>
              </a:tr>
              <a:tr h="276854">
                <a:tc>
                  <a:txBody>
                    <a:bodyPr/>
                    <a:lstStyle/>
                    <a:p>
                      <a:pPr marL="0" algn="l" defTabSz="914400" rtl="0" eaLnBrk="1" latinLnBrk="0" hangingPunct="1">
                        <a:lnSpc>
                          <a:spcPct val="150000"/>
                        </a:lnSpc>
                        <a:spcAft>
                          <a:spcPts val="0"/>
                        </a:spcAft>
                      </a:pPr>
                      <a:r>
                        <a:rPr lang="en-US" sz="1100" b="1" kern="1200" dirty="0">
                          <a:solidFill>
                            <a:schemeClr val="lt1"/>
                          </a:solidFill>
                          <a:effectLst/>
                          <a:latin typeface="+mn-lt"/>
                          <a:ea typeface="+mn-ea"/>
                          <a:cs typeface="+mn-cs"/>
                        </a:rPr>
                        <a:t>Daily Standup Meeting</a:t>
                      </a:r>
                      <a:endParaRPr lang="en-IN" sz="1100" b="1" kern="1200" dirty="0">
                        <a:solidFill>
                          <a:schemeClr val="lt1"/>
                        </a:solidFill>
                        <a:effectLst/>
                        <a:latin typeface="+mn-lt"/>
                        <a:ea typeface="+mn-ea"/>
                        <a:cs typeface="+mn-cs"/>
                      </a:endParaRPr>
                    </a:p>
                  </a:txBody>
                  <a:tcPr marL="30376" marR="30376" marT="0" marB="0" anchor="ctr">
                    <a:solidFill>
                      <a:srgbClr val="A5BFDB"/>
                    </a:solidFill>
                  </a:tcPr>
                </a:tc>
                <a:tc>
                  <a:txBody>
                    <a:bodyPr/>
                    <a:lstStyle/>
                    <a:p>
                      <a:pPr marL="0" algn="l" defTabSz="914400" rtl="0" eaLnBrk="1" latinLnBrk="0" hangingPunct="1">
                        <a:lnSpc>
                          <a:spcPct val="150000"/>
                        </a:lnSpc>
                        <a:spcAft>
                          <a:spcPts val="0"/>
                        </a:spcAft>
                      </a:pPr>
                      <a:r>
                        <a:rPr lang="en-US" sz="1100" b="1" kern="1200" dirty="0">
                          <a:solidFill>
                            <a:schemeClr val="tx1"/>
                          </a:solidFill>
                          <a:effectLst/>
                          <a:latin typeface="+mn-lt"/>
                          <a:ea typeface="+mn-ea"/>
                          <a:cs typeface="+mn-cs"/>
                        </a:rPr>
                        <a:t>Daily</a:t>
                      </a:r>
                      <a:endParaRPr lang="en-IN" sz="1100" b="1" kern="1200" dirty="0">
                        <a:solidFill>
                          <a:schemeClr val="tx1"/>
                        </a:solidFill>
                        <a:effectLst/>
                        <a:latin typeface="+mn-lt"/>
                        <a:ea typeface="+mn-ea"/>
                        <a:cs typeface="+mn-cs"/>
                      </a:endParaRPr>
                    </a:p>
                  </a:txBody>
                  <a:tcPr marL="30376" marR="30376" marT="0" marB="0" anchor="ctr">
                    <a:solidFill>
                      <a:schemeClr val="accent3">
                        <a:lumMod val="95000"/>
                      </a:schemeClr>
                    </a:solidFill>
                  </a:tcPr>
                </a:tc>
                <a:tc>
                  <a:txBody>
                    <a:bodyPr/>
                    <a:lstStyle/>
                    <a:p>
                      <a:pPr marL="0" algn="l" defTabSz="914400" rtl="0" eaLnBrk="1" latinLnBrk="0" hangingPunct="1">
                        <a:lnSpc>
                          <a:spcPct val="150000"/>
                        </a:lnSpc>
                        <a:spcAft>
                          <a:spcPts val="0"/>
                        </a:spcAft>
                      </a:pPr>
                      <a:r>
                        <a:rPr lang="en-US" sz="1100" b="1" kern="1200" dirty="0">
                          <a:solidFill>
                            <a:schemeClr val="tx1"/>
                          </a:solidFill>
                          <a:effectLst/>
                          <a:latin typeface="+mn-lt"/>
                          <a:ea typeface="+mn-ea"/>
                          <a:cs typeface="+mn-cs"/>
                        </a:rPr>
                        <a:t>Focuses on daily project status/blockers/risks</a:t>
                      </a:r>
                      <a:endParaRPr lang="en-IN" sz="1100" b="1" kern="1200" dirty="0">
                        <a:solidFill>
                          <a:schemeClr val="tx1"/>
                        </a:solidFill>
                        <a:effectLst/>
                        <a:latin typeface="+mn-lt"/>
                        <a:ea typeface="+mn-ea"/>
                        <a:cs typeface="+mn-cs"/>
                      </a:endParaRPr>
                    </a:p>
                  </a:txBody>
                  <a:tcPr marL="30376" marR="30376" marT="0" marB="0" anchor="ctr">
                    <a:solidFill>
                      <a:schemeClr val="accent3">
                        <a:lumMod val="95000"/>
                      </a:schemeClr>
                    </a:solidFill>
                  </a:tcPr>
                </a:tc>
                <a:tc>
                  <a:txBody>
                    <a:bodyPr/>
                    <a:lstStyle/>
                    <a:p>
                      <a:pPr marL="0" algn="l" defTabSz="914400" rtl="0" eaLnBrk="1" latinLnBrk="0" hangingPunct="1">
                        <a:lnSpc>
                          <a:spcPct val="150000"/>
                        </a:lnSpc>
                        <a:spcAft>
                          <a:spcPts val="0"/>
                        </a:spcAft>
                      </a:pPr>
                      <a:r>
                        <a:rPr lang="en-US" sz="1100" b="1" kern="1200" dirty="0">
                          <a:solidFill>
                            <a:schemeClr val="tx1"/>
                          </a:solidFill>
                          <a:effectLst/>
                          <a:latin typeface="+mn-lt"/>
                          <a:ea typeface="+mn-ea"/>
                          <a:cs typeface="+mn-cs"/>
                        </a:rPr>
                        <a:t>Scrum team – Offshore</a:t>
                      </a:r>
                      <a:endParaRPr lang="en-IN" sz="1100" b="1" kern="1200" dirty="0">
                        <a:solidFill>
                          <a:schemeClr val="tx1"/>
                        </a:solidFill>
                        <a:effectLst/>
                        <a:latin typeface="+mn-lt"/>
                        <a:ea typeface="+mn-ea"/>
                        <a:cs typeface="+mn-cs"/>
                      </a:endParaRPr>
                    </a:p>
                  </a:txBody>
                  <a:tcPr marL="30376" marR="30376" marT="0" marB="0" anchor="ctr">
                    <a:solidFill>
                      <a:schemeClr val="accent3">
                        <a:lumMod val="95000"/>
                      </a:schemeClr>
                    </a:solidFill>
                  </a:tcPr>
                </a:tc>
                <a:extLst>
                  <a:ext uri="{0D108BD9-81ED-4DB2-BD59-A6C34878D82A}">
                    <a16:rowId xmlns:a16="http://schemas.microsoft.com/office/drawing/2014/main" val="1566386413"/>
                  </a:ext>
                </a:extLst>
              </a:tr>
              <a:tr h="323386">
                <a:tc>
                  <a:txBody>
                    <a:bodyPr/>
                    <a:lstStyle/>
                    <a:p>
                      <a:pPr marL="0" algn="l" defTabSz="914400" rtl="0" eaLnBrk="1" latinLnBrk="0" hangingPunct="1">
                        <a:lnSpc>
                          <a:spcPct val="150000"/>
                        </a:lnSpc>
                        <a:spcAft>
                          <a:spcPts val="0"/>
                        </a:spcAft>
                      </a:pPr>
                      <a:r>
                        <a:rPr lang="en-IN" sz="1100" b="1" kern="1200" dirty="0">
                          <a:solidFill>
                            <a:schemeClr val="lt1"/>
                          </a:solidFill>
                          <a:effectLst/>
                          <a:latin typeface="+mn-lt"/>
                          <a:ea typeface="+mn-ea"/>
                          <a:cs typeface="+mn-cs"/>
                        </a:rPr>
                        <a:t>Daily Status email</a:t>
                      </a:r>
                    </a:p>
                  </a:txBody>
                  <a:tcPr marL="30376" marR="30376" marT="0" marB="0" anchor="ctr">
                    <a:solidFill>
                      <a:srgbClr val="A5BFDB"/>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Daily</a:t>
                      </a:r>
                    </a:p>
                  </a:txBody>
                  <a:tcPr marL="30376" marR="30376" marT="0" marB="0" anchor="ctr">
                    <a:solidFill>
                      <a:schemeClr val="accent3">
                        <a:lumMod val="95000"/>
                      </a:schemeClr>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Contains the status on Authoring, Execution and defect reporting</a:t>
                      </a:r>
                    </a:p>
                  </a:txBody>
                  <a:tcPr marL="30376" marR="30376" marT="0" marB="0" anchor="ctr">
                    <a:solidFill>
                      <a:schemeClr val="accent3">
                        <a:lumMod val="95000"/>
                      </a:schemeClr>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Scrum team &amp; Stake holders</a:t>
                      </a:r>
                    </a:p>
                  </a:txBody>
                  <a:tcPr marL="30376" marR="30376" marT="0" marB="0" anchor="ctr">
                    <a:solidFill>
                      <a:schemeClr val="accent3">
                        <a:lumMod val="95000"/>
                      </a:schemeClr>
                    </a:solidFill>
                  </a:tcPr>
                </a:tc>
                <a:extLst>
                  <a:ext uri="{0D108BD9-81ED-4DB2-BD59-A6C34878D82A}">
                    <a16:rowId xmlns:a16="http://schemas.microsoft.com/office/drawing/2014/main" val="2971131024"/>
                  </a:ext>
                </a:extLst>
              </a:tr>
              <a:tr h="492582">
                <a:tc>
                  <a:txBody>
                    <a:bodyPr/>
                    <a:lstStyle/>
                    <a:p>
                      <a:pPr marL="0" algn="l" defTabSz="914400" rtl="0" eaLnBrk="1" latinLnBrk="0" hangingPunct="1">
                        <a:lnSpc>
                          <a:spcPct val="150000"/>
                        </a:lnSpc>
                        <a:spcAft>
                          <a:spcPts val="0"/>
                        </a:spcAft>
                      </a:pPr>
                      <a:r>
                        <a:rPr lang="en-IN" sz="1100" b="1" kern="1200" dirty="0">
                          <a:solidFill>
                            <a:schemeClr val="lt1"/>
                          </a:solidFill>
                          <a:effectLst/>
                          <a:latin typeface="+mn-lt"/>
                          <a:ea typeface="+mn-ea"/>
                          <a:cs typeface="+mn-cs"/>
                        </a:rPr>
                        <a:t>Sprint Sign off email</a:t>
                      </a:r>
                    </a:p>
                  </a:txBody>
                  <a:tcPr marL="30376" marR="30376" marT="0" marB="0" anchor="ctr">
                    <a:solidFill>
                      <a:srgbClr val="A5BFDB"/>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Sprint</a:t>
                      </a:r>
                    </a:p>
                  </a:txBody>
                  <a:tcPr marL="30376" marR="30376" marT="0" marB="0" anchor="ctr">
                    <a:solidFill>
                      <a:schemeClr val="accent3">
                        <a:lumMod val="95000"/>
                      </a:schemeClr>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Contains the information on the user stories that are signed off as part of the sprint and the known issues/ dependencies</a:t>
                      </a:r>
                    </a:p>
                  </a:txBody>
                  <a:tcPr marL="30376" marR="30376" marT="0" marB="0" anchor="ctr">
                    <a:solidFill>
                      <a:schemeClr val="accent3">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100" b="1" i="0" u="none" strike="noStrike" kern="1200" cap="none" spc="0" normalizeH="0" baseline="0" noProof="0">
                          <a:ln>
                            <a:noFill/>
                          </a:ln>
                          <a:solidFill>
                            <a:srgbClr val="000000"/>
                          </a:solidFill>
                          <a:effectLst/>
                          <a:uLnTx/>
                          <a:uFillTx/>
                          <a:latin typeface="Trade Gothic"/>
                          <a:ea typeface="+mn-ea"/>
                          <a:cs typeface="+mn-cs"/>
                        </a:rPr>
                        <a:t>Scrum team &amp; Stake holders</a:t>
                      </a:r>
                      <a:endParaRPr kumimoji="0" lang="en-IN" sz="1100" b="1" i="0" u="none" strike="noStrike" kern="1200" cap="none" spc="0" normalizeH="0" baseline="0" noProof="0" dirty="0">
                        <a:ln>
                          <a:noFill/>
                        </a:ln>
                        <a:solidFill>
                          <a:srgbClr val="000000"/>
                        </a:solidFill>
                        <a:effectLst/>
                        <a:uLnTx/>
                        <a:uFillTx/>
                        <a:latin typeface="Trade Gothic"/>
                        <a:ea typeface="+mn-ea"/>
                        <a:cs typeface="+mn-cs"/>
                      </a:endParaRPr>
                    </a:p>
                  </a:txBody>
                  <a:tcPr marL="30376" marR="30376" marT="0" marB="0" anchor="ctr">
                    <a:solidFill>
                      <a:schemeClr val="accent3">
                        <a:lumMod val="95000"/>
                      </a:schemeClr>
                    </a:solidFill>
                  </a:tcPr>
                </a:tc>
                <a:extLst>
                  <a:ext uri="{0D108BD9-81ED-4DB2-BD59-A6C34878D82A}">
                    <a16:rowId xmlns:a16="http://schemas.microsoft.com/office/drawing/2014/main" val="3075707000"/>
                  </a:ext>
                </a:extLst>
              </a:tr>
              <a:tr h="329774">
                <a:tc>
                  <a:txBody>
                    <a:bodyPr/>
                    <a:lstStyle/>
                    <a:p>
                      <a:pPr marL="0" algn="l" defTabSz="914400" rtl="0" eaLnBrk="1" latinLnBrk="0" hangingPunct="1">
                        <a:lnSpc>
                          <a:spcPct val="150000"/>
                        </a:lnSpc>
                        <a:spcAft>
                          <a:spcPts val="0"/>
                        </a:spcAft>
                      </a:pPr>
                      <a:r>
                        <a:rPr lang="en-IN" sz="1100" b="1" kern="1200" dirty="0">
                          <a:solidFill>
                            <a:schemeClr val="lt1"/>
                          </a:solidFill>
                          <a:effectLst/>
                          <a:latin typeface="+mn-lt"/>
                          <a:ea typeface="+mn-ea"/>
                          <a:cs typeface="+mn-cs"/>
                        </a:rPr>
                        <a:t>System testing Sign off email</a:t>
                      </a:r>
                    </a:p>
                  </a:txBody>
                  <a:tcPr marL="30376" marR="30376" marT="0" marB="0" anchor="ctr">
                    <a:solidFill>
                      <a:srgbClr val="A5BFDB"/>
                    </a:solidFill>
                  </a:tcPr>
                </a:tc>
                <a:tc>
                  <a:txBody>
                    <a:bodyPr/>
                    <a:lstStyle/>
                    <a:p>
                      <a:pPr marL="0" algn="l" defTabSz="914400" rtl="0" eaLnBrk="1" latinLnBrk="0" hangingPunct="1">
                        <a:lnSpc>
                          <a:spcPct val="150000"/>
                        </a:lnSpc>
                        <a:spcAft>
                          <a:spcPts val="0"/>
                        </a:spcAft>
                      </a:pPr>
                      <a:r>
                        <a:rPr lang="en-IN" sz="1100" b="1" kern="1200" dirty="0">
                          <a:solidFill>
                            <a:schemeClr val="tx1"/>
                          </a:solidFill>
                          <a:effectLst/>
                          <a:latin typeface="+mn-lt"/>
                          <a:ea typeface="+mn-ea"/>
                          <a:cs typeface="+mn-cs"/>
                        </a:rPr>
                        <a:t>Layer</a:t>
                      </a:r>
                    </a:p>
                  </a:txBody>
                  <a:tcPr marL="30376" marR="30376" marT="0" marB="0" anchor="ctr">
                    <a:solidFill>
                      <a:schemeClr val="accent3">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100" b="1" kern="1200" dirty="0">
                          <a:solidFill>
                            <a:schemeClr val="tx1"/>
                          </a:solidFill>
                          <a:effectLst/>
                          <a:latin typeface="+mn-lt"/>
                          <a:ea typeface="+mn-ea"/>
                          <a:cs typeface="+mn-cs"/>
                        </a:rPr>
                        <a:t>Contains the information on the user stories that are signed off as part of the layer and the known issues/ dependencies</a:t>
                      </a:r>
                    </a:p>
                  </a:txBody>
                  <a:tcPr marL="30376" marR="30376" marT="0" marB="0" anchor="ctr">
                    <a:solidFill>
                      <a:schemeClr val="accent3">
                        <a:lumMod val="9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0000"/>
                          </a:solidFill>
                          <a:effectLst/>
                          <a:uLnTx/>
                          <a:uFillTx/>
                          <a:latin typeface="Trade Gothic"/>
                          <a:ea typeface="+mn-ea"/>
                          <a:cs typeface="+mn-cs"/>
                        </a:rPr>
                        <a:t>Scrum team &amp; Stake holders</a:t>
                      </a:r>
                    </a:p>
                  </a:txBody>
                  <a:tcPr marL="30376" marR="30376" marT="0" marB="0" anchor="ctr">
                    <a:solidFill>
                      <a:schemeClr val="accent3">
                        <a:lumMod val="95000"/>
                      </a:schemeClr>
                    </a:solidFill>
                  </a:tcPr>
                </a:tc>
                <a:extLst>
                  <a:ext uri="{0D108BD9-81ED-4DB2-BD59-A6C34878D82A}">
                    <a16:rowId xmlns:a16="http://schemas.microsoft.com/office/drawing/2014/main" val="41175885"/>
                  </a:ext>
                </a:extLst>
              </a:tr>
            </a:tbl>
          </a:graphicData>
        </a:graphic>
      </p:graphicFrame>
    </p:spTree>
    <p:extLst>
      <p:ext uri="{BB962C8B-B14F-4D97-AF65-F5344CB8AC3E}">
        <p14:creationId xmlns:p14="http://schemas.microsoft.com/office/powerpoint/2010/main" val="169662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486" y="2649991"/>
            <a:ext cx="4974771" cy="1143000"/>
          </a:xfrm>
        </p:spPr>
        <p:txBody>
          <a:bodyPr/>
          <a:lstStyle/>
          <a:p>
            <a:r>
              <a:rPr lang="en-US" dirty="0"/>
              <a:t>Thank You</a:t>
            </a:r>
            <a:endParaRPr lang="en-IN" dirty="0"/>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25</a:t>
            </a:fld>
            <a:endParaRPr lang="en-US" dirty="0"/>
          </a:p>
        </p:txBody>
      </p:sp>
    </p:spTree>
    <p:extLst>
      <p:ext uri="{BB962C8B-B14F-4D97-AF65-F5344CB8AC3E}">
        <p14:creationId xmlns:p14="http://schemas.microsoft.com/office/powerpoint/2010/main" val="367660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304800"/>
            <a:ext cx="8229600" cy="990600"/>
          </a:xfrm>
        </p:spPr>
        <p:txBody>
          <a:bodyPr/>
          <a:lstStyle/>
          <a:p>
            <a:pPr algn="l"/>
            <a:r>
              <a:rPr lang="en-US"/>
              <a:t>Test Goals</a:t>
            </a:r>
          </a:p>
        </p:txBody>
      </p:sp>
      <p:sp>
        <p:nvSpPr>
          <p:cNvPr id="4" name="Content Placeholder 2"/>
          <p:cNvSpPr txBox="1">
            <a:spLocks/>
          </p:cNvSpPr>
          <p:nvPr/>
        </p:nvSpPr>
        <p:spPr bwMode="auto">
          <a:xfrm>
            <a:off x="457200" y="1272095"/>
            <a:ext cx="7848600" cy="457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290513" indent="-290513" algn="l" rtl="0" eaLnBrk="0" fontAlgn="base" hangingPunct="0">
              <a:spcBef>
                <a:spcPct val="40000"/>
              </a:spcBef>
              <a:spcAft>
                <a:spcPct val="0"/>
              </a:spcAft>
              <a:buClr>
                <a:srgbClr val="F48C0E"/>
              </a:buClr>
              <a:buFont typeface="Trade Gothic" charset="0"/>
              <a:buChar char="&gt;"/>
              <a:defRPr sz="2400">
                <a:solidFill>
                  <a:schemeClr val="tx1"/>
                </a:solidFill>
                <a:latin typeface="Calibri" pitchFamily="34" charset="0"/>
                <a:ea typeface="+mn-ea"/>
                <a:cs typeface="Calibri" pitchFamily="34" charset="0"/>
              </a:defRPr>
            </a:lvl1pPr>
            <a:lvl2pPr marL="592138" indent="-285750" algn="l" rtl="0" eaLnBrk="0" fontAlgn="base" hangingPunct="0">
              <a:spcBef>
                <a:spcPct val="20000"/>
              </a:spcBef>
              <a:spcAft>
                <a:spcPct val="0"/>
              </a:spcAft>
              <a:buClr>
                <a:srgbClr val="F48C0E"/>
              </a:buClr>
              <a:buFont typeface="Trebuchet MS" pitchFamily="34" charset="0"/>
              <a:buChar char="—"/>
              <a:defRPr sz="20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lr>
                <a:srgbClr val="F48C0E"/>
              </a:buClr>
              <a:buChar char="•"/>
              <a:defRPr sz="18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lr>
                <a:srgbClr val="F48C0E"/>
              </a:buClr>
              <a:buChar char="–"/>
              <a:defRPr sz="16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lr>
                <a:srgbClr val="F48C0E"/>
              </a:buClr>
              <a:buChar char="»"/>
              <a:defRPr sz="14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600" kern="0" dirty="0"/>
              <a:t>Ensure Quality of Consumer Portal Applications and Interfaces</a:t>
            </a:r>
          </a:p>
          <a:p>
            <a:r>
              <a:rPr lang="en-US" sz="1600" kern="0" dirty="0"/>
              <a:t>Traceability</a:t>
            </a:r>
          </a:p>
          <a:p>
            <a:pPr lvl="1"/>
            <a:r>
              <a:rPr lang="en-US" sz="1600" kern="0" dirty="0"/>
              <a:t>Requirements to Test Cases</a:t>
            </a:r>
          </a:p>
          <a:p>
            <a:pPr lvl="1"/>
            <a:r>
              <a:rPr lang="en-US" sz="1600" kern="0" dirty="0"/>
              <a:t>Test Cases to Iterations</a:t>
            </a:r>
          </a:p>
          <a:p>
            <a:pPr lvl="1"/>
            <a:r>
              <a:rPr lang="en-US" sz="1600" kern="0" dirty="0"/>
              <a:t>Defects to User Story and Test Cases</a:t>
            </a:r>
          </a:p>
          <a:p>
            <a:r>
              <a:rPr lang="en-US" sz="1600" kern="0" dirty="0"/>
              <a:t>Feedback</a:t>
            </a:r>
          </a:p>
          <a:p>
            <a:pPr lvl="1"/>
            <a:r>
              <a:rPr lang="en-US" sz="1600" kern="0" dirty="0"/>
              <a:t>Metrics</a:t>
            </a:r>
          </a:p>
          <a:p>
            <a:pPr lvl="1"/>
            <a:r>
              <a:rPr lang="en-US" sz="1600" kern="0" dirty="0"/>
              <a:t>Recommendations</a:t>
            </a:r>
            <a:endParaRPr lang="en-US" kern="0" dirty="0"/>
          </a:p>
        </p:txBody>
      </p:sp>
    </p:spTree>
    <p:extLst>
      <p:ext uri="{BB962C8B-B14F-4D97-AF65-F5344CB8AC3E}">
        <p14:creationId xmlns:p14="http://schemas.microsoft.com/office/powerpoint/2010/main" val="125516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4</a:t>
            </a:fld>
            <a:endParaRPr lang="en-US" dirty="0"/>
          </a:p>
        </p:txBody>
      </p:sp>
      <p:sp>
        <p:nvSpPr>
          <p:cNvPr id="5" name="Title 1"/>
          <p:cNvSpPr>
            <a:spLocks noGrp="1"/>
          </p:cNvSpPr>
          <p:nvPr>
            <p:ph type="title"/>
          </p:nvPr>
        </p:nvSpPr>
        <p:spPr>
          <a:xfrm>
            <a:off x="457199" y="134366"/>
            <a:ext cx="8229600" cy="1143000"/>
          </a:xfrm>
        </p:spPr>
        <p:txBody>
          <a:bodyPr/>
          <a:lstStyle/>
          <a:p>
            <a:pPr algn="l"/>
            <a:r>
              <a:rPr lang="en-US" dirty="0"/>
              <a:t>Application Under Test</a:t>
            </a:r>
          </a:p>
        </p:txBody>
      </p:sp>
      <p:sp>
        <p:nvSpPr>
          <p:cNvPr id="9" name="Rectangle 8"/>
          <p:cNvSpPr/>
          <p:nvPr/>
        </p:nvSpPr>
        <p:spPr>
          <a:xfrm>
            <a:off x="370115" y="1179065"/>
            <a:ext cx="8316684" cy="2339102"/>
          </a:xfrm>
          <a:prstGeom prst="rect">
            <a:avLst/>
          </a:prstGeom>
        </p:spPr>
        <p:txBody>
          <a:bodyPr wrap="square">
            <a:spAutoFit/>
          </a:bodyPr>
          <a:lstStyle/>
          <a:p>
            <a:pPr algn="l"/>
            <a:r>
              <a:rPr lang="en-US" altLang="en-US" sz="1600" b="1" dirty="0">
                <a:solidFill>
                  <a:srgbClr val="000000"/>
                </a:solidFill>
                <a:latin typeface="+mn-lt"/>
              </a:rPr>
              <a:t>Tavant </a:t>
            </a:r>
            <a:r>
              <a:rPr lang="en-US" altLang="en-US" sz="1600" b="1" dirty="0" err="1">
                <a:solidFill>
                  <a:srgbClr val="000000"/>
                </a:solidFill>
                <a:latin typeface="+mn-lt"/>
              </a:rPr>
              <a:t>FinXperience</a:t>
            </a:r>
            <a:r>
              <a:rPr lang="en-US" altLang="en-US" sz="1600" b="1" dirty="0">
                <a:solidFill>
                  <a:srgbClr val="000000"/>
                </a:solidFill>
                <a:latin typeface="+mn-lt"/>
              </a:rPr>
              <a:t> </a:t>
            </a:r>
            <a:r>
              <a:rPr lang="en-US" altLang="en-US" sz="1600" dirty="0">
                <a:solidFill>
                  <a:srgbClr val="000000"/>
                </a:solidFill>
                <a:latin typeface="+mn-lt"/>
              </a:rPr>
              <a:t>is designed to provide Omnichannel Digital Mortgage Experience to Borrowers, Loan Officers, Brokers, Correspondents. It gives fastest turnaround time for business transactions with personalized user experience during every step in the process </a:t>
            </a:r>
          </a:p>
          <a:p>
            <a:pPr algn="l"/>
            <a:endParaRPr lang="en-US" altLang="en-US" sz="1600" dirty="0">
              <a:solidFill>
                <a:srgbClr val="000000"/>
              </a:solidFill>
              <a:latin typeface="+mn-lt"/>
            </a:endParaRPr>
          </a:p>
          <a:p>
            <a:pPr algn="l"/>
            <a:r>
              <a:rPr lang="en-US" altLang="en-US" sz="2000" b="1" dirty="0">
                <a:latin typeface="+mn-lt"/>
                <a:ea typeface="Times New Roman" panose="02020603050405020304" pitchFamily="18" charset="0"/>
                <a:cs typeface="Arial" panose="020B0604020202020204" pitchFamily="34" charset="0"/>
              </a:rPr>
              <a:t>Scope :</a:t>
            </a:r>
          </a:p>
          <a:p>
            <a:pPr lvl="0" algn="l"/>
            <a:endParaRPr lang="en-US" altLang="en-US" sz="1400" dirty="0">
              <a:latin typeface="+mn-lt"/>
              <a:ea typeface="Times New Roman" panose="02020603050405020304" pitchFamily="18" charset="0"/>
              <a:cs typeface="Arial" panose="020B0604020202020204" pitchFamily="34" charset="0"/>
            </a:endParaRPr>
          </a:p>
          <a:p>
            <a:pPr lvl="0" algn="l"/>
            <a:r>
              <a:rPr lang="en-US" altLang="en-US" sz="1400" dirty="0">
                <a:latin typeface="+mn-lt"/>
                <a:ea typeface="Times New Roman" panose="02020603050405020304" pitchFamily="18" charset="0"/>
                <a:cs typeface="Arial" panose="020B0604020202020204" pitchFamily="34" charset="0"/>
              </a:rPr>
              <a:t>&lt;Provide path&gt;</a:t>
            </a:r>
          </a:p>
          <a:p>
            <a:pPr lvl="0" algn="l"/>
            <a:endParaRPr lang="en-US" altLang="en-US" sz="1400" dirty="0">
              <a:latin typeface="+mn-lt"/>
              <a:ea typeface="Times New Roman" panose="02020603050405020304" pitchFamily="18" charset="0"/>
              <a:cs typeface="Arial" panose="020B0604020202020204" pitchFamily="34" charset="0"/>
            </a:endParaRPr>
          </a:p>
          <a:p>
            <a:pPr lvl="0" algn="l"/>
            <a:r>
              <a:rPr lang="en-US" altLang="en-US" sz="2000" b="1" dirty="0">
                <a:latin typeface="+mn-lt"/>
                <a:cs typeface="Arial" panose="020B0604020202020204" pitchFamily="34" charset="0"/>
              </a:rPr>
              <a:t>Out of Scope:</a:t>
            </a:r>
          </a:p>
        </p:txBody>
      </p:sp>
    </p:spTree>
    <p:extLst>
      <p:ext uri="{BB962C8B-B14F-4D97-AF65-F5344CB8AC3E}">
        <p14:creationId xmlns:p14="http://schemas.microsoft.com/office/powerpoint/2010/main" val="52523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9563"/>
            <a:ext cx="8153400" cy="852263"/>
          </a:xfrm>
        </p:spPr>
        <p:txBody>
          <a:bodyPr/>
          <a:lstStyle/>
          <a:p>
            <a:r>
              <a:rPr lang="en-IN" dirty="0"/>
              <a:t>Project Phases – QA Activities</a:t>
            </a:r>
          </a:p>
        </p:txBody>
      </p:sp>
      <p:sp>
        <p:nvSpPr>
          <p:cNvPr id="4" name="Slide Number Placeholder 3"/>
          <p:cNvSpPr>
            <a:spLocks noGrp="1"/>
          </p:cNvSpPr>
          <p:nvPr>
            <p:ph type="sldNum" sz="quarter" idx="10"/>
          </p:nvPr>
        </p:nvSpPr>
        <p:spPr/>
        <p:txBody>
          <a:bodyPr/>
          <a:lstStyle/>
          <a:p>
            <a:pPr>
              <a:defRPr/>
            </a:pPr>
            <a:fld id="{63AC3697-0402-404B-94FC-EF38EED9D7CF}" type="slidenum">
              <a:rPr lang="en-US" smtClean="0"/>
              <a:pPr>
                <a:defRPr/>
              </a:pPr>
              <a:t>5</a:t>
            </a:fld>
            <a:endParaRPr lang="en-US" dirty="0"/>
          </a:p>
        </p:txBody>
      </p:sp>
      <p:sp>
        <p:nvSpPr>
          <p:cNvPr id="7" name="TextBox 6"/>
          <p:cNvSpPr txBox="1"/>
          <p:nvPr/>
        </p:nvSpPr>
        <p:spPr>
          <a:xfrm>
            <a:off x="345816" y="1169329"/>
            <a:ext cx="2579914" cy="369332"/>
          </a:xfrm>
          <a:prstGeom prst="rect">
            <a:avLst/>
          </a:prstGeom>
          <a:solidFill>
            <a:srgbClr val="A5BFDB"/>
          </a:solidFill>
        </p:spPr>
        <p:txBody>
          <a:bodyPr wrap="square" rtlCol="0">
            <a:spAutoFit/>
          </a:bodyPr>
          <a:lstStyle/>
          <a:p>
            <a:pPr algn="l"/>
            <a:r>
              <a:rPr lang="en-US" dirty="0">
                <a:latin typeface="Calibri" panose="020F0502020204030204" pitchFamily="34" charset="0"/>
              </a:rPr>
              <a:t>Release</a:t>
            </a:r>
            <a:endParaRPr lang="en-IN" dirty="0">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04523929"/>
              </p:ext>
            </p:extLst>
          </p:nvPr>
        </p:nvGraphicFramePr>
        <p:xfrm>
          <a:off x="345816" y="2145657"/>
          <a:ext cx="8363286" cy="3050006"/>
        </p:xfrm>
        <a:graphic>
          <a:graphicData uri="http://schemas.openxmlformats.org/drawingml/2006/table">
            <a:tbl>
              <a:tblPr/>
              <a:tblGrid>
                <a:gridCol w="606363">
                  <a:extLst>
                    <a:ext uri="{9D8B030D-6E8A-4147-A177-3AD203B41FA5}">
                      <a16:colId xmlns:a16="http://schemas.microsoft.com/office/drawing/2014/main" val="193368477"/>
                    </a:ext>
                  </a:extLst>
                </a:gridCol>
                <a:gridCol w="1032106">
                  <a:extLst>
                    <a:ext uri="{9D8B030D-6E8A-4147-A177-3AD203B41FA5}">
                      <a16:colId xmlns:a16="http://schemas.microsoft.com/office/drawing/2014/main" val="3333561066"/>
                    </a:ext>
                  </a:extLst>
                </a:gridCol>
                <a:gridCol w="859276">
                  <a:extLst>
                    <a:ext uri="{9D8B030D-6E8A-4147-A177-3AD203B41FA5}">
                      <a16:colId xmlns:a16="http://schemas.microsoft.com/office/drawing/2014/main" val="2103799477"/>
                    </a:ext>
                  </a:extLst>
                </a:gridCol>
                <a:gridCol w="1014641">
                  <a:extLst>
                    <a:ext uri="{9D8B030D-6E8A-4147-A177-3AD203B41FA5}">
                      <a16:colId xmlns:a16="http://schemas.microsoft.com/office/drawing/2014/main" val="2591763205"/>
                    </a:ext>
                  </a:extLst>
                </a:gridCol>
                <a:gridCol w="851488">
                  <a:extLst>
                    <a:ext uri="{9D8B030D-6E8A-4147-A177-3AD203B41FA5}">
                      <a16:colId xmlns:a16="http://schemas.microsoft.com/office/drawing/2014/main" val="1585656756"/>
                    </a:ext>
                  </a:extLst>
                </a:gridCol>
                <a:gridCol w="1032106">
                  <a:extLst>
                    <a:ext uri="{9D8B030D-6E8A-4147-A177-3AD203B41FA5}">
                      <a16:colId xmlns:a16="http://schemas.microsoft.com/office/drawing/2014/main" val="1211287967"/>
                    </a:ext>
                  </a:extLst>
                </a:gridCol>
                <a:gridCol w="864389">
                  <a:extLst>
                    <a:ext uri="{9D8B030D-6E8A-4147-A177-3AD203B41FA5}">
                      <a16:colId xmlns:a16="http://schemas.microsoft.com/office/drawing/2014/main" val="1725723295"/>
                    </a:ext>
                  </a:extLst>
                </a:gridCol>
                <a:gridCol w="1210820">
                  <a:extLst>
                    <a:ext uri="{9D8B030D-6E8A-4147-A177-3AD203B41FA5}">
                      <a16:colId xmlns:a16="http://schemas.microsoft.com/office/drawing/2014/main" val="4220144938"/>
                    </a:ext>
                  </a:extLst>
                </a:gridCol>
                <a:gridCol w="892097">
                  <a:extLst>
                    <a:ext uri="{9D8B030D-6E8A-4147-A177-3AD203B41FA5}">
                      <a16:colId xmlns:a16="http://schemas.microsoft.com/office/drawing/2014/main" val="604678954"/>
                    </a:ext>
                  </a:extLst>
                </a:gridCol>
              </a:tblGrid>
              <a:tr h="223730">
                <a:tc>
                  <a:txBody>
                    <a:bodyPr/>
                    <a:lstStyle/>
                    <a:p>
                      <a:pPr algn="l" rtl="0" fontAlgn="b"/>
                      <a:r>
                        <a:rPr lang="en-US" sz="1050" b="0" i="0" u="none" strike="noStrike" dirty="0">
                          <a:solidFill>
                            <a:srgbClr val="000000"/>
                          </a:solidFill>
                          <a:effectLst/>
                          <a:latin typeface="+mn-lt"/>
                        </a:rPr>
                        <a:t>Week</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dirty="0">
                          <a:solidFill>
                            <a:srgbClr val="000000"/>
                          </a:solidFill>
                          <a:effectLst/>
                          <a:latin typeface="+mn-lt"/>
                        </a:rPr>
                        <a:t>Wk1</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dirty="0">
                          <a:solidFill>
                            <a:srgbClr val="000000"/>
                          </a:solidFill>
                          <a:effectLst/>
                          <a:latin typeface="+mn-lt"/>
                        </a:rPr>
                        <a:t>Wk2</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dirty="0">
                          <a:solidFill>
                            <a:srgbClr val="000000"/>
                          </a:solidFill>
                          <a:effectLst/>
                          <a:latin typeface="+mn-lt"/>
                        </a:rPr>
                        <a:t>Wk3</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a:solidFill>
                            <a:srgbClr val="000000"/>
                          </a:solidFill>
                          <a:effectLst/>
                          <a:latin typeface="+mn-lt"/>
                        </a:rPr>
                        <a:t>Wk4</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a:solidFill>
                            <a:srgbClr val="000000"/>
                          </a:solidFill>
                          <a:effectLst/>
                          <a:latin typeface="+mn-lt"/>
                        </a:rPr>
                        <a:t>Wk(n)</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a:solidFill>
                            <a:srgbClr val="000000"/>
                          </a:solidFill>
                          <a:effectLst/>
                          <a:latin typeface="+mn-lt"/>
                        </a:rPr>
                        <a:t>Wk(n)</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a:solidFill>
                            <a:srgbClr val="000000"/>
                          </a:solidFill>
                          <a:effectLst/>
                          <a:latin typeface="+mn-lt"/>
                        </a:rPr>
                        <a:t>Wk (n)</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en-US" sz="1050" b="0" i="0" u="none" strike="noStrike" dirty="0" err="1">
                          <a:solidFill>
                            <a:srgbClr val="000000"/>
                          </a:solidFill>
                          <a:effectLst/>
                          <a:latin typeface="+mn-lt"/>
                        </a:rPr>
                        <a:t>Wk</a:t>
                      </a:r>
                      <a:r>
                        <a:rPr lang="en-US" sz="1050" b="0" i="0" u="none" strike="noStrike" dirty="0">
                          <a:solidFill>
                            <a:srgbClr val="000000"/>
                          </a:solidFill>
                          <a:effectLst/>
                          <a:latin typeface="+mn-lt"/>
                        </a:rPr>
                        <a:t> (n)</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4249470521"/>
                  </a:ext>
                </a:extLst>
              </a:tr>
              <a:tr h="223730">
                <a:tc>
                  <a:txBody>
                    <a:bodyPr/>
                    <a:lstStyle/>
                    <a:p>
                      <a:pPr algn="l" rtl="0" fontAlgn="b"/>
                      <a:r>
                        <a:rPr lang="en-US" sz="1050" b="0" i="0" u="none" strike="noStrike" dirty="0">
                          <a:solidFill>
                            <a:srgbClr val="000000"/>
                          </a:solidFill>
                          <a:effectLst/>
                          <a:latin typeface="+mn-lt"/>
                        </a:rPr>
                        <a:t>Milestone</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8">
                  <a:txBody>
                    <a:bodyPr/>
                    <a:lstStyle/>
                    <a:p>
                      <a:pPr algn="ctr" rtl="0" fontAlgn="b"/>
                      <a:r>
                        <a:rPr lang="en-US" sz="1050" b="0" i="0" u="none" strike="noStrike" dirty="0">
                          <a:solidFill>
                            <a:srgbClr val="000000"/>
                          </a:solidFill>
                          <a:effectLst/>
                          <a:latin typeface="+mn-lt"/>
                        </a:rPr>
                        <a:t>Layer 1</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652245"/>
                  </a:ext>
                </a:extLst>
              </a:tr>
              <a:tr h="223730">
                <a:tc>
                  <a:txBody>
                    <a:bodyPr/>
                    <a:lstStyle/>
                    <a:p>
                      <a:pPr algn="l" rtl="0" fontAlgn="b"/>
                      <a:r>
                        <a:rPr lang="en-US" sz="1050" b="0" i="0" u="none" strike="noStrike">
                          <a:solidFill>
                            <a:srgbClr val="000000"/>
                          </a:solidFill>
                          <a:effectLst/>
                          <a:latin typeface="+mn-lt"/>
                        </a:rPr>
                        <a:t>Sprint</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gridSpan="2">
                  <a:txBody>
                    <a:bodyPr/>
                    <a:lstStyle/>
                    <a:p>
                      <a:pPr algn="ctr" rtl="0" fontAlgn="b"/>
                      <a:r>
                        <a:rPr lang="en-US" sz="1050" b="0" i="0" u="none" strike="noStrike" dirty="0">
                          <a:solidFill>
                            <a:srgbClr val="000000"/>
                          </a:solidFill>
                          <a:effectLst/>
                          <a:latin typeface="+mn-lt"/>
                        </a:rPr>
                        <a:t>Sprint 1</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2">
                  <a:txBody>
                    <a:bodyPr/>
                    <a:lstStyle/>
                    <a:p>
                      <a:pPr algn="ctr" rtl="0" fontAlgn="b"/>
                      <a:r>
                        <a:rPr lang="en-US" sz="1050" b="0" i="0" u="none" strike="noStrike">
                          <a:solidFill>
                            <a:srgbClr val="000000"/>
                          </a:solidFill>
                          <a:effectLst/>
                          <a:latin typeface="+mn-lt"/>
                        </a:rPr>
                        <a:t>Sprint 2</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2">
                  <a:txBody>
                    <a:bodyPr/>
                    <a:lstStyle/>
                    <a:p>
                      <a:pPr algn="ctr" rtl="0" fontAlgn="b"/>
                      <a:r>
                        <a:rPr lang="en-US" sz="1050" b="0" i="0" u="none" strike="noStrike">
                          <a:solidFill>
                            <a:srgbClr val="000000"/>
                          </a:solidFill>
                          <a:effectLst/>
                          <a:latin typeface="+mn-lt"/>
                        </a:rPr>
                        <a:t>Sprint N</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a:txBody>
                    <a:bodyPr/>
                    <a:lstStyle/>
                    <a:p>
                      <a:pPr algn="ctr" rtl="0" fontAlgn="b"/>
                      <a:r>
                        <a:rPr lang="en-US" sz="1050" b="0" i="0" u="none" strike="noStrike">
                          <a:solidFill>
                            <a:srgbClr val="000000"/>
                          </a:solidFill>
                          <a:effectLst/>
                          <a:latin typeface="+mn-lt"/>
                        </a:rPr>
                        <a:t>System testing</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050" b="0" i="0" u="none" strike="noStrike">
                          <a:solidFill>
                            <a:srgbClr val="000000"/>
                          </a:solidFill>
                          <a:effectLst/>
                          <a:latin typeface="+mn-lt"/>
                        </a:rPr>
                        <a:t>UAT</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56042595"/>
                  </a:ext>
                </a:extLst>
              </a:tr>
              <a:tr h="1239199">
                <a:tc>
                  <a:txBody>
                    <a:bodyPr/>
                    <a:lstStyle/>
                    <a:p>
                      <a:pPr algn="l" rtl="0" fontAlgn="b"/>
                      <a:r>
                        <a:rPr lang="en-US" sz="1050" b="0" i="0" u="none" strike="noStrike" dirty="0">
                          <a:solidFill>
                            <a:srgbClr val="000000"/>
                          </a:solidFill>
                          <a:effectLst/>
                          <a:latin typeface="+mn-lt"/>
                        </a:rPr>
                        <a:t>Tasks</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gridSpan="2">
                  <a:txBody>
                    <a:bodyPr/>
                    <a:lstStyle/>
                    <a:p>
                      <a:pPr marL="342900" marR="0" lvl="0" indent="-342900" algn="l">
                        <a:lnSpc>
                          <a:spcPct val="100000"/>
                        </a:lnSpc>
                        <a:spcBef>
                          <a:spcPts val="0"/>
                        </a:spcBef>
                        <a:spcAft>
                          <a:spcPts val="0"/>
                        </a:spcAft>
                        <a:buFont typeface="+mj-lt"/>
                        <a:buAutoNum type="arabicPeriod"/>
                      </a:pPr>
                      <a:r>
                        <a:rPr lang="en-US" sz="1050" b="0" i="0" dirty="0">
                          <a:effectLst/>
                          <a:latin typeface="+mn-lt"/>
                          <a:ea typeface="Calibri" panose="020F0502020204030204" pitchFamily="34" charset="0"/>
                          <a:cs typeface="Times New Roman" panose="02020603050405020304" pitchFamily="18" charset="0"/>
                        </a:rPr>
                        <a:t>Requirement Walkthrough and analysis of Sprint 1 user stories</a:t>
                      </a:r>
                    </a:p>
                    <a:p>
                      <a:pPr marL="342900" marR="0" lvl="0" indent="-342900" algn="l">
                        <a:lnSpc>
                          <a:spcPct val="100000"/>
                        </a:lnSpc>
                        <a:spcBef>
                          <a:spcPts val="0"/>
                        </a:spcBef>
                        <a:spcAft>
                          <a:spcPts val="0"/>
                        </a:spcAft>
                        <a:buFont typeface="+mj-lt"/>
                        <a:buAutoNum type="arabicPeriod"/>
                      </a:pPr>
                      <a:r>
                        <a:rPr lang="en-US" sz="1050" b="0" i="0" dirty="0">
                          <a:effectLst/>
                          <a:latin typeface="+mn-lt"/>
                          <a:ea typeface="Calibri" panose="020F0502020204030204" pitchFamily="34" charset="0"/>
                          <a:cs typeface="Times New Roman" panose="02020603050405020304" pitchFamily="18" charset="0"/>
                        </a:rPr>
                        <a:t>STC Authoring of Sprint 1 </a:t>
                      </a:r>
                    </a:p>
                    <a:p>
                      <a:pPr marL="342900" marR="0" lvl="0" indent="-342900" algn="l">
                        <a:lnSpc>
                          <a:spcPct val="100000"/>
                        </a:lnSpc>
                        <a:spcBef>
                          <a:spcPts val="0"/>
                        </a:spcBef>
                        <a:spcAft>
                          <a:spcPts val="0"/>
                        </a:spcAft>
                        <a:buFont typeface="+mj-lt"/>
                        <a:buAutoNum type="arabicPeriod"/>
                      </a:pPr>
                      <a:r>
                        <a:rPr lang="en-US" sz="1050" b="0" i="0" dirty="0">
                          <a:effectLst/>
                          <a:latin typeface="+mn-lt"/>
                          <a:ea typeface="Calibri" panose="020F0502020204030204" pitchFamily="34" charset="0"/>
                          <a:cs typeface="Times New Roman" panose="02020603050405020304" pitchFamily="18" charset="0"/>
                        </a:rPr>
                        <a:t>ATC Execution of Sprint 1 </a:t>
                      </a:r>
                    </a:p>
                    <a:p>
                      <a:pPr marL="342900" marR="0" lvl="0" indent="-342900" algn="l">
                        <a:lnSpc>
                          <a:spcPct val="100000"/>
                        </a:lnSpc>
                        <a:spcBef>
                          <a:spcPts val="0"/>
                        </a:spcBef>
                        <a:spcAft>
                          <a:spcPts val="800"/>
                        </a:spcAft>
                        <a:buFont typeface="+mj-lt"/>
                        <a:buAutoNum type="arabicPeriod"/>
                      </a:pPr>
                      <a:r>
                        <a:rPr lang="en-US" sz="1050" b="0" i="0" dirty="0">
                          <a:effectLst/>
                          <a:latin typeface="+mn-lt"/>
                          <a:ea typeface="Calibri" panose="020F0502020204030204" pitchFamily="34" charset="0"/>
                          <a:cs typeface="Times New Roman" panose="02020603050405020304" pitchFamily="18" charset="0"/>
                        </a:rPr>
                        <a:t>STC Execution of Sprint 1</a:t>
                      </a:r>
                    </a:p>
                  </a:txBody>
                  <a:tcPr marL="161925"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2">
                  <a:txBody>
                    <a:bodyPr/>
                    <a:lstStyle/>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Requirement Walkthrough and analysis of Sprint 2 user stories</a:t>
                      </a:r>
                    </a:p>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STC Authoring of Sprint 2  </a:t>
                      </a:r>
                    </a:p>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ATC Execution of Sprint 2</a:t>
                      </a:r>
                    </a:p>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STC Execution of Sprint 2 5. Defect Verification </a:t>
                      </a:r>
                    </a:p>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 Automation test scripting of Sprint 1 </a:t>
                      </a:r>
                    </a:p>
                    <a:p>
                      <a:pPr marL="228600" lvl="0" indent="-228600" algn="l">
                        <a:lnSpc>
                          <a:spcPct val="100000"/>
                        </a:lnSpc>
                        <a:buFont typeface="+mj-lt"/>
                        <a:buAutoNum type="arabicPeriod"/>
                      </a:pPr>
                      <a:r>
                        <a:rPr lang="en-US" sz="1050" b="0" i="0" u="none" strike="noStrike" kern="1200" dirty="0">
                          <a:solidFill>
                            <a:srgbClr val="000000"/>
                          </a:solidFill>
                          <a:effectLst/>
                          <a:latin typeface="+mn-lt"/>
                          <a:ea typeface="+mn-ea"/>
                          <a:cs typeface="+mn-cs"/>
                        </a:rPr>
                        <a:t>Automation script execution of Sprint 1</a:t>
                      </a:r>
                    </a:p>
                  </a:txBody>
                  <a:tcPr marL="161925"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2">
                  <a:txBody>
                    <a:bodyPr/>
                    <a:lstStyle/>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Requirement Walkthrough and analysis of Sprint N user stories</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STC Authoring of Sprint N  </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ATC Execution of Sprint N </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STC Execution of Sprint N</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Defect Verification </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 Automation test scripting of Sprint N-1 </a:t>
                      </a:r>
                    </a:p>
                    <a:p>
                      <a:pPr marL="228600" marR="0" lvl="0" indent="-228600" algn="l" defTabSz="914400" rtl="0" eaLnBrk="1" latinLnBrk="0" hangingPunct="1">
                        <a:lnSpc>
                          <a:spcPct val="100000"/>
                        </a:lnSpc>
                        <a:spcBef>
                          <a:spcPts val="0"/>
                        </a:spcBef>
                        <a:spcAft>
                          <a:spcPts val="800"/>
                        </a:spcAft>
                        <a:buFont typeface="+mj-lt"/>
                        <a:buAutoNum type="arabicPeriod"/>
                        <a:tabLst>
                          <a:tab pos="457200" algn="l"/>
                        </a:tabLst>
                      </a:pPr>
                      <a:r>
                        <a:rPr lang="en-US" sz="1050" b="0" i="0" u="none" strike="noStrike" kern="1200" dirty="0">
                          <a:solidFill>
                            <a:srgbClr val="000000"/>
                          </a:solidFill>
                          <a:effectLst/>
                          <a:latin typeface="+mn-lt"/>
                          <a:ea typeface="+mn-ea"/>
                          <a:cs typeface="+mn-cs"/>
                        </a:rPr>
                        <a:t>Automation script execution of Sprint N-1</a:t>
                      </a:r>
                    </a:p>
                  </a:txBody>
                  <a:tcPr marL="161925"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a:txBody>
                    <a:bodyPr/>
                    <a:lstStyle/>
                    <a:p>
                      <a:pPr marL="228600" indent="-228600" algn="l" rtl="0" fontAlgn="b">
                        <a:lnSpc>
                          <a:spcPct val="100000"/>
                        </a:lnSpc>
                        <a:buFont typeface="+mj-lt"/>
                        <a:buAutoNum type="arabicPeriod"/>
                      </a:pPr>
                      <a:r>
                        <a:rPr lang="en-US" sz="1050" b="0" i="0" u="none" strike="noStrike" kern="1200" dirty="0">
                          <a:solidFill>
                            <a:srgbClr val="000000"/>
                          </a:solidFill>
                          <a:effectLst/>
                          <a:latin typeface="+mn-lt"/>
                          <a:ea typeface="+mn-ea"/>
                          <a:cs typeface="+mn-cs"/>
                        </a:rPr>
                        <a:t>Regression testing of all ATC's and functional STC's of Sprint 1 to N</a:t>
                      </a:r>
                    </a:p>
                    <a:p>
                      <a:pPr marL="228600" indent="-228600" algn="l" rtl="0" fontAlgn="b">
                        <a:lnSpc>
                          <a:spcPct val="100000"/>
                        </a:lnSpc>
                        <a:buFont typeface="+mj-lt"/>
                        <a:buAutoNum type="arabicPeriod"/>
                      </a:pPr>
                      <a:endParaRPr lang="en-US" sz="1050" b="0" i="0" u="none" strike="noStrike" kern="1200" dirty="0">
                        <a:solidFill>
                          <a:srgbClr val="000000"/>
                        </a:solidFill>
                        <a:effectLst/>
                        <a:latin typeface="+mn-lt"/>
                        <a:ea typeface="+mn-ea"/>
                        <a:cs typeface="+mn-cs"/>
                      </a:endParaRPr>
                    </a:p>
                    <a:p>
                      <a:pPr marL="228600" indent="-228600" algn="l" rtl="0" fontAlgn="b">
                        <a:lnSpc>
                          <a:spcPct val="100000"/>
                        </a:lnSpc>
                        <a:buFont typeface="+mj-lt"/>
                        <a:buAutoNum type="arabicPeriod"/>
                      </a:pPr>
                      <a:r>
                        <a:rPr lang="en-US" sz="1050" b="0" i="0" u="none" strike="noStrike" kern="1200" dirty="0">
                          <a:solidFill>
                            <a:schemeClr val="tx1"/>
                          </a:solidFill>
                          <a:effectLst/>
                          <a:latin typeface="+mn-lt"/>
                          <a:ea typeface="+mn-ea"/>
                          <a:cs typeface="+mn-cs"/>
                        </a:rPr>
                        <a:t>Defect Verification</a:t>
                      </a:r>
                    </a:p>
                    <a:p>
                      <a:pPr marL="228600" indent="-228600" algn="l" rtl="0" fontAlgn="b">
                        <a:lnSpc>
                          <a:spcPct val="100000"/>
                        </a:lnSpc>
                        <a:buFont typeface="+mj-lt"/>
                        <a:buAutoNum type="arabicPeriod"/>
                      </a:pPr>
                      <a:endParaRPr lang="en-US" sz="1050" b="0" i="0" u="none" strike="noStrike" kern="1200" dirty="0">
                        <a:solidFill>
                          <a:schemeClr val="tx1"/>
                        </a:solidFill>
                        <a:effectLst/>
                        <a:latin typeface="+mn-lt"/>
                        <a:ea typeface="+mn-ea"/>
                        <a:cs typeface="+mn-cs"/>
                      </a:endParaRPr>
                    </a:p>
                    <a:p>
                      <a:pPr marL="228600" indent="-228600" algn="l" rtl="0" fontAlgn="b">
                        <a:lnSpc>
                          <a:spcPct val="100000"/>
                        </a:lnSpc>
                        <a:buFont typeface="+mj-lt"/>
                        <a:buAutoNum type="arabicPeriod"/>
                      </a:pPr>
                      <a:r>
                        <a:rPr lang="en-US" sz="1050" b="0" i="0" u="none" strike="noStrike" kern="1200" dirty="0">
                          <a:solidFill>
                            <a:schemeClr val="tx1"/>
                          </a:solidFill>
                          <a:effectLst/>
                          <a:latin typeface="+mn-lt"/>
                          <a:ea typeface="+mn-ea"/>
                          <a:cs typeface="+mn-cs"/>
                        </a:rPr>
                        <a:t>Performance</a:t>
                      </a:r>
                      <a:r>
                        <a:rPr lang="en-US" sz="1050" b="0" i="0" u="none" strike="noStrike" kern="1200" baseline="0" dirty="0">
                          <a:solidFill>
                            <a:schemeClr val="tx1"/>
                          </a:solidFill>
                          <a:effectLst/>
                          <a:latin typeface="+mn-lt"/>
                          <a:ea typeface="+mn-ea"/>
                          <a:cs typeface="+mn-cs"/>
                        </a:rPr>
                        <a:t> &amp; Security testing</a:t>
                      </a:r>
                      <a:endParaRPr lang="en-US" sz="1050" b="0" i="0" u="none" strike="noStrike" kern="1200" dirty="0">
                        <a:solidFill>
                          <a:schemeClr val="tx1"/>
                        </a:solidFill>
                        <a:effectLst/>
                        <a:latin typeface="+mn-lt"/>
                        <a:ea typeface="+mn-ea"/>
                        <a:cs typeface="+mn-cs"/>
                      </a:endParaRP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lnSpc>
                          <a:spcPct val="100000"/>
                        </a:lnSpc>
                      </a:pPr>
                      <a:r>
                        <a:rPr lang="en-US" sz="1050" b="0" i="0" u="none" strike="noStrike" dirty="0">
                          <a:solidFill>
                            <a:srgbClr val="000000"/>
                          </a:solidFill>
                          <a:effectLst/>
                          <a:latin typeface="+mn-lt"/>
                        </a:rPr>
                        <a:t> Verification &amp;</a:t>
                      </a:r>
                      <a:r>
                        <a:rPr lang="en-US" sz="1050" b="0" i="0" u="none" strike="noStrike" baseline="0" dirty="0">
                          <a:solidFill>
                            <a:srgbClr val="000000"/>
                          </a:solidFill>
                          <a:effectLst/>
                          <a:latin typeface="+mn-lt"/>
                        </a:rPr>
                        <a:t> regression around </a:t>
                      </a:r>
                      <a:r>
                        <a:rPr lang="en-US" sz="1050" b="0" i="0" u="none" strike="noStrike" dirty="0">
                          <a:solidFill>
                            <a:srgbClr val="000000"/>
                          </a:solidFill>
                          <a:effectLst/>
                          <a:latin typeface="+mn-lt"/>
                        </a:rPr>
                        <a:t> UAT  defect fixes</a:t>
                      </a:r>
                    </a:p>
                  </a:txBody>
                  <a:tcPr marL="8996" marR="8996" marT="8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673404480"/>
                  </a:ext>
                </a:extLst>
              </a:tr>
            </a:tbl>
          </a:graphicData>
        </a:graphic>
      </p:graphicFrame>
    </p:spTree>
    <p:extLst>
      <p:ext uri="{BB962C8B-B14F-4D97-AF65-F5344CB8AC3E}">
        <p14:creationId xmlns:p14="http://schemas.microsoft.com/office/powerpoint/2010/main" val="274783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06"/>
          <p:cNvSpPr txBox="1">
            <a:spLocks noChangeArrowheads="1"/>
          </p:cNvSpPr>
          <p:nvPr/>
        </p:nvSpPr>
        <p:spPr bwMode="auto">
          <a:xfrm>
            <a:off x="345884" y="522459"/>
            <a:ext cx="8510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l" eaLnBrk="1" hangingPunct="1"/>
            <a:r>
              <a:rPr lang="en-US" sz="2000" dirty="0"/>
              <a:t>Iteration/Release</a:t>
            </a:r>
          </a:p>
        </p:txBody>
      </p:sp>
      <p:sp>
        <p:nvSpPr>
          <p:cNvPr id="11268" name="Line 163"/>
          <p:cNvSpPr>
            <a:spLocks noChangeShapeType="1"/>
          </p:cNvSpPr>
          <p:nvPr/>
        </p:nvSpPr>
        <p:spPr bwMode="auto">
          <a:xfrm>
            <a:off x="2515997" y="739947"/>
            <a:ext cx="5134781" cy="0"/>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Rectangle 160"/>
          <p:cNvSpPr>
            <a:spLocks noChangeArrowheads="1"/>
          </p:cNvSpPr>
          <p:nvPr/>
        </p:nvSpPr>
        <p:spPr bwMode="auto">
          <a:xfrm flipH="1">
            <a:off x="602921" y="1716068"/>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a:solidFill>
                  <a:schemeClr val="bg1"/>
                </a:solidFill>
                <a:latin typeface="+mn-lt"/>
              </a:rPr>
              <a:t>Day 1</a:t>
            </a:r>
          </a:p>
        </p:txBody>
      </p:sp>
      <p:sp>
        <p:nvSpPr>
          <p:cNvPr id="11275" name="AutoShape 87"/>
          <p:cNvSpPr>
            <a:spLocks noChangeArrowheads="1"/>
          </p:cNvSpPr>
          <p:nvPr/>
        </p:nvSpPr>
        <p:spPr bwMode="auto">
          <a:xfrm>
            <a:off x="5497693" y="2206606"/>
            <a:ext cx="228600" cy="152400"/>
          </a:xfrm>
          <a:prstGeom prst="star4">
            <a:avLst>
              <a:gd name="adj" fmla="val 12500"/>
            </a:avLst>
          </a:prstGeom>
          <a:solidFill>
            <a:srgbClr val="92D050">
              <a:alpha val="89803"/>
            </a:srgbClr>
          </a:solidFill>
          <a:ln w="9525" algn="ctr">
            <a:solidFill>
              <a:srgbClr val="92D050"/>
            </a:solidFill>
            <a:miter lim="800000"/>
            <a:headEnd/>
            <a:tailEnd/>
          </a:ln>
          <a:effectLs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11276" name="AutoShape 88"/>
          <p:cNvSpPr>
            <a:spLocks noChangeArrowheads="1"/>
          </p:cNvSpPr>
          <p:nvPr/>
        </p:nvSpPr>
        <p:spPr bwMode="auto">
          <a:xfrm>
            <a:off x="6716374" y="2199464"/>
            <a:ext cx="228600" cy="152400"/>
          </a:xfrm>
          <a:prstGeom prst="star4">
            <a:avLst>
              <a:gd name="adj" fmla="val 12500"/>
            </a:avLst>
          </a:prstGeom>
          <a:solidFill>
            <a:srgbClr val="92D050">
              <a:alpha val="89803"/>
            </a:srgbClr>
          </a:solidFill>
          <a:ln w="9525" algn="ctr">
            <a:solidFill>
              <a:srgbClr val="92D050"/>
            </a:solidFill>
            <a:miter lim="800000"/>
            <a:headEnd/>
            <a:tailEnd/>
          </a:ln>
          <a:effectLs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11277" name="AutoShape 115"/>
          <p:cNvSpPr>
            <a:spLocks noChangeArrowheads="1"/>
          </p:cNvSpPr>
          <p:nvPr/>
        </p:nvSpPr>
        <p:spPr bwMode="auto">
          <a:xfrm>
            <a:off x="6125041" y="2204408"/>
            <a:ext cx="228600" cy="152400"/>
          </a:xfrm>
          <a:prstGeom prst="star4">
            <a:avLst>
              <a:gd name="adj" fmla="val 12500"/>
            </a:avLst>
          </a:prstGeom>
          <a:solidFill>
            <a:srgbClr val="92D050">
              <a:alpha val="89803"/>
            </a:srgbClr>
          </a:solidFill>
          <a:ln w="9525" algn="ctr">
            <a:solidFill>
              <a:srgbClr val="92D050"/>
            </a:solidFill>
            <a:miter lim="800000"/>
            <a:headEnd/>
            <a:tailEnd/>
          </a:ln>
          <a:effectLs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11278" name="Line 134"/>
          <p:cNvSpPr>
            <a:spLocks noChangeShapeType="1"/>
          </p:cNvSpPr>
          <p:nvPr/>
        </p:nvSpPr>
        <p:spPr bwMode="auto">
          <a:xfrm>
            <a:off x="4049431" y="2670717"/>
            <a:ext cx="1" cy="575002"/>
          </a:xfrm>
          <a:prstGeom prst="line">
            <a:avLst/>
          </a:prstGeom>
          <a:noFill/>
          <a:ln w="28575">
            <a:solidFill>
              <a:srgbClr val="92D05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11279" name="Line 143"/>
          <p:cNvSpPr>
            <a:spLocks noChangeShapeType="1"/>
          </p:cNvSpPr>
          <p:nvPr/>
        </p:nvSpPr>
        <p:spPr bwMode="auto">
          <a:xfrm flipH="1">
            <a:off x="6239339" y="2755881"/>
            <a:ext cx="14800" cy="599863"/>
          </a:xfrm>
          <a:prstGeom prst="line">
            <a:avLst/>
          </a:prstGeom>
          <a:noFill/>
          <a:ln w="28575">
            <a:solidFill>
              <a:srgbClr val="92D05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latin typeface="+mn-lt"/>
            </a:endParaRPr>
          </a:p>
        </p:txBody>
      </p:sp>
      <p:sp>
        <p:nvSpPr>
          <p:cNvPr id="11280" name="Line 144"/>
          <p:cNvSpPr>
            <a:spLocks noChangeShapeType="1"/>
          </p:cNvSpPr>
          <p:nvPr/>
        </p:nvSpPr>
        <p:spPr bwMode="auto">
          <a:xfrm flipH="1">
            <a:off x="7815212" y="1986315"/>
            <a:ext cx="0" cy="2964580"/>
          </a:xfrm>
          <a:prstGeom prst="line">
            <a:avLst/>
          </a:prstGeom>
          <a:noFill/>
          <a:ln w="28575">
            <a:solidFill>
              <a:srgbClr val="FFCC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11282" name="Line 192"/>
          <p:cNvSpPr>
            <a:spLocks noChangeShapeType="1"/>
          </p:cNvSpPr>
          <p:nvPr/>
        </p:nvSpPr>
        <p:spPr bwMode="auto">
          <a:xfrm flipH="1">
            <a:off x="2712331" y="2631840"/>
            <a:ext cx="0" cy="575002"/>
          </a:xfrm>
          <a:prstGeom prst="line">
            <a:avLst/>
          </a:prstGeom>
          <a:noFill/>
          <a:ln w="28575">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11285" name="Content Placeholder 86"/>
          <p:cNvSpPr>
            <a:spLocks noGrp="1" noChangeArrowheads="1"/>
          </p:cNvSpPr>
          <p:nvPr>
            <p:ph idx="1"/>
          </p:nvPr>
        </p:nvSpPr>
        <p:spPr>
          <a:xfrm>
            <a:off x="391670" y="2502712"/>
            <a:ext cx="1550987" cy="400110"/>
          </a:xfrm>
          <a:solidFill>
            <a:srgbClr val="FFFF66"/>
          </a:solidFill>
        </p:spPr>
        <p:txBody>
          <a:bodyPr>
            <a:spAutoFit/>
          </a:bodyPr>
          <a:lstStyle/>
          <a:p>
            <a:pPr marL="0" indent="0" algn="ctr" eaLnBrk="1" hangingPunct="1">
              <a:buFont typeface="Trade Gothic" charset="0"/>
              <a:buNone/>
            </a:pPr>
            <a:r>
              <a:rPr lang="en-US" sz="1000" dirty="0">
                <a:latin typeface="+mn-lt"/>
              </a:rPr>
              <a:t>Sprint Planning Meeting &amp; grooming 2</a:t>
            </a:r>
          </a:p>
        </p:txBody>
      </p:sp>
      <p:sp>
        <p:nvSpPr>
          <p:cNvPr id="11286" name="Rectangle 178"/>
          <p:cNvSpPr>
            <a:spLocks noChangeArrowheads="1"/>
          </p:cNvSpPr>
          <p:nvPr/>
        </p:nvSpPr>
        <p:spPr bwMode="auto">
          <a:xfrm>
            <a:off x="345883" y="955847"/>
            <a:ext cx="3557044" cy="3810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Week 1</a:t>
            </a:r>
          </a:p>
        </p:txBody>
      </p:sp>
      <p:sp>
        <p:nvSpPr>
          <p:cNvPr id="11290" name="Rectangle 160"/>
          <p:cNvSpPr>
            <a:spLocks noChangeArrowheads="1"/>
          </p:cNvSpPr>
          <p:nvPr/>
        </p:nvSpPr>
        <p:spPr bwMode="auto">
          <a:xfrm flipH="1">
            <a:off x="1239898" y="1716068"/>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2</a:t>
            </a:r>
          </a:p>
        </p:txBody>
      </p:sp>
      <p:sp>
        <p:nvSpPr>
          <p:cNvPr id="11291" name="Rectangle 160"/>
          <p:cNvSpPr>
            <a:spLocks noChangeArrowheads="1"/>
          </p:cNvSpPr>
          <p:nvPr/>
        </p:nvSpPr>
        <p:spPr bwMode="auto">
          <a:xfrm flipH="1">
            <a:off x="1877694" y="1716068"/>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3</a:t>
            </a:r>
          </a:p>
        </p:txBody>
      </p:sp>
      <p:sp>
        <p:nvSpPr>
          <p:cNvPr id="11301" name="Text Box 215"/>
          <p:cNvSpPr txBox="1">
            <a:spLocks noChangeArrowheads="1"/>
          </p:cNvSpPr>
          <p:nvPr/>
        </p:nvSpPr>
        <p:spPr bwMode="auto">
          <a:xfrm>
            <a:off x="177689" y="2860506"/>
            <a:ext cx="20335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err="1">
                <a:latin typeface="+mn-lt"/>
              </a:rPr>
              <a:t>Tavant</a:t>
            </a:r>
            <a:r>
              <a:rPr lang="en-US" sz="1000" dirty="0">
                <a:latin typeface="+mn-lt"/>
              </a:rPr>
              <a:t> QA - Test Authoring Activities</a:t>
            </a:r>
          </a:p>
        </p:txBody>
      </p:sp>
      <p:sp>
        <p:nvSpPr>
          <p:cNvPr id="11302" name="Rectangle 195"/>
          <p:cNvSpPr>
            <a:spLocks noChangeArrowheads="1"/>
          </p:cNvSpPr>
          <p:nvPr/>
        </p:nvSpPr>
        <p:spPr bwMode="auto">
          <a:xfrm>
            <a:off x="909817" y="3219828"/>
            <a:ext cx="2193829" cy="36933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l" eaLnBrk="1" hangingPunct="1">
              <a:buFont typeface="Arial" panose="020B0604020202020204" pitchFamily="34" charset="0"/>
              <a:buChar char="•"/>
            </a:pPr>
            <a:r>
              <a:rPr lang="en-US" sz="900" dirty="0">
                <a:latin typeface="+mn-lt"/>
              </a:rPr>
              <a:t>Requirement Analysis &amp;    Clarifications</a:t>
            </a:r>
          </a:p>
          <a:p>
            <a:pPr algn="l" eaLnBrk="1" hangingPunct="1">
              <a:buFont typeface="Arial" panose="020B0604020202020204" pitchFamily="34" charset="0"/>
              <a:buChar char="•"/>
            </a:pPr>
            <a:r>
              <a:rPr lang="en-US" sz="900" dirty="0">
                <a:latin typeface="+mn-lt"/>
              </a:rPr>
              <a:t>Test Case Preparation</a:t>
            </a:r>
          </a:p>
        </p:txBody>
      </p:sp>
      <p:sp>
        <p:nvSpPr>
          <p:cNvPr id="11303" name="Text Box 21"/>
          <p:cNvSpPr txBox="1">
            <a:spLocks noChangeArrowheads="1"/>
          </p:cNvSpPr>
          <p:nvPr/>
        </p:nvSpPr>
        <p:spPr bwMode="auto">
          <a:xfrm>
            <a:off x="3380533" y="3245718"/>
            <a:ext cx="1176018" cy="55399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buFontTx/>
              <a:buChar char="•"/>
            </a:pPr>
            <a:r>
              <a:rPr lang="en-US" sz="1000" dirty="0">
                <a:latin typeface="+mn-lt"/>
              </a:rPr>
              <a:t>Test Case Review &amp; Rework</a:t>
            </a:r>
          </a:p>
        </p:txBody>
      </p:sp>
      <p:sp>
        <p:nvSpPr>
          <p:cNvPr id="11304" name="AutoShape 126"/>
          <p:cNvSpPr>
            <a:spLocks/>
          </p:cNvSpPr>
          <p:nvPr/>
        </p:nvSpPr>
        <p:spPr bwMode="auto">
          <a:xfrm rot="16200000">
            <a:off x="5897370" y="1392406"/>
            <a:ext cx="601664" cy="1953000"/>
          </a:xfrm>
          <a:prstGeom prst="leftBrace">
            <a:avLst>
              <a:gd name="adj1" fmla="val 25949"/>
              <a:gd name="adj2" fmla="val 52161"/>
            </a:avLst>
          </a:prstGeom>
          <a:noFill/>
          <a:ln w="31750">
            <a:solidFill>
              <a:srgbClr val="92D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11307" name="Text Box 208"/>
          <p:cNvSpPr txBox="1">
            <a:spLocks noChangeArrowheads="1"/>
          </p:cNvSpPr>
          <p:nvPr/>
        </p:nvSpPr>
        <p:spPr bwMode="auto">
          <a:xfrm>
            <a:off x="5363444" y="3468605"/>
            <a:ext cx="1811255" cy="707886"/>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buFontTx/>
              <a:buChar char="•"/>
            </a:pPr>
            <a:r>
              <a:rPr lang="en-US" sz="1000" dirty="0">
                <a:latin typeface="+mn-lt"/>
              </a:rPr>
              <a:t> ATC &amp; STC Test Execution (To be performed in QA environment)</a:t>
            </a:r>
          </a:p>
          <a:p>
            <a:pPr eaLnBrk="1" hangingPunct="1">
              <a:buFontTx/>
              <a:buChar char="•"/>
            </a:pPr>
            <a:r>
              <a:rPr lang="en-US" sz="1000" dirty="0">
                <a:latin typeface="+mn-lt"/>
              </a:rPr>
              <a:t> Defect Reporting</a:t>
            </a:r>
          </a:p>
        </p:txBody>
      </p:sp>
      <p:sp>
        <p:nvSpPr>
          <p:cNvPr id="11311" name="Text Box 155"/>
          <p:cNvSpPr txBox="1">
            <a:spLocks noChangeArrowheads="1"/>
          </p:cNvSpPr>
          <p:nvPr/>
        </p:nvSpPr>
        <p:spPr bwMode="auto">
          <a:xfrm>
            <a:off x="7179648" y="4980922"/>
            <a:ext cx="1204177" cy="246221"/>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a:latin typeface="+mn-lt"/>
              </a:rPr>
              <a:t>Sprint QA Sign off</a:t>
            </a:r>
          </a:p>
        </p:txBody>
      </p:sp>
      <p:sp>
        <p:nvSpPr>
          <p:cNvPr id="11312" name="Text Box 216"/>
          <p:cNvSpPr txBox="1">
            <a:spLocks noChangeArrowheads="1"/>
          </p:cNvSpPr>
          <p:nvPr/>
        </p:nvSpPr>
        <p:spPr bwMode="auto">
          <a:xfrm>
            <a:off x="226175" y="4013963"/>
            <a:ext cx="20399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a:latin typeface="+mn-lt"/>
              </a:rPr>
              <a:t>PO Team Review and Signoffs </a:t>
            </a:r>
          </a:p>
        </p:txBody>
      </p:sp>
      <p:sp>
        <p:nvSpPr>
          <p:cNvPr id="11313" name="Text Box 223"/>
          <p:cNvSpPr txBox="1">
            <a:spLocks noChangeArrowheads="1"/>
          </p:cNvSpPr>
          <p:nvPr/>
        </p:nvSpPr>
        <p:spPr bwMode="auto">
          <a:xfrm>
            <a:off x="5684541" y="4852690"/>
            <a:ext cx="1109599" cy="40011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a:latin typeface="+mn-lt"/>
              </a:rPr>
              <a:t>Defect Review</a:t>
            </a:r>
          </a:p>
          <a:p>
            <a:pPr algn="ctr" eaLnBrk="1" hangingPunct="1"/>
            <a:r>
              <a:rPr lang="en-US" sz="1000" dirty="0">
                <a:latin typeface="+mn-lt"/>
              </a:rPr>
              <a:t>Readiness Review</a:t>
            </a:r>
          </a:p>
        </p:txBody>
      </p:sp>
      <p:sp>
        <p:nvSpPr>
          <p:cNvPr id="11314" name="Line 218"/>
          <p:cNvSpPr>
            <a:spLocks noChangeShapeType="1"/>
          </p:cNvSpPr>
          <p:nvPr/>
        </p:nvSpPr>
        <p:spPr bwMode="auto">
          <a:xfrm>
            <a:off x="6239339" y="4192903"/>
            <a:ext cx="14799" cy="659787"/>
          </a:xfrm>
          <a:prstGeom prst="line">
            <a:avLst/>
          </a:prstGeom>
          <a:noFill/>
          <a:ln w="34925">
            <a:solidFill>
              <a:srgbClr val="FF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11315" name="Text Box 221"/>
          <p:cNvSpPr txBox="1">
            <a:spLocks noChangeArrowheads="1"/>
          </p:cNvSpPr>
          <p:nvPr/>
        </p:nvSpPr>
        <p:spPr bwMode="auto">
          <a:xfrm>
            <a:off x="2962507" y="4978436"/>
            <a:ext cx="1885950" cy="246221"/>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a:latin typeface="+mn-lt"/>
              </a:rPr>
              <a:t>Test Case Signoff </a:t>
            </a:r>
          </a:p>
        </p:txBody>
      </p:sp>
      <p:sp>
        <p:nvSpPr>
          <p:cNvPr id="11316" name="Line 220"/>
          <p:cNvSpPr>
            <a:spLocks noChangeShapeType="1"/>
          </p:cNvSpPr>
          <p:nvPr/>
        </p:nvSpPr>
        <p:spPr bwMode="auto">
          <a:xfrm>
            <a:off x="3959997" y="3868696"/>
            <a:ext cx="0" cy="1082198"/>
          </a:xfrm>
          <a:prstGeom prst="line">
            <a:avLst/>
          </a:prstGeom>
          <a:noFill/>
          <a:ln w="34925">
            <a:solidFill>
              <a:srgbClr val="FF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11317" name="Text Box 219"/>
          <p:cNvSpPr txBox="1">
            <a:spLocks noChangeArrowheads="1"/>
          </p:cNvSpPr>
          <p:nvPr/>
        </p:nvSpPr>
        <p:spPr bwMode="auto">
          <a:xfrm>
            <a:off x="688111" y="4977007"/>
            <a:ext cx="1226618" cy="246221"/>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00" dirty="0">
                <a:latin typeface="+mn-lt"/>
              </a:rPr>
              <a:t>Sprint Scope Signoff</a:t>
            </a:r>
          </a:p>
        </p:txBody>
      </p:sp>
      <p:sp>
        <p:nvSpPr>
          <p:cNvPr id="11318" name="Line 218"/>
          <p:cNvSpPr>
            <a:spLocks noChangeShapeType="1"/>
          </p:cNvSpPr>
          <p:nvPr/>
        </p:nvSpPr>
        <p:spPr bwMode="auto">
          <a:xfrm>
            <a:off x="1272847" y="4589402"/>
            <a:ext cx="0" cy="361492"/>
          </a:xfrm>
          <a:prstGeom prst="line">
            <a:avLst/>
          </a:prstGeom>
          <a:noFill/>
          <a:ln w="34925">
            <a:solidFill>
              <a:srgbClr val="FF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56" name="TextBox 55"/>
          <p:cNvSpPr txBox="1"/>
          <p:nvPr/>
        </p:nvSpPr>
        <p:spPr>
          <a:xfrm>
            <a:off x="2885078" y="6025663"/>
            <a:ext cx="3752630" cy="523220"/>
          </a:xfrm>
          <a:prstGeom prst="rect">
            <a:avLst/>
          </a:prstGeom>
          <a:noFill/>
        </p:spPr>
        <p:txBody>
          <a:bodyPr wrap="none" rtlCol="0">
            <a:spAutoFit/>
          </a:bodyPr>
          <a:lstStyle/>
          <a:p>
            <a:r>
              <a:rPr lang="en-US" sz="2800" dirty="0">
                <a:latin typeface="Calibri" panose="020F0502020204030204" pitchFamily="34" charset="0"/>
              </a:rPr>
              <a:t>Agile Methodology -  QA</a:t>
            </a:r>
          </a:p>
        </p:txBody>
      </p:sp>
      <p:sp>
        <p:nvSpPr>
          <p:cNvPr id="58" name="Line 144"/>
          <p:cNvSpPr>
            <a:spLocks noChangeShapeType="1"/>
          </p:cNvSpPr>
          <p:nvPr/>
        </p:nvSpPr>
        <p:spPr bwMode="auto">
          <a:xfrm flipH="1" flipV="1">
            <a:off x="7449534" y="1867261"/>
            <a:ext cx="365678" cy="17706"/>
          </a:xfrm>
          <a:prstGeom prst="line">
            <a:avLst/>
          </a:prstGeom>
          <a:noFill/>
          <a:ln w="28575">
            <a:solidFill>
              <a:srgbClr val="FFCC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a:latin typeface="+mn-lt"/>
            </a:endParaRPr>
          </a:p>
        </p:txBody>
      </p:sp>
      <p:sp>
        <p:nvSpPr>
          <p:cNvPr id="59" name="Rectangle 160"/>
          <p:cNvSpPr>
            <a:spLocks noChangeArrowheads="1"/>
          </p:cNvSpPr>
          <p:nvPr/>
        </p:nvSpPr>
        <p:spPr bwMode="auto">
          <a:xfrm flipH="1">
            <a:off x="2521896" y="1720837"/>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4</a:t>
            </a:r>
          </a:p>
        </p:txBody>
      </p:sp>
      <p:sp>
        <p:nvSpPr>
          <p:cNvPr id="60" name="Rectangle 160"/>
          <p:cNvSpPr>
            <a:spLocks noChangeArrowheads="1"/>
          </p:cNvSpPr>
          <p:nvPr/>
        </p:nvSpPr>
        <p:spPr bwMode="auto">
          <a:xfrm flipH="1">
            <a:off x="3125459" y="1713085"/>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5</a:t>
            </a:r>
          </a:p>
        </p:txBody>
      </p:sp>
      <p:sp>
        <p:nvSpPr>
          <p:cNvPr id="61" name="Rectangle 160"/>
          <p:cNvSpPr>
            <a:spLocks noChangeArrowheads="1"/>
          </p:cNvSpPr>
          <p:nvPr/>
        </p:nvSpPr>
        <p:spPr bwMode="auto">
          <a:xfrm flipH="1">
            <a:off x="4350772" y="1724867"/>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6</a:t>
            </a:r>
          </a:p>
        </p:txBody>
      </p:sp>
      <p:sp>
        <p:nvSpPr>
          <p:cNvPr id="62" name="Rectangle 178"/>
          <p:cNvSpPr>
            <a:spLocks noChangeArrowheads="1"/>
          </p:cNvSpPr>
          <p:nvPr/>
        </p:nvSpPr>
        <p:spPr bwMode="auto">
          <a:xfrm>
            <a:off x="4093734" y="964646"/>
            <a:ext cx="3557044" cy="3810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Week 2</a:t>
            </a:r>
          </a:p>
        </p:txBody>
      </p:sp>
      <p:sp>
        <p:nvSpPr>
          <p:cNvPr id="63" name="Rectangle 160"/>
          <p:cNvSpPr>
            <a:spLocks noChangeArrowheads="1"/>
          </p:cNvSpPr>
          <p:nvPr/>
        </p:nvSpPr>
        <p:spPr bwMode="auto">
          <a:xfrm flipH="1">
            <a:off x="4987749" y="1724867"/>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7</a:t>
            </a:r>
          </a:p>
        </p:txBody>
      </p:sp>
      <p:sp>
        <p:nvSpPr>
          <p:cNvPr id="64" name="Rectangle 160"/>
          <p:cNvSpPr>
            <a:spLocks noChangeArrowheads="1"/>
          </p:cNvSpPr>
          <p:nvPr/>
        </p:nvSpPr>
        <p:spPr bwMode="auto">
          <a:xfrm flipH="1">
            <a:off x="5625545" y="1724867"/>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8</a:t>
            </a:r>
          </a:p>
        </p:txBody>
      </p:sp>
      <p:sp>
        <p:nvSpPr>
          <p:cNvPr id="65" name="Rectangle 160"/>
          <p:cNvSpPr>
            <a:spLocks noChangeArrowheads="1"/>
          </p:cNvSpPr>
          <p:nvPr/>
        </p:nvSpPr>
        <p:spPr bwMode="auto">
          <a:xfrm flipH="1">
            <a:off x="6254139" y="1718707"/>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9</a:t>
            </a:r>
          </a:p>
        </p:txBody>
      </p:sp>
      <p:sp>
        <p:nvSpPr>
          <p:cNvPr id="66" name="Rectangle 160"/>
          <p:cNvSpPr>
            <a:spLocks noChangeArrowheads="1"/>
          </p:cNvSpPr>
          <p:nvPr/>
        </p:nvSpPr>
        <p:spPr bwMode="auto">
          <a:xfrm flipH="1">
            <a:off x="6873310" y="1721884"/>
            <a:ext cx="488950" cy="3206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algn="ctr" eaLnBrk="1" hangingPunct="1"/>
            <a:r>
              <a:rPr lang="en-US" sz="1050" b="1" dirty="0">
                <a:solidFill>
                  <a:schemeClr val="bg1"/>
                </a:solidFill>
                <a:latin typeface="+mn-lt"/>
              </a:rPr>
              <a:t>Day 10</a:t>
            </a:r>
          </a:p>
        </p:txBody>
      </p:sp>
      <p:sp>
        <p:nvSpPr>
          <p:cNvPr id="67" name="AutoShape 126"/>
          <p:cNvSpPr>
            <a:spLocks/>
          </p:cNvSpPr>
          <p:nvPr/>
        </p:nvSpPr>
        <p:spPr bwMode="auto">
          <a:xfrm rot="16200000">
            <a:off x="3748601" y="1702494"/>
            <a:ext cx="601663" cy="1279700"/>
          </a:xfrm>
          <a:prstGeom prst="leftBrace">
            <a:avLst>
              <a:gd name="adj1" fmla="val 20388"/>
              <a:gd name="adj2" fmla="val 49306"/>
            </a:avLst>
          </a:prstGeom>
          <a:noFill/>
          <a:ln w="31750">
            <a:solidFill>
              <a:srgbClr val="92D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68" name="AutoShape 126"/>
          <p:cNvSpPr>
            <a:spLocks/>
          </p:cNvSpPr>
          <p:nvPr/>
        </p:nvSpPr>
        <p:spPr bwMode="auto">
          <a:xfrm rot="16200000">
            <a:off x="2461916" y="1666790"/>
            <a:ext cx="532639" cy="1266960"/>
          </a:xfrm>
          <a:prstGeom prst="leftBrace">
            <a:avLst>
              <a:gd name="adj1" fmla="val 15772"/>
              <a:gd name="adj2" fmla="val 49306"/>
            </a:avLst>
          </a:prstGeom>
          <a:noFill/>
          <a:ln w="31750">
            <a:solidFill>
              <a:srgbClr val="92D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sp>
        <p:nvSpPr>
          <p:cNvPr id="2" name="Star: 5 Points 1"/>
          <p:cNvSpPr/>
          <p:nvPr/>
        </p:nvSpPr>
        <p:spPr>
          <a:xfrm>
            <a:off x="7449534" y="1724867"/>
            <a:ext cx="242381" cy="261448"/>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utoShape 126"/>
          <p:cNvSpPr>
            <a:spLocks/>
          </p:cNvSpPr>
          <p:nvPr/>
        </p:nvSpPr>
        <p:spPr bwMode="auto">
          <a:xfrm rot="16200000">
            <a:off x="928201" y="1869854"/>
            <a:ext cx="464668" cy="792480"/>
          </a:xfrm>
          <a:prstGeom prst="leftBrace">
            <a:avLst>
              <a:gd name="adj1" fmla="val 15772"/>
              <a:gd name="adj2" fmla="val 48344"/>
            </a:avLst>
          </a:prstGeom>
          <a:noFill/>
          <a:ln w="31750">
            <a:solidFill>
              <a:srgbClr val="92D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eaLnBrk="1" hangingPunct="1"/>
            <a:endParaRPr lang="en-IN" sz="1000">
              <a:latin typeface="+mn-lt"/>
            </a:endParaRPr>
          </a:p>
        </p:txBody>
      </p:sp>
      <p:cxnSp>
        <p:nvCxnSpPr>
          <p:cNvPr id="6" name="Straight Connector 5"/>
          <p:cNvCxnSpPr>
            <a:cxnSpLocks/>
          </p:cNvCxnSpPr>
          <p:nvPr/>
        </p:nvCxnSpPr>
        <p:spPr>
          <a:xfrm>
            <a:off x="2094755" y="1592580"/>
            <a:ext cx="5014705" cy="0"/>
          </a:xfrm>
          <a:prstGeom prst="line">
            <a:avLst/>
          </a:prstGeom>
          <a:ln>
            <a:solidFill>
              <a:srgbClr val="92D050"/>
            </a:solidFill>
          </a:ln>
        </p:spPr>
        <p:style>
          <a:lnRef idx="3">
            <a:schemeClr val="accent2"/>
          </a:lnRef>
          <a:fillRef idx="0">
            <a:schemeClr val="accent2"/>
          </a:fillRef>
          <a:effectRef idx="2">
            <a:schemeClr val="accent2"/>
          </a:effectRef>
          <a:fontRef idx="minor">
            <a:schemeClr val="tx1"/>
          </a:fontRef>
        </p:style>
      </p:cxnSp>
      <p:sp>
        <p:nvSpPr>
          <p:cNvPr id="50" name="Rectangle 195"/>
          <p:cNvSpPr>
            <a:spLocks noChangeArrowheads="1"/>
          </p:cNvSpPr>
          <p:nvPr/>
        </p:nvSpPr>
        <p:spPr bwMode="auto">
          <a:xfrm>
            <a:off x="6637707" y="2486051"/>
            <a:ext cx="2232251" cy="78483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Trade Gothic" charset="0"/>
              </a:defRPr>
            </a:lvl1pPr>
            <a:lvl2pPr marL="742950" indent="-285750" eaLnBrk="0" hangingPunct="0">
              <a:defRPr>
                <a:solidFill>
                  <a:schemeClr val="tx1"/>
                </a:solidFill>
                <a:latin typeface="Trade Gothic" charset="0"/>
              </a:defRPr>
            </a:lvl2pPr>
            <a:lvl3pPr marL="1143000" indent="-228600" eaLnBrk="0" hangingPunct="0">
              <a:defRPr>
                <a:solidFill>
                  <a:schemeClr val="tx1"/>
                </a:solidFill>
                <a:latin typeface="Trade Gothic" charset="0"/>
              </a:defRPr>
            </a:lvl3pPr>
            <a:lvl4pPr marL="1600200" indent="-228600" eaLnBrk="0" hangingPunct="0">
              <a:defRPr>
                <a:solidFill>
                  <a:schemeClr val="tx1"/>
                </a:solidFill>
                <a:latin typeface="Trade Gothic" charset="0"/>
              </a:defRPr>
            </a:lvl4pPr>
            <a:lvl5pPr marL="2057400" indent="-228600" eaLnBrk="0" hangingPunct="0">
              <a:defRPr>
                <a:solidFill>
                  <a:schemeClr val="tx1"/>
                </a:solidFill>
                <a:latin typeface="Trade Gothic" charset="0"/>
              </a:defRPr>
            </a:lvl5pPr>
            <a:lvl6pPr marL="2514600" indent="-228600" eaLnBrk="0" fontAlgn="base" hangingPunct="0">
              <a:spcBef>
                <a:spcPct val="0"/>
              </a:spcBef>
              <a:spcAft>
                <a:spcPct val="0"/>
              </a:spcAft>
              <a:defRPr>
                <a:solidFill>
                  <a:schemeClr val="tx1"/>
                </a:solidFill>
                <a:latin typeface="Trade Gothic" charset="0"/>
              </a:defRPr>
            </a:lvl6pPr>
            <a:lvl7pPr marL="2971800" indent="-228600" eaLnBrk="0" fontAlgn="base" hangingPunct="0">
              <a:spcBef>
                <a:spcPct val="0"/>
              </a:spcBef>
              <a:spcAft>
                <a:spcPct val="0"/>
              </a:spcAft>
              <a:defRPr>
                <a:solidFill>
                  <a:schemeClr val="tx1"/>
                </a:solidFill>
                <a:latin typeface="Trade Gothic" charset="0"/>
              </a:defRPr>
            </a:lvl7pPr>
            <a:lvl8pPr marL="3429000" indent="-228600" eaLnBrk="0" fontAlgn="base" hangingPunct="0">
              <a:spcBef>
                <a:spcPct val="0"/>
              </a:spcBef>
              <a:spcAft>
                <a:spcPct val="0"/>
              </a:spcAft>
              <a:defRPr>
                <a:solidFill>
                  <a:schemeClr val="tx1"/>
                </a:solidFill>
                <a:latin typeface="Trade Gothic" charset="0"/>
              </a:defRPr>
            </a:lvl8pPr>
            <a:lvl9pPr marL="3886200" indent="-228600" eaLnBrk="0" fontAlgn="base" hangingPunct="0">
              <a:spcBef>
                <a:spcPct val="0"/>
              </a:spcBef>
              <a:spcAft>
                <a:spcPct val="0"/>
              </a:spcAft>
              <a:defRPr>
                <a:solidFill>
                  <a:schemeClr val="tx1"/>
                </a:solidFill>
                <a:latin typeface="Trade Gothic" charset="0"/>
              </a:defRPr>
            </a:lvl9pPr>
          </a:lstStyle>
          <a:p>
            <a:pPr lvl="0" algn="l">
              <a:buFont typeface="Arial" panose="020B0604020202020204" pitchFamily="34" charset="0"/>
              <a:buChar char="•"/>
            </a:pPr>
            <a:r>
              <a:rPr lang="en-US" sz="900" dirty="0"/>
              <a:t>Automation scripting of previous sprint</a:t>
            </a:r>
          </a:p>
          <a:p>
            <a:pPr lvl="0" algn="l">
              <a:buFont typeface="Arial" panose="020B0604020202020204" pitchFamily="34" charset="0"/>
              <a:buChar char="•"/>
            </a:pPr>
            <a:r>
              <a:rPr lang="en-US" sz="900" dirty="0"/>
              <a:t>Automation Script execution of previous sprints</a:t>
            </a:r>
          </a:p>
          <a:p>
            <a:pPr lvl="0" algn="l">
              <a:buFont typeface="Arial" panose="020B0604020202020204" pitchFamily="34" charset="0"/>
              <a:buChar char="•"/>
            </a:pPr>
            <a:r>
              <a:rPr lang="en-US" sz="900" dirty="0"/>
              <a:t>Automation script review &amp; rework</a:t>
            </a:r>
          </a:p>
          <a:p>
            <a:pPr lvl="0" algn="l">
              <a:buFont typeface="Arial" panose="020B0604020202020204" pitchFamily="34" charset="0"/>
              <a:buChar char="•"/>
            </a:pPr>
            <a:r>
              <a:rPr lang="en-US" sz="900" dirty="0"/>
              <a:t>Defect reporting</a:t>
            </a:r>
            <a:endParaRPr lang="en-US" sz="900" dirty="0">
              <a:latin typeface="+mn-lt"/>
            </a:endParaRPr>
          </a:p>
        </p:txBody>
      </p:sp>
      <p:cxnSp>
        <p:nvCxnSpPr>
          <p:cNvPr id="15" name="Connector: Elbow 14"/>
          <p:cNvCxnSpPr>
            <a:endCxn id="50" idx="0"/>
          </p:cNvCxnSpPr>
          <p:nvPr/>
        </p:nvCxnSpPr>
        <p:spPr>
          <a:xfrm rot="16200000" flipH="1">
            <a:off x="6984911" y="1717128"/>
            <a:ext cx="893471" cy="644373"/>
          </a:xfrm>
          <a:prstGeom prst="bentConnector3">
            <a:avLst>
              <a:gd name="adj1" fmla="val 535"/>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69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304800"/>
            <a:ext cx="8229600" cy="944563"/>
          </a:xfrm>
        </p:spPr>
        <p:txBody>
          <a:bodyPr/>
          <a:lstStyle/>
          <a:p>
            <a:pPr algn="l"/>
            <a:r>
              <a:rPr lang="en-US"/>
              <a:t>Test Approach:  Test Planning</a:t>
            </a:r>
          </a:p>
        </p:txBody>
      </p:sp>
      <p:sp>
        <p:nvSpPr>
          <p:cNvPr id="12291" name="Content Placeholder 2"/>
          <p:cNvSpPr>
            <a:spLocks noGrp="1"/>
          </p:cNvSpPr>
          <p:nvPr>
            <p:ph idx="1"/>
          </p:nvPr>
        </p:nvSpPr>
        <p:spPr>
          <a:xfrm>
            <a:off x="457200" y="1251474"/>
            <a:ext cx="8229600" cy="4525963"/>
          </a:xfrm>
        </p:spPr>
        <p:txBody>
          <a:bodyPr/>
          <a:lstStyle/>
          <a:p>
            <a:pPr eaLnBrk="1" hangingPunct="1">
              <a:buNone/>
              <a:defRPr/>
            </a:pPr>
            <a:r>
              <a:rPr lang="en-US" sz="1800" b="1" dirty="0"/>
              <a:t>Strategy and Planning: </a:t>
            </a:r>
          </a:p>
          <a:p>
            <a:pPr eaLnBrk="1" hangingPunct="1">
              <a:buFont typeface="Arial" charset="0"/>
              <a:buChar char="•"/>
              <a:defRPr/>
            </a:pPr>
            <a:r>
              <a:rPr lang="en-US" sz="1400" dirty="0"/>
              <a:t>Prepare Test Plan. Master Test Plan (covering all the releases in scope) of  project using the Tavant Test plan template will be prepared and modified on need basis</a:t>
            </a:r>
          </a:p>
          <a:p>
            <a:pPr eaLnBrk="1" hangingPunct="1">
              <a:buFont typeface="Arial" charset="0"/>
              <a:buChar char="•"/>
              <a:defRPr/>
            </a:pPr>
            <a:r>
              <a:rPr lang="en-US" sz="1400" dirty="0"/>
              <a:t>Review Test Plan with Approvers</a:t>
            </a:r>
          </a:p>
          <a:p>
            <a:pPr eaLnBrk="1" hangingPunct="1">
              <a:buFont typeface="Arial" charset="0"/>
              <a:buChar char="•"/>
              <a:defRPr/>
            </a:pPr>
            <a:r>
              <a:rPr lang="en-US" sz="1400" dirty="0"/>
              <a:t>Baseline Test Plan</a:t>
            </a:r>
          </a:p>
          <a:p>
            <a:pPr marL="0" indent="0">
              <a:buFont typeface="Arial" charset="0"/>
              <a:buNone/>
              <a:defRPr/>
            </a:pPr>
            <a:r>
              <a:rPr lang="en-US" sz="1600" b="1" dirty="0"/>
              <a:t>Deliverables:</a:t>
            </a:r>
          </a:p>
          <a:p>
            <a:pPr eaLnBrk="1" hangingPunct="1">
              <a:buFont typeface="Arial" charset="0"/>
              <a:buChar char="•"/>
              <a:defRPr/>
            </a:pPr>
            <a:r>
              <a:rPr lang="en-US" sz="1400" dirty="0"/>
              <a:t>Approved Test Plan</a:t>
            </a:r>
          </a:p>
          <a:p>
            <a:pPr eaLnBrk="1" hangingPunct="1">
              <a:buFont typeface="Trade Gothic" charset="0"/>
              <a:buNone/>
              <a:defRPr/>
            </a:pPr>
            <a:r>
              <a:rPr lang="en-US" sz="1600" b="1" dirty="0"/>
              <a:t>Effort Estimation:</a:t>
            </a:r>
          </a:p>
          <a:p>
            <a:pPr eaLnBrk="1" hangingPunct="1">
              <a:buFont typeface="Arial" charset="0"/>
              <a:buChar char="•"/>
              <a:defRPr/>
            </a:pPr>
            <a:r>
              <a:rPr lang="en-US" sz="1400" dirty="0"/>
              <a:t>Capacity Planning – QA estimates its capacity allocates QA resources to an iteration until all resources are exhausted.  </a:t>
            </a:r>
          </a:p>
          <a:p>
            <a:pPr marL="0" indent="0">
              <a:buFont typeface="Arial" charset="0"/>
              <a:buNone/>
              <a:defRPr/>
            </a:pPr>
            <a:r>
              <a:rPr lang="en-US" sz="1400" b="1" dirty="0"/>
              <a:t>Deliverables:</a:t>
            </a:r>
          </a:p>
          <a:p>
            <a:pPr eaLnBrk="1" hangingPunct="1">
              <a:buFont typeface="Arial" charset="0"/>
              <a:buChar char="•"/>
              <a:defRPr/>
            </a:pPr>
            <a:r>
              <a:rPr lang="en-US" sz="1400" dirty="0"/>
              <a:t>Approved Test Estimate</a:t>
            </a:r>
          </a:p>
          <a:p>
            <a:pPr marL="0" indent="0" eaLnBrk="1" hangingPunct="1">
              <a:buNone/>
              <a:defRPr/>
            </a:pPr>
            <a:endParaRPr lang="en-US" sz="1400" dirty="0"/>
          </a:p>
        </p:txBody>
      </p:sp>
    </p:spTree>
    <p:extLst>
      <p:ext uri="{BB962C8B-B14F-4D97-AF65-F5344CB8AC3E}">
        <p14:creationId xmlns:p14="http://schemas.microsoft.com/office/powerpoint/2010/main" val="114752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1359054"/>
            <a:ext cx="8229600" cy="4191000"/>
          </a:xfrm>
        </p:spPr>
        <p:txBody>
          <a:bodyPr/>
          <a:lstStyle/>
          <a:p>
            <a:pPr eaLnBrk="1" hangingPunct="1">
              <a:buFont typeface="Trade Gothic" charset="0"/>
              <a:buNone/>
              <a:defRPr/>
            </a:pPr>
            <a:r>
              <a:rPr lang="en-US" sz="1600" b="1" dirty="0"/>
              <a:t>Test Case Preparation:</a:t>
            </a:r>
          </a:p>
          <a:p>
            <a:pPr eaLnBrk="1" hangingPunct="1">
              <a:buFont typeface="Arial" charset="0"/>
              <a:buChar char="•"/>
              <a:defRPr/>
            </a:pPr>
            <a:r>
              <a:rPr lang="en-US" sz="1400" dirty="0"/>
              <a:t>The Tavant QA team prepares the Smoke/System Test cases using the Acceptance test cases of each Sprint, Field Matrix, Role Matrix, Wireframes etc.</a:t>
            </a:r>
          </a:p>
          <a:p>
            <a:pPr eaLnBrk="1" hangingPunct="1">
              <a:buFont typeface="Arial" charset="0"/>
              <a:buChar char="•"/>
              <a:defRPr/>
            </a:pPr>
            <a:r>
              <a:rPr lang="en-US" sz="1400" dirty="0"/>
              <a:t>The test cases will be authored using the test management tool TFS </a:t>
            </a:r>
          </a:p>
          <a:p>
            <a:pPr eaLnBrk="1" hangingPunct="1">
              <a:buFont typeface="Arial" charset="0"/>
              <a:buChar char="•"/>
              <a:defRPr/>
            </a:pPr>
            <a:r>
              <a:rPr lang="en-US" sz="1400" dirty="0"/>
              <a:t>Two tier Review of test cases will be performed by the Tavant QA Lead and BA counterpart respectively. Review Report will be prepared .</a:t>
            </a:r>
          </a:p>
          <a:p>
            <a:pPr eaLnBrk="1" hangingPunct="1">
              <a:buFont typeface="Arial" charset="0"/>
              <a:buChar char="•"/>
              <a:defRPr/>
            </a:pPr>
            <a:r>
              <a:rPr lang="en-US" sz="1400" dirty="0"/>
              <a:t>Approved System test cases/scenarios are baselined for execution.</a:t>
            </a:r>
          </a:p>
          <a:p>
            <a:pPr eaLnBrk="1" hangingPunct="1">
              <a:buFont typeface="Arial" charset="0"/>
              <a:buChar char="•"/>
              <a:defRPr/>
            </a:pPr>
            <a:r>
              <a:rPr lang="en-US" sz="1400" dirty="0"/>
              <a:t>Approved System test cases/scenarios are stored in TFS.</a:t>
            </a:r>
          </a:p>
          <a:p>
            <a:pPr eaLnBrk="1" hangingPunct="1">
              <a:buFont typeface="Arial" charset="0"/>
              <a:buChar char="•"/>
              <a:defRPr/>
            </a:pPr>
            <a:endParaRPr lang="en-US" sz="1400" dirty="0"/>
          </a:p>
          <a:p>
            <a:pPr marL="0" indent="0">
              <a:buFont typeface="Arial" charset="0"/>
              <a:buNone/>
              <a:defRPr/>
            </a:pPr>
            <a:r>
              <a:rPr lang="en-US" sz="1400" b="1" dirty="0"/>
              <a:t>Deliverables:</a:t>
            </a:r>
          </a:p>
          <a:p>
            <a:pPr eaLnBrk="1" hangingPunct="1">
              <a:buFont typeface="Arial" charset="0"/>
              <a:buChar char="•"/>
              <a:defRPr/>
            </a:pPr>
            <a:r>
              <a:rPr lang="en-US" sz="1400" dirty="0"/>
              <a:t>Approved Smoke Test cases</a:t>
            </a:r>
          </a:p>
          <a:p>
            <a:pPr eaLnBrk="1" hangingPunct="1">
              <a:buFont typeface="Arial" charset="0"/>
              <a:buChar char="•"/>
              <a:defRPr/>
            </a:pPr>
            <a:r>
              <a:rPr lang="en-US" sz="1400" dirty="0"/>
              <a:t>Approved System Test cases</a:t>
            </a:r>
          </a:p>
          <a:p>
            <a:pPr marL="0" indent="0" eaLnBrk="1" hangingPunct="1">
              <a:buNone/>
              <a:defRPr/>
            </a:pPr>
            <a:endParaRPr lang="en-US" sz="1400" dirty="0"/>
          </a:p>
        </p:txBody>
      </p:sp>
      <p:sp>
        <p:nvSpPr>
          <p:cNvPr id="10243" name="Title 1"/>
          <p:cNvSpPr txBox="1">
            <a:spLocks/>
          </p:cNvSpPr>
          <p:nvPr/>
        </p:nvSpPr>
        <p:spPr bwMode="auto">
          <a:xfrm>
            <a:off x="295275" y="304800"/>
            <a:ext cx="82296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r>
              <a:rPr lang="en-US" sz="4400" dirty="0">
                <a:solidFill>
                  <a:srgbClr val="000000"/>
                </a:solidFill>
                <a:latin typeface="Calibri" pitchFamily="34" charset="0"/>
              </a:rPr>
              <a:t>Test Approach:  Test Authoring</a:t>
            </a:r>
          </a:p>
        </p:txBody>
      </p:sp>
    </p:spTree>
    <p:extLst>
      <p:ext uri="{BB962C8B-B14F-4D97-AF65-F5344CB8AC3E}">
        <p14:creationId xmlns:p14="http://schemas.microsoft.com/office/powerpoint/2010/main" val="4132972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1153116"/>
            <a:ext cx="8229600" cy="4442149"/>
          </a:xfrm>
        </p:spPr>
        <p:txBody>
          <a:bodyPr/>
          <a:lstStyle/>
          <a:p>
            <a:pPr eaLnBrk="1" hangingPunct="1">
              <a:lnSpc>
                <a:spcPct val="90000"/>
              </a:lnSpc>
              <a:buFont typeface="Trade Gothic" charset="0"/>
              <a:buNone/>
              <a:defRPr/>
            </a:pPr>
            <a:r>
              <a:rPr lang="en-US" sz="1600" b="1" dirty="0"/>
              <a:t>Test Execution:</a:t>
            </a:r>
          </a:p>
          <a:p>
            <a:pPr eaLnBrk="1" hangingPunct="1">
              <a:lnSpc>
                <a:spcPct val="90000"/>
              </a:lnSpc>
              <a:buFont typeface="Arial" charset="0"/>
              <a:buChar char="•"/>
              <a:defRPr/>
            </a:pPr>
            <a:r>
              <a:rPr lang="en-US" sz="1400" b="1" dirty="0"/>
              <a:t>Sprint Testing Phase: </a:t>
            </a:r>
            <a:r>
              <a:rPr lang="en-US" sz="1400" dirty="0"/>
              <a:t>In every Sprint, </a:t>
            </a:r>
          </a:p>
          <a:p>
            <a:pPr lvl="1" eaLnBrk="1" hangingPunct="1">
              <a:lnSpc>
                <a:spcPct val="90000"/>
              </a:lnSpc>
              <a:buFont typeface="Wingdings" pitchFamily="2" charset="2"/>
              <a:buChar char="Ø"/>
              <a:defRPr/>
            </a:pPr>
            <a:r>
              <a:rPr lang="en-US" sz="1200" dirty="0"/>
              <a:t>Tavant QA team will execute the Acceptance Test Cases (ATCs) in the QA Environment</a:t>
            </a:r>
          </a:p>
          <a:p>
            <a:pPr lvl="1" eaLnBrk="1" hangingPunct="1">
              <a:lnSpc>
                <a:spcPct val="90000"/>
              </a:lnSpc>
              <a:buFont typeface="Wingdings" pitchFamily="2" charset="2"/>
              <a:buChar char="Ø"/>
              <a:defRPr/>
            </a:pPr>
            <a:r>
              <a:rPr lang="en-US" sz="1200" dirty="0"/>
              <a:t>Smoke test cases will be executed in QA environment</a:t>
            </a:r>
          </a:p>
          <a:p>
            <a:pPr lvl="1" eaLnBrk="1" hangingPunct="1">
              <a:lnSpc>
                <a:spcPct val="90000"/>
              </a:lnSpc>
              <a:buFont typeface="Wingdings" pitchFamily="2" charset="2"/>
              <a:buChar char="Ø"/>
              <a:defRPr/>
            </a:pPr>
            <a:r>
              <a:rPr lang="en-US" sz="1200" dirty="0"/>
              <a:t>The system test cases of the current sprint will be executed in QA environment</a:t>
            </a:r>
          </a:p>
          <a:p>
            <a:pPr lvl="1" eaLnBrk="1" hangingPunct="1">
              <a:lnSpc>
                <a:spcPct val="90000"/>
              </a:lnSpc>
              <a:buFont typeface="Wingdings" pitchFamily="2" charset="2"/>
              <a:buChar char="Ø"/>
              <a:defRPr/>
            </a:pPr>
            <a:r>
              <a:rPr lang="en-US" sz="1200" dirty="0"/>
              <a:t>Defects will be logged and tracked in TFS.</a:t>
            </a:r>
            <a:endParaRPr lang="en-US" sz="1000" strike="sngStrike" dirty="0"/>
          </a:p>
          <a:p>
            <a:pPr marL="290513" lvl="1" indent="-290513" eaLnBrk="1" hangingPunct="1">
              <a:lnSpc>
                <a:spcPct val="90000"/>
              </a:lnSpc>
              <a:spcBef>
                <a:spcPct val="40000"/>
              </a:spcBef>
              <a:buFont typeface="Arial" charset="0"/>
              <a:buChar char="•"/>
              <a:defRPr/>
            </a:pPr>
            <a:r>
              <a:rPr lang="en-US" sz="1400" b="1" dirty="0"/>
              <a:t>System Testing Phase: </a:t>
            </a:r>
            <a:r>
              <a:rPr lang="en-US" sz="1200" dirty="0"/>
              <a:t>During the System Testing, Tavant QA teams will concurrently execute the complete set of Acceptance and System Test Cases pertaining to the functionalities of all the sprints (in scope of that release) in QA environment, log and track defects. Testing follows a defect tracking, review (defect triage) and resolution process. Test Results and Defects will be maintained in TFS. </a:t>
            </a:r>
          </a:p>
          <a:p>
            <a:pPr eaLnBrk="1" hangingPunct="1">
              <a:lnSpc>
                <a:spcPct val="90000"/>
              </a:lnSpc>
              <a:buFont typeface="Arial" charset="0"/>
              <a:buChar char="•"/>
              <a:defRPr/>
            </a:pPr>
            <a:r>
              <a:rPr lang="en-US" sz="1400" b="1" dirty="0"/>
              <a:t>Defect Triage: </a:t>
            </a:r>
            <a:r>
              <a:rPr lang="en-US" sz="1200" dirty="0"/>
              <a:t>The defects logged during the testing phase undergo an ongoing review by all stakeholders who are responsible for assigning priority defects. A defect triage meeting is scheduled with all the stake holders of the project. In this meeting the team reviews all the open defects raised by the testing team.  A decision on fixing these defects is taken in consultation with the producers based on the Priority.</a:t>
            </a:r>
            <a:endParaRPr lang="en-IN" sz="1200" dirty="0"/>
          </a:p>
          <a:p>
            <a:pPr marL="0" indent="0">
              <a:buNone/>
              <a:defRPr/>
            </a:pPr>
            <a:r>
              <a:rPr lang="en-US" sz="1400" b="1" dirty="0"/>
              <a:t>Deliverables:</a:t>
            </a:r>
          </a:p>
          <a:p>
            <a:pPr eaLnBrk="1" hangingPunct="1">
              <a:buFont typeface="Arial" charset="0"/>
              <a:buChar char="•"/>
              <a:defRPr/>
            </a:pPr>
            <a:r>
              <a:rPr lang="en-US" sz="1100" dirty="0"/>
              <a:t>Approved/Reject build to QA/Staging</a:t>
            </a:r>
          </a:p>
          <a:p>
            <a:pPr eaLnBrk="1" hangingPunct="1">
              <a:buFont typeface="Arial" charset="0"/>
              <a:buChar char="•"/>
              <a:defRPr/>
            </a:pPr>
            <a:r>
              <a:rPr lang="en-US" sz="1100" dirty="0"/>
              <a:t>Bug Reports (TFS)</a:t>
            </a:r>
          </a:p>
          <a:p>
            <a:pPr eaLnBrk="1" hangingPunct="1">
              <a:buFont typeface="Arial" charset="0"/>
              <a:buChar char="•"/>
              <a:defRPr/>
            </a:pPr>
            <a:r>
              <a:rPr lang="en-US" sz="1100" dirty="0"/>
              <a:t>System test execution reports</a:t>
            </a:r>
          </a:p>
          <a:p>
            <a:pPr eaLnBrk="1" hangingPunct="1">
              <a:buFont typeface="Arial" charset="0"/>
              <a:buChar char="•"/>
              <a:defRPr/>
            </a:pPr>
            <a:r>
              <a:rPr lang="en-US" sz="1100" dirty="0"/>
              <a:t>Status Report</a:t>
            </a:r>
            <a:endParaRPr lang="en-US" sz="1800" dirty="0"/>
          </a:p>
          <a:p>
            <a:pPr eaLnBrk="1" hangingPunct="1">
              <a:lnSpc>
                <a:spcPct val="90000"/>
              </a:lnSpc>
              <a:buFont typeface="Arial" charset="0"/>
              <a:buChar char="•"/>
              <a:defRPr/>
            </a:pPr>
            <a:endParaRPr lang="en-US" sz="1400" dirty="0"/>
          </a:p>
          <a:p>
            <a:pPr marL="0" indent="0" eaLnBrk="1" hangingPunct="1">
              <a:lnSpc>
                <a:spcPct val="90000"/>
              </a:lnSpc>
              <a:buFont typeface="Arial" charset="0"/>
              <a:buChar char="•"/>
              <a:defRPr/>
            </a:pPr>
            <a:endParaRPr lang="en-US" sz="1400" dirty="0"/>
          </a:p>
          <a:p>
            <a:pPr eaLnBrk="1" hangingPunct="1">
              <a:lnSpc>
                <a:spcPct val="90000"/>
              </a:lnSpc>
              <a:buFont typeface="Arial" charset="0"/>
              <a:buChar char="•"/>
              <a:defRPr/>
            </a:pPr>
            <a:endParaRPr lang="en-US" sz="1400" dirty="0"/>
          </a:p>
        </p:txBody>
      </p:sp>
      <p:sp>
        <p:nvSpPr>
          <p:cNvPr id="11267" name="Title 1"/>
          <p:cNvSpPr txBox="1">
            <a:spLocks/>
          </p:cNvSpPr>
          <p:nvPr/>
        </p:nvSpPr>
        <p:spPr bwMode="auto">
          <a:xfrm>
            <a:off x="295275" y="210621"/>
            <a:ext cx="82296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r>
              <a:rPr lang="en-US" sz="4400" dirty="0">
                <a:latin typeface="Calibri" pitchFamily="34" charset="0"/>
              </a:rPr>
              <a:t>Test Approach:  Test Execution</a:t>
            </a:r>
          </a:p>
        </p:txBody>
      </p:sp>
    </p:spTree>
    <p:extLst>
      <p:ext uri="{BB962C8B-B14F-4D97-AF65-F5344CB8AC3E}">
        <p14:creationId xmlns:p14="http://schemas.microsoft.com/office/powerpoint/2010/main" val="4177625650"/>
      </p:ext>
    </p:extLst>
  </p:cSld>
  <p:clrMapOvr>
    <a:masterClrMapping/>
  </p:clrMapOvr>
  <p:transition/>
</p:sld>
</file>

<file path=ppt/theme/theme1.xml><?xml version="1.0" encoding="utf-8"?>
<a:theme xmlns:a="http://schemas.openxmlformats.org/drawingml/2006/main" name="2_Tavant Master">
  <a:themeElements>
    <a:clrScheme name="1_Tavan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Tavant Master">
      <a:majorFont>
        <a:latin typeface="Trade Gothic"/>
        <a:ea typeface=""/>
        <a:cs typeface=""/>
      </a:majorFont>
      <a:minorFont>
        <a:latin typeface="Trade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avan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avant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avant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avant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avant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avant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avant 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avant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avant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avant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avant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avant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C989EC559055429192150BC955FB60" ma:contentTypeVersion="1" ma:contentTypeDescription="Create a new document." ma:contentTypeScope="" ma:versionID="090e15d21e9d314182d8a84e5945b01b">
  <xsd:schema xmlns:xsd="http://www.w3.org/2001/XMLSchema" xmlns:xs="http://www.w3.org/2001/XMLSchema" xmlns:p="http://schemas.microsoft.com/office/2006/metadata/properties" xmlns:ns2="fc766ddc-041f-4ac2-9bde-0f834a07d0bf" targetNamespace="http://schemas.microsoft.com/office/2006/metadata/properties" ma:root="true" ma:fieldsID="db03378f3e625fdde3e180be868abaf3" ns2:_="">
    <xsd:import namespace="fc766ddc-041f-4ac2-9bde-0f834a07d0b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66ddc-041f-4ac2-9bde-0f834a07d0b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0D39FB-19E3-442E-91FB-ADE0960DB9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766ddc-041f-4ac2-9bde-0f834a07d0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74AAB1-39B4-45AC-B10E-69379B4D3021}">
  <ds:schemaRefs>
    <ds:schemaRef ds:uri="http://schemas.microsoft.com/sharepoint/v3/contenttype/forms"/>
  </ds:schemaRefs>
</ds:datastoreItem>
</file>

<file path=customXml/itemProps3.xml><?xml version="1.0" encoding="utf-8"?>
<ds:datastoreItem xmlns:ds="http://schemas.openxmlformats.org/officeDocument/2006/customXml" ds:itemID="{36CE1BCD-4E52-4BE2-95C0-1910095D9514}">
  <ds:schemaRefs>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 ds:uri="fc766ddc-041f-4ac2-9bde-0f834a07d0bf"/>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D:\cvsroot\BizPlans\TechnologyStrategy2006.ppt</Template>
  <TotalTime>67676</TotalTime>
  <Words>2121</Words>
  <Application>Microsoft Office PowerPoint</Application>
  <PresentationFormat>On-screen Show (4:3)</PresentationFormat>
  <Paragraphs>392</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Tahoma</vt:lpstr>
      <vt:lpstr>Times</vt:lpstr>
      <vt:lpstr>Times New Roman</vt:lpstr>
      <vt:lpstr>Trade Gothic</vt:lpstr>
      <vt:lpstr>Trebuchet MS</vt:lpstr>
      <vt:lpstr>Verdana</vt:lpstr>
      <vt:lpstr>Wingdings</vt:lpstr>
      <vt:lpstr>2_Tavant Master</vt:lpstr>
      <vt:lpstr>FinXperience Consumer Portal</vt:lpstr>
      <vt:lpstr>Contents</vt:lpstr>
      <vt:lpstr>Test Goals</vt:lpstr>
      <vt:lpstr>Application Under Test</vt:lpstr>
      <vt:lpstr>Project Phases – QA Activities</vt:lpstr>
      <vt:lpstr>PowerPoint Presentation</vt:lpstr>
      <vt:lpstr>Test Approach:  Test Planning</vt:lpstr>
      <vt:lpstr>PowerPoint Presentation</vt:lpstr>
      <vt:lpstr>PowerPoint Presentation</vt:lpstr>
      <vt:lpstr>Test Approach:  Browser Compatibility Testing</vt:lpstr>
      <vt:lpstr>Test Approach: Device</vt:lpstr>
      <vt:lpstr>Test Approach: Automation Testing</vt:lpstr>
      <vt:lpstr>Test Approach:  Performance</vt:lpstr>
      <vt:lpstr>PowerPoint Presentation</vt:lpstr>
      <vt:lpstr>Test Approach: Security</vt:lpstr>
      <vt:lpstr>Production Support</vt:lpstr>
      <vt:lpstr>PowerPoint Presentation</vt:lpstr>
      <vt:lpstr>PowerPoint Presentation</vt:lpstr>
      <vt:lpstr>Test Environment</vt:lpstr>
      <vt:lpstr>Gate Criteria</vt:lpstr>
      <vt:lpstr>Test Data</vt:lpstr>
      <vt:lpstr>QA Metrics</vt:lpstr>
      <vt:lpstr>Test Tools</vt:lpstr>
      <vt:lpstr>Communication Plan </vt:lpstr>
      <vt:lpstr>Thank You</vt:lpstr>
    </vt:vector>
  </TitlesOfParts>
  <Company>Tavant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Marketing</dc:creator>
  <cp:lastModifiedBy>Shanmuga Sundari P</cp:lastModifiedBy>
  <cp:revision>1449</cp:revision>
  <dcterms:created xsi:type="dcterms:W3CDTF">2006-01-19T12:56:08Z</dcterms:created>
  <dcterms:modified xsi:type="dcterms:W3CDTF">2017-04-27T12:32:35Z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0x010100B4C989EC559055429192150BC955FB60</vt:lpwstr>
  </property>
</Properties>
</file>