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57" r:id="rId7"/>
    <p:sldId id="262" r:id="rId8"/>
    <p:sldId id="263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4F81D-0B69-47CD-ACFD-720F9565A46B}" v="210" dt="2024-11-02T12:09:28.379"/>
    <p1510:client id="{7DC1BE12-0805-4B04-A459-7DD6CB78DF1C}" v="874" dt="2024-11-02T14:19:56.346"/>
    <p1510:client id="{A315E84E-9EE5-4F0D-B7D0-5347B7B6A202}" v="22" dt="2024-11-01T17:20:3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7367-BB82-9D9F-F121-0FAA39864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2B92F-B16F-005B-E59B-CA2E95E33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354E-0276-6F79-7324-75FACD42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AB51E-5FF4-1979-1B98-700295A7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132C-AEC7-9261-59B1-C72C3457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22EF-4692-0214-4411-FD3D589F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B8D51-89F7-14BE-722C-D642A5FE3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F67D-C559-9EB2-AD04-A3761E5A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A43A-D9CD-6B7B-7424-3B889842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B702-30F3-5C84-895C-0F5AF14B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9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6BC94-645B-A134-A3E2-7059B51A7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CDA90-6E93-739D-43A3-C87A66FFF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21E8-8A58-EAC9-FCD6-356FBCA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FF94-E06B-2139-3BAA-E3FD5931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14BA-8109-FD23-88FC-5D093F9F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8A02-01D9-5DD3-6558-E7054042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7778-A57E-6CB6-AB8E-3A56AECB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95B1-C078-90EA-37FE-4813AF7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8836-CBFB-7096-8CBE-927956BD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87E7-1391-5E82-68C5-6E7EA4EE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680C-7ADA-6E1A-E324-9914D201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DB5C-8EA5-F0EC-5FF5-FCEF0925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049F-D8C0-7F53-A11A-04B60D9E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816-4FF6-B7CC-8F58-083F304E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3E61-3E01-8971-AFD9-A4031FA0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FE9C-1FEB-0879-7134-D3D6088C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ABFF-A52A-C2D4-785F-983199F2E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C3A7A-D27D-0F49-AC33-6392587C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7C9F4-9BCF-0052-BF56-B9B7B95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D2929-7031-7516-F322-23EE0E6A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A162-7426-D06A-D0AD-CB24B6DA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1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99D1-9A2F-6F37-4578-7182A198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13CDB-315B-3639-5D6C-84BFAD2DC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C1FED-75BA-21CF-DD6A-29610A44A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557E4-2C05-D671-FA94-EFC213C0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5144-EFA9-791E-2893-ABC7DFD58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7F57D-0C61-6BA2-D330-8D543973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254DC-C22A-2CDE-CEEC-57AF99B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B076B-256E-AA2A-97DE-504F2045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6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44F7-BE8F-0DD8-D639-4AC892B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4B1B4-7F70-E0D8-2CAD-752EDBB0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441B-403A-9CB8-0859-41A73FAF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C7EB2-B6FB-7E6E-E8E6-2368471F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6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C6FF0-E495-42BB-3D8C-FBCC7192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D64AF-AB80-7C09-8053-0DA26B0C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EB30F-B249-FE7D-285F-315D4FA0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5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EEDA-6A57-E4A9-155E-F5A1E479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66EE-2C20-5CB3-194B-7E0C3818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83C01-7954-7EF4-6548-EA111D8F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1465A-426D-FFED-52CA-51DA3359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9F581-F8F5-F49B-7CAC-2F6693D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3AEF-706F-D4ED-A38F-8E0B5408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6AC-0D27-EC1E-6AB7-744FD65B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13D82-5910-1187-6F39-4B8A22C60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0A853-59CD-0433-F247-4584CE328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82CD-3042-80AE-D641-0CF08CD7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5617-5981-28AE-0E66-BCAFF0F1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5226-440F-F1C0-9BD1-B241E8EE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DD62D-81D5-06DC-0654-A457AE4A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2E0F-C8D8-B46C-31DD-38DC7693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2B0E-6871-358B-D9DF-6E5BE9130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7531-B3F0-4A99-98B1-F87CAF551BE7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B034-4521-00CD-39B6-CE54777E7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DCCD-BD0E-5831-E782-BEDB2DF56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636E-0AF4-4F9C-BFF5-349A77E6D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2144-06C2-5B72-10AA-6314A413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2880" y="-396240"/>
            <a:ext cx="9144000" cy="14732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sto MT" panose="02040603050505030304" pitchFamily="18" charset="0"/>
              </a:rPr>
              <a:t>THE CUBE SAT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E1192-C215-AD17-15E5-AB5844037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40560" y="1239520"/>
            <a:ext cx="9144000" cy="1657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-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</a:t>
            </a:r>
          </a:p>
          <a:p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SANTHOSH S</a:t>
            </a:r>
          </a:p>
          <a:p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                                                      BALAMURALI V B</a:t>
            </a:r>
          </a:p>
          <a:p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                                                              PRANAV MARIMUTHU</a:t>
            </a:r>
          </a:p>
        </p:txBody>
      </p:sp>
    </p:spTree>
    <p:extLst>
      <p:ext uri="{BB962C8B-B14F-4D97-AF65-F5344CB8AC3E}">
        <p14:creationId xmlns:p14="http://schemas.microsoft.com/office/powerpoint/2010/main" val="205996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90578-A4EA-5A6A-32B3-87D97F2E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 b="1"/>
              <a:t>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DE12-C2BD-223D-07A3-EF8C3042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COMPUTING IN A CUBESAT IS A CRITICAL ASPECT THAT INFLUENCES ITS OVERALL PERFORMANCE, FUNCTIONALITY, AND MISSION SUCCESS. HERE ARE THE MAIN COMPONENTS AND CONSIDERATIONS RELATED TO COMPUTING IN CUBESAT:</a:t>
            </a:r>
          </a:p>
          <a:p>
            <a:r>
              <a:rPr lang="en-US" sz="1400"/>
              <a:t>1.ONBOARD COMPUTER</a:t>
            </a:r>
          </a:p>
          <a:p>
            <a:r>
              <a:rPr lang="en-US" sz="1400"/>
              <a:t>2.SOFTWARE</a:t>
            </a:r>
          </a:p>
          <a:p>
            <a:r>
              <a:rPr lang="en-US" sz="1400"/>
              <a:t>3.DATAHANDLING</a:t>
            </a:r>
          </a:p>
          <a:p>
            <a:r>
              <a:rPr lang="en-US" sz="1400"/>
              <a:t>4.POWER MANAGEMENT</a:t>
            </a:r>
          </a:p>
          <a:p>
            <a:r>
              <a:rPr lang="en-US" sz="1400"/>
              <a:t>5.COMMUNICATION SYSTEM</a:t>
            </a:r>
          </a:p>
          <a:p>
            <a:r>
              <a:rPr lang="en-US" sz="1400"/>
              <a:t>6.</a:t>
            </a:r>
            <a:r>
              <a:rPr lang="en-IN" sz="1400"/>
              <a:t> FAULT TOLERANCE AND REDUNDANCY</a:t>
            </a:r>
            <a:endParaRPr lang="en-US" sz="1400"/>
          </a:p>
          <a:p>
            <a:r>
              <a:rPr lang="en-IN" sz="1400"/>
              <a:t>7.</a:t>
            </a:r>
            <a:r>
              <a:rPr lang="en-IN" sz="1400" b="1"/>
              <a:t> </a:t>
            </a:r>
            <a:r>
              <a:rPr lang="en-IN" sz="1400"/>
              <a:t>REAL-TIME DATA PROCESSING</a:t>
            </a:r>
          </a:p>
          <a:p>
            <a:r>
              <a:rPr lang="en-IN" sz="1400"/>
              <a:t>8.DEVELOPMENT CHALLANGES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9F51C-63AC-80E7-C7B6-3EFDF507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819425"/>
            <a:ext cx="4170530" cy="32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0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7A6B2-D32B-8EC3-4177-8CC5D85F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Calibri"/>
                <a:cs typeface="Calibri Light"/>
              </a:rPr>
              <a:t>OBSERVATION OF VENUS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4F89-FE09-4E4E-598B-A50EB95F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TO OBSERVE VENUS'S ATMOSPHERE WE ARE USING AN ONBOARD CAMERA WHICH CAPTURES IMAGES IN MULTIPLE WAVELENGTHS, THIS CAN BE USED TO OBSERVE CLOUD STRUCTURES, STUDY CHEMICAL COMPOSITIONS AND MONITOR WEATHER PATTERS.</a:t>
            </a:r>
          </a:p>
          <a:p>
            <a:r>
              <a:rPr lang="en-US" sz="2000">
                <a:cs typeface="Calibri"/>
              </a:rPr>
              <a:t>THIS CAMERA IS A MULTISPECRAL CAMERA SPECIFICALLY USED FOR CUBESATS.</a:t>
            </a:r>
          </a:p>
          <a:p>
            <a:r>
              <a:rPr lang="en-US" sz="2000">
                <a:cs typeface="Calibri"/>
              </a:rPr>
              <a:t>WE CAN USE THIS CAMERA TO OBSERVE VENUS'S ATMOSPHERE.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blue tube with a blue handle&#10;&#10;Description automatically generated">
            <a:extLst>
              <a:ext uri="{FF2B5EF4-FFF2-40B4-BE49-F238E27FC236}">
                <a16:creationId xmlns:a16="http://schemas.microsoft.com/office/drawing/2014/main" id="{819E4CAC-B289-FA5B-B458-808FA1DE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840270"/>
            <a:ext cx="4170530" cy="32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98536-A497-5800-BA14-9963876E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IN" sz="5600" b="1">
                <a:solidFill>
                  <a:schemeClr val="bg1"/>
                </a:solidFill>
                <a:latin typeface="Calisto MT" panose="02040603050505030304" pitchFamily="18" charset="0"/>
              </a:rPr>
              <a:t>OUTLINE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B1B8-4172-40FE-B24F-61174561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An overview of Cube-sat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Size comparison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Basic requirements of building a satellite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Structure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Antenna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Power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Computing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Observation of  Venus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C3023-EA06-C59A-1E74-AEF5EA8C5480}"/>
              </a:ext>
            </a:extLst>
          </p:cNvPr>
          <p:cNvSpPr txBox="1"/>
          <p:nvPr/>
        </p:nvSpPr>
        <p:spPr>
          <a:xfrm>
            <a:off x="258318" y="299966"/>
            <a:ext cx="11675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Calisto MT" panose="02040603050505030304" pitchFamily="18" charset="0"/>
              </a:rPr>
              <a:t>INTRODUCTION TO SATELLITES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48FF9-6CD7-24D4-5259-65A3493A6798}"/>
              </a:ext>
            </a:extLst>
          </p:cNvPr>
          <p:cNvSpPr txBox="1"/>
          <p:nvPr/>
        </p:nvSpPr>
        <p:spPr>
          <a:xfrm>
            <a:off x="651510" y="1173772"/>
            <a:ext cx="1013841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satellite is an object that orbits a larger body, such as a planet or a moon. In the context of space, satellites can be either natural (like the Moon orbiting Earth) or artificial (man-made devices launched into orbit for various purposes)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0DFCA-013B-202B-9032-C3096FA93B34}"/>
              </a:ext>
            </a:extLst>
          </p:cNvPr>
          <p:cNvSpPr txBox="1"/>
          <p:nvPr/>
        </p:nvSpPr>
        <p:spPr>
          <a:xfrm>
            <a:off x="258318" y="2986743"/>
            <a:ext cx="9723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Calisto MT" panose="02040603050505030304" pitchFamily="18" charset="0"/>
              </a:rPr>
              <a:t>PROS OF CONFINING SATELLITES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231DA-5887-C64B-A1DE-33EFBB47334A}"/>
              </a:ext>
            </a:extLst>
          </p:cNvPr>
          <p:cNvSpPr txBox="1"/>
          <p:nvPr/>
        </p:nvSpPr>
        <p:spPr>
          <a:xfrm>
            <a:off x="620649" y="3815282"/>
            <a:ext cx="51000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EFFICIENCY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*COST REDUCTION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*FLEXIBILITY AND MODULARITY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*REDUCTION IN SPACE DEBRIS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*COLLABORATION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58561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5983B-31C2-7BD4-732D-8979E9DD18F8}"/>
              </a:ext>
            </a:extLst>
          </p:cNvPr>
          <p:cNvSpPr txBox="1"/>
          <p:nvPr/>
        </p:nvSpPr>
        <p:spPr>
          <a:xfrm>
            <a:off x="139446" y="16280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CUBE SATELLITES (CUBE SAT)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AE51F-F1B0-B58B-E388-35F3D721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630" y="1304925"/>
            <a:ext cx="4762500" cy="424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ABD71-14B1-D4BC-451E-2AB7262B5AF1}"/>
              </a:ext>
            </a:extLst>
          </p:cNvPr>
          <p:cNvSpPr txBox="1"/>
          <p:nvPr/>
        </p:nvSpPr>
        <p:spPr>
          <a:xfrm>
            <a:off x="608838" y="1442164"/>
            <a:ext cx="6218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NEED FOR CUBE SATELLITES IS DRIVEN BY THEIR COST-EFFECTIVENESS, VERSATILITY, AND THE ABILITY TO RAPIDLY ADDRESS EMERGING CHALLENGES IN SCIENCE, TECHNOLOGY, AND COMMUNICATION. THEY PLAY A CRUCIAL ROLE IN DEMOCRATIZING ACCESS TO SPACE AND FOSTERING INNOVATION ACROSS VARIOUS SECTORS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27195-C91B-3F26-4DCC-378B567BE001}"/>
              </a:ext>
            </a:extLst>
          </p:cNvPr>
          <p:cNvSpPr txBox="1"/>
          <p:nvPr/>
        </p:nvSpPr>
        <p:spPr>
          <a:xfrm>
            <a:off x="139446" y="925471"/>
            <a:ext cx="6121400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NEED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CFC9F-7473-DDBC-39D7-48111AE8D5B4}"/>
              </a:ext>
            </a:extLst>
          </p:cNvPr>
          <p:cNvSpPr txBox="1"/>
          <p:nvPr/>
        </p:nvSpPr>
        <p:spPr>
          <a:xfrm>
            <a:off x="112522" y="3172015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DESIGN AND SPEC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1C9C9-60F6-C7B5-CD94-18FB75EA6644}"/>
              </a:ext>
            </a:extLst>
          </p:cNvPr>
          <p:cNvSpPr txBox="1"/>
          <p:nvPr/>
        </p:nvSpPr>
        <p:spPr>
          <a:xfrm>
            <a:off x="595376" y="3726012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PROVIDED DIMENSIONS :15cmX15cmX15cm</a:t>
            </a:r>
          </a:p>
          <a:p>
            <a:r>
              <a:rPr lang="en-US" dirty="0"/>
              <a:t>WEIGHT : LESS THAN OR EQUAL TO 1KG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77885-D32B-686F-4DA6-8F077FE68B93}"/>
              </a:ext>
            </a:extLst>
          </p:cNvPr>
          <p:cNvSpPr txBox="1"/>
          <p:nvPr/>
        </p:nvSpPr>
        <p:spPr>
          <a:xfrm>
            <a:off x="112522" y="4464675"/>
            <a:ext cx="612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FOR A BALANCED ARCHITECTURE THE FOLLOWING SHOULD BE ENSURED</a:t>
            </a:r>
            <a:endParaRPr lang="en-IN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1A1D7-38AE-D009-8827-7176AE4F9F30}"/>
              </a:ext>
            </a:extLst>
          </p:cNvPr>
          <p:cNvSpPr txBox="1"/>
          <p:nvPr/>
        </p:nvSpPr>
        <p:spPr>
          <a:xfrm>
            <a:off x="595376" y="5295672"/>
            <a:ext cx="612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*USAGE OF SUBSYSTEMS</a:t>
            </a:r>
          </a:p>
          <a:p>
            <a:r>
              <a:rPr lang="en-US" dirty="0"/>
              <a:t>*PAYLOAD</a:t>
            </a:r>
          </a:p>
          <a:p>
            <a:r>
              <a:rPr lang="en-US" dirty="0"/>
              <a:t>*STRUCTURAL DESIGN</a:t>
            </a:r>
          </a:p>
          <a:p>
            <a:r>
              <a:rPr lang="en-US" dirty="0"/>
              <a:t>*LAUNCH AND DEPLOYMENT</a:t>
            </a:r>
          </a:p>
          <a:p>
            <a:r>
              <a:rPr lang="en-US" dirty="0"/>
              <a:t>*END OF LIFE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58660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D74EA7-A8D7-BB2F-C46A-33339B31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01" y="0"/>
            <a:ext cx="905457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BA350-3974-A653-73B5-D0556AE7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3677194"/>
            <a:ext cx="2745369" cy="18214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B77AA0-CE64-1B79-E463-2CB5A203443D}"/>
              </a:ext>
            </a:extLst>
          </p:cNvPr>
          <p:cNvCxnSpPr>
            <a:cxnSpLocks/>
          </p:cNvCxnSpPr>
          <p:nvPr/>
        </p:nvCxnSpPr>
        <p:spPr>
          <a:xfrm>
            <a:off x="1618819" y="4135969"/>
            <a:ext cx="0" cy="833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90173A-62BF-F90C-ED2B-68842E7FDAF9}"/>
              </a:ext>
            </a:extLst>
          </p:cNvPr>
          <p:cNvCxnSpPr>
            <a:cxnSpLocks/>
          </p:cNvCxnSpPr>
          <p:nvPr/>
        </p:nvCxnSpPr>
        <p:spPr>
          <a:xfrm>
            <a:off x="1648384" y="4969934"/>
            <a:ext cx="554876" cy="287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D8EDB0-E362-D836-4FDD-063DE947DF0D}"/>
              </a:ext>
            </a:extLst>
          </p:cNvPr>
          <p:cNvCxnSpPr>
            <a:cxnSpLocks/>
          </p:cNvCxnSpPr>
          <p:nvPr/>
        </p:nvCxnSpPr>
        <p:spPr>
          <a:xfrm flipV="1">
            <a:off x="1554480" y="3931920"/>
            <a:ext cx="661484" cy="152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E36CF-B243-5681-DC60-82F9FF82BB8F}"/>
              </a:ext>
            </a:extLst>
          </p:cNvPr>
          <p:cNvSpPr txBox="1"/>
          <p:nvPr/>
        </p:nvSpPr>
        <p:spPr>
          <a:xfrm rot="20780812">
            <a:off x="1637755" y="3847774"/>
            <a:ext cx="440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15CM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A77DE-897E-18CA-3481-3000689E2B48}"/>
              </a:ext>
            </a:extLst>
          </p:cNvPr>
          <p:cNvSpPr txBox="1"/>
          <p:nvPr/>
        </p:nvSpPr>
        <p:spPr>
          <a:xfrm rot="1510733">
            <a:off x="1667461" y="5054758"/>
            <a:ext cx="440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15CM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84296-3062-3383-04B9-6AED1324CA52}"/>
              </a:ext>
            </a:extLst>
          </p:cNvPr>
          <p:cNvSpPr txBox="1"/>
          <p:nvPr/>
        </p:nvSpPr>
        <p:spPr>
          <a:xfrm rot="16200000">
            <a:off x="1205714" y="4437885"/>
            <a:ext cx="440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15CM</a:t>
            </a:r>
          </a:p>
        </p:txBody>
      </p:sp>
    </p:spTree>
    <p:extLst>
      <p:ext uri="{BB962C8B-B14F-4D97-AF65-F5344CB8AC3E}">
        <p14:creationId xmlns:p14="http://schemas.microsoft.com/office/powerpoint/2010/main" val="32390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ical cube-sat. [3] ">
            <a:extLst>
              <a:ext uri="{FF2B5EF4-FFF2-40B4-BE49-F238E27FC236}">
                <a16:creationId xmlns:a16="http://schemas.microsoft.com/office/drawing/2014/main" id="{E2AB4BC3-4BCF-0DB0-591A-7F18E890D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8" y="1541038"/>
            <a:ext cx="5424157" cy="40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6CA07-2A83-F662-EBDC-5A0213F3092E}"/>
              </a:ext>
            </a:extLst>
          </p:cNvPr>
          <p:cNvSpPr txBox="1"/>
          <p:nvPr/>
        </p:nvSpPr>
        <p:spPr>
          <a:xfrm>
            <a:off x="6337886" y="1733849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SUBSYSTEMS</a:t>
            </a:r>
            <a:endParaRPr lang="en-IN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CCEB97-A66E-AC96-04B9-58B701BC9535}"/>
              </a:ext>
            </a:extLst>
          </p:cNvPr>
          <p:cNvCxnSpPr/>
          <p:nvPr/>
        </p:nvCxnSpPr>
        <p:spPr>
          <a:xfrm>
            <a:off x="8001000" y="603504"/>
            <a:ext cx="0" cy="2651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7C2B1F1A-70B1-B98E-4AEA-83FCDF1C5FF3}"/>
              </a:ext>
            </a:extLst>
          </p:cNvPr>
          <p:cNvSpPr/>
          <p:nvPr/>
        </p:nvSpPr>
        <p:spPr>
          <a:xfrm>
            <a:off x="8220454" y="762262"/>
            <a:ext cx="304791" cy="141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E4FC81-9C66-792B-B6A0-0A088196AAF7}"/>
              </a:ext>
            </a:extLst>
          </p:cNvPr>
          <p:cNvSpPr/>
          <p:nvPr/>
        </p:nvSpPr>
        <p:spPr>
          <a:xfrm>
            <a:off x="8233824" y="1309030"/>
            <a:ext cx="344415" cy="141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B66588-4E6D-3517-58FD-1EC371986ED2}"/>
              </a:ext>
            </a:extLst>
          </p:cNvPr>
          <p:cNvSpPr/>
          <p:nvPr/>
        </p:nvSpPr>
        <p:spPr>
          <a:xfrm>
            <a:off x="8220457" y="1834896"/>
            <a:ext cx="344421" cy="141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B40287-BBE6-F6E8-F579-1F0768DAF99A}"/>
              </a:ext>
            </a:extLst>
          </p:cNvPr>
          <p:cNvSpPr/>
          <p:nvPr/>
        </p:nvSpPr>
        <p:spPr>
          <a:xfrm>
            <a:off x="8220454" y="2319528"/>
            <a:ext cx="344391" cy="1323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51C704-02A7-EEF3-526C-3C96B1B5A37A}"/>
              </a:ext>
            </a:extLst>
          </p:cNvPr>
          <p:cNvSpPr/>
          <p:nvPr/>
        </p:nvSpPr>
        <p:spPr>
          <a:xfrm>
            <a:off x="8211301" y="2869430"/>
            <a:ext cx="344391" cy="1323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98A65-E7E8-6C33-A0B4-32CA5BBE594D}"/>
              </a:ext>
            </a:extLst>
          </p:cNvPr>
          <p:cNvSpPr txBox="1"/>
          <p:nvPr/>
        </p:nvSpPr>
        <p:spPr>
          <a:xfrm>
            <a:off x="8744698" y="635287"/>
            <a:ext cx="621453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POWER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D62B3-7199-612C-6C56-29B38F8751D6}"/>
              </a:ext>
            </a:extLst>
          </p:cNvPr>
          <p:cNvSpPr txBox="1"/>
          <p:nvPr/>
        </p:nvSpPr>
        <p:spPr>
          <a:xfrm>
            <a:off x="8744698" y="1164014"/>
            <a:ext cx="7480300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COMMUNICATION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39A33-CA00-FAB2-F7C7-61680564AAFC}"/>
              </a:ext>
            </a:extLst>
          </p:cNvPr>
          <p:cNvSpPr txBox="1"/>
          <p:nvPr/>
        </p:nvSpPr>
        <p:spPr>
          <a:xfrm>
            <a:off x="8744698" y="1692742"/>
            <a:ext cx="8111066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ONBOARD COMPUTING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10E8C-E562-2EBE-CB48-FBC44C4A45CE}"/>
              </a:ext>
            </a:extLst>
          </p:cNvPr>
          <p:cNvSpPr txBox="1"/>
          <p:nvPr/>
        </p:nvSpPr>
        <p:spPr>
          <a:xfrm>
            <a:off x="8744698" y="2172006"/>
            <a:ext cx="8428566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ATTITUDE 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684AE-D85E-9E86-C7A3-212FC629057F}"/>
              </a:ext>
            </a:extLst>
          </p:cNvPr>
          <p:cNvSpPr txBox="1"/>
          <p:nvPr/>
        </p:nvSpPr>
        <p:spPr>
          <a:xfrm>
            <a:off x="8744698" y="2738006"/>
            <a:ext cx="8585200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THERMAL CONTROL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7F26C7-1E7A-DF66-82AB-B09220FFE208}"/>
              </a:ext>
            </a:extLst>
          </p:cNvPr>
          <p:cNvSpPr txBox="1"/>
          <p:nvPr/>
        </p:nvSpPr>
        <p:spPr>
          <a:xfrm>
            <a:off x="5053756" y="3737227"/>
            <a:ext cx="8662736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most common material used in CubeSat structure is Aluminium</a:t>
            </a:r>
          </a:p>
        </p:txBody>
      </p:sp>
    </p:spTree>
    <p:extLst>
      <p:ext uri="{BB962C8B-B14F-4D97-AF65-F5344CB8AC3E}">
        <p14:creationId xmlns:p14="http://schemas.microsoft.com/office/powerpoint/2010/main" val="96676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6E6AA-C124-76FF-6629-43D94BD9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67376"/>
            <a:ext cx="6352674" cy="67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5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gold circular object with screws&#10;&#10;Description automatically generated">
            <a:extLst>
              <a:ext uri="{FF2B5EF4-FFF2-40B4-BE49-F238E27FC236}">
                <a16:creationId xmlns:a16="http://schemas.microsoft.com/office/drawing/2014/main" id="{233C88BB-E4FE-DB07-583A-14463FAC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30" r="2490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D30EC1-6DF9-987E-BA10-FFAFED66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 b="1"/>
              <a:t>ANTENNA</a:t>
            </a:r>
          </a:p>
        </p:txBody>
      </p:sp>
      <p:sp>
        <p:nvSpPr>
          <p:cNvPr id="65" name="Content Placeholder 6">
            <a:extLst>
              <a:ext uri="{FF2B5EF4-FFF2-40B4-BE49-F238E27FC236}">
                <a16:creationId xmlns:a16="http://schemas.microsoft.com/office/drawing/2014/main" id="{0B9AD59D-B3AC-D86E-43C4-BDA4DDE2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cs typeface="Calibri"/>
              </a:rPr>
              <a:t>FOR COMMUNICATION WE ARE USING A S-BAND ANTENNA.</a:t>
            </a:r>
          </a:p>
          <a:p>
            <a:r>
              <a:rPr lang="en-US" sz="1900">
                <a:cs typeface="Calibri"/>
              </a:rPr>
              <a:t>THOUGH IT IS NOT AS EFFECTIVE AS HIGH-GAIN ANTENNAS IT IS SUFFICIENT FOR OUR MISSION.</a:t>
            </a:r>
          </a:p>
          <a:p>
            <a:r>
              <a:rPr lang="en-US" sz="1900">
                <a:cs typeface="Calibri"/>
              </a:rPr>
              <a:t>S-BAND ANTENNA IS SELECTED FOR 2 REASONS:</a:t>
            </a:r>
          </a:p>
          <a:p>
            <a:r>
              <a:rPr lang="en-US" sz="1900">
                <a:cs typeface="Calibri"/>
              </a:rPr>
              <a:t>1.CUBESAT HAS LIMITED POWER SUPPLY.</a:t>
            </a:r>
          </a:p>
          <a:p>
            <a:r>
              <a:rPr lang="en-US" sz="1900">
                <a:cs typeface="Calibri"/>
              </a:rPr>
              <a:t>2.DATA REQUREMENTS ARE MODERATE AND WE ARE NOT COLLECTING HUGE 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38298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9098-AC38-CE0E-6DF7-51713884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IN" sz="3800" b="1">
                <a:solidFill>
                  <a:schemeClr val="bg1"/>
                </a:solidFill>
              </a:rPr>
              <a:t>POWER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A55E-84E1-1E4C-BE4A-D4F3AEF7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>
                <a:solidFill>
                  <a:schemeClr val="bg1"/>
                </a:solidFill>
                <a:ea typeface="Calibri"/>
                <a:cs typeface="Calibri"/>
              </a:rPr>
              <a:t>CUBESAT USES SOLAR CELLS TO CONVERT SOLAR LIGHT TO ELECTRICITY, THIS IS THEN STORED IN RECHARGEABLE LITHIUM-ION BATTERIES THAT PROVIDE POWER DURING ECLIPSE AS WELL AS DURING PEAK LOAD.</a:t>
            </a:r>
          </a:p>
          <a:p>
            <a:r>
              <a:rPr lang="en-IN" sz="2000">
                <a:solidFill>
                  <a:schemeClr val="bg1"/>
                </a:solidFill>
                <a:ea typeface="Calibri"/>
                <a:cs typeface="Calibri"/>
              </a:rPr>
              <a:t>LITHIUM-ION BATTERIES FEATURE HIGH ENERGY-TO-MASS RATIO.</a:t>
            </a:r>
          </a:p>
        </p:txBody>
      </p:sp>
      <p:pic>
        <p:nvPicPr>
          <p:cNvPr id="5" name="Picture 4" descr="A black rectangular device with many wires&#10;&#10;Description automatically generated">
            <a:extLst>
              <a:ext uri="{FF2B5EF4-FFF2-40B4-BE49-F238E27FC236}">
                <a16:creationId xmlns:a16="http://schemas.microsoft.com/office/drawing/2014/main" id="{3B7E4FE6-EF61-B6F9-53D8-FF43F5C4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09" r="5507" b="-1013"/>
          <a:stretch/>
        </p:blipFill>
        <p:spPr>
          <a:xfrm>
            <a:off x="6522397" y="1"/>
            <a:ext cx="5339134" cy="3432373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solar panel&#10;&#10;Description automatically generated">
            <a:extLst>
              <a:ext uri="{FF2B5EF4-FFF2-40B4-BE49-F238E27FC236}">
                <a16:creationId xmlns:a16="http://schemas.microsoft.com/office/drawing/2014/main" id="{E9D3901D-511D-99C2-3702-5893A234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52" y="3735509"/>
            <a:ext cx="5117799" cy="25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0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</TotalTime>
  <Words>405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CUBE SAT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ANTENNA</vt:lpstr>
      <vt:lpstr>POWER</vt:lpstr>
      <vt:lpstr>COMPUTING</vt:lpstr>
      <vt:lpstr>OBSERVATION OF VENUS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S</dc:creator>
  <cp:lastModifiedBy>Santhosh S</cp:lastModifiedBy>
  <cp:revision>301</cp:revision>
  <dcterms:created xsi:type="dcterms:W3CDTF">2024-10-30T14:32:21Z</dcterms:created>
  <dcterms:modified xsi:type="dcterms:W3CDTF">2024-11-02T14:21:16Z</dcterms:modified>
</cp:coreProperties>
</file>