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59" r:id="rId4"/>
    <p:sldId id="268" r:id="rId5"/>
    <p:sldId id="269" r:id="rId6"/>
    <p:sldId id="263" r:id="rId7"/>
    <p:sldId id="264" r:id="rId8"/>
    <p:sldId id="266" r:id="rId9"/>
    <p:sldId id="265" r:id="rId10"/>
    <p:sldId id="271" r:id="rId11"/>
    <p:sldId id="272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08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12/1/24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12/1/24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lamuruganDE/DataScience/blob/main/MachineLearning/Hackathon_30Nov2024/Cross-sell-Prediction.ipynb" TargetMode="External"/><Relationship Id="rId2" Type="http://schemas.openxmlformats.org/officeDocument/2006/relationships/hyperlink" Target="https://github.com/BalamuruganDE/DataScience/tree/main/MachineLearning/Hackathon_30Nov2024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BalamuruganDE/DataScience/tree/main/MachineLearning/Hackathon_30Nov2024/WebU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athon-fastapi-1087285761306.us-central1.run.app/" TargetMode="External"/><Relationship Id="rId2" Type="http://schemas.openxmlformats.org/officeDocument/2006/relationships/hyperlink" Target="https://github.com/BalamuruganDE/DataScience/tree/main/MachineLearning/Hackathon_30Nov2024/FastApi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hackathon-webui-1087285761306.us-central1.run.app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7" y="1666532"/>
            <a:ext cx="10943167" cy="1082675"/>
          </a:xfrm>
        </p:spPr>
        <p:txBody>
          <a:bodyPr/>
          <a:lstStyle/>
          <a:p>
            <a:r>
              <a:rPr lang="en-GB" altLang="en-US" sz="7200" dirty="0">
                <a:solidFill>
                  <a:schemeClr val="tx1"/>
                </a:solidFill>
              </a:rPr>
              <a:t>Hackathon-30-Nov-2024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067" y="3429000"/>
            <a:ext cx="10949517" cy="852016"/>
          </a:xfrm>
        </p:spPr>
        <p:txBody>
          <a:bodyPr/>
          <a:lstStyle/>
          <a:p>
            <a:r>
              <a:rPr lang="en-GB" altLang="en-US" sz="4800" dirty="0">
                <a:solidFill>
                  <a:schemeClr val="tx1"/>
                </a:solidFill>
                <a:latin typeface="Algerian" pitchFamily="82" charset="77"/>
              </a:rPr>
              <a:t>Cross-Sell Prediction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61F19-E9CE-4460-C727-470E35278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701E-7224-F63B-48D2-B961313F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Repo and Cloud Deployment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72D1B-46FB-5679-5356-681671CD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531350" cy="4953000"/>
          </a:xfrm>
        </p:spPr>
        <p:txBody>
          <a:bodyPr/>
          <a:lstStyle/>
          <a:p>
            <a:r>
              <a:rPr lang="en-GB" altLang="en-US" sz="2400" b="1" dirty="0"/>
              <a:t>Git Repo</a:t>
            </a:r>
          </a:p>
          <a:p>
            <a:pPr lvl="1"/>
            <a:r>
              <a:rPr lang="en-GB" altLang="en-US" sz="2400" dirty="0">
                <a:hlinkClick r:id="rId2"/>
              </a:rPr>
              <a:t>https://github.com/BalamuruganDE/DataScience/tree/main/MachineLearning/Hackathon_30Nov2024</a:t>
            </a:r>
            <a:endParaRPr lang="en-GB" altLang="en-US" sz="2400" dirty="0"/>
          </a:p>
          <a:p>
            <a:r>
              <a:rPr lang="en-GB" altLang="en-US" sz="2400" b="1" dirty="0"/>
              <a:t>Files</a:t>
            </a:r>
            <a:r>
              <a:rPr lang="en-GB" altLang="en-US" sz="2400" dirty="0"/>
              <a:t>:</a:t>
            </a:r>
          </a:p>
          <a:p>
            <a:pPr lvl="1"/>
            <a:r>
              <a:rPr lang="en-GB" altLang="en-US" sz="2400" dirty="0"/>
              <a:t>Main file:</a:t>
            </a:r>
          </a:p>
          <a:p>
            <a:pPr lvl="2"/>
            <a:r>
              <a:rPr lang="en-GB" altLang="en-US" dirty="0">
                <a:hlinkClick r:id="rId3"/>
              </a:rPr>
              <a:t>https://github.com/BalamuruganDE/DataScience/blob/main/MachineLearning/Hackathon_30Nov2024/Cross-sell-Prediction.ipynb</a:t>
            </a:r>
            <a:endParaRPr lang="en-GB" altLang="en-US" b="1" dirty="0"/>
          </a:p>
          <a:p>
            <a:r>
              <a:rPr lang="en-GB" altLang="en-US" sz="2400" b="1" dirty="0" err="1"/>
              <a:t>WebUI</a:t>
            </a:r>
            <a:r>
              <a:rPr lang="en-GB" altLang="en-US" sz="2400" dirty="0"/>
              <a:t>:</a:t>
            </a:r>
          </a:p>
          <a:p>
            <a:pPr lvl="1"/>
            <a:r>
              <a:rPr lang="en-GB" altLang="en-US" sz="2400" dirty="0">
                <a:hlinkClick r:id="rId4"/>
              </a:rPr>
              <a:t>https://github.com/BalamuruganDE/DataScience/tree/main/MachineLearning/Hackathon_30Nov2024/WebUI</a:t>
            </a:r>
            <a:endParaRPr lang="en-GB" altLang="en-US" sz="2400" dirty="0"/>
          </a:p>
          <a:p>
            <a:pPr marL="457200" lvl="1" indent="0">
              <a:buNone/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381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E5841-6ABD-388C-54E4-03E347F92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D545-7224-B76F-6CF7-7086B492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Repo and Cloud Deployment links..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8D27A-BBB4-0911-DC0F-9FBA62C1C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531350" cy="4953000"/>
          </a:xfrm>
        </p:spPr>
        <p:txBody>
          <a:bodyPr/>
          <a:lstStyle/>
          <a:p>
            <a:r>
              <a:rPr lang="en-GB" altLang="en-US" sz="2400" b="1" dirty="0" err="1"/>
              <a:t>FastApi</a:t>
            </a:r>
            <a:r>
              <a:rPr lang="en-GB" altLang="en-US" sz="2400" dirty="0"/>
              <a:t>:</a:t>
            </a:r>
          </a:p>
          <a:p>
            <a:pPr lvl="1"/>
            <a:r>
              <a:rPr lang="en-GB" altLang="en-US" sz="2400" dirty="0">
                <a:hlinkClick r:id="rId2"/>
              </a:rPr>
              <a:t>https://github.com/BalamuruganDE/DataScience/tree/main/MachineLearning/Hackathon_30Nov2024/FastApi</a:t>
            </a:r>
            <a:endParaRPr lang="en-GB" altLang="en-US" sz="2400" dirty="0"/>
          </a:p>
          <a:p>
            <a:pPr marL="457200" lvl="1" indent="0">
              <a:buNone/>
            </a:pPr>
            <a:endParaRPr lang="en-GB" altLang="en-US" sz="2400" b="1" dirty="0"/>
          </a:p>
          <a:p>
            <a:r>
              <a:rPr lang="en-GB" altLang="en-US" sz="2400" b="1" dirty="0"/>
              <a:t>GCP </a:t>
            </a:r>
            <a:r>
              <a:rPr lang="en-GB" altLang="en-US" sz="2400" b="1" dirty="0" err="1"/>
              <a:t>FastAPI</a:t>
            </a:r>
            <a:r>
              <a:rPr lang="en-GB" altLang="en-US" sz="2400" b="1" dirty="0"/>
              <a:t> link</a:t>
            </a:r>
          </a:p>
          <a:p>
            <a:pPr lvl="1"/>
            <a:r>
              <a:rPr lang="en-GB" altLang="en-US" sz="2400" dirty="0">
                <a:hlinkClick r:id="rId3"/>
              </a:rPr>
              <a:t>https://hackathon-fastapi-1087285761306.us-central1.run.app</a:t>
            </a:r>
            <a:endParaRPr lang="en-GB" altLang="en-US" sz="2400" dirty="0"/>
          </a:p>
          <a:p>
            <a:pPr marL="457200" lvl="1" indent="0">
              <a:buNone/>
            </a:pPr>
            <a:endParaRPr lang="en-GB" altLang="en-US" sz="2400" b="1" dirty="0"/>
          </a:p>
          <a:p>
            <a:r>
              <a:rPr lang="en-GB" altLang="en-US" sz="2400" b="1" dirty="0"/>
              <a:t>GCP </a:t>
            </a:r>
            <a:r>
              <a:rPr lang="en-GB" altLang="en-US" sz="2400" b="1" dirty="0" err="1"/>
              <a:t>WebUI</a:t>
            </a:r>
            <a:r>
              <a:rPr lang="en-GB" altLang="en-US" sz="2400" b="1" dirty="0"/>
              <a:t> link</a:t>
            </a:r>
          </a:p>
          <a:p>
            <a:pPr lvl="1"/>
            <a:r>
              <a:rPr lang="en-GB" altLang="en-US" sz="2400" dirty="0">
                <a:hlinkClick r:id="rId4"/>
              </a:rPr>
              <a:t>https://hackathon-webui-1087285761306.us-central1.run.app</a:t>
            </a:r>
            <a:endParaRPr lang="en-GB" altLang="en-US" sz="2400" dirty="0"/>
          </a:p>
          <a:p>
            <a:pPr lvl="1"/>
            <a:endParaRPr lang="en-GB" altLang="en-US" sz="2400" b="1" dirty="0"/>
          </a:p>
          <a:p>
            <a:pPr marL="457200" lvl="1" indent="0">
              <a:buNone/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507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7F169-E5D0-146C-E65A-F98D28331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33BF-6AD8-D70F-6A8F-F8A3831C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47771"/>
            <a:ext cx="10972800" cy="1162458"/>
          </a:xfrm>
        </p:spPr>
        <p:txBody>
          <a:bodyPr/>
          <a:lstStyle/>
          <a:p>
            <a:r>
              <a:rPr lang="en-GB" altLang="en-US" dirty="0"/>
              <a:t>				</a:t>
            </a:r>
            <a:r>
              <a:rPr lang="en-GB" alt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3558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ym typeface="+mn-ea"/>
              </a:rPr>
              <a:t>Problem Overview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3310753"/>
          </a:xfrm>
        </p:spPr>
        <p:txBody>
          <a:bodyPr/>
          <a:lstStyle/>
          <a:p>
            <a:r>
              <a:rPr lang="en-GB" altLang="en-US" sz="2000" dirty="0">
                <a:sym typeface="+mn-ea"/>
              </a:rPr>
              <a:t>Problem Statement</a:t>
            </a:r>
            <a:endParaRPr lang="en-GB" altLang="en-US" sz="2000" dirty="0"/>
          </a:p>
          <a:p>
            <a:pPr marL="457200" lvl="1" indent="0">
              <a:buNone/>
            </a:pPr>
            <a:r>
              <a:rPr lang="en-GB" altLang="en-US" sz="1750" dirty="0">
                <a:sym typeface="+mn-ea"/>
              </a:rPr>
              <a:t>Insurance company wants to cross-sell their Vehicle Insurance to the customer who’ve already brought their Health insurance.</a:t>
            </a:r>
          </a:p>
          <a:p>
            <a:pPr marL="457200" lvl="1" indent="0">
              <a:buNone/>
            </a:pPr>
            <a:endParaRPr lang="en-GB" altLang="en-US" sz="2000" dirty="0"/>
          </a:p>
          <a:p>
            <a:pPr algn="l"/>
            <a:r>
              <a:rPr lang="en-GB" altLang="en-US" sz="2000" dirty="0">
                <a:sym typeface="+mn-ea"/>
              </a:rPr>
              <a:t>Data set provided</a:t>
            </a:r>
          </a:p>
          <a:p>
            <a:pPr marL="0" indent="0" algn="l">
              <a:buNone/>
            </a:pPr>
            <a:endParaRPr lang="en-GB" altLang="en-US" sz="2000" dirty="0"/>
          </a:p>
          <a:p>
            <a:pPr marL="457200" lvl="1" indent="0" algn="l">
              <a:buNone/>
            </a:pPr>
            <a:r>
              <a:rPr lang="en-GB" altLang="en-US" sz="1750" dirty="0">
                <a:sym typeface="+mn-ea"/>
              </a:rPr>
              <a:t>train.csv - 381109 records with 12 columns </a:t>
            </a:r>
          </a:p>
          <a:p>
            <a:pPr marL="457200" lvl="1" indent="0" algn="l">
              <a:buNone/>
            </a:pPr>
            <a:r>
              <a:rPr lang="en-GB" altLang="en-US" sz="1750" dirty="0">
                <a:sym typeface="+mn-ea"/>
              </a:rPr>
              <a:t>test.csv - 127037 records with 11 columns</a:t>
            </a:r>
            <a:endParaRPr lang="en-GB" altLang="en-US" sz="1750" dirty="0"/>
          </a:p>
          <a:p>
            <a:endParaRPr lang="en-GB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ym typeface="+mn-ea"/>
              </a:rPr>
              <a:t>Observations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altLang="en-US" sz="2000" dirty="0"/>
              <a:t>There no null values or missing data observed in the provided Train/Test Dataset</a:t>
            </a:r>
          </a:p>
          <a:p>
            <a:pPr>
              <a:lnSpc>
                <a:spcPct val="150000"/>
              </a:lnSpc>
            </a:pPr>
            <a:r>
              <a:rPr lang="en-GB" altLang="en-US" sz="2000" dirty="0"/>
              <a:t>No major outliers identified </a:t>
            </a:r>
          </a:p>
          <a:p>
            <a:pPr>
              <a:lnSpc>
                <a:spcPct val="150000"/>
              </a:lnSpc>
            </a:pPr>
            <a:r>
              <a:rPr lang="en-GB" altLang="en-US" sz="2000" b="1" dirty="0">
                <a:sym typeface="+mn-ea"/>
              </a:rPr>
              <a:t>Response</a:t>
            </a:r>
            <a:r>
              <a:rPr lang="en-GB" altLang="en-US" sz="2000" dirty="0">
                <a:sym typeface="+mn-ea"/>
              </a:rPr>
              <a:t> is the Target to be identified</a:t>
            </a:r>
          </a:p>
          <a:p>
            <a:pPr>
              <a:lnSpc>
                <a:spcPct val="150000"/>
              </a:lnSpc>
            </a:pPr>
            <a:r>
              <a:rPr lang="en-GB" altLang="en-US" sz="2000" dirty="0">
                <a:sym typeface="+mn-ea"/>
              </a:rPr>
              <a:t>Out of 12 columns only </a:t>
            </a:r>
            <a:r>
              <a:rPr lang="en-GB" altLang="en-US" sz="2000" b="1" dirty="0">
                <a:sym typeface="+mn-ea"/>
              </a:rPr>
              <a:t>3</a:t>
            </a:r>
            <a:r>
              <a:rPr lang="en-GB" altLang="en-US" sz="2000" dirty="0">
                <a:sym typeface="+mn-ea"/>
              </a:rPr>
              <a:t> where </a:t>
            </a:r>
            <a:r>
              <a:rPr lang="en-GB" altLang="en-US" sz="2000" b="1" dirty="0">
                <a:sym typeface="+mn-ea"/>
              </a:rPr>
              <a:t>Categorical</a:t>
            </a:r>
            <a:r>
              <a:rPr lang="en-GB" altLang="en-US" sz="2000" dirty="0">
                <a:sym typeface="+mn-ea"/>
              </a:rPr>
              <a:t> columns remain where </a:t>
            </a:r>
            <a:r>
              <a:rPr lang="en-GB" altLang="en-US" sz="2000" b="1" dirty="0">
                <a:sym typeface="+mn-ea"/>
              </a:rPr>
              <a:t>numerical</a:t>
            </a:r>
            <a:r>
              <a:rPr lang="en-GB" altLang="en-US" sz="2000" dirty="0">
                <a:sym typeface="+mn-ea"/>
              </a:rPr>
              <a:t> including Target</a:t>
            </a:r>
          </a:p>
          <a:p>
            <a:pPr>
              <a:lnSpc>
                <a:spcPct val="150000"/>
              </a:lnSpc>
            </a:pPr>
            <a:r>
              <a:rPr lang="en-GB" altLang="en-US" sz="2000" dirty="0"/>
              <a:t>Output response is binary (i.e.) the response </a:t>
            </a:r>
            <a:r>
              <a:rPr lang="en-GB" altLang="en-US" sz="2000" dirty="0" err="1"/>
              <a:t>recieved</a:t>
            </a:r>
            <a:r>
              <a:rPr lang="en-GB" altLang="en-US" sz="2000" dirty="0"/>
              <a:t> is 0/1 or Yes/No. Hence this problem statement is </a:t>
            </a:r>
            <a:r>
              <a:rPr lang="en-GB" altLang="en-US" sz="2000" b="1" dirty="0"/>
              <a:t>classification</a:t>
            </a:r>
          </a:p>
          <a:p>
            <a:pPr>
              <a:lnSpc>
                <a:spcPct val="150000"/>
              </a:lnSpc>
            </a:pPr>
            <a:r>
              <a:rPr lang="en-GB" altLang="en-US" sz="2000" dirty="0">
                <a:sym typeface="+mn-ea"/>
              </a:rPr>
              <a:t>Train dataset is </a:t>
            </a:r>
            <a:r>
              <a:rPr lang="en-GB" altLang="en-US" sz="2000" b="1" dirty="0">
                <a:sym typeface="+mn-ea"/>
              </a:rPr>
              <a:t>imbalanced</a:t>
            </a:r>
            <a:r>
              <a:rPr lang="en-GB" altLang="en-US" sz="2000" dirty="0">
                <a:sym typeface="+mn-ea"/>
              </a:rPr>
              <a:t> and it is highly skewed towards </a:t>
            </a:r>
            <a:r>
              <a:rPr lang="en-GB" altLang="en-US" sz="2000" b="1" dirty="0">
                <a:sym typeface="+mn-ea"/>
              </a:rPr>
              <a:t>0, </a:t>
            </a:r>
            <a:r>
              <a:rPr lang="en-GB" altLang="en-US" sz="2000" dirty="0">
                <a:sym typeface="+mn-ea"/>
              </a:rPr>
              <a:t>where customer are not interested in buying the addon or vehicle insurance</a:t>
            </a:r>
            <a:endParaRPr lang="en-GB" altLang="en-US" sz="2000" b="1" dirty="0">
              <a:sym typeface="+mn-ea"/>
            </a:endParaRPr>
          </a:p>
          <a:p>
            <a:pPr marL="0" indent="0">
              <a:buNone/>
            </a:pPr>
            <a:endParaRPr lang="en-GB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Data Analysis – Target Distribution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A43FA7-34DB-45CD-FB11-831780149B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7729" y="1174750"/>
            <a:ext cx="8676973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FC38E-DEC4-FECF-081E-8409AC7D0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CF15-BF31-7B66-E0E1-4DB6F691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Data Analysis – Feature Correlation with Target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F229CC-4D10-CF69-E7D3-29EB08E9F8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8280" y="1174750"/>
            <a:ext cx="9041266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9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5571868"/>
          </a:xfrm>
        </p:spPr>
        <p:txBody>
          <a:bodyPr/>
          <a:lstStyle/>
          <a:p>
            <a:r>
              <a:rPr lang="en-GB" altLang="en-US" sz="2400" dirty="0"/>
              <a:t>Both the Numerical and Categorical input were </a:t>
            </a:r>
            <a:r>
              <a:rPr lang="en-GB" altLang="en-US" sz="2400" dirty="0" err="1"/>
              <a:t>preprocessed</a:t>
            </a:r>
            <a:r>
              <a:rPr lang="en-GB" altLang="en-US" sz="2400" dirty="0"/>
              <a:t> using pipeline strategy</a:t>
            </a:r>
          </a:p>
          <a:p>
            <a:pPr>
              <a:lnSpc>
                <a:spcPct val="150000"/>
              </a:lnSpc>
            </a:pPr>
            <a:r>
              <a:rPr lang="en-GB" altLang="en-US" sz="2400" dirty="0"/>
              <a:t>To mitigate the imbalance we’ve applied both under sampling and over sampling techniques</a:t>
            </a:r>
          </a:p>
          <a:p>
            <a:pPr>
              <a:lnSpc>
                <a:spcPct val="150000"/>
              </a:lnSpc>
            </a:pPr>
            <a:r>
              <a:rPr lang="en-GB" altLang="en-US" sz="2400" dirty="0"/>
              <a:t>As part over sampling both random &amp; SMOTE where used</a:t>
            </a:r>
          </a:p>
          <a:p>
            <a:pPr>
              <a:lnSpc>
                <a:spcPct val="150000"/>
              </a:lnSpc>
            </a:pPr>
            <a:r>
              <a:rPr lang="en-GB" altLang="en-US" sz="2400" dirty="0"/>
              <a:t>Since its classification problem I’ve fitted the data with different models like logistic regression, Decision Tree, Random forest, KNN</a:t>
            </a:r>
          </a:p>
          <a:p>
            <a:pPr>
              <a:lnSpc>
                <a:spcPct val="150000"/>
              </a:lnSpc>
            </a:pPr>
            <a:r>
              <a:rPr lang="en-GB" altLang="en-US" sz="2400" dirty="0"/>
              <a:t>Also, I’ve implied boosting technique like </a:t>
            </a:r>
            <a:r>
              <a:rPr lang="en-GB" altLang="en-US" sz="2400" dirty="0" err="1"/>
              <a:t>AdaBoost,XGBoost,GradientBoost</a:t>
            </a:r>
            <a:endParaRPr lang="en-GB" altLang="en-US" sz="2400" dirty="0"/>
          </a:p>
          <a:p>
            <a:pPr>
              <a:lnSpc>
                <a:spcPct val="150000"/>
              </a:lnSpc>
            </a:pPr>
            <a:r>
              <a:rPr lang="en-GB" altLang="en-US" sz="2400" dirty="0" err="1"/>
              <a:t>GridSearchCV</a:t>
            </a:r>
            <a:r>
              <a:rPr lang="en-GB" altLang="en-US" sz="2400" dirty="0"/>
              <a:t> was also used for applying best hypermeter </a:t>
            </a:r>
            <a:r>
              <a:rPr lang="en-GB" altLang="en-US" sz="2400" dirty="0" err="1"/>
              <a:t>interms</a:t>
            </a:r>
            <a:r>
              <a:rPr lang="en-GB" altLang="en-US" sz="2400" dirty="0"/>
              <a:t> of Regularization </a:t>
            </a:r>
          </a:p>
          <a:p>
            <a:pPr>
              <a:lnSpc>
                <a:spcPct val="150000"/>
              </a:lnSpc>
            </a:pPr>
            <a:endParaRPr lang="en-GB" altLang="en-US" sz="2400" dirty="0"/>
          </a:p>
          <a:p>
            <a:endParaRPr lang="en-GB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Classification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173210" cy="5140960"/>
          </a:xfrm>
        </p:spPr>
        <p:txBody>
          <a:bodyPr/>
          <a:lstStyle/>
          <a:p>
            <a:r>
              <a:rPr lang="en-GB" altLang="en-US" sz="2800"/>
              <a:t>Applied the following models and scores obtained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C43C326-7126-3190-E9FD-46665E7511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3620" y="1792034"/>
            <a:ext cx="10521093" cy="45236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Prediction Success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187305" cy="4953000"/>
          </a:xfrm>
        </p:spPr>
        <p:txBody>
          <a:bodyPr/>
          <a:lstStyle/>
          <a:p>
            <a:endParaRPr lang="en-GB" altLang="en-US" dirty="0"/>
          </a:p>
          <a:p>
            <a:r>
              <a:rPr lang="en-GB" altLang="en-US" sz="2400" dirty="0"/>
              <a:t>Results of predicted output compared with Target column in Test data </a:t>
            </a:r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40052794"/>
              </p:ext>
            </p:extLst>
          </p:nvPr>
        </p:nvGraphicFramePr>
        <p:xfrm>
          <a:off x="1104900" y="2545080"/>
          <a:ext cx="5076825" cy="1817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Model</a:t>
                      </a:r>
                      <a:endParaRPr lang="en-US" altLang="en-US" sz="2000" b="1" dirty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Success Rate</a:t>
                      </a:r>
                      <a:endParaRPr lang="en-US" altLang="en-US" sz="2000" b="1" dirty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kern="1200" dirty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  <a:ea typeface="+mn-ea"/>
                          <a:cs typeface="+mn-cs"/>
                        </a:rPr>
                        <a:t>Gradient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IN" sz="2000" b="0" kern="1200" dirty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  <a:ea typeface="+mn-ea"/>
                          <a:cs typeface="+mn-cs"/>
                        </a:rPr>
                        <a:t>Boost</a:t>
                      </a: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79.</a:t>
                      </a:r>
                      <a:r>
                        <a:rPr lang="en-GB" altLang="en-US" sz="2000" b="0" dirty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7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%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kern="1200" dirty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  <a:ea typeface="+mn-ea"/>
                          <a:cs typeface="+mn-cs"/>
                        </a:rPr>
                        <a:t>XG Boost</a:t>
                      </a: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80.05%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kern="1200" dirty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  <a:ea typeface="+mn-ea"/>
                          <a:cs typeface="+mn-cs"/>
                        </a:rPr>
                        <a:t>Voting</a:t>
                      </a: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80.01%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531350" cy="4953000"/>
          </a:xfrm>
        </p:spPr>
        <p:txBody>
          <a:bodyPr/>
          <a:lstStyle/>
          <a:p>
            <a:r>
              <a:rPr lang="en-GB" altLang="en-US" sz="2800" dirty="0">
                <a:sym typeface="+mn-ea"/>
              </a:rPr>
              <a:t>Out of the 19 iterations of testing and modelling we</a:t>
            </a:r>
            <a:r>
              <a:rPr lang="en-GB" altLang="en-US" sz="2800" dirty="0"/>
              <a:t> are recommending the </a:t>
            </a:r>
            <a:r>
              <a:rPr lang="en-GB" altLang="en-US" sz="2800" b="1" dirty="0" err="1"/>
              <a:t>XGBoost</a:t>
            </a:r>
            <a:r>
              <a:rPr lang="en-GB" altLang="en-US" sz="2800" dirty="0"/>
              <a:t> model for this vehicle insurance cross-sell prediction</a:t>
            </a:r>
          </a:p>
          <a:p>
            <a:endParaRPr lang="en-GB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427</Words>
  <Application>Microsoft Macintosh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Aptos Narrow</vt:lpstr>
      <vt:lpstr>Arial</vt:lpstr>
      <vt:lpstr>Calibri</vt:lpstr>
      <vt:lpstr>Blue Waves</vt:lpstr>
      <vt:lpstr>Hackathon-30-Nov-2024</vt:lpstr>
      <vt:lpstr>Problem Overview</vt:lpstr>
      <vt:lpstr>Observations</vt:lpstr>
      <vt:lpstr>Data Analysis – Target Distribution</vt:lpstr>
      <vt:lpstr>Data Analysis – Feature Correlation with Target</vt:lpstr>
      <vt:lpstr>Data Preparation</vt:lpstr>
      <vt:lpstr>Classification Analysis</vt:lpstr>
      <vt:lpstr>Prediction Success rate</vt:lpstr>
      <vt:lpstr>Conclusion</vt:lpstr>
      <vt:lpstr>Repo and Cloud Deployment links</vt:lpstr>
      <vt:lpstr>Repo and Cloud Deployment links.. Cont..</vt:lpstr>
      <vt:lpstr>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Hackathon</dc:title>
  <dc:creator>MZ</dc:creator>
  <cp:lastModifiedBy>Balamurugan Kannadasan</cp:lastModifiedBy>
  <cp:revision>15</cp:revision>
  <dcterms:created xsi:type="dcterms:W3CDTF">2021-02-07T02:59:48Z</dcterms:created>
  <dcterms:modified xsi:type="dcterms:W3CDTF">2024-12-01T11:17:11Z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2057-11.2.0.9984</vt:lpwstr>
  </property>
</Properties>
</file>