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4" r:id="rId2"/>
  </p:sldMasterIdLst>
  <p:notesMasterIdLst>
    <p:notesMasterId r:id="rId21"/>
  </p:notesMasterIdLst>
  <p:sldIdLst>
    <p:sldId id="256" r:id="rId3"/>
    <p:sldId id="257" r:id="rId4"/>
    <p:sldId id="305" r:id="rId5"/>
    <p:sldId id="314" r:id="rId6"/>
    <p:sldId id="313" r:id="rId7"/>
    <p:sldId id="265" r:id="rId8"/>
    <p:sldId id="289" r:id="rId9"/>
    <p:sldId id="306" r:id="rId10"/>
    <p:sldId id="290" r:id="rId11"/>
    <p:sldId id="316" r:id="rId12"/>
    <p:sldId id="317" r:id="rId13"/>
    <p:sldId id="307" r:id="rId14"/>
    <p:sldId id="318" r:id="rId15"/>
    <p:sldId id="319" r:id="rId16"/>
    <p:sldId id="310" r:id="rId17"/>
    <p:sldId id="312" r:id="rId18"/>
    <p:sldId id="268" r:id="rId19"/>
    <p:sldId id="27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213" autoAdjust="0"/>
    <p:restoredTop sz="94660"/>
  </p:normalViewPr>
  <p:slideViewPr>
    <p:cSldViewPr snapToGrid="0">
      <p:cViewPr varScale="1">
        <p:scale>
          <a:sx n="107" d="100"/>
          <a:sy n="107" d="100"/>
        </p:scale>
        <p:origin x="94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C7D6C-5323-4C32-901E-31CF1F6FEB4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7644D11-CBE6-4710-A126-4FDCCA639AF3}">
      <dgm:prSet/>
      <dgm:spPr/>
      <dgm:t>
        <a:bodyPr/>
        <a:lstStyle/>
        <a:p>
          <a:pPr rtl="0"/>
          <a:r>
            <a:rPr lang="en-US" dirty="0">
              <a:solidFill>
                <a:schemeClr val="bg1"/>
              </a:solidFill>
            </a:rPr>
            <a:t>Autism Spectrum Disorder Prediction using Machine Learning</a:t>
          </a:r>
        </a:p>
      </dgm:t>
    </dgm:pt>
    <dgm:pt modelId="{220657CB-61F5-4AA3-8225-B138F5A09DD0}" type="parTrans" cxnId="{26EEC46A-7539-4826-8FA1-242160B3504D}">
      <dgm:prSet/>
      <dgm:spPr/>
      <dgm:t>
        <a:bodyPr/>
        <a:lstStyle/>
        <a:p>
          <a:endParaRPr lang="en-US"/>
        </a:p>
      </dgm:t>
    </dgm:pt>
    <dgm:pt modelId="{92181937-9473-4C59-9C24-04DC5E69F84D}" type="sibTrans" cxnId="{26EEC46A-7539-4826-8FA1-242160B3504D}">
      <dgm:prSet/>
      <dgm:spPr/>
      <dgm:t>
        <a:bodyPr/>
        <a:lstStyle/>
        <a:p>
          <a:endParaRPr lang="en-US"/>
        </a:p>
      </dgm:t>
    </dgm:pt>
    <dgm:pt modelId="{600EAC97-63AD-4D5E-8E3E-0D2483DEC939}" type="pres">
      <dgm:prSet presAssocID="{4A2C7D6C-5323-4C32-901E-31CF1F6FEB4D}" presName="linear" presStyleCnt="0">
        <dgm:presLayoutVars>
          <dgm:animLvl val="lvl"/>
          <dgm:resizeHandles val="exact"/>
        </dgm:presLayoutVars>
      </dgm:prSet>
      <dgm:spPr/>
    </dgm:pt>
    <dgm:pt modelId="{118FA293-6288-4FD9-8A3B-260C6E7CE6F0}" type="pres">
      <dgm:prSet presAssocID="{27644D11-CBE6-4710-A126-4FDCCA639AF3}" presName="parentText" presStyleLbl="node1" presStyleIdx="0" presStyleCnt="1">
        <dgm:presLayoutVars>
          <dgm:chMax val="0"/>
          <dgm:bulletEnabled val="1"/>
        </dgm:presLayoutVars>
      </dgm:prSet>
      <dgm:spPr/>
    </dgm:pt>
  </dgm:ptLst>
  <dgm:cxnLst>
    <dgm:cxn modelId="{44842C2D-F69D-4411-A4D7-8B85CF7E9255}" type="presOf" srcId="{27644D11-CBE6-4710-A126-4FDCCA639AF3}" destId="{118FA293-6288-4FD9-8A3B-260C6E7CE6F0}" srcOrd="0" destOrd="0" presId="urn:microsoft.com/office/officeart/2005/8/layout/vList2"/>
    <dgm:cxn modelId="{46213F4A-8975-480E-A7A6-722FE00233FB}" type="presOf" srcId="{4A2C7D6C-5323-4C32-901E-31CF1F6FEB4D}" destId="{600EAC97-63AD-4D5E-8E3E-0D2483DEC939}" srcOrd="0" destOrd="0" presId="urn:microsoft.com/office/officeart/2005/8/layout/vList2"/>
    <dgm:cxn modelId="{26EEC46A-7539-4826-8FA1-242160B3504D}" srcId="{4A2C7D6C-5323-4C32-901E-31CF1F6FEB4D}" destId="{27644D11-CBE6-4710-A126-4FDCCA639AF3}" srcOrd="0" destOrd="0" parTransId="{220657CB-61F5-4AA3-8225-B138F5A09DD0}" sibTransId="{92181937-9473-4C59-9C24-04DC5E69F84D}"/>
    <dgm:cxn modelId="{5A5C0992-672C-4AA7-97D4-651340E354D0}" type="presParOf" srcId="{600EAC97-63AD-4D5E-8E3E-0D2483DEC939}" destId="{118FA293-6288-4FD9-8A3B-260C6E7CE6F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Implementation</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custScaleY="69756" custLinFactNeighborX="4854" custLinFactNeighborY="-2802">
        <dgm:presLayoutVars>
          <dgm:chMax val="0"/>
          <dgm:bulletEnabled val="1"/>
        </dgm:presLayoutVars>
      </dgm:prSet>
      <dgm:spPr/>
    </dgm:pt>
  </dgm:ptLst>
  <dgm:cxnLst>
    <dgm:cxn modelId="{54639320-B754-41AA-9926-25077F15E40F}" type="presOf" srcId="{1C485C8E-4243-4676-8E41-A2E3ACCE8D11}" destId="{0B30CCAC-ED6D-46A6-9A1C-A42AFD75006F}" srcOrd="0" destOrd="0" presId="urn:microsoft.com/office/officeart/2005/8/layout/vList2"/>
    <dgm:cxn modelId="{24A6542B-7C82-4726-8440-4677EAE62F5A}" srcId="{1C485C8E-4243-4676-8E41-A2E3ACCE8D11}" destId="{FDA4A965-70DB-44C0-815A-93A7161A0A84}" srcOrd="0" destOrd="0" parTransId="{BAC1EC85-DB37-4139-A0F2-368514F5DBD3}" sibTransId="{B7152ED2-C744-482F-B39D-1D25826D4BBE}"/>
    <dgm:cxn modelId="{56EFB8E9-DA69-464C-8F33-47737207C2B0}" type="presOf" srcId="{FDA4A965-70DB-44C0-815A-93A7161A0A84}" destId="{842A0C3A-49EB-4736-804F-79FD50C66508}" srcOrd="0" destOrd="0" presId="urn:microsoft.com/office/officeart/2005/8/layout/vList2"/>
    <dgm:cxn modelId="{44CAE5E2-135C-4D48-B028-62290C8C5C04}"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Implementation</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custScaleY="69756" custLinFactNeighborX="6446" custLinFactNeighborY="-2802">
        <dgm:presLayoutVars>
          <dgm:chMax val="0"/>
          <dgm:bulletEnabled val="1"/>
        </dgm:presLayoutVars>
      </dgm:prSet>
      <dgm:spPr/>
    </dgm:pt>
  </dgm:ptLst>
  <dgm:cxnLst>
    <dgm:cxn modelId="{24A6542B-7C82-4726-8440-4677EAE62F5A}" srcId="{1C485C8E-4243-4676-8E41-A2E3ACCE8D11}" destId="{FDA4A965-70DB-44C0-815A-93A7161A0A84}" srcOrd="0" destOrd="0" parTransId="{BAC1EC85-DB37-4139-A0F2-368514F5DBD3}" sibTransId="{B7152ED2-C744-482F-B39D-1D25826D4BBE}"/>
    <dgm:cxn modelId="{C493A669-E69F-47EB-8194-D53AAAE0DCC7}" type="presOf" srcId="{FDA4A965-70DB-44C0-815A-93A7161A0A84}" destId="{842A0C3A-49EB-4736-804F-79FD50C66508}" srcOrd="0" destOrd="0" presId="urn:microsoft.com/office/officeart/2005/8/layout/vList2"/>
    <dgm:cxn modelId="{3191BBAD-A18B-4D63-9AD5-283E8BEDE958}" type="presOf" srcId="{1C485C8E-4243-4676-8E41-A2E3ACCE8D11}" destId="{0B30CCAC-ED6D-46A6-9A1C-A42AFD75006F}" srcOrd="0" destOrd="0" presId="urn:microsoft.com/office/officeart/2005/8/layout/vList2"/>
    <dgm:cxn modelId="{77DDE66B-AD32-4E65-A074-2B67C93D5633}"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Results</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custScaleY="69756" custLinFactNeighborX="-6446" custLinFactNeighborY="-9274">
        <dgm:presLayoutVars>
          <dgm:chMax val="0"/>
          <dgm:bulletEnabled val="1"/>
        </dgm:presLayoutVars>
      </dgm:prSet>
      <dgm:spPr/>
    </dgm:pt>
  </dgm:ptLst>
  <dgm:cxnLst>
    <dgm:cxn modelId="{24A6542B-7C82-4726-8440-4677EAE62F5A}" srcId="{1C485C8E-4243-4676-8E41-A2E3ACCE8D11}" destId="{FDA4A965-70DB-44C0-815A-93A7161A0A84}" srcOrd="0" destOrd="0" parTransId="{BAC1EC85-DB37-4139-A0F2-368514F5DBD3}" sibTransId="{B7152ED2-C744-482F-B39D-1D25826D4BBE}"/>
    <dgm:cxn modelId="{ECF2386C-AED8-439C-9E39-AD5490E82A22}" type="presOf" srcId="{1C485C8E-4243-4676-8E41-A2E3ACCE8D11}" destId="{0B30CCAC-ED6D-46A6-9A1C-A42AFD75006F}" srcOrd="0" destOrd="0" presId="urn:microsoft.com/office/officeart/2005/8/layout/vList2"/>
    <dgm:cxn modelId="{39FD70FF-69FD-4B08-80D0-B3F2FDD46609}" type="presOf" srcId="{FDA4A965-70DB-44C0-815A-93A7161A0A84}" destId="{842A0C3A-49EB-4736-804F-79FD50C66508}" srcOrd="0" destOrd="0" presId="urn:microsoft.com/office/officeart/2005/8/layout/vList2"/>
    <dgm:cxn modelId="{439EA778-DB46-4BB6-9668-B7A5E196C838}"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Results</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custScaleY="69756" custLinFactNeighborX="6446" custLinFactNeighborY="-7131">
        <dgm:presLayoutVars>
          <dgm:chMax val="0"/>
          <dgm:bulletEnabled val="1"/>
        </dgm:presLayoutVars>
      </dgm:prSet>
      <dgm:spPr/>
    </dgm:pt>
  </dgm:ptLst>
  <dgm:cxnLst>
    <dgm:cxn modelId="{24A6542B-7C82-4726-8440-4677EAE62F5A}" srcId="{1C485C8E-4243-4676-8E41-A2E3ACCE8D11}" destId="{FDA4A965-70DB-44C0-815A-93A7161A0A84}" srcOrd="0" destOrd="0" parTransId="{BAC1EC85-DB37-4139-A0F2-368514F5DBD3}" sibTransId="{B7152ED2-C744-482F-B39D-1D25826D4BBE}"/>
    <dgm:cxn modelId="{71D0A3CC-B0AD-4F38-8DF5-1D860D17AA09}" type="presOf" srcId="{FDA4A965-70DB-44C0-815A-93A7161A0A84}" destId="{842A0C3A-49EB-4736-804F-79FD50C66508}" srcOrd="0" destOrd="0" presId="urn:microsoft.com/office/officeart/2005/8/layout/vList2"/>
    <dgm:cxn modelId="{340BB9ED-7C1B-4449-A9B3-FBF3EB0EB9F2}" type="presOf" srcId="{1C485C8E-4243-4676-8E41-A2E3ACCE8D11}" destId="{0B30CCAC-ED6D-46A6-9A1C-A42AFD75006F}" srcOrd="0" destOrd="0" presId="urn:microsoft.com/office/officeart/2005/8/layout/vList2"/>
    <dgm:cxn modelId="{E3BF6320-68E6-46AF-9F90-EBC338DAEF54}"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Results</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custScaleY="69756" custLinFactNeighborX="6446" custLinFactNeighborY="-2802">
        <dgm:presLayoutVars>
          <dgm:chMax val="0"/>
          <dgm:bulletEnabled val="1"/>
        </dgm:presLayoutVars>
      </dgm:prSet>
      <dgm:spPr/>
    </dgm:pt>
  </dgm:ptLst>
  <dgm:cxnLst>
    <dgm:cxn modelId="{55F96D09-C3E7-47A1-BA72-CD63D6A959D7}" type="presOf" srcId="{FDA4A965-70DB-44C0-815A-93A7161A0A84}" destId="{842A0C3A-49EB-4736-804F-79FD50C66508}" srcOrd="0" destOrd="0" presId="urn:microsoft.com/office/officeart/2005/8/layout/vList2"/>
    <dgm:cxn modelId="{24A6542B-7C82-4726-8440-4677EAE62F5A}" srcId="{1C485C8E-4243-4676-8E41-A2E3ACCE8D11}" destId="{FDA4A965-70DB-44C0-815A-93A7161A0A84}" srcOrd="0" destOrd="0" parTransId="{BAC1EC85-DB37-4139-A0F2-368514F5DBD3}" sibTransId="{B7152ED2-C744-482F-B39D-1D25826D4BBE}"/>
    <dgm:cxn modelId="{75904D5E-EA1B-4DEB-BDB9-96C72A094331}" type="presOf" srcId="{1C485C8E-4243-4676-8E41-A2E3ACCE8D11}" destId="{0B30CCAC-ED6D-46A6-9A1C-A42AFD75006F}" srcOrd="0" destOrd="0" presId="urn:microsoft.com/office/officeart/2005/8/layout/vList2"/>
    <dgm:cxn modelId="{A446B3CB-8ECF-49ED-8D9C-344E6C13F026}"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Comparison with existing work</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custScaleY="69756" custLinFactNeighborX="7959" custLinFactNeighborY="-221">
        <dgm:presLayoutVars>
          <dgm:chMax val="0"/>
          <dgm:bulletEnabled val="1"/>
        </dgm:presLayoutVars>
      </dgm:prSet>
      <dgm:spPr/>
    </dgm:pt>
  </dgm:ptLst>
  <dgm:cxnLst>
    <dgm:cxn modelId="{24A6542B-7C82-4726-8440-4677EAE62F5A}" srcId="{1C485C8E-4243-4676-8E41-A2E3ACCE8D11}" destId="{FDA4A965-70DB-44C0-815A-93A7161A0A84}" srcOrd="0" destOrd="0" parTransId="{BAC1EC85-DB37-4139-A0F2-368514F5DBD3}" sibTransId="{B7152ED2-C744-482F-B39D-1D25826D4BBE}"/>
    <dgm:cxn modelId="{CFF23949-5085-48AB-86F6-392C0B96FAEA}" type="presOf" srcId="{FDA4A965-70DB-44C0-815A-93A7161A0A84}" destId="{842A0C3A-49EB-4736-804F-79FD50C66508}" srcOrd="0" destOrd="0" presId="urn:microsoft.com/office/officeart/2005/8/layout/vList2"/>
    <dgm:cxn modelId="{93C279EC-D182-4D09-841A-A17A4C6CB2AB}" type="presOf" srcId="{1C485C8E-4243-4676-8E41-A2E3ACCE8D11}" destId="{0B30CCAC-ED6D-46A6-9A1C-A42AFD75006F}" srcOrd="0" destOrd="0" presId="urn:microsoft.com/office/officeart/2005/8/layout/vList2"/>
    <dgm:cxn modelId="{4CCDE5E6-03D0-4670-A111-F4FBE857EFAC}"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IN" b="1" dirty="0"/>
            <a:t>C</a:t>
          </a:r>
          <a:r>
            <a:rPr lang="cs-CZ" b="1" dirty="0"/>
            <a:t>on</a:t>
          </a:r>
          <a:r>
            <a:rPr lang="en-US" b="1" dirty="0" err="1"/>
            <a:t>clusion</a:t>
          </a:r>
          <a:r>
            <a:rPr lang="en-US" b="1" dirty="0"/>
            <a:t> and Future Work</a:t>
          </a:r>
          <a:r>
            <a:rPr lang="cs-CZ" b="1" dirty="0"/>
            <a:t> </a:t>
          </a:r>
          <a:endParaRPr lang="en-US" dirty="0"/>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custScaleY="69756" custLinFactNeighborX="6446" custLinFactNeighborY="-2802">
        <dgm:presLayoutVars>
          <dgm:chMax val="0"/>
          <dgm:bulletEnabled val="1"/>
        </dgm:presLayoutVars>
      </dgm:prSet>
      <dgm:spPr/>
    </dgm:pt>
  </dgm:ptLst>
  <dgm:cxnLst>
    <dgm:cxn modelId="{24A6542B-7C82-4726-8440-4677EAE62F5A}" srcId="{1C485C8E-4243-4676-8E41-A2E3ACCE8D11}" destId="{FDA4A965-70DB-44C0-815A-93A7161A0A84}" srcOrd="0" destOrd="0" parTransId="{BAC1EC85-DB37-4139-A0F2-368514F5DBD3}" sibTransId="{B7152ED2-C744-482F-B39D-1D25826D4BBE}"/>
    <dgm:cxn modelId="{72EA3B62-69A5-47B7-A60F-9FA7DC10749C}" type="presOf" srcId="{FDA4A965-70DB-44C0-815A-93A7161A0A84}" destId="{842A0C3A-49EB-4736-804F-79FD50C66508}" srcOrd="0" destOrd="0" presId="urn:microsoft.com/office/officeart/2005/8/layout/vList2"/>
    <dgm:cxn modelId="{8DD388FA-C9CB-4989-AD6B-46B0B0569BC2}" type="presOf" srcId="{1C485C8E-4243-4676-8E41-A2E3ACCE8D11}" destId="{0B30CCAC-ED6D-46A6-9A1C-A42AFD75006F}" srcOrd="0" destOrd="0" presId="urn:microsoft.com/office/officeart/2005/8/layout/vList2"/>
    <dgm:cxn modelId="{72E6FA17-9914-4F2F-B9F8-5D0AE734F4C9}"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3FF404F-1541-4F0A-B514-942611CCE46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3D5C384-5F56-4D2B-B58F-8C472BADA680}">
      <dgm:prSet/>
      <dgm:spPr/>
      <dgm:t>
        <a:bodyPr/>
        <a:lstStyle/>
        <a:p>
          <a:pPr rtl="0"/>
          <a:r>
            <a:rPr lang="en-US" dirty="0"/>
            <a:t>Reference</a:t>
          </a:r>
        </a:p>
      </dgm:t>
    </dgm:pt>
    <dgm:pt modelId="{6A1C68D1-5BA0-43C0-9831-188F7BCB0B4F}" type="parTrans" cxnId="{7E994303-4B3B-47E0-A859-F0994D0F93DD}">
      <dgm:prSet/>
      <dgm:spPr/>
      <dgm:t>
        <a:bodyPr/>
        <a:lstStyle/>
        <a:p>
          <a:endParaRPr lang="en-US"/>
        </a:p>
      </dgm:t>
    </dgm:pt>
    <dgm:pt modelId="{0C284170-10A1-4D52-9EF3-01D2D272880D}" type="sibTrans" cxnId="{7E994303-4B3B-47E0-A859-F0994D0F93DD}">
      <dgm:prSet/>
      <dgm:spPr/>
      <dgm:t>
        <a:bodyPr/>
        <a:lstStyle/>
        <a:p>
          <a:endParaRPr lang="en-US"/>
        </a:p>
      </dgm:t>
    </dgm:pt>
    <dgm:pt modelId="{26BF0150-9B55-4B2E-9DF5-A4D3A504DC43}" type="pres">
      <dgm:prSet presAssocID="{63FF404F-1541-4F0A-B514-942611CCE469}" presName="linear" presStyleCnt="0">
        <dgm:presLayoutVars>
          <dgm:animLvl val="lvl"/>
          <dgm:resizeHandles val="exact"/>
        </dgm:presLayoutVars>
      </dgm:prSet>
      <dgm:spPr/>
    </dgm:pt>
    <dgm:pt modelId="{748BFEF1-A45E-4743-A39E-15D0B47C607D}" type="pres">
      <dgm:prSet presAssocID="{93D5C384-5F56-4D2B-B58F-8C472BADA680}" presName="parentText" presStyleLbl="node1" presStyleIdx="0" presStyleCnt="1">
        <dgm:presLayoutVars>
          <dgm:chMax val="0"/>
          <dgm:bulletEnabled val="1"/>
        </dgm:presLayoutVars>
      </dgm:prSet>
      <dgm:spPr/>
    </dgm:pt>
  </dgm:ptLst>
  <dgm:cxnLst>
    <dgm:cxn modelId="{7E994303-4B3B-47E0-A859-F0994D0F93DD}" srcId="{63FF404F-1541-4F0A-B514-942611CCE469}" destId="{93D5C384-5F56-4D2B-B58F-8C472BADA680}" srcOrd="0" destOrd="0" parTransId="{6A1C68D1-5BA0-43C0-9831-188F7BCB0B4F}" sibTransId="{0C284170-10A1-4D52-9EF3-01D2D272880D}"/>
    <dgm:cxn modelId="{B1076396-F566-4C87-90A3-AA85C644D041}" type="presOf" srcId="{63FF404F-1541-4F0A-B514-942611CCE469}" destId="{26BF0150-9B55-4B2E-9DF5-A4D3A504DC43}" srcOrd="0" destOrd="0" presId="urn:microsoft.com/office/officeart/2005/8/layout/vList2"/>
    <dgm:cxn modelId="{934E60CF-1397-4E36-BA78-17BAF78FAF7D}" type="presOf" srcId="{93D5C384-5F56-4D2B-B58F-8C472BADA680}" destId="{748BFEF1-A45E-4743-A39E-15D0B47C607D}" srcOrd="0" destOrd="0" presId="urn:microsoft.com/office/officeart/2005/8/layout/vList2"/>
    <dgm:cxn modelId="{9CADEEB0-8503-4E57-A22A-8E78EC117FCF}" type="presParOf" srcId="{26BF0150-9B55-4B2E-9DF5-A4D3A504DC43}" destId="{748BFEF1-A45E-4743-A39E-15D0B47C60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138B5D-1D4C-4A7E-8333-022B2224B42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822AEDF-B1EA-4B03-A180-07F6C9137C06}">
      <dgm:prSet/>
      <dgm:spPr/>
      <dgm:t>
        <a:bodyPr/>
        <a:lstStyle/>
        <a:p>
          <a:pPr rtl="0"/>
          <a:r>
            <a:rPr lang="en-US" dirty="0"/>
            <a:t>Introduction</a:t>
          </a:r>
        </a:p>
      </dgm:t>
    </dgm:pt>
    <dgm:pt modelId="{A7ED54D5-B9AD-4206-A2F9-70C48D015EE5}" type="parTrans" cxnId="{7B75C78E-80DA-4E3A-862E-738681D43482}">
      <dgm:prSet/>
      <dgm:spPr/>
      <dgm:t>
        <a:bodyPr/>
        <a:lstStyle/>
        <a:p>
          <a:endParaRPr lang="en-US"/>
        </a:p>
      </dgm:t>
    </dgm:pt>
    <dgm:pt modelId="{3E27C0B2-9EE2-40F8-B10D-3675CCDA31D2}" type="sibTrans" cxnId="{7B75C78E-80DA-4E3A-862E-738681D43482}">
      <dgm:prSet/>
      <dgm:spPr/>
      <dgm:t>
        <a:bodyPr/>
        <a:lstStyle/>
        <a:p>
          <a:endParaRPr lang="en-US"/>
        </a:p>
      </dgm:t>
    </dgm:pt>
    <dgm:pt modelId="{0B38489A-3A27-4553-940E-712822A598AA}" type="pres">
      <dgm:prSet presAssocID="{EE138B5D-1D4C-4A7E-8333-022B2224B420}" presName="linear" presStyleCnt="0">
        <dgm:presLayoutVars>
          <dgm:animLvl val="lvl"/>
          <dgm:resizeHandles val="exact"/>
        </dgm:presLayoutVars>
      </dgm:prSet>
      <dgm:spPr/>
    </dgm:pt>
    <dgm:pt modelId="{25D0D86D-2AB7-4F6C-8E40-B5869A1B261E}" type="pres">
      <dgm:prSet presAssocID="{2822AEDF-B1EA-4B03-A180-07F6C9137C06}" presName="parentText" presStyleLbl="node1" presStyleIdx="0" presStyleCnt="1">
        <dgm:presLayoutVars>
          <dgm:chMax val="0"/>
          <dgm:bulletEnabled val="1"/>
        </dgm:presLayoutVars>
      </dgm:prSet>
      <dgm:spPr/>
    </dgm:pt>
  </dgm:ptLst>
  <dgm:cxnLst>
    <dgm:cxn modelId="{AC46067D-666A-4E36-8872-53AAC37DC277}" type="presOf" srcId="{EE138B5D-1D4C-4A7E-8333-022B2224B420}" destId="{0B38489A-3A27-4553-940E-712822A598AA}" srcOrd="0" destOrd="0" presId="urn:microsoft.com/office/officeart/2005/8/layout/vList2"/>
    <dgm:cxn modelId="{7B75C78E-80DA-4E3A-862E-738681D43482}" srcId="{EE138B5D-1D4C-4A7E-8333-022B2224B420}" destId="{2822AEDF-B1EA-4B03-A180-07F6C9137C06}" srcOrd="0" destOrd="0" parTransId="{A7ED54D5-B9AD-4206-A2F9-70C48D015EE5}" sibTransId="{3E27C0B2-9EE2-40F8-B10D-3675CCDA31D2}"/>
    <dgm:cxn modelId="{9E8666F1-AA7A-4225-9E3A-5C5D3FC05D8B}" type="presOf" srcId="{2822AEDF-B1EA-4B03-A180-07F6C9137C06}" destId="{25D0D86D-2AB7-4F6C-8E40-B5869A1B261E}" srcOrd="0" destOrd="0" presId="urn:microsoft.com/office/officeart/2005/8/layout/vList2"/>
    <dgm:cxn modelId="{2D7A0F95-6BB7-44DE-9D92-FA61A8524B42}" type="presParOf" srcId="{0B38489A-3A27-4553-940E-712822A598AA}" destId="{25D0D86D-2AB7-4F6C-8E40-B5869A1B261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CF076F-E7FC-4979-9997-16187E61C3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D13911-57EA-4B5B-8261-2A21101B5B18}">
      <dgm:prSet/>
      <dgm:spPr/>
      <dgm:t>
        <a:bodyPr/>
        <a:lstStyle/>
        <a:p>
          <a:pPr rtl="0"/>
          <a:r>
            <a:rPr lang="en-US" dirty="0"/>
            <a:t>Literature Survey</a:t>
          </a:r>
        </a:p>
      </dgm:t>
    </dgm:pt>
    <dgm:pt modelId="{1DD2DEB2-D863-46FB-A3DA-3B9B3B96F922}" type="parTrans" cxnId="{B5DE6418-346A-4AD2-872E-EC54497863F5}">
      <dgm:prSet/>
      <dgm:spPr/>
      <dgm:t>
        <a:bodyPr/>
        <a:lstStyle/>
        <a:p>
          <a:endParaRPr lang="en-US"/>
        </a:p>
      </dgm:t>
    </dgm:pt>
    <dgm:pt modelId="{6C2B0414-D41E-454E-BD88-3FE3C61A1FF9}" type="sibTrans" cxnId="{B5DE6418-346A-4AD2-872E-EC54497863F5}">
      <dgm:prSet/>
      <dgm:spPr/>
      <dgm:t>
        <a:bodyPr/>
        <a:lstStyle/>
        <a:p>
          <a:endParaRPr lang="en-US"/>
        </a:p>
      </dgm:t>
    </dgm:pt>
    <dgm:pt modelId="{930911C4-D6EA-4EE8-9EDA-A778062602A9}" type="pres">
      <dgm:prSet presAssocID="{1ACF076F-E7FC-4979-9997-16187E61C344}" presName="linear" presStyleCnt="0">
        <dgm:presLayoutVars>
          <dgm:animLvl val="lvl"/>
          <dgm:resizeHandles val="exact"/>
        </dgm:presLayoutVars>
      </dgm:prSet>
      <dgm:spPr/>
    </dgm:pt>
    <dgm:pt modelId="{73A5C654-7167-44C6-9240-DFD45D440EBB}" type="pres">
      <dgm:prSet presAssocID="{F8D13911-57EA-4B5B-8261-2A21101B5B18}" presName="parentText" presStyleLbl="node1" presStyleIdx="0" presStyleCnt="1" custScaleY="65774">
        <dgm:presLayoutVars>
          <dgm:chMax val="0"/>
          <dgm:bulletEnabled val="1"/>
        </dgm:presLayoutVars>
      </dgm:prSet>
      <dgm:spPr/>
    </dgm:pt>
  </dgm:ptLst>
  <dgm:cxnLst>
    <dgm:cxn modelId="{B5DE6418-346A-4AD2-872E-EC54497863F5}" srcId="{1ACF076F-E7FC-4979-9997-16187E61C344}" destId="{F8D13911-57EA-4B5B-8261-2A21101B5B18}" srcOrd="0" destOrd="0" parTransId="{1DD2DEB2-D863-46FB-A3DA-3B9B3B96F922}" sibTransId="{6C2B0414-D41E-454E-BD88-3FE3C61A1FF9}"/>
    <dgm:cxn modelId="{93E75A39-E406-451A-8225-4707FF255DF6}" type="presOf" srcId="{F8D13911-57EA-4B5B-8261-2A21101B5B18}" destId="{73A5C654-7167-44C6-9240-DFD45D440EBB}" srcOrd="0" destOrd="0" presId="urn:microsoft.com/office/officeart/2005/8/layout/vList2"/>
    <dgm:cxn modelId="{BAF55578-BC8F-4F63-B5E7-C51DDE464BDF}" type="presOf" srcId="{1ACF076F-E7FC-4979-9997-16187E61C344}" destId="{930911C4-D6EA-4EE8-9EDA-A778062602A9}" srcOrd="0" destOrd="0" presId="urn:microsoft.com/office/officeart/2005/8/layout/vList2"/>
    <dgm:cxn modelId="{0037BB4C-F37F-4B49-850C-77C952D6CF85}" type="presParOf" srcId="{930911C4-D6EA-4EE8-9EDA-A778062602A9}" destId="{73A5C654-7167-44C6-9240-DFD45D440E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CF076F-E7FC-4979-9997-16187E61C3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D13911-57EA-4B5B-8261-2A21101B5B18}">
      <dgm:prSet/>
      <dgm:spPr/>
      <dgm:t>
        <a:bodyPr/>
        <a:lstStyle/>
        <a:p>
          <a:pPr rtl="0"/>
          <a:r>
            <a:rPr lang="en-US" dirty="0"/>
            <a:t>Literature Survey</a:t>
          </a:r>
        </a:p>
      </dgm:t>
    </dgm:pt>
    <dgm:pt modelId="{1DD2DEB2-D863-46FB-A3DA-3B9B3B96F922}" type="parTrans" cxnId="{B5DE6418-346A-4AD2-872E-EC54497863F5}">
      <dgm:prSet/>
      <dgm:spPr/>
      <dgm:t>
        <a:bodyPr/>
        <a:lstStyle/>
        <a:p>
          <a:endParaRPr lang="en-US"/>
        </a:p>
      </dgm:t>
    </dgm:pt>
    <dgm:pt modelId="{6C2B0414-D41E-454E-BD88-3FE3C61A1FF9}" type="sibTrans" cxnId="{B5DE6418-346A-4AD2-872E-EC54497863F5}">
      <dgm:prSet/>
      <dgm:spPr/>
      <dgm:t>
        <a:bodyPr/>
        <a:lstStyle/>
        <a:p>
          <a:endParaRPr lang="en-US"/>
        </a:p>
      </dgm:t>
    </dgm:pt>
    <dgm:pt modelId="{930911C4-D6EA-4EE8-9EDA-A778062602A9}" type="pres">
      <dgm:prSet presAssocID="{1ACF076F-E7FC-4979-9997-16187E61C344}" presName="linear" presStyleCnt="0">
        <dgm:presLayoutVars>
          <dgm:animLvl val="lvl"/>
          <dgm:resizeHandles val="exact"/>
        </dgm:presLayoutVars>
      </dgm:prSet>
      <dgm:spPr/>
    </dgm:pt>
    <dgm:pt modelId="{73A5C654-7167-44C6-9240-DFD45D440EBB}" type="pres">
      <dgm:prSet presAssocID="{F8D13911-57EA-4B5B-8261-2A21101B5B18}" presName="parentText" presStyleLbl="node1" presStyleIdx="0" presStyleCnt="1" custScaleY="65774" custLinFactNeighborX="673" custLinFactNeighborY="3184">
        <dgm:presLayoutVars>
          <dgm:chMax val="0"/>
          <dgm:bulletEnabled val="1"/>
        </dgm:presLayoutVars>
      </dgm:prSet>
      <dgm:spPr/>
    </dgm:pt>
  </dgm:ptLst>
  <dgm:cxnLst>
    <dgm:cxn modelId="{B5DE6418-346A-4AD2-872E-EC54497863F5}" srcId="{1ACF076F-E7FC-4979-9997-16187E61C344}" destId="{F8D13911-57EA-4B5B-8261-2A21101B5B18}" srcOrd="0" destOrd="0" parTransId="{1DD2DEB2-D863-46FB-A3DA-3B9B3B96F922}" sibTransId="{6C2B0414-D41E-454E-BD88-3FE3C61A1FF9}"/>
    <dgm:cxn modelId="{9CD34C62-6437-4417-B7DD-2B50DACC15FA}" type="presOf" srcId="{1ACF076F-E7FC-4979-9997-16187E61C344}" destId="{930911C4-D6EA-4EE8-9EDA-A778062602A9}" srcOrd="0" destOrd="0" presId="urn:microsoft.com/office/officeart/2005/8/layout/vList2"/>
    <dgm:cxn modelId="{E16B9BB3-9E32-4E6A-9B84-9C8499E4655F}" type="presOf" srcId="{F8D13911-57EA-4B5B-8261-2A21101B5B18}" destId="{73A5C654-7167-44C6-9240-DFD45D440EBB}" srcOrd="0" destOrd="0" presId="urn:microsoft.com/office/officeart/2005/8/layout/vList2"/>
    <dgm:cxn modelId="{E03558B4-CDB6-4225-8611-FEE43937EF8F}" type="presParOf" srcId="{930911C4-D6EA-4EE8-9EDA-A778062602A9}" destId="{73A5C654-7167-44C6-9240-DFD45D440E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CF076F-E7FC-4979-9997-16187E61C3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8D13911-57EA-4B5B-8261-2A21101B5B18}">
      <dgm:prSet/>
      <dgm:spPr/>
      <dgm:t>
        <a:bodyPr/>
        <a:lstStyle/>
        <a:p>
          <a:pPr rtl="0"/>
          <a:r>
            <a:rPr lang="en-US" dirty="0"/>
            <a:t>Literature Survey</a:t>
          </a:r>
        </a:p>
      </dgm:t>
    </dgm:pt>
    <dgm:pt modelId="{1DD2DEB2-D863-46FB-A3DA-3B9B3B96F922}" type="parTrans" cxnId="{B5DE6418-346A-4AD2-872E-EC54497863F5}">
      <dgm:prSet/>
      <dgm:spPr/>
      <dgm:t>
        <a:bodyPr/>
        <a:lstStyle/>
        <a:p>
          <a:endParaRPr lang="en-US"/>
        </a:p>
      </dgm:t>
    </dgm:pt>
    <dgm:pt modelId="{6C2B0414-D41E-454E-BD88-3FE3C61A1FF9}" type="sibTrans" cxnId="{B5DE6418-346A-4AD2-872E-EC54497863F5}">
      <dgm:prSet/>
      <dgm:spPr/>
      <dgm:t>
        <a:bodyPr/>
        <a:lstStyle/>
        <a:p>
          <a:endParaRPr lang="en-US"/>
        </a:p>
      </dgm:t>
    </dgm:pt>
    <dgm:pt modelId="{930911C4-D6EA-4EE8-9EDA-A778062602A9}" type="pres">
      <dgm:prSet presAssocID="{1ACF076F-E7FC-4979-9997-16187E61C344}" presName="linear" presStyleCnt="0">
        <dgm:presLayoutVars>
          <dgm:animLvl val="lvl"/>
          <dgm:resizeHandles val="exact"/>
        </dgm:presLayoutVars>
      </dgm:prSet>
      <dgm:spPr/>
    </dgm:pt>
    <dgm:pt modelId="{73A5C654-7167-44C6-9240-DFD45D440EBB}" type="pres">
      <dgm:prSet presAssocID="{F8D13911-57EA-4B5B-8261-2A21101B5B18}" presName="parentText" presStyleLbl="node1" presStyleIdx="0" presStyleCnt="1" custScaleY="65774">
        <dgm:presLayoutVars>
          <dgm:chMax val="0"/>
          <dgm:bulletEnabled val="1"/>
        </dgm:presLayoutVars>
      </dgm:prSet>
      <dgm:spPr/>
    </dgm:pt>
  </dgm:ptLst>
  <dgm:cxnLst>
    <dgm:cxn modelId="{B5DE6418-346A-4AD2-872E-EC54497863F5}" srcId="{1ACF076F-E7FC-4979-9997-16187E61C344}" destId="{F8D13911-57EA-4B5B-8261-2A21101B5B18}" srcOrd="0" destOrd="0" parTransId="{1DD2DEB2-D863-46FB-A3DA-3B9B3B96F922}" sibTransId="{6C2B0414-D41E-454E-BD88-3FE3C61A1FF9}"/>
    <dgm:cxn modelId="{9A54ED96-B914-49DA-90A5-29B3690E1C49}" type="presOf" srcId="{F8D13911-57EA-4B5B-8261-2A21101B5B18}" destId="{73A5C654-7167-44C6-9240-DFD45D440EBB}" srcOrd="0" destOrd="0" presId="urn:microsoft.com/office/officeart/2005/8/layout/vList2"/>
    <dgm:cxn modelId="{C3DECFD9-8792-43D2-91DC-49A73C5E3807}" type="presOf" srcId="{1ACF076F-E7FC-4979-9997-16187E61C344}" destId="{930911C4-D6EA-4EE8-9EDA-A778062602A9}" srcOrd="0" destOrd="0" presId="urn:microsoft.com/office/officeart/2005/8/layout/vList2"/>
    <dgm:cxn modelId="{C2AFA208-ED16-4319-A846-67FDA10937FC}" type="presParOf" srcId="{930911C4-D6EA-4EE8-9EDA-A778062602A9}" destId="{73A5C654-7167-44C6-9240-DFD45D440EB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rtl="0"/>
          <a:r>
            <a:rPr lang="en-US" dirty="0"/>
            <a:t>Objectives</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dgm:presLayoutVars>
          <dgm:chMax val="0"/>
          <dgm:bulletEnabled val="1"/>
        </dgm:presLayoutVars>
      </dgm:prSet>
      <dgm:spPr/>
    </dgm:pt>
  </dgm:ptLst>
  <dgm:cxnLst>
    <dgm:cxn modelId="{24A6542B-7C82-4726-8440-4677EAE62F5A}" srcId="{1C485C8E-4243-4676-8E41-A2E3ACCE8D11}" destId="{FDA4A965-70DB-44C0-815A-93A7161A0A84}" srcOrd="0" destOrd="0" parTransId="{BAC1EC85-DB37-4139-A0F2-368514F5DBD3}" sibTransId="{B7152ED2-C744-482F-B39D-1D25826D4BBE}"/>
    <dgm:cxn modelId="{423BA267-6B6E-4B9B-9E45-7419569CCF2C}" type="presOf" srcId="{1C485C8E-4243-4676-8E41-A2E3ACCE8D11}" destId="{0B30CCAC-ED6D-46A6-9A1C-A42AFD75006F}" srcOrd="0" destOrd="0" presId="urn:microsoft.com/office/officeart/2005/8/layout/vList2"/>
    <dgm:cxn modelId="{B5C73E70-372D-45A2-A04A-A0190ABFECAA}" type="presOf" srcId="{FDA4A965-70DB-44C0-815A-93A7161A0A84}" destId="{842A0C3A-49EB-4736-804F-79FD50C66508}" srcOrd="0" destOrd="0" presId="urn:microsoft.com/office/officeart/2005/8/layout/vList2"/>
    <dgm:cxn modelId="{2F94A365-9666-4257-9843-7A84B669EA78}"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rtl="0"/>
          <a:r>
            <a:rPr lang="en-US" dirty="0"/>
            <a:t>System Architecture</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custLinFactNeighborX="4953" custLinFactNeighborY="-2878">
        <dgm:presLayoutVars>
          <dgm:chMax val="0"/>
          <dgm:bulletEnabled val="1"/>
        </dgm:presLayoutVars>
      </dgm:prSet>
      <dgm:spPr/>
    </dgm:pt>
  </dgm:ptLst>
  <dgm:cxnLst>
    <dgm:cxn modelId="{24A6542B-7C82-4726-8440-4677EAE62F5A}" srcId="{1C485C8E-4243-4676-8E41-A2E3ACCE8D11}" destId="{FDA4A965-70DB-44C0-815A-93A7161A0A84}" srcOrd="0" destOrd="0" parTransId="{BAC1EC85-DB37-4139-A0F2-368514F5DBD3}" sibTransId="{B7152ED2-C744-482F-B39D-1D25826D4BBE}"/>
    <dgm:cxn modelId="{01769AA8-8F25-4832-93A3-E3ACE37FDE09}" type="presOf" srcId="{FDA4A965-70DB-44C0-815A-93A7161A0A84}" destId="{842A0C3A-49EB-4736-804F-79FD50C66508}" srcOrd="0" destOrd="0" presId="urn:microsoft.com/office/officeart/2005/8/layout/vList2"/>
    <dgm:cxn modelId="{C23C34BC-18C4-4BF6-99BA-C6701B6FC3BA}" type="presOf" srcId="{1C485C8E-4243-4676-8E41-A2E3ACCE8D11}" destId="{0B30CCAC-ED6D-46A6-9A1C-A42AFD75006F}" srcOrd="0" destOrd="0" presId="urn:microsoft.com/office/officeart/2005/8/layout/vList2"/>
    <dgm:cxn modelId="{42BBE851-8AED-4547-A222-372554F6DE3D}"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rtl="0"/>
          <a:r>
            <a:rPr lang="en-US" dirty="0"/>
            <a:t>Methodology</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dgm:presLayoutVars>
          <dgm:chMax val="0"/>
          <dgm:bulletEnabled val="1"/>
        </dgm:presLayoutVars>
      </dgm:prSet>
      <dgm:spPr/>
    </dgm:pt>
  </dgm:ptLst>
  <dgm:cxnLst>
    <dgm:cxn modelId="{24A6542B-7C82-4726-8440-4677EAE62F5A}" srcId="{1C485C8E-4243-4676-8E41-A2E3ACCE8D11}" destId="{FDA4A965-70DB-44C0-815A-93A7161A0A84}" srcOrd="0" destOrd="0" parTransId="{BAC1EC85-DB37-4139-A0F2-368514F5DBD3}" sibTransId="{B7152ED2-C744-482F-B39D-1D25826D4BBE}"/>
    <dgm:cxn modelId="{01AE9287-AF4F-4921-B005-982D5C545F2F}" type="presOf" srcId="{FDA4A965-70DB-44C0-815A-93A7161A0A84}" destId="{842A0C3A-49EB-4736-804F-79FD50C66508}" srcOrd="0" destOrd="0" presId="urn:microsoft.com/office/officeart/2005/8/layout/vList2"/>
    <dgm:cxn modelId="{C36A04EA-BA5D-48D7-A349-0E6EBC32E7D1}" type="presOf" srcId="{1C485C8E-4243-4676-8E41-A2E3ACCE8D11}" destId="{0B30CCAC-ED6D-46A6-9A1C-A42AFD75006F}" srcOrd="0" destOrd="0" presId="urn:microsoft.com/office/officeart/2005/8/layout/vList2"/>
    <dgm:cxn modelId="{58E1309D-876A-4BE3-92E8-639995CB447F}"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C485C8E-4243-4676-8E41-A2E3ACCE8D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DA4A965-70DB-44C0-815A-93A7161A0A84}">
      <dgm:prSet/>
      <dgm:spPr/>
      <dgm:t>
        <a:bodyPr/>
        <a:lstStyle/>
        <a:p>
          <a:pPr algn="ctr" rtl="0"/>
          <a:r>
            <a:rPr lang="en-US" dirty="0"/>
            <a:t>Implementation</a:t>
          </a:r>
        </a:p>
      </dgm:t>
    </dgm:pt>
    <dgm:pt modelId="{BAC1EC85-DB37-4139-A0F2-368514F5DBD3}" type="parTrans" cxnId="{24A6542B-7C82-4726-8440-4677EAE62F5A}">
      <dgm:prSet/>
      <dgm:spPr/>
      <dgm:t>
        <a:bodyPr/>
        <a:lstStyle/>
        <a:p>
          <a:endParaRPr lang="en-US"/>
        </a:p>
      </dgm:t>
    </dgm:pt>
    <dgm:pt modelId="{B7152ED2-C744-482F-B39D-1D25826D4BBE}" type="sibTrans" cxnId="{24A6542B-7C82-4726-8440-4677EAE62F5A}">
      <dgm:prSet/>
      <dgm:spPr/>
      <dgm:t>
        <a:bodyPr/>
        <a:lstStyle/>
        <a:p>
          <a:endParaRPr lang="en-US"/>
        </a:p>
      </dgm:t>
    </dgm:pt>
    <dgm:pt modelId="{0B30CCAC-ED6D-46A6-9A1C-A42AFD75006F}" type="pres">
      <dgm:prSet presAssocID="{1C485C8E-4243-4676-8E41-A2E3ACCE8D11}" presName="linear" presStyleCnt="0">
        <dgm:presLayoutVars>
          <dgm:animLvl val="lvl"/>
          <dgm:resizeHandles val="exact"/>
        </dgm:presLayoutVars>
      </dgm:prSet>
      <dgm:spPr/>
    </dgm:pt>
    <dgm:pt modelId="{842A0C3A-49EB-4736-804F-79FD50C66508}" type="pres">
      <dgm:prSet presAssocID="{FDA4A965-70DB-44C0-815A-93A7161A0A84}" presName="parentText" presStyleLbl="node1" presStyleIdx="0" presStyleCnt="1" custScaleY="69756" custLinFactNeighborX="-1449" custLinFactNeighborY="-8299">
        <dgm:presLayoutVars>
          <dgm:chMax val="0"/>
          <dgm:bulletEnabled val="1"/>
        </dgm:presLayoutVars>
      </dgm:prSet>
      <dgm:spPr/>
    </dgm:pt>
  </dgm:ptLst>
  <dgm:cxnLst>
    <dgm:cxn modelId="{24A6542B-7C82-4726-8440-4677EAE62F5A}" srcId="{1C485C8E-4243-4676-8E41-A2E3ACCE8D11}" destId="{FDA4A965-70DB-44C0-815A-93A7161A0A84}" srcOrd="0" destOrd="0" parTransId="{BAC1EC85-DB37-4139-A0F2-368514F5DBD3}" sibTransId="{B7152ED2-C744-482F-B39D-1D25826D4BBE}"/>
    <dgm:cxn modelId="{5CAB8160-4435-45C0-9878-987B56033578}" type="presOf" srcId="{FDA4A965-70DB-44C0-815A-93A7161A0A84}" destId="{842A0C3A-49EB-4736-804F-79FD50C66508}" srcOrd="0" destOrd="0" presId="urn:microsoft.com/office/officeart/2005/8/layout/vList2"/>
    <dgm:cxn modelId="{EF2F84BF-2966-4CA2-8ACB-CDC12A2EA6DA}" type="presOf" srcId="{1C485C8E-4243-4676-8E41-A2E3ACCE8D11}" destId="{0B30CCAC-ED6D-46A6-9A1C-A42AFD75006F}" srcOrd="0" destOrd="0" presId="urn:microsoft.com/office/officeart/2005/8/layout/vList2"/>
    <dgm:cxn modelId="{EC6152BB-0808-4164-A021-A184245330AF}" type="presParOf" srcId="{0B30CCAC-ED6D-46A6-9A1C-A42AFD75006F}" destId="{842A0C3A-49EB-4736-804F-79FD50C6650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8FA293-6288-4FD9-8A3B-260C6E7CE6F0}">
      <dsp:nvSpPr>
        <dsp:cNvPr id="0" name=""/>
        <dsp:cNvSpPr/>
      </dsp:nvSpPr>
      <dsp:spPr>
        <a:xfrm>
          <a:off x="0" y="239080"/>
          <a:ext cx="9144000" cy="19094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l" defTabSz="2133600" rtl="0">
            <a:lnSpc>
              <a:spcPct val="90000"/>
            </a:lnSpc>
            <a:spcBef>
              <a:spcPct val="0"/>
            </a:spcBef>
            <a:spcAft>
              <a:spcPct val="35000"/>
            </a:spcAft>
            <a:buNone/>
          </a:pPr>
          <a:r>
            <a:rPr lang="en-US" sz="4800" kern="1200" dirty="0">
              <a:solidFill>
                <a:schemeClr val="bg1"/>
              </a:solidFill>
            </a:rPr>
            <a:t>Autism Spectrum Disorder Prediction using Machine Learning</a:t>
          </a:r>
        </a:p>
      </dsp:txBody>
      <dsp:txXfrm>
        <a:off x="93211" y="332291"/>
        <a:ext cx="8957578" cy="172301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84378"/>
          <a:ext cx="10515600"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Implementation</a:t>
          </a:r>
        </a:p>
      </dsp:txBody>
      <dsp:txXfrm>
        <a:off x="52271" y="136649"/>
        <a:ext cx="10411058" cy="9662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84378"/>
          <a:ext cx="10515600"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Implementation</a:t>
          </a:r>
        </a:p>
      </dsp:txBody>
      <dsp:txXfrm>
        <a:off x="52271" y="136649"/>
        <a:ext cx="10411058" cy="96624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0"/>
          <a:ext cx="10515600"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Results</a:t>
          </a:r>
        </a:p>
      </dsp:txBody>
      <dsp:txXfrm>
        <a:off x="52271" y="52271"/>
        <a:ext cx="10411058" cy="96624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17926"/>
          <a:ext cx="11193484"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Results</a:t>
          </a:r>
        </a:p>
      </dsp:txBody>
      <dsp:txXfrm>
        <a:off x="52271" y="70197"/>
        <a:ext cx="11088942" cy="9662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84378"/>
          <a:ext cx="11162107"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Results</a:t>
          </a:r>
        </a:p>
      </dsp:txBody>
      <dsp:txXfrm>
        <a:off x="52271" y="136649"/>
        <a:ext cx="11057565" cy="96624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123997"/>
          <a:ext cx="11379462"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Comparison with existing work</a:t>
          </a:r>
        </a:p>
      </dsp:txBody>
      <dsp:txXfrm>
        <a:off x="52271" y="176268"/>
        <a:ext cx="11274920" cy="96624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84378"/>
          <a:ext cx="11379462"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IN" sz="4400" b="1" kern="1200" dirty="0"/>
            <a:t>C</a:t>
          </a:r>
          <a:r>
            <a:rPr lang="cs-CZ" sz="4400" b="1" kern="1200" dirty="0"/>
            <a:t>on</a:t>
          </a:r>
          <a:r>
            <a:rPr lang="en-US" sz="4400" b="1" kern="1200" dirty="0" err="1"/>
            <a:t>clusion</a:t>
          </a:r>
          <a:r>
            <a:rPr lang="en-US" sz="4400" b="1" kern="1200" dirty="0"/>
            <a:t> and Future Work</a:t>
          </a:r>
          <a:r>
            <a:rPr lang="cs-CZ" sz="4400" b="1" kern="1200" dirty="0"/>
            <a:t> </a:t>
          </a:r>
          <a:endParaRPr lang="en-US" sz="4400" kern="1200" dirty="0"/>
        </a:p>
      </dsp:txBody>
      <dsp:txXfrm>
        <a:off x="52271" y="136649"/>
        <a:ext cx="11274920" cy="9662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8BFEF1-A45E-4743-A39E-15D0B47C607D}">
      <dsp:nvSpPr>
        <dsp:cNvPr id="0" name=""/>
        <dsp:cNvSpPr/>
      </dsp:nvSpPr>
      <dsp:spPr>
        <a:xfrm>
          <a:off x="0" y="3193"/>
          <a:ext cx="10515600"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dirty="0"/>
            <a:t>Reference</a:t>
          </a:r>
        </a:p>
      </dsp:txBody>
      <dsp:txXfrm>
        <a:off x="64397" y="67590"/>
        <a:ext cx="10386806" cy="11903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0D86D-2AB7-4F6C-8E40-B5869A1B261E}">
      <dsp:nvSpPr>
        <dsp:cNvPr id="0" name=""/>
        <dsp:cNvSpPr/>
      </dsp:nvSpPr>
      <dsp:spPr>
        <a:xfrm>
          <a:off x="0" y="8341"/>
          <a:ext cx="10847117" cy="103135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marL="0" lvl="0" indent="0" algn="l" defTabSz="1911350" rtl="0">
            <a:lnSpc>
              <a:spcPct val="90000"/>
            </a:lnSpc>
            <a:spcBef>
              <a:spcPct val="0"/>
            </a:spcBef>
            <a:spcAft>
              <a:spcPct val="35000"/>
            </a:spcAft>
            <a:buNone/>
          </a:pPr>
          <a:r>
            <a:rPr lang="en-US" sz="4300" kern="1200" dirty="0"/>
            <a:t>Introduction</a:t>
          </a:r>
        </a:p>
      </dsp:txBody>
      <dsp:txXfrm>
        <a:off x="50347" y="58688"/>
        <a:ext cx="10746423" cy="9306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5C654-7167-44C6-9240-DFD45D440EBB}">
      <dsp:nvSpPr>
        <dsp:cNvPr id="0" name=""/>
        <dsp:cNvSpPr/>
      </dsp:nvSpPr>
      <dsp:spPr>
        <a:xfrm>
          <a:off x="0" y="48878"/>
          <a:ext cx="10586851" cy="10096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Literature Survey</a:t>
          </a:r>
        </a:p>
      </dsp:txBody>
      <dsp:txXfrm>
        <a:off x="49287" y="98165"/>
        <a:ext cx="10488277" cy="911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5C654-7167-44C6-9240-DFD45D440EBB}">
      <dsp:nvSpPr>
        <dsp:cNvPr id="0" name=""/>
        <dsp:cNvSpPr/>
      </dsp:nvSpPr>
      <dsp:spPr>
        <a:xfrm>
          <a:off x="0" y="97754"/>
          <a:ext cx="10586851" cy="10096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Literature Survey</a:t>
          </a:r>
        </a:p>
      </dsp:txBody>
      <dsp:txXfrm>
        <a:off x="49287" y="147041"/>
        <a:ext cx="10488277" cy="9110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A5C654-7167-44C6-9240-DFD45D440EBB}">
      <dsp:nvSpPr>
        <dsp:cNvPr id="0" name=""/>
        <dsp:cNvSpPr/>
      </dsp:nvSpPr>
      <dsp:spPr>
        <a:xfrm>
          <a:off x="0" y="48878"/>
          <a:ext cx="10586851" cy="100965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rtl="0">
            <a:lnSpc>
              <a:spcPct val="90000"/>
            </a:lnSpc>
            <a:spcBef>
              <a:spcPct val="0"/>
            </a:spcBef>
            <a:spcAft>
              <a:spcPct val="35000"/>
            </a:spcAft>
            <a:buNone/>
          </a:pPr>
          <a:r>
            <a:rPr lang="en-US" sz="4200" kern="1200" dirty="0"/>
            <a:t>Literature Survey</a:t>
          </a:r>
        </a:p>
      </dsp:txBody>
      <dsp:txXfrm>
        <a:off x="49287" y="98165"/>
        <a:ext cx="10488277" cy="91108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3193"/>
          <a:ext cx="10701578"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dirty="0"/>
            <a:t>Objectives</a:t>
          </a:r>
        </a:p>
      </dsp:txBody>
      <dsp:txXfrm>
        <a:off x="64397" y="67590"/>
        <a:ext cx="10572784" cy="11903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0"/>
          <a:ext cx="11092542"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dirty="0"/>
            <a:t>System Architecture</a:t>
          </a:r>
        </a:p>
      </dsp:txBody>
      <dsp:txXfrm>
        <a:off x="64397" y="64397"/>
        <a:ext cx="10963748" cy="11903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3193"/>
          <a:ext cx="10701578" cy="131917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l" defTabSz="2444750" rtl="0">
            <a:lnSpc>
              <a:spcPct val="90000"/>
            </a:lnSpc>
            <a:spcBef>
              <a:spcPct val="0"/>
            </a:spcBef>
            <a:spcAft>
              <a:spcPct val="35000"/>
            </a:spcAft>
            <a:buNone/>
          </a:pPr>
          <a:r>
            <a:rPr lang="en-US" sz="5500" kern="1200" dirty="0"/>
            <a:t>Methodology</a:t>
          </a:r>
        </a:p>
      </dsp:txBody>
      <dsp:txXfrm>
        <a:off x="64397" y="67590"/>
        <a:ext cx="10572784" cy="119038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2A0C3A-49EB-4736-804F-79FD50C66508}">
      <dsp:nvSpPr>
        <dsp:cNvPr id="0" name=""/>
        <dsp:cNvSpPr/>
      </dsp:nvSpPr>
      <dsp:spPr>
        <a:xfrm>
          <a:off x="0" y="0"/>
          <a:ext cx="10515600" cy="107078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rtl="0">
            <a:lnSpc>
              <a:spcPct val="90000"/>
            </a:lnSpc>
            <a:spcBef>
              <a:spcPct val="0"/>
            </a:spcBef>
            <a:spcAft>
              <a:spcPct val="35000"/>
            </a:spcAft>
            <a:buNone/>
          </a:pPr>
          <a:r>
            <a:rPr lang="en-US" sz="4400" kern="1200" dirty="0"/>
            <a:t>Implementation</a:t>
          </a:r>
        </a:p>
      </dsp:txBody>
      <dsp:txXfrm>
        <a:off x="52271" y="52271"/>
        <a:ext cx="10411058" cy="9662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366428-3F11-8145-AFBF-03784053BCCC}" type="datetimeFigureOut">
              <a:rPr lang="en-US" smtClean="0"/>
              <a:t>5/11/2025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F5DE83-9CA4-DF49-A0A6-FB465903B54D}" type="slidenum">
              <a:rPr lang="en-US" smtClean="0"/>
              <a:t>‹#›</a:t>
            </a:fld>
            <a:endParaRPr lang="en-US"/>
          </a:p>
        </p:txBody>
      </p:sp>
    </p:spTree>
    <p:extLst>
      <p:ext uri="{BB962C8B-B14F-4D97-AF65-F5344CB8AC3E}">
        <p14:creationId xmlns:p14="http://schemas.microsoft.com/office/powerpoint/2010/main" val="1242769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2"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2"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4D6CE26-82CC-44F8-8B4A-A3421868A419}"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1495658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D6CE26-82CC-44F8-8B4A-A3421868A419}"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2139363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D6CE26-82CC-44F8-8B4A-A3421868A419}"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1866054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2243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4" name="Group 3"/>
          <p:cNvGrpSpPr/>
          <p:nvPr userDrawn="1"/>
        </p:nvGrpSpPr>
        <p:grpSpPr>
          <a:xfrm>
            <a:off x="3791745" y="502830"/>
            <a:ext cx="4608512" cy="4620329"/>
            <a:chOff x="1115616" y="1275607"/>
            <a:chExt cx="2585656" cy="2592286"/>
          </a:xfrm>
        </p:grpSpPr>
        <p:pic>
          <p:nvPicPr>
            <p:cNvPr id="5" name="Picture 2" descr="E:\002-KIMS BUSINESS\007-02-Googleslidesppt\02-GSppt-Contents-Kim\20170215\03-abs\item01-png.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115616" y="1275607"/>
              <a:ext cx="2585656" cy="259228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p:cNvSpPr/>
            <p:nvPr userDrawn="1"/>
          </p:nvSpPr>
          <p:spPr>
            <a:xfrm>
              <a:off x="1796376" y="1959682"/>
              <a:ext cx="1224136" cy="1224136"/>
            </a:xfrm>
            <a:prstGeom prst="ellipse">
              <a:avLst/>
            </a:prstGeom>
            <a:solidFill>
              <a:schemeClr val="bg1"/>
            </a:solidFill>
            <a:ln>
              <a:noFill/>
            </a:ln>
            <a:effectLst>
              <a:innerShdw blurRad="63500" dist="38100" dir="18900000">
                <a:prstClr val="black">
                  <a:alpha val="29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endParaRPr>
            </a:p>
          </p:txBody>
        </p:sp>
      </p:grpSp>
      <p:sp>
        <p:nvSpPr>
          <p:cNvPr id="7" name="Text Placeholder 9"/>
          <p:cNvSpPr>
            <a:spLocks noGrp="1"/>
          </p:cNvSpPr>
          <p:nvPr>
            <p:ph type="body" sz="quarter" idx="10" hasCustomPrompt="1"/>
          </p:nvPr>
        </p:nvSpPr>
        <p:spPr>
          <a:xfrm>
            <a:off x="3772131" y="5106393"/>
            <a:ext cx="4608512" cy="768084"/>
          </a:xfrm>
          <a:prstGeom prst="rect">
            <a:avLst/>
          </a:prstGeom>
        </p:spPr>
        <p:txBody>
          <a:bodyPr lIns="121917" tIns="60958" rIns="121917" bIns="60958" anchor="ctr"/>
          <a:lstStyle>
            <a:lvl1pPr marL="0" indent="0" algn="ctr">
              <a:buNone/>
              <a:defRPr sz="4800" b="1" baseline="0">
                <a:solidFill>
                  <a:schemeClr val="tx1">
                    <a:lumMod val="75000"/>
                    <a:lumOff val="25000"/>
                  </a:schemeClr>
                </a:solidFill>
                <a:latin typeface="+mj-lt"/>
                <a:cs typeface="Arial" pitchFamily="34" charset="0"/>
              </a:defRPr>
            </a:lvl1pPr>
          </a:lstStyle>
          <a:p>
            <a:pPr lvl="0"/>
            <a:r>
              <a:rPr lang="en-US" altLang="ko-KR" dirty="0"/>
              <a:t>Welcome!!</a:t>
            </a:r>
          </a:p>
        </p:txBody>
      </p:sp>
      <p:sp>
        <p:nvSpPr>
          <p:cNvPr id="8" name="Text Placeholder 9"/>
          <p:cNvSpPr>
            <a:spLocks noGrp="1"/>
          </p:cNvSpPr>
          <p:nvPr>
            <p:ph type="body" sz="quarter" idx="11" hasCustomPrompt="1"/>
          </p:nvPr>
        </p:nvSpPr>
        <p:spPr>
          <a:xfrm>
            <a:off x="3771933" y="5925281"/>
            <a:ext cx="4608512"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65692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Text Placeholder 9"/>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52358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14992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 hasCustomPrompt="1"/>
          </p:nvPr>
        </p:nvSpPr>
        <p:spPr>
          <a:xfrm>
            <a:off x="1151424" y="2133096"/>
            <a:ext cx="1920000" cy="1920000"/>
          </a:xfrm>
          <a:prstGeom prst="ellipse">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3789508" y="2129832"/>
            <a:ext cx="1920000" cy="1920000"/>
          </a:xfrm>
          <a:prstGeom prst="ellipse">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6446311" y="2129832"/>
            <a:ext cx="1920000" cy="1920000"/>
          </a:xfrm>
          <a:prstGeom prst="ellipse">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9102681" y="2133096"/>
            <a:ext cx="1920000" cy="1920000"/>
          </a:xfrm>
          <a:prstGeom prst="ellipse">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2" name="Block Arc 1"/>
          <p:cNvSpPr/>
          <p:nvPr userDrawn="1"/>
        </p:nvSpPr>
        <p:spPr>
          <a:xfrm>
            <a:off x="911426" y="1893096"/>
            <a:ext cx="2400000" cy="2400000"/>
          </a:xfrm>
          <a:prstGeom prst="blockArc">
            <a:avLst>
              <a:gd name="adj1" fmla="val 10800000"/>
              <a:gd name="adj2" fmla="val 94979"/>
              <a:gd name="adj3" fmla="val 5402"/>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7" tIns="60958" rIns="121917" bIns="60958"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endParaRPr>
          </a:p>
        </p:txBody>
      </p:sp>
      <p:sp>
        <p:nvSpPr>
          <p:cNvPr id="12" name="Block Arc 11"/>
          <p:cNvSpPr/>
          <p:nvPr userDrawn="1"/>
        </p:nvSpPr>
        <p:spPr>
          <a:xfrm>
            <a:off x="3561843" y="1893096"/>
            <a:ext cx="2400000" cy="2400000"/>
          </a:xfrm>
          <a:prstGeom prst="blockArc">
            <a:avLst>
              <a:gd name="adj1" fmla="val 10800000"/>
              <a:gd name="adj2" fmla="val 94979"/>
              <a:gd name="adj3" fmla="val 540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7" tIns="60958" rIns="121917" bIns="60958" numCol="1" spcCol="0" rtlCol="0" fromWordArt="0" anchor="ctr" anchorCtr="0" forceAA="0" compatLnSpc="1">
            <a:prstTxWarp prst="textNoShape">
              <a:avLst/>
            </a:prstTxWarp>
            <a:noAutofit/>
          </a:bodyPr>
          <a:lstStyle/>
          <a:p>
            <a:pPr algn="ctr" defTabSz="1219170" latinLnBrk="1"/>
            <a:endParaRPr lang="ko-KR" altLang="en-US" sz="2400" dirty="0">
              <a:solidFill>
                <a:prstClr val="black"/>
              </a:solidFill>
            </a:endParaRPr>
          </a:p>
        </p:txBody>
      </p:sp>
      <p:sp>
        <p:nvSpPr>
          <p:cNvPr id="13" name="Block Arc 12"/>
          <p:cNvSpPr/>
          <p:nvPr userDrawn="1"/>
        </p:nvSpPr>
        <p:spPr>
          <a:xfrm>
            <a:off x="6212261" y="1893096"/>
            <a:ext cx="2400000" cy="2400000"/>
          </a:xfrm>
          <a:prstGeom prst="blockArc">
            <a:avLst>
              <a:gd name="adj1" fmla="val 10800000"/>
              <a:gd name="adj2" fmla="val 94979"/>
              <a:gd name="adj3" fmla="val 5402"/>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7" tIns="60958" rIns="121917" bIns="60958"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endParaRPr>
          </a:p>
        </p:txBody>
      </p:sp>
      <p:sp>
        <p:nvSpPr>
          <p:cNvPr id="14" name="Block Arc 13"/>
          <p:cNvSpPr/>
          <p:nvPr userDrawn="1"/>
        </p:nvSpPr>
        <p:spPr>
          <a:xfrm>
            <a:off x="8862681" y="1893096"/>
            <a:ext cx="2400000" cy="2400000"/>
          </a:xfrm>
          <a:prstGeom prst="blockArc">
            <a:avLst>
              <a:gd name="adj1" fmla="val 10800000"/>
              <a:gd name="adj2" fmla="val 94979"/>
              <a:gd name="adj3" fmla="val 5402"/>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17" tIns="60958" rIns="121917" bIns="60958" numCol="1" spcCol="0" rtlCol="0" fromWordArt="0" anchor="ctr" anchorCtr="0" forceAA="0" compatLnSpc="1">
            <a:prstTxWarp prst="textNoShape">
              <a:avLst/>
            </a:prstTxWarp>
            <a:noAutofit/>
          </a:bodyPr>
          <a:lstStyle/>
          <a:p>
            <a:pPr algn="ctr" defTabSz="1219170" latinLnBrk="1"/>
            <a:endParaRPr lang="ko-KR" altLang="en-US" sz="2400">
              <a:solidFill>
                <a:prstClr val="black"/>
              </a:solidFill>
            </a:endParaRPr>
          </a:p>
        </p:txBody>
      </p:sp>
      <p:sp>
        <p:nvSpPr>
          <p:cNvPr id="17" name="Text Placeholder 9">
            <a:extLst>
              <a:ext uri="{FF2B5EF4-FFF2-40B4-BE49-F238E27FC236}">
                <a16:creationId xmlns:a16="http://schemas.microsoft.com/office/drawing/2014/main" id="{EDBECCA6-8618-46C3-A8D4-3B6399CCEF88}"/>
              </a:ext>
            </a:extLst>
          </p:cNvPr>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8" name="Text Placeholder 9">
            <a:extLst>
              <a:ext uri="{FF2B5EF4-FFF2-40B4-BE49-F238E27FC236}">
                <a16:creationId xmlns:a16="http://schemas.microsoft.com/office/drawing/2014/main" id="{1D40A599-6D66-4DC9-82BB-52C171B56BB6}"/>
              </a:ext>
            </a:extLst>
          </p:cNvPr>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708421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3"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latinLnBrk="1"/>
              <a:endParaRPr lang="ko-KR" altLang="en-US" sz="2400">
                <a:solidFill>
                  <a:prstClr val="black"/>
                </a:solidFill>
              </a:endParaRPr>
            </a:p>
          </p:txBody>
        </p:sp>
      </p:grpSp>
    </p:spTree>
    <p:extLst>
      <p:ext uri="{BB962C8B-B14F-4D97-AF65-F5344CB8AC3E}">
        <p14:creationId xmlns:p14="http://schemas.microsoft.com/office/powerpoint/2010/main" val="3469679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695733" y="1873019"/>
            <a:ext cx="8496267" cy="4032448"/>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5" name="Text Placeholder 9">
            <a:extLst>
              <a:ext uri="{FF2B5EF4-FFF2-40B4-BE49-F238E27FC236}">
                <a16:creationId xmlns:a16="http://schemas.microsoft.com/office/drawing/2014/main" id="{A6C3AF05-0B8F-485E-983F-1B40340199EC}"/>
              </a:ext>
            </a:extLst>
          </p:cNvPr>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6" name="Text Placeholder 9">
            <a:extLst>
              <a:ext uri="{FF2B5EF4-FFF2-40B4-BE49-F238E27FC236}">
                <a16:creationId xmlns:a16="http://schemas.microsoft.com/office/drawing/2014/main" id="{D183D1CC-DF98-45E3-B7CE-601603E40D08}"/>
              </a:ext>
            </a:extLst>
          </p:cNvPr>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207918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Picture Placeholder 2"/>
          <p:cNvSpPr>
            <a:spLocks noGrp="1"/>
          </p:cNvSpPr>
          <p:nvPr>
            <p:ph type="pic" idx="12" hasCustomPrompt="1"/>
          </p:nvPr>
        </p:nvSpPr>
        <p:spPr>
          <a:xfrm>
            <a:off x="0" y="0"/>
            <a:ext cx="4079776" cy="2928000"/>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6" name="Picture Placeholder 2"/>
          <p:cNvSpPr>
            <a:spLocks noGrp="1"/>
          </p:cNvSpPr>
          <p:nvPr>
            <p:ph type="pic" idx="14" hasCustomPrompt="1"/>
          </p:nvPr>
        </p:nvSpPr>
        <p:spPr>
          <a:xfrm>
            <a:off x="8111999" y="3930000"/>
            <a:ext cx="4080001" cy="2928000"/>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Tree>
    <p:extLst>
      <p:ext uri="{BB962C8B-B14F-4D97-AF65-F5344CB8AC3E}">
        <p14:creationId xmlns:p14="http://schemas.microsoft.com/office/powerpoint/2010/main" val="1486520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D6CE26-82CC-44F8-8B4A-A3421868A419}"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22579392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6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4704523" y="0"/>
            <a:ext cx="2831637" cy="4293096"/>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7" name="Picture Placeholder 2"/>
          <p:cNvSpPr>
            <a:spLocks noGrp="1"/>
          </p:cNvSpPr>
          <p:nvPr>
            <p:ph type="pic" idx="10" hasCustomPrompt="1"/>
          </p:nvPr>
        </p:nvSpPr>
        <p:spPr>
          <a:xfrm>
            <a:off x="9360365" y="2564904"/>
            <a:ext cx="2831637" cy="4293096"/>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Tree>
    <p:extLst>
      <p:ext uri="{BB962C8B-B14F-4D97-AF65-F5344CB8AC3E}">
        <p14:creationId xmlns:p14="http://schemas.microsoft.com/office/powerpoint/2010/main" val="3738900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Picture Placeholder 2"/>
          <p:cNvSpPr>
            <a:spLocks noGrp="1"/>
          </p:cNvSpPr>
          <p:nvPr>
            <p:ph type="pic" idx="10" hasCustomPrompt="1"/>
          </p:nvPr>
        </p:nvSpPr>
        <p:spPr>
          <a:xfrm>
            <a:off x="957147" y="1700809"/>
            <a:ext cx="3264727" cy="2698739"/>
          </a:xfrm>
          <a:prstGeom prst="rect">
            <a:avLst/>
          </a:prstGeom>
          <a:solidFill>
            <a:schemeClr val="bg1">
              <a:lumMod val="95000"/>
            </a:schemeClr>
          </a:solidFill>
          <a:ln w="12700">
            <a:noFill/>
          </a:ln>
        </p:spPr>
        <p:txBody>
          <a:bodyPr lIns="121917" tIns="60958" rIns="121917" bIns="60958"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 </a:t>
            </a:r>
            <a:endParaRPr lang="ko-KR" altLang="en-US" dirty="0"/>
          </a:p>
        </p:txBody>
      </p:sp>
      <p:sp>
        <p:nvSpPr>
          <p:cNvPr id="3" name="Picture Placeholder 2"/>
          <p:cNvSpPr>
            <a:spLocks noGrp="1"/>
          </p:cNvSpPr>
          <p:nvPr>
            <p:ph type="pic" idx="11" hasCustomPrompt="1"/>
          </p:nvPr>
        </p:nvSpPr>
        <p:spPr>
          <a:xfrm>
            <a:off x="4452723" y="1700809"/>
            <a:ext cx="3264364" cy="2698739"/>
          </a:xfrm>
          <a:prstGeom prst="rect">
            <a:avLst/>
          </a:prstGeom>
          <a:solidFill>
            <a:schemeClr val="bg1">
              <a:lumMod val="95000"/>
            </a:schemeClr>
          </a:solidFill>
          <a:ln w="12700">
            <a:noFill/>
          </a:ln>
        </p:spPr>
        <p:txBody>
          <a:bodyPr lIns="121917" tIns="60958" rIns="121917" bIns="60958"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 </a:t>
            </a:r>
            <a:endParaRPr lang="ko-KR" altLang="en-US" dirty="0"/>
          </a:p>
        </p:txBody>
      </p:sp>
      <p:sp>
        <p:nvSpPr>
          <p:cNvPr id="4" name="Picture Placeholder 2"/>
          <p:cNvSpPr>
            <a:spLocks noGrp="1"/>
          </p:cNvSpPr>
          <p:nvPr>
            <p:ph type="pic" idx="12" hasCustomPrompt="1"/>
          </p:nvPr>
        </p:nvSpPr>
        <p:spPr>
          <a:xfrm>
            <a:off x="7947939" y="1700809"/>
            <a:ext cx="3264364" cy="2698739"/>
          </a:xfrm>
          <a:prstGeom prst="rect">
            <a:avLst/>
          </a:prstGeom>
          <a:solidFill>
            <a:schemeClr val="bg1">
              <a:lumMod val="95000"/>
            </a:schemeClr>
          </a:solidFill>
          <a:ln w="12700">
            <a:noFill/>
          </a:ln>
        </p:spPr>
        <p:txBody>
          <a:bodyPr lIns="121917" tIns="60958" rIns="121917" bIns="60958" anchor="ctr"/>
          <a:lstStyle>
            <a:lvl1pPr marL="0" indent="0" algn="ctr">
              <a:buNone/>
              <a:defRPr sz="160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 </a:t>
            </a:r>
            <a:endParaRPr lang="ko-KR" altLang="en-US" dirty="0"/>
          </a:p>
        </p:txBody>
      </p:sp>
      <p:sp>
        <p:nvSpPr>
          <p:cNvPr id="7" name="Text Placeholder 9">
            <a:extLst>
              <a:ext uri="{FF2B5EF4-FFF2-40B4-BE49-F238E27FC236}">
                <a16:creationId xmlns:a16="http://schemas.microsoft.com/office/drawing/2014/main" id="{DDA4CE02-F7F3-4BCD-B8DB-4DFD03965EC0}"/>
              </a:ext>
            </a:extLst>
          </p:cNvPr>
          <p:cNvSpPr>
            <a:spLocks noGrp="1"/>
          </p:cNvSpPr>
          <p:nvPr>
            <p:ph type="body" sz="quarter" idx="13"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8" name="Text Placeholder 9">
            <a:extLst>
              <a:ext uri="{FF2B5EF4-FFF2-40B4-BE49-F238E27FC236}">
                <a16:creationId xmlns:a16="http://schemas.microsoft.com/office/drawing/2014/main" id="{39A54B34-6F96-4E3E-B72E-E680E3CE2717}"/>
              </a:ext>
            </a:extLst>
          </p:cNvPr>
          <p:cNvSpPr>
            <a:spLocks noGrp="1"/>
          </p:cNvSpPr>
          <p:nvPr>
            <p:ph type="body" sz="quarter" idx="14"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20184370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976384" y="1700813"/>
            <a:ext cx="3898337" cy="335815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3" descr="D:\Fullppt\005-PNG이미지\모니터.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296864" y="1700813"/>
            <a:ext cx="3898337" cy="335815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2"/>
          <p:cNvSpPr>
            <a:spLocks noGrp="1"/>
          </p:cNvSpPr>
          <p:nvPr>
            <p:ph type="pic" idx="1" hasCustomPrompt="1"/>
          </p:nvPr>
        </p:nvSpPr>
        <p:spPr>
          <a:xfrm>
            <a:off x="2110209" y="1832542"/>
            <a:ext cx="3600001" cy="2113111"/>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5" name="Picture Placeholder 2"/>
          <p:cNvSpPr>
            <a:spLocks noGrp="1"/>
          </p:cNvSpPr>
          <p:nvPr>
            <p:ph type="pic" idx="12" hasCustomPrompt="1"/>
          </p:nvPr>
        </p:nvSpPr>
        <p:spPr>
          <a:xfrm>
            <a:off x="6427952" y="1832542"/>
            <a:ext cx="3648000" cy="2113111"/>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8" name="Text Placeholder 9">
            <a:extLst>
              <a:ext uri="{FF2B5EF4-FFF2-40B4-BE49-F238E27FC236}">
                <a16:creationId xmlns:a16="http://schemas.microsoft.com/office/drawing/2014/main" id="{2F3CBFE9-6225-4EAB-9415-3558F6BE9A6F}"/>
              </a:ext>
            </a:extLst>
          </p:cNvPr>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9" name="Text Placeholder 9">
            <a:extLst>
              <a:ext uri="{FF2B5EF4-FFF2-40B4-BE49-F238E27FC236}">
                <a16:creationId xmlns:a16="http://schemas.microsoft.com/office/drawing/2014/main" id="{9E9189EF-3C10-45A2-8749-4187192ACEC2}"/>
              </a:ext>
            </a:extLst>
          </p:cNvPr>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7226625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9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onut 3"/>
          <p:cNvSpPr/>
          <p:nvPr userDrawn="1"/>
        </p:nvSpPr>
        <p:spPr>
          <a:xfrm>
            <a:off x="3796150" y="1572993"/>
            <a:ext cx="4535419" cy="4535419"/>
          </a:xfrm>
          <a:prstGeom prst="donut">
            <a:avLst>
              <a:gd name="adj" fmla="val 135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algn="ctr" defTabSz="1219170" latinLnBrk="1"/>
            <a:endParaRPr lang="ko-KR" altLang="en-US" sz="2400">
              <a:solidFill>
                <a:prstClr val="black"/>
              </a:solidFill>
            </a:endParaRPr>
          </a:p>
        </p:txBody>
      </p:sp>
      <p:pic>
        <p:nvPicPr>
          <p:cNvPr id="5" name="Picture 2" descr="D:\Fullppt\PNG이미지\핸드폰2.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646969" y="1438674"/>
            <a:ext cx="4497771" cy="5446711"/>
          </a:xfrm>
          <a:prstGeom prst="rect">
            <a:avLst/>
          </a:prstGeom>
          <a:noFill/>
          <a:extLst>
            <a:ext uri="{909E8E84-426E-40DD-AFC4-6F175D3DCCD1}">
              <a14:hiddenFill xmlns:a14="http://schemas.microsoft.com/office/drawing/2010/main">
                <a:solidFill>
                  <a:srgbClr val="FFFFFF"/>
                </a:solidFill>
              </a14:hiddenFill>
            </a:ext>
          </a:extLst>
        </p:spPr>
      </p:pic>
      <p:sp>
        <p:nvSpPr>
          <p:cNvPr id="6" name="Picture Placeholder 2"/>
          <p:cNvSpPr>
            <a:spLocks noGrp="1"/>
          </p:cNvSpPr>
          <p:nvPr>
            <p:ph type="pic" idx="1" hasCustomPrompt="1"/>
          </p:nvPr>
        </p:nvSpPr>
        <p:spPr>
          <a:xfrm>
            <a:off x="4755107" y="1622871"/>
            <a:ext cx="2593953" cy="4006860"/>
          </a:xfrm>
          <a:prstGeom prst="rect">
            <a:avLst/>
          </a:prstGeom>
          <a:solidFill>
            <a:schemeClr val="bg1">
              <a:lumMod val="95000"/>
            </a:schemeClr>
          </a:solidFill>
        </p:spPr>
        <p:txBody>
          <a:bodyPr lIns="121917" tIns="60958" rIns="121917" bIns="60958"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00"/>
            </a:lvl2pPr>
            <a:lvl3pPr marL="1219170" indent="0">
              <a:buNone/>
              <a:defRPr sz="3200"/>
            </a:lvl3pPr>
            <a:lvl4pPr marL="1828754" indent="0">
              <a:buNone/>
              <a:defRPr sz="2700"/>
            </a:lvl4pPr>
            <a:lvl5pPr marL="2438339" indent="0">
              <a:buNone/>
              <a:defRPr sz="2700"/>
            </a:lvl5pPr>
            <a:lvl6pPr marL="3047924" indent="0">
              <a:buNone/>
              <a:defRPr sz="2700"/>
            </a:lvl6pPr>
            <a:lvl7pPr marL="3657509" indent="0">
              <a:buNone/>
              <a:defRPr sz="2700"/>
            </a:lvl7pPr>
            <a:lvl8pPr marL="4267093" indent="0">
              <a:buNone/>
              <a:defRPr sz="2700"/>
            </a:lvl8pPr>
            <a:lvl9pPr marL="4876678" indent="0">
              <a:buNone/>
              <a:defRPr sz="2700"/>
            </a:lvl9pPr>
          </a:lstStyle>
          <a:p>
            <a:r>
              <a:rPr lang="en-US" altLang="ko-KR" dirty="0"/>
              <a:t>Your Picture Here</a:t>
            </a:r>
            <a:endParaRPr lang="ko-KR" altLang="en-US" dirty="0"/>
          </a:p>
        </p:txBody>
      </p:sp>
      <p:sp>
        <p:nvSpPr>
          <p:cNvPr id="9" name="Text Placeholder 9">
            <a:extLst>
              <a:ext uri="{FF2B5EF4-FFF2-40B4-BE49-F238E27FC236}">
                <a16:creationId xmlns:a16="http://schemas.microsoft.com/office/drawing/2014/main" id="{9B4F25E9-AA8C-4BD3-BF1F-56D20DF8DD5E}"/>
              </a:ext>
            </a:extLst>
          </p:cNvPr>
          <p:cNvSpPr>
            <a:spLocks noGrp="1"/>
          </p:cNvSpPr>
          <p:nvPr>
            <p:ph type="body" sz="quarter" idx="10" hasCustomPrompt="1"/>
          </p:nvPr>
        </p:nvSpPr>
        <p:spPr>
          <a:xfrm>
            <a:off x="2" y="164637"/>
            <a:ext cx="12192000" cy="768085"/>
          </a:xfrm>
          <a:prstGeom prst="rect">
            <a:avLst/>
          </a:prstGeom>
        </p:spPr>
        <p:txBody>
          <a:bodyPr lIns="121917" tIns="60958" rIns="121917" bIns="60958"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0" name="Text Placeholder 9">
            <a:extLst>
              <a:ext uri="{FF2B5EF4-FFF2-40B4-BE49-F238E27FC236}">
                <a16:creationId xmlns:a16="http://schemas.microsoft.com/office/drawing/2014/main" id="{840BDE80-4E1C-47DE-8168-381888FDC3F5}"/>
              </a:ext>
            </a:extLst>
          </p:cNvPr>
          <p:cNvSpPr>
            <a:spLocks noGrp="1"/>
          </p:cNvSpPr>
          <p:nvPr>
            <p:ph type="body" sz="quarter" idx="11" hasCustomPrompt="1"/>
          </p:nvPr>
        </p:nvSpPr>
        <p:spPr>
          <a:xfrm>
            <a:off x="2" y="932726"/>
            <a:ext cx="12192000" cy="384043"/>
          </a:xfrm>
          <a:prstGeom prst="rect">
            <a:avLst/>
          </a:prstGeom>
        </p:spPr>
        <p:txBody>
          <a:bodyPr lIns="121917" tIns="60958" rIns="121917" bIns="60958" anchor="ctr"/>
          <a:lstStyle>
            <a:lvl1pPr marL="0" indent="0" algn="ctr">
              <a:buNone/>
              <a:defRPr sz="19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417299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4D6CE26-82CC-44F8-8B4A-A3421868A419}"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1998069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2"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4D6CE26-82CC-44F8-8B4A-A3421868A419}"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127732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90"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90"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4D6CE26-82CC-44F8-8B4A-A3421868A419}"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4052016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4D6CE26-82CC-44F8-8B4A-A3421868A419}"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105238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D6CE26-82CC-44F8-8B4A-A3421868A419}"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4073430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D6CE26-82CC-44F8-8B4A-A3421868A419}"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29561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4D6CE26-82CC-44F8-8B4A-A3421868A419}"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BD3ABF-95BF-4D4C-AEC9-78E4AC4BF68B}" type="slidenum">
              <a:rPr lang="en-US" smtClean="0"/>
              <a:t>‹#›</a:t>
            </a:fld>
            <a:endParaRPr lang="en-US"/>
          </a:p>
        </p:txBody>
      </p:sp>
    </p:spTree>
    <p:extLst>
      <p:ext uri="{BB962C8B-B14F-4D97-AF65-F5344CB8AC3E}">
        <p14:creationId xmlns:p14="http://schemas.microsoft.com/office/powerpoint/2010/main" val="3464432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D6CE26-82CC-44F8-8B4A-A3421868A419}" type="datetimeFigureOut">
              <a:rPr lang="en-US" smtClean="0"/>
              <a:t>5/11/2025</a:t>
            </a:fld>
            <a:endParaRPr lang="en-US"/>
          </a:p>
        </p:txBody>
      </p:sp>
      <p:sp>
        <p:nvSpPr>
          <p:cNvPr id="5" name="Footer Placeholder 4"/>
          <p:cNvSpPr>
            <a:spLocks noGrp="1"/>
          </p:cNvSpPr>
          <p:nvPr>
            <p:ph type="ftr" sz="quarter" idx="3"/>
          </p:nvPr>
        </p:nvSpPr>
        <p:spPr>
          <a:xfrm>
            <a:off x="4038601"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D3ABF-95BF-4D4C-AEC9-78E4AC4BF68B}" type="slidenum">
              <a:rPr lang="en-US" smtClean="0"/>
              <a:t>‹#›</a:t>
            </a:fld>
            <a:endParaRPr lang="en-US"/>
          </a:p>
        </p:txBody>
      </p:sp>
    </p:spTree>
    <p:extLst>
      <p:ext uri="{BB962C8B-B14F-4D97-AF65-F5344CB8AC3E}">
        <p14:creationId xmlns:p14="http://schemas.microsoft.com/office/powerpoint/2010/main" val="2706167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508373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ctr" defTabSz="1219170" rtl="0" eaLnBrk="1" latinLnBrk="1" hangingPunct="1">
        <a:spcBef>
          <a:spcPct val="0"/>
        </a:spcBef>
        <a:buNone/>
        <a:defRPr sz="5900"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300"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00"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9.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3.xml"/><Relationship Id="rId7" Type="http://schemas.openxmlformats.org/officeDocument/2006/relationships/image" Target="../media/image10.png"/><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11.pn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8.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733390074"/>
              </p:ext>
            </p:extLst>
          </p:nvPr>
        </p:nvGraphicFramePr>
        <p:xfrm>
          <a:off x="1524002" y="1122363"/>
          <a:ext cx="9144000" cy="2387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3164959" y="3329977"/>
            <a:ext cx="6602818" cy="461665"/>
          </a:xfrm>
          <a:prstGeom prst="rect">
            <a:avLst/>
          </a:prstGeom>
          <a:noFill/>
        </p:spPr>
        <p:txBody>
          <a:bodyPr wrap="square" rtlCol="0">
            <a:spAutoFit/>
          </a:bodyPr>
          <a:lstStyle/>
          <a:p>
            <a:r>
              <a:rPr lang="en-IN" sz="2400" b="1" dirty="0">
                <a:latin typeface="Gill Sans MT" panose="020B0502020104020203" pitchFamily="34" charset="0"/>
              </a:rPr>
              <a:t>		</a:t>
            </a:r>
            <a:r>
              <a:rPr lang="en-IN" sz="2000" b="1" dirty="0">
                <a:solidFill>
                  <a:srgbClr val="0070C0"/>
                </a:solidFill>
                <a:latin typeface="Gill Sans MT" panose="020B0502020104020203" pitchFamily="34" charset="0"/>
              </a:rPr>
              <a:t> by Balamurugan M</a:t>
            </a:r>
          </a:p>
        </p:txBody>
      </p:sp>
      <p:sp>
        <p:nvSpPr>
          <p:cNvPr id="3" name="Rectangle 2"/>
          <p:cNvSpPr/>
          <p:nvPr/>
        </p:nvSpPr>
        <p:spPr>
          <a:xfrm>
            <a:off x="7186151" y="4818951"/>
            <a:ext cx="6096001" cy="707886"/>
          </a:xfrm>
          <a:prstGeom prst="rect">
            <a:avLst/>
          </a:prstGeom>
        </p:spPr>
        <p:txBody>
          <a:bodyPr>
            <a:spAutoFit/>
          </a:bodyPr>
          <a:lstStyle/>
          <a:p>
            <a:r>
              <a:rPr lang="en-IN" sz="2000" b="1" dirty="0">
                <a:solidFill>
                  <a:srgbClr val="0070C0"/>
                </a:solidFill>
                <a:latin typeface="Gill Sans MT" panose="020B0502020104020203" pitchFamily="34" charset="0"/>
              </a:rPr>
              <a:t>Guide</a:t>
            </a:r>
          </a:p>
          <a:p>
            <a:r>
              <a:rPr lang="en-IN" sz="2000" b="1" dirty="0">
                <a:solidFill>
                  <a:srgbClr val="0070C0"/>
                </a:solidFill>
                <a:latin typeface="Gill Sans MT" panose="020B0502020104020203" pitchFamily="34" charset="0"/>
              </a:rPr>
              <a:t>Dr. V. Auxilia Osvin Nancy, </a:t>
            </a:r>
            <a:r>
              <a:rPr lang="en-IN" sz="2000" b="1" dirty="0" err="1">
                <a:solidFill>
                  <a:srgbClr val="0070C0"/>
                </a:solidFill>
                <a:latin typeface="Gill Sans MT" panose="020B0502020104020203" pitchFamily="34" charset="0"/>
              </a:rPr>
              <a:t>M.Tech</a:t>
            </a:r>
            <a:r>
              <a:rPr lang="en-IN" sz="2000" b="1" dirty="0">
                <a:solidFill>
                  <a:srgbClr val="0070C0"/>
                </a:solidFill>
                <a:latin typeface="Gill Sans MT" panose="020B0502020104020203" pitchFamily="34" charset="0"/>
              </a:rPr>
              <a:t>, Ph.D.</a:t>
            </a:r>
          </a:p>
        </p:txBody>
      </p:sp>
    </p:spTree>
    <p:extLst>
      <p:ext uri="{BB962C8B-B14F-4D97-AF65-F5344CB8AC3E}">
        <p14:creationId xmlns:p14="http://schemas.microsoft.com/office/powerpoint/2010/main" val="1990604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534134108"/>
              </p:ext>
            </p:extLst>
          </p:nvPr>
        </p:nvGraphicFramePr>
        <p:xfrm>
          <a:off x="838200" y="3303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2" name="Content Placeholder 1"/>
          <p:cNvSpPr>
            <a:spLocks noGrp="1"/>
          </p:cNvSpPr>
          <p:nvPr>
            <p:ph idx="1"/>
          </p:nvPr>
        </p:nvSpPr>
        <p:spPr>
          <a:xfrm>
            <a:off x="838200" y="1754445"/>
            <a:ext cx="10515600"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ASD detection system is implemented using Python libraries such as pandas, seaborn, scikit-learn, imbalanced-learn, and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After loading and exploring the dataset, extensive visualization is conducted to understand class distribution and feature behavior. Data preprocessing involves cleaning missing values, encoding categorical data with label encoding, and scaling numerical features using </a:t>
            </a:r>
            <a:r>
              <a:rPr lang="en-US" sz="2000" dirty="0" err="1">
                <a:latin typeface="Times New Roman" panose="02020603050405020304" pitchFamily="18" charset="0"/>
                <a:cs typeface="Times New Roman" panose="02020603050405020304" pitchFamily="18" charset="0"/>
              </a:rPr>
              <a:t>StandardScaler</a:t>
            </a:r>
            <a:r>
              <a:rPr lang="en-US" sz="2000" dirty="0">
                <a:latin typeface="Times New Roman" panose="02020603050405020304" pitchFamily="18" charset="0"/>
                <a:cs typeface="Times New Roman" panose="02020603050405020304" pitchFamily="18" charset="0"/>
              </a:rPr>
              <a:t>. A new feature, `</a:t>
            </a:r>
            <a:r>
              <a:rPr lang="en-US" sz="2000" dirty="0" err="1">
                <a:latin typeface="Times New Roman" panose="02020603050405020304" pitchFamily="18" charset="0"/>
                <a:cs typeface="Times New Roman" panose="02020603050405020304" pitchFamily="18" charset="0"/>
              </a:rPr>
              <a:t>sum_score</a:t>
            </a:r>
            <a:r>
              <a:rPr lang="en-US" sz="2000" dirty="0">
                <a:latin typeface="Times New Roman" panose="02020603050405020304" pitchFamily="18" charset="0"/>
                <a:cs typeface="Times New Roman" panose="02020603050405020304" pitchFamily="18" charset="0"/>
              </a:rPr>
              <a:t>`, is created by summing individual screening test results to capture cumulative behavior. The dataset is split into training and validation sets, and oversampling is applied to balance the class distribution. Three models—Logistic Regression,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and SVC (with probability enabled)—are trained and evaluated. Hyperparameters are optimized using </a:t>
            </a:r>
            <a:r>
              <a:rPr lang="en-US" sz="2000" dirty="0" err="1">
                <a:latin typeface="Times New Roman" panose="02020603050405020304" pitchFamily="18" charset="0"/>
                <a:cs typeface="Times New Roman" panose="02020603050405020304" pitchFamily="18" charset="0"/>
              </a:rPr>
              <a:t>GridSearchCV</a:t>
            </a:r>
            <a:r>
              <a:rPr lang="en-US" sz="2000" dirty="0">
                <a:latin typeface="Times New Roman" panose="02020603050405020304" pitchFamily="18" charset="0"/>
                <a:cs typeface="Times New Roman" panose="02020603050405020304" pitchFamily="18" charset="0"/>
              </a:rPr>
              <a:t>. An ensemble Voting Classifier with soft voting is built to leverage the strengths of all models. Evaluation using ROC AUC score reveals improved performance with the ensemble method. This approach demonstrates a robust machine learning pipeline for supporting early ASD diagnosis based on behavioral and medical input data.</a:t>
            </a:r>
          </a:p>
          <a:p>
            <a:pPr marL="0" indent="0">
              <a:buNone/>
            </a:pPr>
            <a:endParaRPr lang="en-US" dirty="0"/>
          </a:p>
        </p:txBody>
      </p:sp>
    </p:spTree>
    <p:extLst>
      <p:ext uri="{BB962C8B-B14F-4D97-AF65-F5344CB8AC3E}">
        <p14:creationId xmlns:p14="http://schemas.microsoft.com/office/powerpoint/2010/main" val="251997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17530144"/>
              </p:ext>
            </p:extLst>
          </p:nvPr>
        </p:nvGraphicFramePr>
        <p:xfrm>
          <a:off x="838200" y="3303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2" name="Content Placeholder 1"/>
          <p:cNvSpPr>
            <a:spLocks noGrp="1"/>
          </p:cNvSpPr>
          <p:nvPr>
            <p:ph idx="1"/>
          </p:nvPr>
        </p:nvSpPr>
        <p:spPr>
          <a:xfrm>
            <a:off x="838200" y="1754445"/>
            <a:ext cx="10515600" cy="4351338"/>
          </a:xfrm>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The project focuses on building a predictive model for Autism Spectrum Disorder (ASD) detection using machine learning techniques. Initially, data from a behavioral screening dataset is loaded and examined to identify patterns and imbalances. Various visualization techniques are applied to assess class distribution, feature relationships, and outliers. Preprocessing steps include replacing missing values, encoding categorical variables, grouping ages, and generating new informative features such as `</a:t>
            </a:r>
            <a:r>
              <a:rPr lang="en-US" sz="1800" dirty="0" err="1">
                <a:latin typeface="Times New Roman" panose="02020603050405020304" pitchFamily="18" charset="0"/>
                <a:cs typeface="Times New Roman" panose="02020603050405020304" pitchFamily="18" charset="0"/>
              </a:rPr>
              <a:t>sum_score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ind</a:t>
            </a:r>
            <a:r>
              <a:rPr lang="en-US" sz="1800" dirty="0">
                <a:latin typeface="Times New Roman" panose="02020603050405020304" pitchFamily="18" charset="0"/>
                <a:cs typeface="Times New Roman" panose="02020603050405020304" pitchFamily="18" charset="0"/>
              </a:rPr>
              <a:t>` for better discrimination. The dataset is split into training and testing subsets, and class imbalance is addressed using the </a:t>
            </a:r>
            <a:r>
              <a:rPr lang="en-US" sz="1800" dirty="0" err="1">
                <a:latin typeface="Times New Roman" panose="02020603050405020304" pitchFamily="18" charset="0"/>
                <a:cs typeface="Times New Roman" panose="02020603050405020304" pitchFamily="18" charset="0"/>
              </a:rPr>
              <a:t>RandomOverSampler</a:t>
            </a:r>
            <a:r>
              <a:rPr lang="en-US" sz="1800" dirty="0">
                <a:latin typeface="Times New Roman" panose="02020603050405020304" pitchFamily="18" charset="0"/>
                <a:cs typeface="Times New Roman" panose="02020603050405020304" pitchFamily="18" charset="0"/>
              </a:rPr>
              <a:t>. Feature scaling ensures uniform input to models. Multiple classifiers—Logistic Regression,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and Support Vector Machine—are trained and evaluated based on their ROC AUC scores. A Voting Classifier ensemble is then constructed with soft voting to combine predictions and improve accuracy. The results demonstrate that model performance improves significantly when combining classifiers, making the system more reliable for early ASD prediction, which can support timely intervention and care.</a:t>
            </a:r>
          </a:p>
          <a:p>
            <a:pPr mar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0588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80782463"/>
              </p:ext>
            </p:extLst>
          </p:nvPr>
        </p:nvGraphicFramePr>
        <p:xfrm>
          <a:off x="838200" y="3303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pic>
        <p:nvPicPr>
          <p:cNvPr id="8" name="Content Placeholder 7">
            <a:extLst>
              <a:ext uri="{FF2B5EF4-FFF2-40B4-BE49-F238E27FC236}">
                <a16:creationId xmlns:a16="http://schemas.microsoft.com/office/drawing/2014/main" id="{ACF955DF-04AC-0FBE-7DFF-1E45424CA004}"/>
              </a:ext>
            </a:extLst>
          </p:cNvPr>
          <p:cNvPicPr>
            <a:picLocks noGrp="1" noChangeAspect="1"/>
          </p:cNvPicPr>
          <p:nvPr>
            <p:ph idx="1"/>
          </p:nvPr>
        </p:nvPicPr>
        <p:blipFill>
          <a:blip r:embed="rId7" cstate="print">
            <a:extLst>
              <a:ext uri="{28A0092B-C50C-407E-A947-70E740481C1C}">
                <a14:useLocalDpi xmlns:a14="http://schemas.microsoft.com/office/drawing/2010/main" val="0"/>
              </a:ext>
            </a:extLst>
          </a:blip>
          <a:srcRect/>
          <a:stretch>
            <a:fillRect/>
          </a:stretch>
        </p:blipFill>
        <p:spPr bwMode="auto">
          <a:xfrm>
            <a:off x="3920331" y="1806975"/>
            <a:ext cx="4351338" cy="4351338"/>
          </a:xfrm>
          <a:prstGeom prst="rect">
            <a:avLst/>
          </a:prstGeom>
          <a:noFill/>
        </p:spPr>
      </p:pic>
      <p:sp>
        <p:nvSpPr>
          <p:cNvPr id="9" name="TextBox 8">
            <a:extLst>
              <a:ext uri="{FF2B5EF4-FFF2-40B4-BE49-F238E27FC236}">
                <a16:creationId xmlns:a16="http://schemas.microsoft.com/office/drawing/2014/main" id="{507982AB-332C-A3FE-4D6E-C2B16E25F9C8}"/>
              </a:ext>
            </a:extLst>
          </p:cNvPr>
          <p:cNvSpPr txBox="1"/>
          <p:nvPr/>
        </p:nvSpPr>
        <p:spPr>
          <a:xfrm>
            <a:off x="2841189" y="1345310"/>
            <a:ext cx="1079142"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1582968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06343822"/>
              </p:ext>
            </p:extLst>
          </p:nvPr>
        </p:nvGraphicFramePr>
        <p:xfrm>
          <a:off x="499258" y="407339"/>
          <a:ext cx="11193484"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pic>
        <p:nvPicPr>
          <p:cNvPr id="5" name="Content Placeholder 4">
            <a:extLst>
              <a:ext uri="{FF2B5EF4-FFF2-40B4-BE49-F238E27FC236}">
                <a16:creationId xmlns:a16="http://schemas.microsoft.com/office/drawing/2014/main" id="{DACE96C0-75F9-89B0-DDE9-E3A5D898A952}"/>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1700212" y="2020094"/>
            <a:ext cx="8791575" cy="3962400"/>
          </a:xfrm>
          <a:prstGeom prst="rect">
            <a:avLst/>
          </a:prstGeom>
          <a:noFill/>
        </p:spPr>
      </p:pic>
      <p:sp>
        <p:nvSpPr>
          <p:cNvPr id="7" name="TextBox 6">
            <a:extLst>
              <a:ext uri="{FF2B5EF4-FFF2-40B4-BE49-F238E27FC236}">
                <a16:creationId xmlns:a16="http://schemas.microsoft.com/office/drawing/2014/main" id="{73D4CF00-2B83-7E10-8976-FCFA7AFFF3CD}"/>
              </a:ext>
            </a:extLst>
          </p:cNvPr>
          <p:cNvSpPr txBox="1"/>
          <p:nvPr/>
        </p:nvSpPr>
        <p:spPr>
          <a:xfrm>
            <a:off x="1515481" y="1650762"/>
            <a:ext cx="3241528"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Classification based on countries</a:t>
            </a:r>
          </a:p>
        </p:txBody>
      </p:sp>
    </p:spTree>
    <p:extLst>
      <p:ext uri="{BB962C8B-B14F-4D97-AF65-F5344CB8AC3E}">
        <p14:creationId xmlns:p14="http://schemas.microsoft.com/office/powerpoint/2010/main" val="27362401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06428393"/>
              </p:ext>
            </p:extLst>
          </p:nvPr>
        </p:nvGraphicFramePr>
        <p:xfrm>
          <a:off x="514946" y="330355"/>
          <a:ext cx="11162107"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pic>
        <p:nvPicPr>
          <p:cNvPr id="5" name="Content Placeholder 4">
            <a:extLst>
              <a:ext uri="{FF2B5EF4-FFF2-40B4-BE49-F238E27FC236}">
                <a16:creationId xmlns:a16="http://schemas.microsoft.com/office/drawing/2014/main" id="{A39B2929-C16F-A87E-9F89-2DB308FBE281}"/>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3772599" y="2176307"/>
            <a:ext cx="4646799" cy="4351338"/>
          </a:xfrm>
          <a:prstGeom prst="rect">
            <a:avLst/>
          </a:prstGeom>
          <a:noFill/>
        </p:spPr>
      </p:pic>
      <p:sp>
        <p:nvSpPr>
          <p:cNvPr id="7" name="TextBox 6">
            <a:extLst>
              <a:ext uri="{FF2B5EF4-FFF2-40B4-BE49-F238E27FC236}">
                <a16:creationId xmlns:a16="http://schemas.microsoft.com/office/drawing/2014/main" id="{A3691257-0ABF-760A-412C-D7597892084F}"/>
              </a:ext>
            </a:extLst>
          </p:cNvPr>
          <p:cNvSpPr txBox="1"/>
          <p:nvPr/>
        </p:nvSpPr>
        <p:spPr>
          <a:xfrm>
            <a:off x="1541929" y="1655918"/>
            <a:ext cx="2299219"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Prediction Result</a:t>
            </a:r>
          </a:p>
        </p:txBody>
      </p:sp>
    </p:spTree>
    <p:extLst>
      <p:ext uri="{BB962C8B-B14F-4D97-AF65-F5344CB8AC3E}">
        <p14:creationId xmlns:p14="http://schemas.microsoft.com/office/powerpoint/2010/main" val="94768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64505055"/>
              </p:ext>
            </p:extLst>
          </p:nvPr>
        </p:nvGraphicFramePr>
        <p:xfrm>
          <a:off x="406269" y="228045"/>
          <a:ext cx="11379462"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154379" y="1415822"/>
            <a:ext cx="11805300" cy="573191"/>
          </a:xfrm>
        </p:spPr>
        <p:txBody>
          <a:bodyPr>
            <a:noAutofit/>
          </a:bodyPr>
          <a:lstStyle/>
          <a:p>
            <a:pPr marL="0" indent="0">
              <a:buNone/>
            </a:pPr>
            <a:br>
              <a:rPr lang="en-IN">
                <a:latin typeface="Gill Sans MT" panose="020B0502020104020203" pitchFamily="34" charset="0"/>
              </a:rPr>
            </a:br>
            <a:endParaRPr lang="en-US" dirty="0">
              <a:latin typeface="Gill Sans MT" panose="020B0502020104020203" pitchFamily="34" charset="0"/>
            </a:endParaRPr>
          </a:p>
        </p:txBody>
      </p:sp>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8" name="TextBox 7">
            <a:extLst>
              <a:ext uri="{FF2B5EF4-FFF2-40B4-BE49-F238E27FC236}">
                <a16:creationId xmlns:a16="http://schemas.microsoft.com/office/drawing/2014/main" id="{AC7A7B46-52D2-F7FA-4CA2-893CB8684455}"/>
              </a:ext>
            </a:extLst>
          </p:cNvPr>
          <p:cNvSpPr txBox="1"/>
          <p:nvPr/>
        </p:nvSpPr>
        <p:spPr>
          <a:xfrm>
            <a:off x="406269" y="1586643"/>
            <a:ext cx="11379462" cy="5355312"/>
          </a:xfrm>
          <a:prstGeom prst="rect">
            <a:avLst/>
          </a:prstGeom>
          <a:noFill/>
        </p:spPr>
        <p:txBody>
          <a:bodyPr wrap="square" rtlCol="0">
            <a:spAutoFit/>
          </a:bodyPr>
          <a:lstStyle/>
          <a:p>
            <a:pPr algn="just"/>
            <a:r>
              <a:rPr lang="en-US" dirty="0"/>
              <a:t>Autism Spectrum Disorder (ASD) diagnosis presently relies heavily on clinical observations and standardized assessments, such as the Autism Diagnostic Observation Schedule (ADOS) and the Autism Diagnostic Interview-Revised (ADI-R). These procedures, while thorough, are </a:t>
            </a:r>
            <a:r>
              <a:rPr lang="en-US" dirty="0" err="1"/>
              <a:t>labour-intensive</a:t>
            </a:r>
            <a:r>
              <a:rPr lang="en-US" dirty="0"/>
              <a:t>, requiring specialized expertise and often leading to delays in diagnosis. Moreover, the subjective nature of these assessments can introduce variability, affecting the consistency and accuracy of diagnoses.</a:t>
            </a:r>
          </a:p>
          <a:p>
            <a:pPr algn="just"/>
            <a:endParaRPr lang="en-US" dirty="0"/>
          </a:p>
          <a:p>
            <a:pPr algn="just"/>
            <a:r>
              <a:rPr lang="en-US" dirty="0"/>
              <a:t>A critical gap exists in the availability of objective, data-driven tools for early ASD detection. Traditional methods underutilize available data, potentially overlooking crucial patterns that could facilitate early diagnosis. Machine learning presents a promising avenue for addressing this challenge. By </a:t>
            </a:r>
            <a:r>
              <a:rPr lang="en-US" dirty="0" err="1"/>
              <a:t>analysing</a:t>
            </a:r>
            <a:r>
              <a:rPr lang="en-US" dirty="0"/>
              <a:t> vast datasets encompassing demographic, </a:t>
            </a:r>
            <a:r>
              <a:rPr lang="en-US" dirty="0" err="1"/>
              <a:t>behavioural</a:t>
            </a:r>
            <a:r>
              <a:rPr lang="en-US" dirty="0"/>
              <a:t>, and clinical information, machine learning algorithms can unveil patterns that may elude conventional methods.</a:t>
            </a:r>
          </a:p>
          <a:p>
            <a:pPr algn="just"/>
            <a:endParaRPr lang="en-US" dirty="0"/>
          </a:p>
          <a:p>
            <a:pPr algn="just"/>
            <a:r>
              <a:rPr lang="en-US" dirty="0"/>
              <a:t>The integration of machine learning models into the diagnostic process offers the potential for a more standardized and objective approach to ASD diagnosis. These models can swiftly process extensive data sets, reducing diagnosis time and mitigating the inherent subjectivity of current methods. Early detection facilitated by machine learning can lead to timelier interventions, substantially enhancing developmental outcomes for individuals with ASD. By augmenting the accuracy and efficiency of diagnosis, machine learning tools have the capacity to revolutionize how ASD is identified and managed, ultimately fostering improved quality of life for those affected by the disorder.</a:t>
            </a:r>
          </a:p>
          <a:p>
            <a:pPr algn="just"/>
            <a:endParaRPr lang="en-IN" dirty="0"/>
          </a:p>
        </p:txBody>
      </p:sp>
    </p:spTree>
    <p:extLst>
      <p:ext uri="{BB962C8B-B14F-4D97-AF65-F5344CB8AC3E}">
        <p14:creationId xmlns:p14="http://schemas.microsoft.com/office/powerpoint/2010/main" val="15309288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456207316"/>
              </p:ext>
            </p:extLst>
          </p:nvPr>
        </p:nvGraphicFramePr>
        <p:xfrm>
          <a:off x="406269" y="237010"/>
          <a:ext cx="11379462"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154379" y="1415822"/>
            <a:ext cx="11805300" cy="573191"/>
          </a:xfrm>
        </p:spPr>
        <p:txBody>
          <a:bodyPr>
            <a:noAutofit/>
          </a:bodyPr>
          <a:lstStyle/>
          <a:p>
            <a:pPr marL="0" indent="0">
              <a:buNone/>
            </a:pPr>
            <a:br>
              <a:rPr lang="en-IN">
                <a:latin typeface="Gill Sans MT" panose="020B0502020104020203" pitchFamily="34" charset="0"/>
              </a:rPr>
            </a:br>
            <a:endParaRPr lang="en-US" dirty="0">
              <a:latin typeface="Gill Sans MT" panose="020B0502020104020203" pitchFamily="34" charset="0"/>
            </a:endParaRPr>
          </a:p>
        </p:txBody>
      </p:sp>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7" name="TextBox 6">
            <a:extLst>
              <a:ext uri="{FF2B5EF4-FFF2-40B4-BE49-F238E27FC236}">
                <a16:creationId xmlns:a16="http://schemas.microsoft.com/office/drawing/2014/main" id="{131656A7-1B4A-42D3-8069-0F35A801AE97}"/>
              </a:ext>
            </a:extLst>
          </p:cNvPr>
          <p:cNvSpPr txBox="1"/>
          <p:nvPr/>
        </p:nvSpPr>
        <p:spPr>
          <a:xfrm>
            <a:off x="406269" y="1517751"/>
            <a:ext cx="11379462" cy="532453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Conclusion:</a:t>
            </a:r>
          </a:p>
          <a:p>
            <a:pPr algn="just"/>
            <a:r>
              <a:rPr lang="en-US" sz="2000" dirty="0">
                <a:latin typeface="Times New Roman" panose="02020603050405020304" pitchFamily="18" charset="0"/>
                <a:cs typeface="Times New Roman" panose="02020603050405020304" pitchFamily="18" charset="0"/>
              </a:rPr>
              <a:t>In conclusion, the utilization of machine learning algorithms in predicting Autism Spectrum Disorder (ASD) represents a significant advancement in the field of neurodevelopmental disorders diagnosis. Throughout this comprehensive exploration, it becomes evident that the amalgamation of traditional diagnostic methods with cutting-edge machine learning techniques holds immense promise for revolutionizing ASD diagnosis, enhancing its accuracy, efficiency, and accessibility.</a:t>
            </a:r>
          </a:p>
          <a:p>
            <a:pPr algn="just"/>
            <a:r>
              <a:rPr lang="en-US" sz="2000" b="1" dirty="0">
                <a:latin typeface="Times New Roman" panose="02020603050405020304" pitchFamily="18" charset="0"/>
                <a:cs typeface="Times New Roman" panose="02020603050405020304" pitchFamily="18" charset="0"/>
              </a:rPr>
              <a:t>Future Work:</a:t>
            </a:r>
          </a:p>
          <a:p>
            <a:pPr algn="just"/>
            <a:r>
              <a:rPr lang="en-US" sz="2000" dirty="0">
                <a:latin typeface="Times New Roman" panose="02020603050405020304" pitchFamily="18" charset="0"/>
                <a:cs typeface="Times New Roman" panose="02020603050405020304" pitchFamily="18" charset="0"/>
              </a:rPr>
              <a:t>To further improve the accuracy and usability of the ASD prediction system, several enhancements can be implemented. Firstly, expanding the dataset with more diverse demographic and behavioral data from various age groups and geographic regions can help improve generalizability. Incorporating additional clinical parameters such as genetic markers, speech patterns, or EEG data could boost model precision. Transitioning to deep learning models like neural networks or ensemble methods like stacking may capture more complex patterns and relationships in the data. Integrating explainable AI (XAI) techniques would increase transparency, helping medical professionals understand why a prediction was made. Finally, periodic retraining with fresh data and user feedback will ensure the system remains current, accurate, and effective in real-world scenarios. These improvements aim to create a comprehensive, user-friendly, and clinically reliable ASD screening tool.</a:t>
            </a:r>
          </a:p>
        </p:txBody>
      </p:sp>
    </p:spTree>
    <p:extLst>
      <p:ext uri="{BB962C8B-B14F-4D97-AF65-F5344CB8AC3E}">
        <p14:creationId xmlns:p14="http://schemas.microsoft.com/office/powerpoint/2010/main" val="1178065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867071024"/>
              </p:ext>
            </p:extLst>
          </p:nvPr>
        </p:nvGraphicFramePr>
        <p:xfrm>
          <a:off x="838201" y="347196"/>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Content Placeholder 2"/>
          <p:cNvSpPr txBox="1">
            <a:spLocks/>
          </p:cNvSpPr>
          <p:nvPr/>
        </p:nvSpPr>
        <p:spPr>
          <a:xfrm>
            <a:off x="838201" y="1906293"/>
            <a:ext cx="10515600" cy="24642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600" dirty="0"/>
          </a:p>
        </p:txBody>
      </p:sp>
      <p:sp>
        <p:nvSpPr>
          <p:cNvPr id="9" name="Content Placeholder 2"/>
          <p:cNvSpPr txBox="1">
            <a:spLocks/>
          </p:cNvSpPr>
          <p:nvPr/>
        </p:nvSpPr>
        <p:spPr>
          <a:xfrm>
            <a:off x="990600" y="2058692"/>
            <a:ext cx="5286214" cy="29317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600" dirty="0"/>
          </a:p>
        </p:txBody>
      </p:sp>
      <p:sp>
        <p:nvSpPr>
          <p:cNvPr id="3" name="Content Placeholder 2"/>
          <p:cNvSpPr>
            <a:spLocks noGrp="1"/>
          </p:cNvSpPr>
          <p:nvPr>
            <p:ph idx="1"/>
          </p:nvPr>
        </p:nvSpPr>
        <p:spPr>
          <a:xfrm>
            <a:off x="838199" y="1906293"/>
            <a:ext cx="10515600" cy="4351338"/>
          </a:xfrm>
        </p:spPr>
        <p:txBody>
          <a:bodyPr>
            <a:normAutofit/>
          </a:bodyPr>
          <a:lstStyle/>
          <a:p>
            <a:pPr marL="457200" indent="-457200" algn="just">
              <a:buAutoNum type="arabicPeriod"/>
            </a:pPr>
            <a:r>
              <a:rPr lang="en-US" sz="2400" dirty="0" err="1">
                <a:latin typeface="Times New Roman" panose="02020603050405020304" pitchFamily="18" charset="0"/>
                <a:cs typeface="Times New Roman" panose="02020603050405020304" pitchFamily="18" charset="0"/>
              </a:rPr>
              <a:t>Thabtah</a:t>
            </a:r>
            <a:r>
              <a:rPr lang="en-US" sz="2400" dirty="0">
                <a:latin typeface="Times New Roman" panose="02020603050405020304" pitchFamily="18" charset="0"/>
                <a:cs typeface="Times New Roman" panose="02020603050405020304" pitchFamily="18" charset="0"/>
              </a:rPr>
              <a:t>, F., Peebles, D., Retires, C., &amp; Early, J. (2020). A machine learning autism classification based on behavioral features. Healthcare, 8(1), 15.</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Crippa, A., Salvatore, C., Perego, P., Forti, S., Nobile, M., Molteni, M., &amp; Castiglioni, I. (2015). Use of machine learning to identify children with autism and their mothers based on gut microbiome analysis. Scientific Reports, 5, 9734.</a:t>
            </a:r>
          </a:p>
          <a:p>
            <a:pPr marL="457200" indent="-457200" algn="just">
              <a:buAutoNum type="arabicPeriod"/>
            </a:pPr>
            <a:r>
              <a:rPr lang="en-US" sz="2400" dirty="0" err="1">
                <a:latin typeface="Times New Roman" panose="02020603050405020304" pitchFamily="18" charset="0"/>
                <a:cs typeface="Times New Roman" panose="02020603050405020304" pitchFamily="18" charset="0"/>
              </a:rPr>
              <a:t>Heinsfeld</a:t>
            </a:r>
            <a:r>
              <a:rPr lang="en-US" sz="2400" dirty="0">
                <a:latin typeface="Times New Roman" panose="02020603050405020304" pitchFamily="18" charset="0"/>
                <a:cs typeface="Times New Roman" panose="02020603050405020304" pitchFamily="18" charset="0"/>
              </a:rPr>
              <a:t>, A. S., Franco, A. R., Craddock, R. C., Buchweitz, A., &amp; </a:t>
            </a:r>
            <a:r>
              <a:rPr lang="en-US" sz="2400" dirty="0" err="1">
                <a:latin typeface="Times New Roman" panose="02020603050405020304" pitchFamily="18" charset="0"/>
                <a:cs typeface="Times New Roman" panose="02020603050405020304" pitchFamily="18" charset="0"/>
              </a:rPr>
              <a:t>Meneguzzi</a:t>
            </a:r>
            <a:r>
              <a:rPr lang="en-US" sz="2400" dirty="0">
                <a:latin typeface="Times New Roman" panose="02020603050405020304" pitchFamily="18" charset="0"/>
                <a:cs typeface="Times New Roman" panose="02020603050405020304" pitchFamily="18" charset="0"/>
              </a:rPr>
              <a:t>, F. (2018). Identification of autism spectrum disorder using deep learning and the ABIDE dataset. </a:t>
            </a:r>
            <a:r>
              <a:rPr lang="en-US" sz="2400" dirty="0" err="1">
                <a:latin typeface="Times New Roman" panose="02020603050405020304" pitchFamily="18" charset="0"/>
                <a:cs typeface="Times New Roman" panose="02020603050405020304" pitchFamily="18" charset="0"/>
              </a:rPr>
              <a:t>NeuroImage</a:t>
            </a:r>
            <a:r>
              <a:rPr lang="en-US" sz="2400" dirty="0">
                <a:latin typeface="Times New Roman" panose="02020603050405020304" pitchFamily="18" charset="0"/>
                <a:cs typeface="Times New Roman" panose="02020603050405020304" pitchFamily="18" charset="0"/>
              </a:rPr>
              <a:t>: Clinical, 17, 16-23.</a:t>
            </a:r>
          </a:p>
        </p:txBody>
      </p:sp>
    </p:spTree>
    <p:extLst>
      <p:ext uri="{BB962C8B-B14F-4D97-AF65-F5344CB8AC3E}">
        <p14:creationId xmlns:p14="http://schemas.microsoft.com/office/powerpoint/2010/main" val="1795333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838200" y="1906296"/>
            <a:ext cx="4791748" cy="348711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600" dirty="0"/>
          </a:p>
        </p:txBody>
      </p:sp>
      <p:sp>
        <p:nvSpPr>
          <p:cNvPr id="2" name="Rectangle 1"/>
          <p:cNvSpPr/>
          <p:nvPr/>
        </p:nvSpPr>
        <p:spPr>
          <a:xfrm>
            <a:off x="2719450" y="3244332"/>
            <a:ext cx="6828312" cy="1569660"/>
          </a:xfrm>
          <a:prstGeom prst="rect">
            <a:avLst/>
          </a:prstGeom>
        </p:spPr>
        <p:txBody>
          <a:bodyPr wrap="square">
            <a:spAutoFit/>
          </a:bodyPr>
          <a:lstStyle/>
          <a:p>
            <a:pPr algn="ctr"/>
            <a:r>
              <a:rPr lang="en-US" sz="9600" b="1" cap="all"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latin typeface="Algerian" panose="04020705040A02060702" pitchFamily="82" charset="0"/>
              </a:rPr>
              <a:t>THANK YOU</a:t>
            </a:r>
          </a:p>
        </p:txBody>
      </p:sp>
    </p:spTree>
    <p:extLst>
      <p:ext uri="{BB962C8B-B14F-4D97-AF65-F5344CB8AC3E}">
        <p14:creationId xmlns:p14="http://schemas.microsoft.com/office/powerpoint/2010/main" val="328932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478361059"/>
              </p:ext>
            </p:extLst>
          </p:nvPr>
        </p:nvGraphicFramePr>
        <p:xfrm>
          <a:off x="672441" y="370425"/>
          <a:ext cx="10847117" cy="1048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a:xfrm>
            <a:off x="755073" y="1516865"/>
            <a:ext cx="10930245" cy="4717679"/>
          </a:xfrm>
        </p:spPr>
        <p:txBody>
          <a:bodyPr>
            <a:noAutofit/>
          </a:bodyPr>
          <a:lstStyle/>
          <a:p>
            <a:pPr marL="0" indent="0">
              <a:lnSpc>
                <a:spcPct val="120000"/>
              </a:lnSpc>
              <a:buNone/>
            </a:pPr>
            <a:endParaRPr lang="en-US" sz="2400" dirty="0">
              <a:latin typeface="Gill Sans MT" panose="020B0502020104020203" pitchFamily="34" charset="0"/>
            </a:endParaRPr>
          </a:p>
          <a:p>
            <a:pPr marL="0" indent="0">
              <a:lnSpc>
                <a:spcPct val="120000"/>
              </a:lnSpc>
              <a:buNone/>
            </a:pPr>
            <a:endParaRPr lang="en-US" sz="2400" dirty="0">
              <a:latin typeface="Gill Sans MT" panose="020B0502020104020203" pitchFamily="34" charset="0"/>
            </a:endParaRPr>
          </a:p>
        </p:txBody>
      </p:sp>
      <p:sp>
        <p:nvSpPr>
          <p:cNvPr id="5" name="TextBox 4">
            <a:extLst>
              <a:ext uri="{FF2B5EF4-FFF2-40B4-BE49-F238E27FC236}">
                <a16:creationId xmlns:a16="http://schemas.microsoft.com/office/drawing/2014/main" id="{0642B24D-37EE-B722-E861-549F02C5E74C}"/>
              </a:ext>
            </a:extLst>
          </p:cNvPr>
          <p:cNvSpPr txBox="1"/>
          <p:nvPr/>
        </p:nvSpPr>
        <p:spPr>
          <a:xfrm>
            <a:off x="672440" y="1518695"/>
            <a:ext cx="10847117" cy="4093428"/>
          </a:xfrm>
          <a:prstGeom prst="rect">
            <a:avLst/>
          </a:prstGeom>
          <a:noFill/>
        </p:spPr>
        <p:txBody>
          <a:bodyPr wrap="square" rtlCol="0">
            <a:spAutoFit/>
          </a:bodyPr>
          <a:lstStyle/>
          <a:p>
            <a:pPr algn="just"/>
            <a:r>
              <a:rPr lang="en-US" sz="2000" dirty="0">
                <a:solidFill>
                  <a:srgbClr val="000000"/>
                </a:solidFill>
                <a:effectLst/>
                <a:latin typeface="Times New Roman" panose="02020603050405020304" pitchFamily="18" charset="0"/>
                <a:ea typeface="Times New Roman" panose="02020603050405020304" pitchFamily="18" charset="0"/>
              </a:rPr>
              <a:t>Autism Spectrum Disorder (ASD) is a complex developmental condition characterized by difficulties in social interaction, communication, and repetitive behaviors. Diagnosing ASD traditionally requires detailed behavioral assessments and evaluations by specialists, which can be both time-consuming and subjective. These traditional methods often lead to delays in diagnosis and, consequently, in interventions that could significantly benefit individuals with ASD. Given the increasing prevalence of ASD, there is a pressing need for more efficient and objective diagnostic tools.</a:t>
            </a:r>
          </a:p>
          <a:p>
            <a:pPr algn="just"/>
            <a:endParaRPr lang="en-US" sz="2000" dirty="0">
              <a:solidFill>
                <a:srgbClr val="000000"/>
              </a:solidFill>
              <a:effectLst/>
              <a:latin typeface="Times New Roman" panose="02020603050405020304" pitchFamily="18" charset="0"/>
              <a:ea typeface="Times New Roman" panose="02020603050405020304" pitchFamily="18" charset="0"/>
            </a:endParaRPr>
          </a:p>
          <a:p>
            <a:pPr algn="just"/>
            <a:r>
              <a:rPr lang="en-US" sz="2000" dirty="0">
                <a:solidFill>
                  <a:srgbClr val="000000"/>
                </a:solidFill>
                <a:effectLst/>
                <a:latin typeface="Times New Roman" panose="02020603050405020304" pitchFamily="18" charset="0"/>
                <a:ea typeface="Times New Roman" panose="02020603050405020304" pitchFamily="18" charset="0"/>
              </a:rPr>
              <a:t>Machine learning, a subset of artificial intelligence, offers a promising solution to these challenges. By analyzing large datasets of behavioral and clinical information, machine learning algorithms can identify patterns and correlations that might not be evident through conventional diagnostic methods. This project investigates the potential of machine learning to predict ASD, aiming to develop models that can aid in the early detection of the disorder. Early diagnosis is crucial as it can lead to timely interventions and better outcomes for those affected by ASD.</a:t>
            </a:r>
            <a:endParaRPr lang="en-IN"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769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86745145"/>
              </p:ext>
            </p:extLst>
          </p:nvPr>
        </p:nvGraphicFramePr>
        <p:xfrm>
          <a:off x="802574" y="471815"/>
          <a:ext cx="10586852" cy="1107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a:xfrm>
            <a:off x="802574" y="1735979"/>
            <a:ext cx="10586851"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Autism Spectrum Disorder (ASD) is a neurodevelopmental disorder characterized by a diverse range of symptoms that profoundly impact social interaction, communication, and </a:t>
            </a:r>
            <a:r>
              <a:rPr lang="en-US" sz="2000" dirty="0" err="1">
                <a:latin typeface="Times New Roman" panose="02020603050405020304" pitchFamily="18" charset="0"/>
                <a:cs typeface="Times New Roman" panose="02020603050405020304" pitchFamily="18" charset="0"/>
              </a:rPr>
              <a:t>behaviour</a:t>
            </a:r>
            <a:r>
              <a:rPr lang="en-US" sz="2000" dirty="0">
                <a:latin typeface="Times New Roman" panose="02020603050405020304" pitchFamily="18" charset="0"/>
                <a:cs typeface="Times New Roman" panose="02020603050405020304" pitchFamily="18" charset="0"/>
              </a:rPr>
              <a:t>. Traditionally, diagnosing ASD has relied heavily on clinical observations and standardized assessments, such as the Autism Diagnostic Observation Schedule (ADOS) and the Autism Diagnostic Interview-Revised (ADI-R). While these methods are comprehensive, they are also time-consuming and heavily reliant on the expertise of clinicians for interpretation.</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In recent years, there has been a growing interest in leveraging machine learning, a branch of artificial intelligence, to enhance the diagnostic process for ASD. Machine learning algorithms have demonstrated considerable potential in uncovering patterns and insights from complex datasets, offering a more efficient and objective approach to diagnosis.</a:t>
            </a:r>
          </a:p>
        </p:txBody>
      </p:sp>
    </p:spTree>
    <p:extLst>
      <p:ext uri="{BB962C8B-B14F-4D97-AF65-F5344CB8AC3E}">
        <p14:creationId xmlns:p14="http://schemas.microsoft.com/office/powerpoint/2010/main" val="807433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17558705"/>
              </p:ext>
            </p:extLst>
          </p:nvPr>
        </p:nvGraphicFramePr>
        <p:xfrm>
          <a:off x="802574" y="328379"/>
          <a:ext cx="10586852" cy="1107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a:xfrm>
            <a:off x="802574" y="1646331"/>
            <a:ext cx="10586852"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Machine learning has already made significant strides in the field of medical diagnostics across various domains, including oncology, cardiology, and neurology. Techniques such as Support Vector Machines (SVM), Random Forests, and Neural Networks have been successfully employed to analyze intricate datasets, improve diagnostic accuracy, and predict patient outcomes.</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In the realm of ASD diagnosis, machine learning has emerged as a promising tool. Researchers have conducted several studies exploring the application of machine learning algorithms to predict ASD based on various data sources. For instance, </a:t>
            </a:r>
            <a:r>
              <a:rPr lang="en-US" sz="2000" dirty="0" err="1">
                <a:latin typeface="Times New Roman" panose="02020603050405020304" pitchFamily="18" charset="0"/>
                <a:cs typeface="Times New Roman" panose="02020603050405020304" pitchFamily="18" charset="0"/>
              </a:rPr>
              <a:t>Thabtah</a:t>
            </a:r>
            <a:r>
              <a:rPr lang="en-US" sz="2000" dirty="0">
                <a:latin typeface="Times New Roman" panose="02020603050405020304" pitchFamily="18" charset="0"/>
                <a:cs typeface="Times New Roman" panose="02020603050405020304" pitchFamily="18" charset="0"/>
              </a:rPr>
              <a:t> (2017) conducted a comprehensive review of different machine learning techniques applied to ASD screening data. The study highlighted the potential of machine learning in enhancing diagnostic accuracy by identifying subtle patterns indicative of ASD.</a:t>
            </a:r>
          </a:p>
        </p:txBody>
      </p:sp>
    </p:spTree>
    <p:extLst>
      <p:ext uri="{BB962C8B-B14F-4D97-AF65-F5344CB8AC3E}">
        <p14:creationId xmlns:p14="http://schemas.microsoft.com/office/powerpoint/2010/main" val="2599182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31388775"/>
              </p:ext>
            </p:extLst>
          </p:nvPr>
        </p:nvGraphicFramePr>
        <p:xfrm>
          <a:off x="802574" y="471815"/>
          <a:ext cx="10586852" cy="1107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Content Placeholder 1"/>
          <p:cNvSpPr>
            <a:spLocks noGrp="1"/>
          </p:cNvSpPr>
          <p:nvPr>
            <p:ph idx="1"/>
          </p:nvPr>
        </p:nvSpPr>
        <p:spPr>
          <a:xfrm>
            <a:off x="802574" y="1780801"/>
            <a:ext cx="10586852"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Similarly, Duda et al. (2016) employed machine learning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scores from the Autism Diagnostic Observation Schedule (ADOS) and successfully classified individuals with ASD with high accuracy. This study underscored the effectiveness of machine learning in augmenting traditional diagnostic methods and providing more precise and timely diagnoses.</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These examples illustrate the promising role of machine learning in revolutionizing ASD diagnosis. By </a:t>
            </a:r>
            <a:r>
              <a:rPr lang="en-US" sz="2000" dirty="0" err="1">
                <a:latin typeface="Times New Roman" panose="02020603050405020304" pitchFamily="18" charset="0"/>
                <a:cs typeface="Times New Roman" panose="02020603050405020304" pitchFamily="18" charset="0"/>
              </a:rPr>
              <a:t>analysing</a:t>
            </a:r>
            <a:r>
              <a:rPr lang="en-US" sz="2000" dirty="0">
                <a:latin typeface="Times New Roman" panose="02020603050405020304" pitchFamily="18" charset="0"/>
                <a:cs typeface="Times New Roman" panose="02020603050405020304" pitchFamily="18" charset="0"/>
              </a:rPr>
              <a:t> large and diverse datasets encompassing demographic, </a:t>
            </a:r>
            <a:r>
              <a:rPr lang="en-US" sz="2000" dirty="0" err="1">
                <a:latin typeface="Times New Roman" panose="02020603050405020304" pitchFamily="18" charset="0"/>
                <a:cs typeface="Times New Roman" panose="02020603050405020304" pitchFamily="18" charset="0"/>
              </a:rPr>
              <a:t>behavioural</a:t>
            </a:r>
            <a:r>
              <a:rPr lang="en-US" sz="2000" dirty="0">
                <a:latin typeface="Times New Roman" panose="02020603050405020304" pitchFamily="18" charset="0"/>
                <a:cs typeface="Times New Roman" panose="02020603050405020304" pitchFamily="18" charset="0"/>
              </a:rPr>
              <a:t>, and clinical information, machine learning algorithms can uncover subtle patterns and correlations that may not be apparent through conventional methods. This capability holds significant potential for improving the accuracy, efficiency, and accessibility of ASD diagnosis, ultimately leading to better outcomes for individuals affected by the disorder.</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343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007073967"/>
              </p:ext>
            </p:extLst>
          </p:nvPr>
        </p:nvGraphicFramePr>
        <p:xfrm>
          <a:off x="745211" y="418914"/>
          <a:ext cx="10701578"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2" name="TextBox 1">
            <a:extLst>
              <a:ext uri="{FF2B5EF4-FFF2-40B4-BE49-F238E27FC236}">
                <a16:creationId xmlns:a16="http://schemas.microsoft.com/office/drawing/2014/main" id="{F874DDBA-F2B7-C93E-76F8-929A0085C698}"/>
              </a:ext>
            </a:extLst>
          </p:cNvPr>
          <p:cNvSpPr txBox="1"/>
          <p:nvPr/>
        </p:nvSpPr>
        <p:spPr>
          <a:xfrm>
            <a:off x="745211" y="1896877"/>
            <a:ext cx="10701578" cy="2308324"/>
          </a:xfrm>
          <a:prstGeom prst="rect">
            <a:avLst/>
          </a:prstGeom>
          <a:noFill/>
        </p:spPr>
        <p:txBody>
          <a:bodyPr wrap="square" rtlCol="0">
            <a:spAutoFit/>
          </a:bodyPr>
          <a:lstStyle/>
          <a:p>
            <a:pPr algn="just"/>
            <a:r>
              <a:rPr lang="en-US" sz="1800" dirty="0">
                <a:solidFill>
                  <a:srgbClr val="0D0D0D"/>
                </a:solidFill>
                <a:effectLst/>
                <a:latin typeface="Times New Roman" panose="02020603050405020304" pitchFamily="18" charset="0"/>
                <a:ea typeface="Times New Roman" panose="02020603050405020304" pitchFamily="18" charset="0"/>
              </a:rPr>
              <a:t>The aim of this project is to investigate the use of machine learning algorithms to predict Autism Spectrum Disorder (ASD) and to develop a model that can accurately identify individuals with ASD based on behavioral and clinical data. By analyzing extensive datasets, the project seeks to uncover patterns and correlations that traditional diagnostic methods may overlook. The ultimate goal is to create a reliable and efficient tool that supports clinicians in making more timely and accurate diagnoses. This machine learning-based approach is intended to facilitate early intervention, which is crucial for improving patient outcomes. By enhancing the diagnostic process, the project aspires to provide individuals with ASD access to necessary treatments and support at earlier stages, thereby improving their overall quality of life.</a:t>
            </a:r>
            <a:endParaRPr lang="en-IN" dirty="0"/>
          </a:p>
        </p:txBody>
      </p:sp>
    </p:spTree>
    <p:extLst>
      <p:ext uri="{BB962C8B-B14F-4D97-AF65-F5344CB8AC3E}">
        <p14:creationId xmlns:p14="http://schemas.microsoft.com/office/powerpoint/2010/main" val="423301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02190752"/>
              </p:ext>
            </p:extLst>
          </p:nvPr>
        </p:nvGraphicFramePr>
        <p:xfrm>
          <a:off x="549728" y="418914"/>
          <a:ext cx="11092543"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pic>
        <p:nvPicPr>
          <p:cNvPr id="3" name="Content Placeholder 2">
            <a:extLst>
              <a:ext uri="{FF2B5EF4-FFF2-40B4-BE49-F238E27FC236}">
                <a16:creationId xmlns:a16="http://schemas.microsoft.com/office/drawing/2014/main" id="{AC34CE25-7B89-722B-B8AF-46218DD7B6CB}"/>
              </a:ext>
            </a:extLst>
          </p:cNvPr>
          <p:cNvPicPr>
            <a:picLocks noGrp="1" noChangeAspect="1"/>
          </p:cNvPicPr>
          <p:nvPr>
            <p:ph idx="1"/>
          </p:nvPr>
        </p:nvPicPr>
        <p:blipFill>
          <a:blip r:embed="rId7">
            <a:extLst>
              <a:ext uri="{28A0092B-C50C-407E-A947-70E740481C1C}">
                <a14:useLocalDpi xmlns:a14="http://schemas.microsoft.com/office/drawing/2010/main" val="0"/>
              </a:ext>
            </a:extLst>
          </a:blip>
          <a:srcRect/>
          <a:stretch>
            <a:fillRect/>
          </a:stretch>
        </p:blipFill>
        <p:spPr bwMode="auto">
          <a:xfrm>
            <a:off x="2366962" y="2139156"/>
            <a:ext cx="7458075" cy="3724275"/>
          </a:xfrm>
          <a:prstGeom prst="rect">
            <a:avLst/>
          </a:prstGeom>
          <a:noFill/>
        </p:spPr>
      </p:pic>
    </p:spTree>
    <p:extLst>
      <p:ext uri="{BB962C8B-B14F-4D97-AF65-F5344CB8AC3E}">
        <p14:creationId xmlns:p14="http://schemas.microsoft.com/office/powerpoint/2010/main" val="278957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88706415"/>
              </p:ext>
            </p:extLst>
          </p:nvPr>
        </p:nvGraphicFramePr>
        <p:xfrm>
          <a:off x="745211" y="508561"/>
          <a:ext cx="10701578"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2" name="TextBox 1">
            <a:extLst>
              <a:ext uri="{FF2B5EF4-FFF2-40B4-BE49-F238E27FC236}">
                <a16:creationId xmlns:a16="http://schemas.microsoft.com/office/drawing/2014/main" id="{3F2B3C68-C6FF-87FA-78E2-5B4C46098D1D}"/>
              </a:ext>
            </a:extLst>
          </p:cNvPr>
          <p:cNvSpPr txBox="1"/>
          <p:nvPr/>
        </p:nvSpPr>
        <p:spPr>
          <a:xfrm>
            <a:off x="745211" y="2034988"/>
            <a:ext cx="10701578" cy="4247317"/>
          </a:xfrm>
          <a:prstGeom prst="rect">
            <a:avLst/>
          </a:prstGeom>
          <a:noFill/>
        </p:spPr>
        <p:txBody>
          <a:bodyPr wrap="square" rtlCol="0">
            <a:spAutoFit/>
          </a:bodyPr>
          <a:lstStyle/>
          <a:p>
            <a:pPr algn="just"/>
            <a:r>
              <a:rPr lang="en-US" sz="1800" dirty="0">
                <a:solidFill>
                  <a:srgbClr val="0D0D0D"/>
                </a:solidFill>
                <a:effectLst/>
                <a:latin typeface="Times New Roman" panose="02020603050405020304" pitchFamily="18" charset="0"/>
                <a:ea typeface="Times New Roman" panose="02020603050405020304" pitchFamily="18" charset="0"/>
              </a:rPr>
              <a:t>The methodology for predicting Autism Spectrum Disorder (ASD) through machine learning involves several crucial steps to ensure the accuracy and reliability of the models developed. Firstly, the process begins with data collection, where a comprehensive dataset comprising demographic, behavioral, and clinical data is gathered from reputable sources such as the Autism Brain Imaging Data Exchange (ABIDE) and the University of California Irvine (UCI) repository. This dataset serves as the foundation for subsequent analysis and model development. Following data collection, the next step is preprocessing. This involves cleaning and normalizing the data to remove any inconsistencies or errors, ensuring that the dataset is of high quality and consistency. Preprocessing is essential for preparing the data for analysis and model training. Once the data is preprocessed, the next step is feature selection. In this phase, relevant features that significantly contribute to ASD prediction are identified. These features may include social interaction scores, repetitive behaviors, and other relevant variables that are indicative of ASD. With the selected features in hand, the model building process begins. Machine learning models using algorithms such as Support Vector Machines (SVM), Random Forests, and Neural Networks are developed and trained on the dataset. These models learn from the data and are capable of identifying patterns and relationships that can help predict ASD accurately.</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202926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339341262"/>
              </p:ext>
            </p:extLst>
          </p:nvPr>
        </p:nvGraphicFramePr>
        <p:xfrm>
          <a:off x="838200" y="330355"/>
          <a:ext cx="10515600" cy="132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9633487" y="6158313"/>
            <a:ext cx="1906292" cy="369332"/>
          </a:xfrm>
          <a:prstGeom prst="rect">
            <a:avLst/>
          </a:prstGeom>
          <a:noFill/>
        </p:spPr>
        <p:txBody>
          <a:bodyPr wrap="square" rtlCol="0">
            <a:spAutoFit/>
          </a:bodyPr>
          <a:lstStyle/>
          <a:p>
            <a:endParaRPr lang="en-US" b="1" dirty="0"/>
          </a:p>
        </p:txBody>
      </p:sp>
      <p:sp>
        <p:nvSpPr>
          <p:cNvPr id="2" name="Content Placeholder 1"/>
          <p:cNvSpPr>
            <a:spLocks noGrp="1"/>
          </p:cNvSpPr>
          <p:nvPr>
            <p:ph idx="1"/>
          </p:nvPr>
        </p:nvSpPr>
        <p:spPr>
          <a:xfrm>
            <a:off x="838200" y="1806975"/>
            <a:ext cx="10515600"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This project focuses on detecting Autism Spectrum Disorder (ASD) using machine learning techniques. The dataset contains various features including behavioral, demographic, and medical indicators. Initially, the data is cleaned, visualized, and preprocessed by encoding categorical variables and normalizing numerical ones. Feature engineering is applied by aggregating screening scores and transforming age into meaningful groups. To handle class imbalance, </a:t>
            </a:r>
            <a:r>
              <a:rPr lang="en-US" sz="2000" dirty="0" err="1">
                <a:latin typeface="Times New Roman" panose="02020603050405020304" pitchFamily="18" charset="0"/>
                <a:cs typeface="Times New Roman" panose="02020603050405020304" pitchFamily="18" charset="0"/>
              </a:rPr>
              <a:t>RandomOverSampler</a:t>
            </a:r>
            <a:r>
              <a:rPr lang="en-US" sz="2000" dirty="0">
                <a:latin typeface="Times New Roman" panose="02020603050405020304" pitchFamily="18" charset="0"/>
                <a:cs typeface="Times New Roman" panose="02020603050405020304" pitchFamily="18" charset="0"/>
              </a:rPr>
              <a:t> is used. The dataset is split into training and validation sets, and models like Logistic Regression, </a:t>
            </a:r>
            <a:r>
              <a:rPr lang="en-US" sz="2000" dirty="0" err="1">
                <a:latin typeface="Times New Roman" panose="02020603050405020304" pitchFamily="18" charset="0"/>
                <a:cs typeface="Times New Roman" panose="02020603050405020304" pitchFamily="18" charset="0"/>
              </a:rPr>
              <a:t>XGBoost</a:t>
            </a:r>
            <a:r>
              <a:rPr lang="en-US" sz="2000" dirty="0">
                <a:latin typeface="Times New Roman" panose="02020603050405020304" pitchFamily="18" charset="0"/>
                <a:cs typeface="Times New Roman" panose="02020603050405020304" pitchFamily="18" charset="0"/>
              </a:rPr>
              <a:t>, and Support Vector Classifier (SVC) are trained using hyperparameter tuning via </a:t>
            </a:r>
            <a:r>
              <a:rPr lang="en-US" sz="2000" dirty="0" err="1">
                <a:latin typeface="Times New Roman" panose="02020603050405020304" pitchFamily="18" charset="0"/>
                <a:cs typeface="Times New Roman" panose="02020603050405020304" pitchFamily="18" charset="0"/>
              </a:rPr>
              <a:t>GridSearchCV</a:t>
            </a:r>
            <a:r>
              <a:rPr lang="en-US" sz="2000" dirty="0">
                <a:latin typeface="Times New Roman" panose="02020603050405020304" pitchFamily="18" charset="0"/>
                <a:cs typeface="Times New Roman" panose="02020603050405020304" pitchFamily="18" charset="0"/>
              </a:rPr>
              <a:t>. A Voting Classifier ensemble (with soft voting) combines these models to enhance predictive accuracy. The performance is evaluated using ROC AUC score and confusion matrices. This system aims to assist early ASD detection by providing a data-driven diagnostic tool that can help healthcare professionals make informed decisions. It demonstrates how combining multiple algorithms can improve prediction performance for real-world classification tasks.</a:t>
            </a:r>
          </a:p>
          <a:p>
            <a:pPr marL="0" indent="0">
              <a:buNone/>
            </a:pPr>
            <a:endParaRPr lang="en-US" dirty="0"/>
          </a:p>
        </p:txBody>
      </p:sp>
    </p:spTree>
    <p:extLst>
      <p:ext uri="{BB962C8B-B14F-4D97-AF65-F5344CB8AC3E}">
        <p14:creationId xmlns:p14="http://schemas.microsoft.com/office/powerpoint/2010/main" val="1998570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23">
      <a:dk1>
        <a:sysClr val="windowText" lastClr="000000"/>
      </a:dk1>
      <a:lt1>
        <a:sysClr val="window" lastClr="FFFFFF"/>
      </a:lt1>
      <a:dk2>
        <a:srgbClr val="1F497D"/>
      </a:dk2>
      <a:lt2>
        <a:srgbClr val="EEECE1"/>
      </a:lt2>
      <a:accent1>
        <a:srgbClr val="F8B2A3"/>
      </a:accent1>
      <a:accent2>
        <a:srgbClr val="A4B4EA"/>
      </a:accent2>
      <a:accent3>
        <a:srgbClr val="9AD3E9"/>
      </a:accent3>
      <a:accent4>
        <a:srgbClr val="98DFBB"/>
      </a:accent4>
      <a:accent5>
        <a:srgbClr val="CBCBCB"/>
      </a:accent5>
      <a:accent6>
        <a:srgbClr val="576868"/>
      </a:accent6>
      <a:hlink>
        <a:srgbClr val="3F3F3F"/>
      </a:hlink>
      <a:folHlink>
        <a:srgbClr val="3F3F3F"/>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9AD3E9"/>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3426</TotalTime>
  <Words>2188</Words>
  <Application>Microsoft Office PowerPoint</Application>
  <PresentationFormat>Widescreen</PresentationFormat>
  <Paragraphs>55</Paragraphs>
  <Slides>18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18</vt:i4>
      </vt:variant>
    </vt:vector>
  </HeadingPairs>
  <TitlesOfParts>
    <vt:vector size="26" baseType="lpstr">
      <vt:lpstr>Algerian</vt:lpstr>
      <vt:lpstr>Arial</vt:lpstr>
      <vt:lpstr>Calibri</vt:lpstr>
      <vt:lpstr>Calibri Light</vt:lpstr>
      <vt:lpstr>Gill Sans MT</vt:lpstr>
      <vt:lpstr>Times New Roman</vt:lpstr>
      <vt:lpstr>Office Theme</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Lightweight Deep Learning on Smartphone for Early Detection of Skin Cancer</dc:title>
  <dc:creator>Pranjal Sahu</dc:creator>
  <cp:lastModifiedBy>Bala murugan</cp:lastModifiedBy>
  <cp:revision>331</cp:revision>
  <dcterms:created xsi:type="dcterms:W3CDTF">2017-10-18T19:49:13Z</dcterms:created>
  <dcterms:modified xsi:type="dcterms:W3CDTF">2025-05-11T18:38:07Z</dcterms:modified>
</cp:coreProperties>
</file>