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3" r:id="rId6"/>
    <p:sldId id="773" r:id="rId7"/>
    <p:sldId id="1807" r:id="rId8"/>
    <p:sldId id="1809" r:id="rId9"/>
    <p:sldId id="1808" r:id="rId10"/>
    <p:sldId id="1810" r:id="rId11"/>
    <p:sldId id="1647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hukrishnan, Sathishkumar" initials="MS" lastIdx="1" clrIdx="0">
    <p:extLst>
      <p:ext uri="{19B8F6BF-5375-455C-9EA6-DF929625EA0E}">
        <p15:presenceInfo xmlns:p15="http://schemas.microsoft.com/office/powerpoint/2012/main" userId="Muthukrishnan, Sathishkumar" providerId="None"/>
      </p:ext>
    </p:extLst>
  </p:cmAuthor>
  <p:cmAuthor id="2" name="Yamini Manoharan" initials="YM" lastIdx="2" clrIdx="1">
    <p:extLst>
      <p:ext uri="{19B8F6BF-5375-455C-9EA6-DF929625EA0E}">
        <p15:presenceInfo xmlns:p15="http://schemas.microsoft.com/office/powerpoint/2012/main" userId="S-1-5-21-1644491937-813497703-682003330-111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7"/>
    <a:srgbClr val="FFFFCC"/>
    <a:srgbClr val="FFFF99"/>
    <a:srgbClr val="0000FF"/>
    <a:srgbClr val="F3F7FB"/>
    <a:srgbClr val="0052A4"/>
    <a:srgbClr val="4D4D4D"/>
    <a:srgbClr val="080808"/>
    <a:srgbClr val="F8F8F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14"/>
      </p:cViewPr>
      <p:guideLst>
        <p:guide orient="horz" pos="528"/>
        <p:guide pos="336"/>
        <p:guide orient="horz" pos="4176"/>
        <p:guide pos="758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07-Feb-19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07-Feb-19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22F9C-AE55-4436-AB15-B0A9204A9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807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7984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 userDrawn="1"/>
        </p:nvSpPr>
        <p:spPr>
          <a:xfrm>
            <a:off x="4745477" y="2157984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086656" y="2157984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5578409" y="2858029"/>
            <a:ext cx="643572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7" b="2028"/>
          <a:stretch/>
        </p:blipFill>
        <p:spPr>
          <a:xfrm>
            <a:off x="0" y="2160015"/>
            <a:ext cx="4739653" cy="254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2947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4388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1109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017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5981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6234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5807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952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1629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137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"/>
          <a:stretch/>
        </p:blipFill>
        <p:spPr>
          <a:xfrm>
            <a:off x="552450" y="0"/>
            <a:ext cx="11639550" cy="6858000"/>
          </a:xfrm>
          <a:prstGeom prst="rect">
            <a:avLst/>
          </a:prstGeom>
        </p:spPr>
      </p:pic>
      <p:sp>
        <p:nvSpPr>
          <p:cNvPr id="25" name="Freeform: Shape 16"/>
          <p:cNvSpPr/>
          <p:nvPr userDrawn="1"/>
        </p:nvSpPr>
        <p:spPr>
          <a:xfrm>
            <a:off x="3358588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-32908" y="0"/>
            <a:ext cx="5908743" cy="6858000"/>
          </a:xfrm>
          <a:custGeom>
            <a:avLst/>
            <a:gdLst>
              <a:gd name="connsiteX0" fmla="*/ 0 w 5908743"/>
              <a:gd name="connsiteY0" fmla="*/ 0 h 6858000"/>
              <a:gd name="connsiteX1" fmla="*/ 3592847 w 5908743"/>
              <a:gd name="connsiteY1" fmla="*/ 0 h 6858000"/>
              <a:gd name="connsiteX2" fmla="*/ 3515699 w 5908743"/>
              <a:gd name="connsiteY2" fmla="*/ 356419 h 6858000"/>
              <a:gd name="connsiteX3" fmla="*/ 3410546 w 5908743"/>
              <a:gd name="connsiteY3" fmla="*/ 1595521 h 6858000"/>
              <a:gd name="connsiteX4" fmla="*/ 5902493 w 5908743"/>
              <a:gd name="connsiteY4" fmla="*/ 6853731 h 6858000"/>
              <a:gd name="connsiteX5" fmla="*/ 5908743 w 5908743"/>
              <a:gd name="connsiteY5" fmla="*/ 6858000 h 6858000"/>
              <a:gd name="connsiteX6" fmla="*/ 0 w 5908743"/>
              <a:gd name="connsiteY6" fmla="*/ 6858000 h 6858000"/>
              <a:gd name="connsiteX7" fmla="*/ 0 w 590874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743" h="6858000">
                <a:moveTo>
                  <a:pt x="0" y="0"/>
                </a:moveTo>
                <a:lnTo>
                  <a:pt x="3592847" y="0"/>
                </a:lnTo>
                <a:lnTo>
                  <a:pt x="3515699" y="356419"/>
                </a:lnTo>
                <a:cubicBezTo>
                  <a:pt x="3446752" y="756660"/>
                  <a:pt x="3410546" y="1171067"/>
                  <a:pt x="3410546" y="1595521"/>
                </a:cubicBezTo>
                <a:cubicBezTo>
                  <a:pt x="3410546" y="3823900"/>
                  <a:pt x="4408512" y="5775394"/>
                  <a:pt x="5902493" y="6853731"/>
                </a:cubicBezTo>
                <a:lnTo>
                  <a:pt x="5908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0" name="Freeform: Shape 16"/>
          <p:cNvSpPr/>
          <p:nvPr userDrawn="1"/>
        </p:nvSpPr>
        <p:spPr>
          <a:xfrm>
            <a:off x="3681362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8" b="25077"/>
          <a:stretch/>
        </p:blipFill>
        <p:spPr>
          <a:xfrm>
            <a:off x="9805181" y="139972"/>
            <a:ext cx="1966593" cy="108919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auto">
          <a:xfrm>
            <a:off x="-32908" y="6724357"/>
            <a:ext cx="12224908" cy="13364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194396" y="5068126"/>
            <a:ext cx="9273161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9728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352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713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47215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0455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267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085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430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nch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239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380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1"/>
          <a:stretch/>
        </p:blipFill>
        <p:spPr>
          <a:xfrm>
            <a:off x="3428797" y="0"/>
            <a:ext cx="8763203" cy="6858000"/>
          </a:xfrm>
          <a:prstGeom prst="rect">
            <a:avLst/>
          </a:prstGeom>
        </p:spPr>
      </p:pic>
      <p:sp>
        <p:nvSpPr>
          <p:cNvPr id="25" name="Freeform: Shape 16"/>
          <p:cNvSpPr/>
          <p:nvPr userDrawn="1"/>
        </p:nvSpPr>
        <p:spPr>
          <a:xfrm>
            <a:off x="3358588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-32908" y="0"/>
            <a:ext cx="5908743" cy="6858000"/>
          </a:xfrm>
          <a:custGeom>
            <a:avLst/>
            <a:gdLst>
              <a:gd name="connsiteX0" fmla="*/ 0 w 5908743"/>
              <a:gd name="connsiteY0" fmla="*/ 0 h 6858000"/>
              <a:gd name="connsiteX1" fmla="*/ 3592847 w 5908743"/>
              <a:gd name="connsiteY1" fmla="*/ 0 h 6858000"/>
              <a:gd name="connsiteX2" fmla="*/ 3515699 w 5908743"/>
              <a:gd name="connsiteY2" fmla="*/ 356419 h 6858000"/>
              <a:gd name="connsiteX3" fmla="*/ 3410546 w 5908743"/>
              <a:gd name="connsiteY3" fmla="*/ 1595521 h 6858000"/>
              <a:gd name="connsiteX4" fmla="*/ 5902493 w 5908743"/>
              <a:gd name="connsiteY4" fmla="*/ 6853731 h 6858000"/>
              <a:gd name="connsiteX5" fmla="*/ 5908743 w 5908743"/>
              <a:gd name="connsiteY5" fmla="*/ 6858000 h 6858000"/>
              <a:gd name="connsiteX6" fmla="*/ 0 w 5908743"/>
              <a:gd name="connsiteY6" fmla="*/ 6858000 h 6858000"/>
              <a:gd name="connsiteX7" fmla="*/ 0 w 590874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743" h="6858000">
                <a:moveTo>
                  <a:pt x="0" y="0"/>
                </a:moveTo>
                <a:lnTo>
                  <a:pt x="3592847" y="0"/>
                </a:lnTo>
                <a:lnTo>
                  <a:pt x="3515699" y="356419"/>
                </a:lnTo>
                <a:cubicBezTo>
                  <a:pt x="3446752" y="756660"/>
                  <a:pt x="3410546" y="1171067"/>
                  <a:pt x="3410546" y="1595521"/>
                </a:cubicBezTo>
                <a:cubicBezTo>
                  <a:pt x="3410546" y="3823900"/>
                  <a:pt x="4408512" y="5775394"/>
                  <a:pt x="5902493" y="6853731"/>
                </a:cubicBezTo>
                <a:lnTo>
                  <a:pt x="5908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0" name="Freeform: Shape 16"/>
          <p:cNvSpPr/>
          <p:nvPr userDrawn="1"/>
        </p:nvSpPr>
        <p:spPr>
          <a:xfrm>
            <a:off x="3681362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2" y="202843"/>
            <a:ext cx="1913135" cy="96344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auto">
          <a:xfrm>
            <a:off x="-32908" y="6724357"/>
            <a:ext cx="12224908" cy="13364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7" name="Freeform 77"/>
          <p:cNvSpPr>
            <a:spLocks/>
          </p:cNvSpPr>
          <p:nvPr userDrawn="1"/>
        </p:nvSpPr>
        <p:spPr bwMode="auto">
          <a:xfrm>
            <a:off x="-32906" y="4968876"/>
            <a:ext cx="12224906" cy="1340443"/>
          </a:xfrm>
          <a:prstGeom prst="rect">
            <a:avLst/>
          </a:prstGeom>
          <a:gradFill flip="none" rotWithShape="1">
            <a:gsLst>
              <a:gs pos="96460">
                <a:schemeClr val="accent1">
                  <a:lumMod val="5000"/>
                  <a:lumOff val="95000"/>
                  <a:alpha val="10000"/>
                </a:schemeClr>
              </a:gs>
              <a:gs pos="69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tx1">
                  <a:lumMod val="10000"/>
                  <a:lumOff val="90000"/>
                  <a:alpha val="50000"/>
                </a:schemeClr>
              </a:gs>
            </a:gsLst>
            <a:lin ang="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194396" y="5068126"/>
            <a:ext cx="9273161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4"/>
          <p:cNvGrpSpPr>
            <a:grpSpLocks/>
          </p:cNvGrpSpPr>
          <p:nvPr userDrawn="1"/>
        </p:nvGrpSpPr>
        <p:grpSpPr bwMode="auto">
          <a:xfrm>
            <a:off x="10016196" y="202844"/>
            <a:ext cx="1755577" cy="972320"/>
            <a:chOff x="301" y="1068"/>
            <a:chExt cx="1403" cy="755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4544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705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1436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1455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40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9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2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26" name="Freeform 25"/>
          <p:cNvSpPr/>
          <p:nvPr userDrawn="1"/>
        </p:nvSpPr>
        <p:spPr>
          <a:xfrm>
            <a:off x="0" y="2003121"/>
            <a:ext cx="9132027" cy="1856232"/>
          </a:xfrm>
          <a:custGeom>
            <a:avLst/>
            <a:gdLst>
              <a:gd name="connsiteX0" fmla="*/ 0 w 8828827"/>
              <a:gd name="connsiteY0" fmla="*/ 0 h 1856232"/>
              <a:gd name="connsiteX1" fmla="*/ 3244747 w 8828827"/>
              <a:gd name="connsiteY1" fmla="*/ 0 h 1856232"/>
              <a:gd name="connsiteX2" fmla="*/ 3244747 w 8828827"/>
              <a:gd name="connsiteY2" fmla="*/ 1067 h 1856232"/>
              <a:gd name="connsiteX3" fmla="*/ 8828827 w 8828827"/>
              <a:gd name="connsiteY3" fmla="*/ 1067 h 1856232"/>
              <a:gd name="connsiteX4" fmla="*/ 6633202 w 8828827"/>
              <a:gd name="connsiteY4" fmla="*/ 1856232 h 1856232"/>
              <a:gd name="connsiteX5" fmla="*/ 3244747 w 8828827"/>
              <a:gd name="connsiteY5" fmla="*/ 1856232 h 1856232"/>
              <a:gd name="connsiteX6" fmla="*/ 2997098 w 8828827"/>
              <a:gd name="connsiteY6" fmla="*/ 1856232 h 1856232"/>
              <a:gd name="connsiteX7" fmla="*/ 0 w 8828827"/>
              <a:gd name="connsiteY7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28827" h="1856232">
                <a:moveTo>
                  <a:pt x="0" y="0"/>
                </a:moveTo>
                <a:lnTo>
                  <a:pt x="3244747" y="0"/>
                </a:lnTo>
                <a:lnTo>
                  <a:pt x="3244747" y="1067"/>
                </a:lnTo>
                <a:lnTo>
                  <a:pt x="8828827" y="1067"/>
                </a:lnTo>
                <a:lnTo>
                  <a:pt x="6633202" y="1856232"/>
                </a:lnTo>
                <a:lnTo>
                  <a:pt x="3244747" y="1856232"/>
                </a:lnTo>
                <a:lnTo>
                  <a:pt x="2997098" y="1856232"/>
                </a:lnTo>
                <a:lnTo>
                  <a:pt x="0" y="1856232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001B39"/>
              </a:solidFill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 userDrawn="1"/>
        </p:nvSpPr>
        <p:spPr>
          <a:xfrm>
            <a:off x="5313799" y="1253549"/>
            <a:ext cx="4983480" cy="3703320"/>
          </a:xfrm>
          <a:prstGeom prst="parallelogram">
            <a:avLst>
              <a:gd name="adj" fmla="val 12517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r="11465"/>
          <a:stretch/>
        </p:blipFill>
        <p:spPr>
          <a:xfrm>
            <a:off x="5823870" y="3154416"/>
            <a:ext cx="6368130" cy="2601535"/>
          </a:xfrm>
          <a:custGeom>
            <a:avLst/>
            <a:gdLst>
              <a:gd name="connsiteX0" fmla="*/ 3902218 w 8234469"/>
              <a:gd name="connsiteY0" fmla="*/ 0 h 3363980"/>
              <a:gd name="connsiteX1" fmla="*/ 8234469 w 8234469"/>
              <a:gd name="connsiteY1" fmla="*/ 0 h 3363980"/>
              <a:gd name="connsiteX2" fmla="*/ 8234469 w 8234469"/>
              <a:gd name="connsiteY2" fmla="*/ 3363980 h 3363980"/>
              <a:gd name="connsiteX3" fmla="*/ 0 w 8234469"/>
              <a:gd name="connsiteY3" fmla="*/ 3363980 h 3363980"/>
              <a:gd name="connsiteX4" fmla="*/ 3902218 w 8234469"/>
              <a:gd name="connsiteY4" fmla="*/ 0 h 3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4469" h="3363980">
                <a:moveTo>
                  <a:pt x="3902218" y="0"/>
                </a:moveTo>
                <a:lnTo>
                  <a:pt x="8234469" y="0"/>
                </a:lnTo>
                <a:lnTo>
                  <a:pt x="8234469" y="3363980"/>
                </a:lnTo>
                <a:lnTo>
                  <a:pt x="0" y="3363980"/>
                </a:lnTo>
                <a:lnTo>
                  <a:pt x="3902218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" name="Parallelogram 29"/>
          <p:cNvSpPr/>
          <p:nvPr userDrawn="1"/>
        </p:nvSpPr>
        <p:spPr>
          <a:xfrm>
            <a:off x="5029470" y="2494442"/>
            <a:ext cx="4983480" cy="3703320"/>
          </a:xfrm>
          <a:prstGeom prst="parallelogram">
            <a:avLst>
              <a:gd name="adj" fmla="val 12517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63500" y="2360266"/>
            <a:ext cx="706954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9276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8578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r="11702"/>
          <a:stretch/>
        </p:blipFill>
        <p:spPr>
          <a:xfrm>
            <a:off x="0" y="2158578"/>
            <a:ext cx="4763068" cy="2540845"/>
          </a:xfrm>
          <a:prstGeom prst="rect">
            <a:avLst/>
          </a:prstGeom>
        </p:spPr>
      </p:pic>
      <p:sp>
        <p:nvSpPr>
          <p:cNvPr id="26" name="Rectangle 25"/>
          <p:cNvSpPr>
            <a:spLocks/>
          </p:cNvSpPr>
          <p:nvPr userDrawn="1"/>
        </p:nvSpPr>
        <p:spPr>
          <a:xfrm>
            <a:off x="4745477" y="2158578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086656" y="2158578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5578409" y="2858623"/>
            <a:ext cx="643572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525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"/>
          <a:stretch/>
        </p:blipFill>
        <p:spPr>
          <a:xfrm>
            <a:off x="0" y="2156655"/>
            <a:ext cx="6092603" cy="2542032"/>
          </a:xfrm>
          <a:prstGeom prst="rect">
            <a:avLst/>
          </a:prstGeom>
        </p:spPr>
      </p:pic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7984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 userDrawn="1"/>
        </p:nvSpPr>
        <p:spPr>
          <a:xfrm>
            <a:off x="5410245" y="2157984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751424" y="2157984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6092603" y="2858029"/>
            <a:ext cx="5921526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3967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rgbClr val="FFFFFF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rgbClr val="FFFFFF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91400" y="6621387"/>
            <a:ext cx="4390233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2018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fpb/us-consumer-finance-complain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32" y="5117384"/>
            <a:ext cx="10123241" cy="1141943"/>
          </a:xfrm>
        </p:spPr>
        <p:txBody>
          <a:bodyPr>
            <a:normAutofit/>
          </a:bodyPr>
          <a:lstStyle/>
          <a:p>
            <a:r>
              <a:rPr lang="en-US" sz="3600" dirty="0"/>
              <a:t>Text Classification Using Machine Learning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86892" y="6259327"/>
            <a:ext cx="1533976" cy="373592"/>
          </a:xfrm>
          <a:prstGeom prst="rect">
            <a:avLst/>
          </a:prstGeom>
        </p:spPr>
        <p:txBody>
          <a:bodyPr vert="horz" lIns="68589" tIns="34295" rIns="68589" bIns="34295" rtlCol="0" anchor="ctr">
            <a:normAutofit fontScale="60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February 07, 2019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92BB-2063-401D-9BFC-DD53171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80E8D3-0215-468C-8394-0D06BA47AAA8}"/>
              </a:ext>
            </a:extLst>
          </p:cNvPr>
          <p:cNvSpPr/>
          <p:nvPr/>
        </p:nvSpPr>
        <p:spPr>
          <a:xfrm flipH="1">
            <a:off x="1681682" y="2255609"/>
            <a:ext cx="9942004" cy="1026345"/>
          </a:xfrm>
          <a:prstGeom prst="rect">
            <a:avLst/>
          </a:prstGeom>
          <a:solidFill>
            <a:srgbClr val="F5F5F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F10CA00-CABC-4AB1-90CD-86DC9804E648}"/>
              </a:ext>
            </a:extLst>
          </p:cNvPr>
          <p:cNvSpPr>
            <a:spLocks/>
          </p:cNvSpPr>
          <p:nvPr/>
        </p:nvSpPr>
        <p:spPr bwMode="auto">
          <a:xfrm flipH="1">
            <a:off x="994102" y="2254468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4A6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0631CD0B-F775-471D-B200-5C8A2A762893}"/>
              </a:ext>
            </a:extLst>
          </p:cNvPr>
          <p:cNvSpPr>
            <a:spLocks/>
          </p:cNvSpPr>
          <p:nvPr/>
        </p:nvSpPr>
        <p:spPr bwMode="auto">
          <a:xfrm flipH="1">
            <a:off x="575788" y="2262563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DE3222A-F405-43F8-9687-DCF65A683108}"/>
              </a:ext>
            </a:extLst>
          </p:cNvPr>
          <p:cNvSpPr>
            <a:spLocks/>
          </p:cNvSpPr>
          <p:nvPr/>
        </p:nvSpPr>
        <p:spPr bwMode="auto">
          <a:xfrm flipH="1">
            <a:off x="984565" y="2744940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4A66AC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F4C1A-5FF5-4FE6-8BB4-9B8C539B8E6D}"/>
              </a:ext>
            </a:extLst>
          </p:cNvPr>
          <p:cNvSpPr txBox="1"/>
          <p:nvPr/>
        </p:nvSpPr>
        <p:spPr>
          <a:xfrm>
            <a:off x="767277" y="2576281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22FD6-A844-4E77-9881-96BE8ADE7378}"/>
              </a:ext>
            </a:extLst>
          </p:cNvPr>
          <p:cNvSpPr/>
          <p:nvPr/>
        </p:nvSpPr>
        <p:spPr>
          <a:xfrm flipH="1">
            <a:off x="1681682" y="3265900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D6ECE6A-8650-4BAA-847B-7B3AB28E31CB}"/>
              </a:ext>
            </a:extLst>
          </p:cNvPr>
          <p:cNvSpPr>
            <a:spLocks/>
          </p:cNvSpPr>
          <p:nvPr/>
        </p:nvSpPr>
        <p:spPr bwMode="auto">
          <a:xfrm flipH="1">
            <a:off x="994102" y="3266885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3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3"/>
                </a:lnTo>
                <a:lnTo>
                  <a:pt x="298" y="0"/>
                </a:lnTo>
                <a:close/>
              </a:path>
            </a:pathLst>
          </a:custGeom>
          <a:solidFill>
            <a:srgbClr val="ACCB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005DDBD2-FC67-48A9-A334-4F641F912812}"/>
              </a:ext>
            </a:extLst>
          </p:cNvPr>
          <p:cNvSpPr>
            <a:spLocks/>
          </p:cNvSpPr>
          <p:nvPr/>
        </p:nvSpPr>
        <p:spPr bwMode="auto">
          <a:xfrm flipH="1">
            <a:off x="575788" y="3266955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8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8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E0CAC0A-206E-4FA0-97BE-AF7349FCB505}"/>
              </a:ext>
            </a:extLst>
          </p:cNvPr>
          <p:cNvSpPr>
            <a:spLocks/>
          </p:cNvSpPr>
          <p:nvPr/>
        </p:nvSpPr>
        <p:spPr bwMode="auto">
          <a:xfrm flipH="1">
            <a:off x="984565" y="3759670"/>
            <a:ext cx="1130946" cy="537823"/>
          </a:xfrm>
          <a:custGeom>
            <a:avLst/>
            <a:gdLst>
              <a:gd name="T0" fmla="*/ 0 w 830"/>
              <a:gd name="T1" fmla="*/ 0 h 465"/>
              <a:gd name="T2" fmla="*/ 504 w 830"/>
              <a:gd name="T3" fmla="*/ 10 h 465"/>
              <a:gd name="T4" fmla="*/ 830 w 830"/>
              <a:gd name="T5" fmla="*/ 465 h 465"/>
              <a:gd name="T6" fmla="*/ 305 w 830"/>
              <a:gd name="T7" fmla="*/ 458 h 465"/>
              <a:gd name="T8" fmla="*/ 0 w 830"/>
              <a:gd name="T9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5">
                <a:moveTo>
                  <a:pt x="0" y="0"/>
                </a:moveTo>
                <a:lnTo>
                  <a:pt x="504" y="10"/>
                </a:lnTo>
                <a:lnTo>
                  <a:pt x="830" y="465"/>
                </a:lnTo>
                <a:lnTo>
                  <a:pt x="305" y="458"/>
                </a:lnTo>
                <a:lnTo>
                  <a:pt x="0" y="0"/>
                </a:lnTo>
                <a:close/>
              </a:path>
            </a:pathLst>
          </a:custGeom>
          <a:solidFill>
            <a:srgbClr val="ACCBF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C2B8F-5234-412B-93BC-746592274948}"/>
              </a:ext>
            </a:extLst>
          </p:cNvPr>
          <p:cNvSpPr txBox="1"/>
          <p:nvPr/>
        </p:nvSpPr>
        <p:spPr>
          <a:xfrm>
            <a:off x="767277" y="3580672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88962F-BE1C-4BA9-A62B-8DC8987971BD}"/>
              </a:ext>
            </a:extLst>
          </p:cNvPr>
          <p:cNvSpPr/>
          <p:nvPr/>
        </p:nvSpPr>
        <p:spPr>
          <a:xfrm flipH="1">
            <a:off x="1674207" y="4285953"/>
            <a:ext cx="9942004" cy="1026345"/>
          </a:xfrm>
          <a:prstGeom prst="rect">
            <a:avLst/>
          </a:prstGeom>
          <a:solidFill>
            <a:srgbClr val="F5F5F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6BAD2215-3CA1-4302-9053-58391E01D837}"/>
              </a:ext>
            </a:extLst>
          </p:cNvPr>
          <p:cNvSpPr>
            <a:spLocks/>
          </p:cNvSpPr>
          <p:nvPr/>
        </p:nvSpPr>
        <p:spPr bwMode="auto">
          <a:xfrm flipH="1">
            <a:off x="986626" y="4284812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4A6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247D0402-505E-4847-A3AA-005B556E7CEE}"/>
              </a:ext>
            </a:extLst>
          </p:cNvPr>
          <p:cNvSpPr>
            <a:spLocks/>
          </p:cNvSpPr>
          <p:nvPr/>
        </p:nvSpPr>
        <p:spPr bwMode="auto">
          <a:xfrm flipH="1">
            <a:off x="568313" y="4292908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A3E718DC-030E-4C0C-90D0-93A45FE2C184}"/>
              </a:ext>
            </a:extLst>
          </p:cNvPr>
          <p:cNvSpPr>
            <a:spLocks/>
          </p:cNvSpPr>
          <p:nvPr/>
        </p:nvSpPr>
        <p:spPr bwMode="auto">
          <a:xfrm flipH="1">
            <a:off x="977089" y="4775284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629DD1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F70456-106F-4060-A674-DB1B4E7F5351}"/>
              </a:ext>
            </a:extLst>
          </p:cNvPr>
          <p:cNvSpPr txBox="1"/>
          <p:nvPr/>
        </p:nvSpPr>
        <p:spPr>
          <a:xfrm>
            <a:off x="759801" y="4606625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561D7E-4C2D-44D8-9DF8-2CAAAA228937}"/>
              </a:ext>
            </a:extLst>
          </p:cNvPr>
          <p:cNvSpPr/>
          <p:nvPr/>
        </p:nvSpPr>
        <p:spPr>
          <a:xfrm flipH="1">
            <a:off x="1674207" y="5296244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6917D51-2B0E-4054-9EA5-073210417EF3}"/>
              </a:ext>
            </a:extLst>
          </p:cNvPr>
          <p:cNvSpPr>
            <a:spLocks/>
          </p:cNvSpPr>
          <p:nvPr/>
        </p:nvSpPr>
        <p:spPr bwMode="auto">
          <a:xfrm flipH="1">
            <a:off x="986626" y="5297229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3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3"/>
                </a:lnTo>
                <a:lnTo>
                  <a:pt x="298" y="0"/>
                </a:lnTo>
                <a:close/>
              </a:path>
            </a:pathLst>
          </a:custGeom>
          <a:solidFill>
            <a:srgbClr val="297FD5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71C6D4AA-BEEA-4F33-AF16-1E1EC14D3496}"/>
              </a:ext>
            </a:extLst>
          </p:cNvPr>
          <p:cNvSpPr>
            <a:spLocks/>
          </p:cNvSpPr>
          <p:nvPr/>
        </p:nvSpPr>
        <p:spPr bwMode="auto">
          <a:xfrm flipH="1">
            <a:off x="568313" y="5297298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8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8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676112AF-2816-4D3D-B462-D730C0E4176A}"/>
              </a:ext>
            </a:extLst>
          </p:cNvPr>
          <p:cNvSpPr>
            <a:spLocks/>
          </p:cNvSpPr>
          <p:nvPr/>
        </p:nvSpPr>
        <p:spPr bwMode="auto">
          <a:xfrm flipH="1">
            <a:off x="977089" y="5790014"/>
            <a:ext cx="1130946" cy="537823"/>
          </a:xfrm>
          <a:custGeom>
            <a:avLst/>
            <a:gdLst>
              <a:gd name="T0" fmla="*/ 0 w 830"/>
              <a:gd name="T1" fmla="*/ 0 h 465"/>
              <a:gd name="T2" fmla="*/ 504 w 830"/>
              <a:gd name="T3" fmla="*/ 10 h 465"/>
              <a:gd name="T4" fmla="*/ 830 w 830"/>
              <a:gd name="T5" fmla="*/ 465 h 465"/>
              <a:gd name="T6" fmla="*/ 305 w 830"/>
              <a:gd name="T7" fmla="*/ 458 h 465"/>
              <a:gd name="T8" fmla="*/ 0 w 830"/>
              <a:gd name="T9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5">
                <a:moveTo>
                  <a:pt x="0" y="0"/>
                </a:moveTo>
                <a:lnTo>
                  <a:pt x="504" y="10"/>
                </a:lnTo>
                <a:lnTo>
                  <a:pt x="830" y="465"/>
                </a:lnTo>
                <a:lnTo>
                  <a:pt x="305" y="458"/>
                </a:lnTo>
                <a:lnTo>
                  <a:pt x="0" y="0"/>
                </a:lnTo>
                <a:close/>
              </a:path>
            </a:pathLst>
          </a:custGeom>
          <a:solidFill>
            <a:srgbClr val="297FD5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503FE1-0F86-4656-90CA-E90AA94A6424}"/>
              </a:ext>
            </a:extLst>
          </p:cNvPr>
          <p:cNvSpPr txBox="1"/>
          <p:nvPr/>
        </p:nvSpPr>
        <p:spPr>
          <a:xfrm>
            <a:off x="759802" y="5611015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C140C-30AF-4CE7-90A1-05F4612AB5BE}"/>
              </a:ext>
            </a:extLst>
          </p:cNvPr>
          <p:cNvSpPr>
            <a:spLocks/>
          </p:cNvSpPr>
          <p:nvPr/>
        </p:nvSpPr>
        <p:spPr>
          <a:xfrm>
            <a:off x="2258128" y="2604508"/>
            <a:ext cx="9280564" cy="287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74022-E351-4744-89F2-644577F6C4A3}"/>
              </a:ext>
            </a:extLst>
          </p:cNvPr>
          <p:cNvSpPr>
            <a:spLocks/>
          </p:cNvSpPr>
          <p:nvPr/>
        </p:nvSpPr>
        <p:spPr>
          <a:xfrm>
            <a:off x="2258128" y="3632648"/>
            <a:ext cx="9288039" cy="287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of Assessment</a:t>
            </a:r>
            <a:endParaRPr lang="en-US" sz="16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E2E9C-CA27-4718-8DC8-B4698211D53E}"/>
              </a:ext>
            </a:extLst>
          </p:cNvPr>
          <p:cNvSpPr>
            <a:spLocks/>
          </p:cNvSpPr>
          <p:nvPr/>
        </p:nvSpPr>
        <p:spPr>
          <a:xfrm>
            <a:off x="2258128" y="4644370"/>
            <a:ext cx="8632373" cy="287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Approach</a:t>
            </a:r>
            <a:endParaRPr lang="en-US" sz="16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AA0A5-4080-4550-9DC3-F1D52EFA7CF7}"/>
              </a:ext>
            </a:extLst>
          </p:cNvPr>
          <p:cNvSpPr>
            <a:spLocks/>
          </p:cNvSpPr>
          <p:nvPr/>
        </p:nvSpPr>
        <p:spPr>
          <a:xfrm>
            <a:off x="2258128" y="5646037"/>
            <a:ext cx="9280564" cy="287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Hexaware</a:t>
            </a:r>
            <a:endParaRPr lang="en-US" sz="16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211919-87B4-4D06-A6F8-860F4F8E6E8E}"/>
              </a:ext>
            </a:extLst>
          </p:cNvPr>
          <p:cNvSpPr/>
          <p:nvPr/>
        </p:nvSpPr>
        <p:spPr>
          <a:xfrm flipH="1">
            <a:off x="1674207" y="1241256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2AF4232-AE4F-4760-9109-3972A81E311F}"/>
              </a:ext>
            </a:extLst>
          </p:cNvPr>
          <p:cNvSpPr>
            <a:spLocks/>
          </p:cNvSpPr>
          <p:nvPr/>
        </p:nvSpPr>
        <p:spPr bwMode="auto">
          <a:xfrm flipH="1">
            <a:off x="986627" y="1240115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ACC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84057632-F827-4654-989C-462C63E13602}"/>
              </a:ext>
            </a:extLst>
          </p:cNvPr>
          <p:cNvSpPr>
            <a:spLocks/>
          </p:cNvSpPr>
          <p:nvPr/>
        </p:nvSpPr>
        <p:spPr bwMode="auto">
          <a:xfrm flipH="1">
            <a:off x="568313" y="1248210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33550DAC-99E2-498A-8685-1A1ED47C0E8F}"/>
              </a:ext>
            </a:extLst>
          </p:cNvPr>
          <p:cNvSpPr>
            <a:spLocks/>
          </p:cNvSpPr>
          <p:nvPr/>
        </p:nvSpPr>
        <p:spPr bwMode="auto">
          <a:xfrm flipH="1">
            <a:off x="977090" y="1730587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ACCBF9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3E6118-C846-4391-8A27-703FBB48482C}"/>
              </a:ext>
            </a:extLst>
          </p:cNvPr>
          <p:cNvSpPr txBox="1"/>
          <p:nvPr/>
        </p:nvSpPr>
        <p:spPr>
          <a:xfrm>
            <a:off x="768177" y="1561928"/>
            <a:ext cx="453249" cy="403104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D16CC-DBD3-46F7-9F94-1ECCE3E40DA2}"/>
              </a:ext>
            </a:extLst>
          </p:cNvPr>
          <p:cNvSpPr>
            <a:spLocks/>
          </p:cNvSpPr>
          <p:nvPr/>
        </p:nvSpPr>
        <p:spPr>
          <a:xfrm>
            <a:off x="2250653" y="1590155"/>
            <a:ext cx="9280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3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0149DA-CEAE-46E8-AD9B-E561AEE99DE5}"/>
              </a:ext>
            </a:extLst>
          </p:cNvPr>
          <p:cNvSpPr txBox="1"/>
          <p:nvPr/>
        </p:nvSpPr>
        <p:spPr>
          <a:xfrm>
            <a:off x="479168" y="927580"/>
            <a:ext cx="10752083" cy="1782026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Create a ML model to classify the incoming text (complaints) in to multiple categories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categories of complaints (not binary)</a:t>
            </a:r>
          </a:p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Host the developed models in the Cloud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AWS / Azure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2BDDC19-C428-4C51-B683-36786D278ADC}"/>
              </a:ext>
            </a:extLst>
          </p:cNvPr>
          <p:cNvSpPr/>
          <p:nvPr/>
        </p:nvSpPr>
        <p:spPr bwMode="auto">
          <a:xfrm>
            <a:off x="645278" y="3434727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57A458-DAE3-4359-93F3-30C4274F15B7}"/>
              </a:ext>
            </a:extLst>
          </p:cNvPr>
          <p:cNvSpPr/>
          <p:nvPr/>
        </p:nvSpPr>
        <p:spPr bwMode="auto">
          <a:xfrm>
            <a:off x="739713" y="3617108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60F387-0BF6-49B0-8062-C4161D3BA507}"/>
              </a:ext>
            </a:extLst>
          </p:cNvPr>
          <p:cNvSpPr/>
          <p:nvPr/>
        </p:nvSpPr>
        <p:spPr bwMode="auto">
          <a:xfrm>
            <a:off x="834148" y="3799489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E5E6D5E-ED49-4E76-9C1A-3D02E98192C4}"/>
              </a:ext>
            </a:extLst>
          </p:cNvPr>
          <p:cNvSpPr/>
          <p:nvPr/>
        </p:nvSpPr>
        <p:spPr bwMode="auto">
          <a:xfrm>
            <a:off x="928583" y="3981870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Text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7A6D2-E7F4-442D-86AA-AF8B4AB9E0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>
            <a:off x="2609751" y="4862063"/>
            <a:ext cx="2794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29436BA-1061-451B-955D-53A6A293DF0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6425" y="4163384"/>
            <a:ext cx="2028166" cy="6986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4E4FEF0-4759-4EBB-A4CA-D3F95EFF052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70860" y="3434728"/>
            <a:ext cx="1933733" cy="14273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C223A263-C003-47B5-9562-046D6D671B12}"/>
              </a:ext>
            </a:extLst>
          </p:cNvPr>
          <p:cNvCxnSpPr>
            <a:cxnSpLocks/>
          </p:cNvCxnSpPr>
          <p:nvPr/>
        </p:nvCxnSpPr>
        <p:spPr bwMode="auto">
          <a:xfrm>
            <a:off x="3376423" y="4863985"/>
            <a:ext cx="2028168" cy="6958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115F539-A20E-4464-82B0-844E92C38EA4}"/>
              </a:ext>
            </a:extLst>
          </p:cNvPr>
          <p:cNvCxnSpPr>
            <a:cxnSpLocks/>
          </p:cNvCxnSpPr>
          <p:nvPr/>
        </p:nvCxnSpPr>
        <p:spPr bwMode="auto">
          <a:xfrm>
            <a:off x="3470860" y="4860140"/>
            <a:ext cx="2036452" cy="14968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7435BF-B909-47B8-9931-0EA1473EB352}"/>
              </a:ext>
            </a:extLst>
          </p:cNvPr>
          <p:cNvSpPr txBox="1"/>
          <p:nvPr/>
        </p:nvSpPr>
        <p:spPr>
          <a:xfrm>
            <a:off x="5499026" y="3247776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E45B39-5FD3-443D-B2EA-3DDBE786E961}"/>
              </a:ext>
            </a:extLst>
          </p:cNvPr>
          <p:cNvSpPr txBox="1"/>
          <p:nvPr/>
        </p:nvSpPr>
        <p:spPr>
          <a:xfrm>
            <a:off x="5499026" y="3945587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514A23-7BC3-42FF-84EA-F6A200D49398}"/>
              </a:ext>
            </a:extLst>
          </p:cNvPr>
          <p:cNvSpPr txBox="1"/>
          <p:nvPr/>
        </p:nvSpPr>
        <p:spPr>
          <a:xfrm>
            <a:off x="5507310" y="4643398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381409-94B5-49FE-80E9-F2E66946F1B4}"/>
              </a:ext>
            </a:extLst>
          </p:cNvPr>
          <p:cNvSpPr txBox="1"/>
          <p:nvPr/>
        </p:nvSpPr>
        <p:spPr>
          <a:xfrm>
            <a:off x="5499024" y="5328746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09BD15-1177-423F-A15F-230E20BBB2A8}"/>
              </a:ext>
            </a:extLst>
          </p:cNvPr>
          <p:cNvSpPr txBox="1"/>
          <p:nvPr/>
        </p:nvSpPr>
        <p:spPr>
          <a:xfrm>
            <a:off x="5507310" y="6172354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F6EC2-AC01-492C-B624-514E90C49E54}"/>
              </a:ext>
            </a:extLst>
          </p:cNvPr>
          <p:cNvCxnSpPr>
            <a:endCxn id="101" idx="0"/>
          </p:cNvCxnSpPr>
          <p:nvPr/>
        </p:nvCxnSpPr>
        <p:spPr bwMode="auto">
          <a:xfrm>
            <a:off x="6260168" y="5742255"/>
            <a:ext cx="0" cy="43009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6C3B19-84E2-4913-A76B-B019A77DD765}"/>
              </a:ext>
            </a:extLst>
          </p:cNvPr>
          <p:cNvSpPr/>
          <p:nvPr/>
        </p:nvSpPr>
        <p:spPr bwMode="auto">
          <a:xfrm>
            <a:off x="1488090" y="5674676"/>
            <a:ext cx="562154" cy="56525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A99B8D97-D515-4799-B9A3-6C7BD06F7EDF}"/>
              </a:ext>
            </a:extLst>
          </p:cNvPr>
          <p:cNvSpPr/>
          <p:nvPr/>
        </p:nvSpPr>
        <p:spPr bwMode="auto">
          <a:xfrm>
            <a:off x="7433417" y="4072626"/>
            <a:ext cx="1348353" cy="880193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EF245696-9025-44ED-A9B7-6EB6A7E9D889}"/>
              </a:ext>
            </a:extLst>
          </p:cNvPr>
          <p:cNvSpPr/>
          <p:nvPr/>
        </p:nvSpPr>
        <p:spPr bwMode="auto">
          <a:xfrm>
            <a:off x="8998227" y="3505306"/>
            <a:ext cx="2935468" cy="205456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AWS/Azure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E6FE383-F98C-4140-AC37-2572B4621E96}"/>
              </a:ext>
            </a:extLst>
          </p:cNvPr>
          <p:cNvSpPr/>
          <p:nvPr/>
        </p:nvSpPr>
        <p:spPr bwMode="auto">
          <a:xfrm>
            <a:off x="10231153" y="5459627"/>
            <a:ext cx="562154" cy="56525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 and Data 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E2E20C-0CB5-4A5F-815E-406327E0102C}"/>
              </a:ext>
            </a:extLst>
          </p:cNvPr>
          <p:cNvSpPr/>
          <p:nvPr/>
        </p:nvSpPr>
        <p:spPr>
          <a:xfrm>
            <a:off x="745910" y="1376198"/>
            <a:ext cx="1122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https://www.kaggle.com/cfpb/us-consumer-finance-complaints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3932-FBF3-4ACE-A5E8-35C3030752FE}"/>
              </a:ext>
            </a:extLst>
          </p:cNvPr>
          <p:cNvSpPr/>
          <p:nvPr/>
        </p:nvSpPr>
        <p:spPr>
          <a:xfrm>
            <a:off x="226123" y="970612"/>
            <a:ext cx="966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The input dataset is downloaded from the below link: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9FF3A-D3F8-490B-9C07-0E78F1D85AA2}"/>
              </a:ext>
            </a:extLst>
          </p:cNvPr>
          <p:cNvSpPr/>
          <p:nvPr/>
        </p:nvSpPr>
        <p:spPr>
          <a:xfrm>
            <a:off x="6698442" y="3081478"/>
            <a:ext cx="5274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zipcode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tags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consumer_consent_provided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submitted_via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date_sent_to_company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company_response_to_consumer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timely_response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consumer_disputed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complaint_id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F52E8-4588-4C3B-A145-33DE9CC04EBC}"/>
              </a:ext>
            </a:extLst>
          </p:cNvPr>
          <p:cNvSpPr/>
          <p:nvPr/>
        </p:nvSpPr>
        <p:spPr>
          <a:xfrm>
            <a:off x="862739" y="3074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date_received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tlas Grotesk"/>
              </a:rPr>
              <a:t> - date the complaint was received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inherit"/>
              </a:rPr>
              <a:t>product</a:t>
            </a:r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sub_product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issue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sub_issue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inherit"/>
              </a:rPr>
              <a:t>consumer_complaint_narrative</a:t>
            </a:r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company_public_response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state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47F88-DC3B-4343-A8B7-615AE694FD23}"/>
              </a:ext>
            </a:extLst>
          </p:cNvPr>
          <p:cNvSpPr/>
          <p:nvPr/>
        </p:nvSpPr>
        <p:spPr>
          <a:xfrm>
            <a:off x="745910" y="2337488"/>
            <a:ext cx="110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tlas Grotesk"/>
              </a:rPr>
              <a:t>Each row in this CSV file represents an individual consumer complaint. It has the following columns: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73620D-E89A-41FC-8577-AD9F9D405E34}"/>
              </a:ext>
            </a:extLst>
          </p:cNvPr>
          <p:cNvSpPr/>
          <p:nvPr/>
        </p:nvSpPr>
        <p:spPr>
          <a:xfrm>
            <a:off x="226123" y="1856843"/>
            <a:ext cx="4841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Data Dictionary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5C1AB-D546-44C0-AF29-D3B24B12A3E3}"/>
              </a:ext>
            </a:extLst>
          </p:cNvPr>
          <p:cNvSpPr/>
          <p:nvPr/>
        </p:nvSpPr>
        <p:spPr bwMode="auto">
          <a:xfrm>
            <a:off x="862739" y="2937191"/>
            <a:ext cx="10466522" cy="28126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3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Classification - Categories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0149DA-CEAE-46E8-AD9B-E561AEE99DE5}"/>
              </a:ext>
            </a:extLst>
          </p:cNvPr>
          <p:cNvSpPr txBox="1"/>
          <p:nvPr/>
        </p:nvSpPr>
        <p:spPr>
          <a:xfrm>
            <a:off x="665144" y="1067063"/>
            <a:ext cx="10789920" cy="5212080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Multiple Categories – 9 in total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2BDDC19-C428-4C51-B683-36786D278ADC}"/>
              </a:ext>
            </a:extLst>
          </p:cNvPr>
          <p:cNvSpPr/>
          <p:nvPr/>
        </p:nvSpPr>
        <p:spPr bwMode="auto">
          <a:xfrm>
            <a:off x="2660055" y="2688291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57A458-DAE3-4359-93F3-30C4274F15B7}"/>
              </a:ext>
            </a:extLst>
          </p:cNvPr>
          <p:cNvSpPr/>
          <p:nvPr/>
        </p:nvSpPr>
        <p:spPr bwMode="auto">
          <a:xfrm>
            <a:off x="2754490" y="2870672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60F387-0BF6-49B0-8062-C4161D3BA507}"/>
              </a:ext>
            </a:extLst>
          </p:cNvPr>
          <p:cNvSpPr/>
          <p:nvPr/>
        </p:nvSpPr>
        <p:spPr bwMode="auto">
          <a:xfrm>
            <a:off x="2848925" y="3053053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E5E6D5E-ED49-4E76-9C1A-3D02E98192C4}"/>
              </a:ext>
            </a:extLst>
          </p:cNvPr>
          <p:cNvSpPr/>
          <p:nvPr/>
        </p:nvSpPr>
        <p:spPr bwMode="auto">
          <a:xfrm>
            <a:off x="2943360" y="3235434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Text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D26A1E-DF43-42AC-A9AE-749D228D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80528"/>
              </p:ext>
            </p:extLst>
          </p:nvPr>
        </p:nvGraphicFramePr>
        <p:xfrm>
          <a:off x="6509286" y="2143598"/>
          <a:ext cx="2526223" cy="379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223">
                  <a:extLst>
                    <a:ext uri="{9D8B030D-6E8A-4147-A177-3AD203B41FA5}">
                      <a16:colId xmlns:a16="http://schemas.microsoft.com/office/drawing/2014/main" val="203037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4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 account or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Consumer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2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Debt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Money 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Mortgage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6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Payday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Student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9810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A2BE93E1-83C2-4D14-994A-474B0A755099}"/>
              </a:ext>
            </a:extLst>
          </p:cNvPr>
          <p:cNvSpPr/>
          <p:nvPr/>
        </p:nvSpPr>
        <p:spPr bwMode="auto">
          <a:xfrm>
            <a:off x="4510005" y="2143605"/>
            <a:ext cx="1681168" cy="3559772"/>
          </a:xfrm>
          <a:prstGeom prst="rightBrace">
            <a:avLst>
              <a:gd name="adj1" fmla="val 16630"/>
              <a:gd name="adj2" fmla="val 5131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930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32015" y="74139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Email Classification – Process 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C22D6-09C7-414B-B16A-5180D8954BF1}"/>
              </a:ext>
            </a:extLst>
          </p:cNvPr>
          <p:cNvSpPr/>
          <p:nvPr/>
        </p:nvSpPr>
        <p:spPr bwMode="auto">
          <a:xfrm>
            <a:off x="1584646" y="1558642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354D8-15E2-4370-8075-86C85FAED420}"/>
              </a:ext>
            </a:extLst>
          </p:cNvPr>
          <p:cNvSpPr/>
          <p:nvPr/>
        </p:nvSpPr>
        <p:spPr bwMode="auto">
          <a:xfrm>
            <a:off x="1464928" y="131788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3E07C-CDC3-4048-AC21-D6B5591E5E91}"/>
              </a:ext>
            </a:extLst>
          </p:cNvPr>
          <p:cNvSpPr txBox="1"/>
          <p:nvPr/>
        </p:nvSpPr>
        <p:spPr>
          <a:xfrm>
            <a:off x="1788636" y="1765620"/>
            <a:ext cx="2496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Load/import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Feature Reduction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C737D-AFCB-4CA4-8E12-09BE99A52C1A}"/>
              </a:ext>
            </a:extLst>
          </p:cNvPr>
          <p:cNvSpPr txBox="1"/>
          <p:nvPr/>
        </p:nvSpPr>
        <p:spPr>
          <a:xfrm>
            <a:off x="1954172" y="1222672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Dataset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F44DD-3354-4DAD-B34F-C74A0BD14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" y="1669313"/>
            <a:ext cx="881708" cy="8817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74577D-F0F3-49B9-84B0-F02F20CFF133}"/>
              </a:ext>
            </a:extLst>
          </p:cNvPr>
          <p:cNvCxnSpPr/>
          <p:nvPr/>
        </p:nvCxnSpPr>
        <p:spPr bwMode="auto">
          <a:xfrm>
            <a:off x="1107831" y="2094669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E1F724-4627-4555-AE44-CA796BDDF3EC}"/>
              </a:ext>
            </a:extLst>
          </p:cNvPr>
          <p:cNvSpPr/>
          <p:nvPr/>
        </p:nvSpPr>
        <p:spPr bwMode="auto">
          <a:xfrm>
            <a:off x="4842731" y="1418967"/>
            <a:ext cx="3432366" cy="12621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DA5B7-F7F6-433F-B80A-8C12375D3391}"/>
              </a:ext>
            </a:extLst>
          </p:cNvPr>
          <p:cNvSpPr txBox="1"/>
          <p:nvPr/>
        </p:nvSpPr>
        <p:spPr>
          <a:xfrm>
            <a:off x="4942851" y="1465035"/>
            <a:ext cx="3285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Special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Perform Stemming &amp; Lemmatizing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Punctuations, convert text to lowercase and stop words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345CE7-CF87-4185-A2AA-901658CFEC2A}"/>
              </a:ext>
            </a:extLst>
          </p:cNvPr>
          <p:cNvCxnSpPr/>
          <p:nvPr/>
        </p:nvCxnSpPr>
        <p:spPr bwMode="auto">
          <a:xfrm>
            <a:off x="4331158" y="2078985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AE55B45-329D-4AAA-8088-88709A676BF3}"/>
              </a:ext>
            </a:extLst>
          </p:cNvPr>
          <p:cNvSpPr/>
          <p:nvPr/>
        </p:nvSpPr>
        <p:spPr bwMode="auto">
          <a:xfrm>
            <a:off x="4686812" y="1154767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FBB6D-E6AA-4F9D-91AF-8D28AFEBDE61}"/>
              </a:ext>
            </a:extLst>
          </p:cNvPr>
          <p:cNvSpPr txBox="1"/>
          <p:nvPr/>
        </p:nvSpPr>
        <p:spPr>
          <a:xfrm>
            <a:off x="5105901" y="1050510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Text Processing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0AA953-4B88-49D8-B181-9B1C94205E85}"/>
              </a:ext>
            </a:extLst>
          </p:cNvPr>
          <p:cNvSpPr/>
          <p:nvPr/>
        </p:nvSpPr>
        <p:spPr bwMode="auto">
          <a:xfrm>
            <a:off x="8833164" y="1542957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9F831A-7490-4E99-9CBA-D07A9E5689F1}"/>
              </a:ext>
            </a:extLst>
          </p:cNvPr>
          <p:cNvSpPr/>
          <p:nvPr/>
        </p:nvSpPr>
        <p:spPr bwMode="auto">
          <a:xfrm>
            <a:off x="8790432" y="1314862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EBB81-B604-4BE1-98A8-3DBC2AAB4495}"/>
              </a:ext>
            </a:extLst>
          </p:cNvPr>
          <p:cNvSpPr txBox="1"/>
          <p:nvPr/>
        </p:nvSpPr>
        <p:spPr>
          <a:xfrm>
            <a:off x="9037154" y="1749935"/>
            <a:ext cx="2496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Split the dataset for Model Training and Testing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D5CEF-A8E0-4169-8ABD-87446705748D}"/>
              </a:ext>
            </a:extLst>
          </p:cNvPr>
          <p:cNvSpPr txBox="1"/>
          <p:nvPr/>
        </p:nvSpPr>
        <p:spPr>
          <a:xfrm>
            <a:off x="9191039" y="1201355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Train, Test Split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DC273-1AFF-406C-8085-51E436D9F0CC}"/>
              </a:ext>
            </a:extLst>
          </p:cNvPr>
          <p:cNvCxnSpPr/>
          <p:nvPr/>
        </p:nvCxnSpPr>
        <p:spPr bwMode="auto">
          <a:xfrm>
            <a:off x="8356349" y="2078984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D3334D-28BC-4FFE-9E3B-35A9CB3E73D3}"/>
              </a:ext>
            </a:extLst>
          </p:cNvPr>
          <p:cNvCxnSpPr>
            <a:cxnSpLocks/>
          </p:cNvCxnSpPr>
          <p:nvPr/>
        </p:nvCxnSpPr>
        <p:spPr bwMode="auto">
          <a:xfrm>
            <a:off x="10254352" y="2661693"/>
            <a:ext cx="0" cy="15544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B4CE26-0D7E-4022-A6F5-D52DACD36B7A}"/>
              </a:ext>
            </a:extLst>
          </p:cNvPr>
          <p:cNvSpPr/>
          <p:nvPr/>
        </p:nvSpPr>
        <p:spPr bwMode="auto">
          <a:xfrm>
            <a:off x="8904343" y="4262854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49C743-D6D1-483B-B52D-FCC989792699}"/>
              </a:ext>
            </a:extLst>
          </p:cNvPr>
          <p:cNvSpPr/>
          <p:nvPr/>
        </p:nvSpPr>
        <p:spPr bwMode="auto">
          <a:xfrm>
            <a:off x="8821428" y="522120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B2E17-CB07-4479-BC78-F7D6BE0EE0E6}"/>
              </a:ext>
            </a:extLst>
          </p:cNvPr>
          <p:cNvSpPr txBox="1"/>
          <p:nvPr/>
        </p:nvSpPr>
        <p:spPr>
          <a:xfrm>
            <a:off x="8899616" y="4303944"/>
            <a:ext cx="286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Convert Text to Vectors using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Convert Text to Tfidf Vectors using Tfidf Vectorizer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83DD9-899A-4ACE-9CAA-F8B7FFB4632D}"/>
              </a:ext>
            </a:extLst>
          </p:cNvPr>
          <p:cNvSpPr txBox="1"/>
          <p:nvPr/>
        </p:nvSpPr>
        <p:spPr>
          <a:xfrm>
            <a:off x="9240517" y="5415473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Feature Engineering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848A75-DD9E-409C-B529-24821B5C5262}"/>
              </a:ext>
            </a:extLst>
          </p:cNvPr>
          <p:cNvSpPr/>
          <p:nvPr/>
        </p:nvSpPr>
        <p:spPr bwMode="auto">
          <a:xfrm>
            <a:off x="5609649" y="4319344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F8677-9412-4C44-9DB7-6E835AF430E0}"/>
              </a:ext>
            </a:extLst>
          </p:cNvPr>
          <p:cNvSpPr/>
          <p:nvPr/>
        </p:nvSpPr>
        <p:spPr bwMode="auto">
          <a:xfrm>
            <a:off x="5526734" y="527769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F29A0-EA32-462A-B549-E5C8CF19F149}"/>
              </a:ext>
            </a:extLst>
          </p:cNvPr>
          <p:cNvSpPr txBox="1"/>
          <p:nvPr/>
        </p:nvSpPr>
        <p:spPr>
          <a:xfrm>
            <a:off x="5609649" y="4411971"/>
            <a:ext cx="286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Multinomial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Train Models – on a labeled dataset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91097-31AE-4FA1-A19E-87FCD01E8F15}"/>
              </a:ext>
            </a:extLst>
          </p:cNvPr>
          <p:cNvSpPr txBox="1"/>
          <p:nvPr/>
        </p:nvSpPr>
        <p:spPr>
          <a:xfrm>
            <a:off x="5945823" y="5471963"/>
            <a:ext cx="22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Model Building &amp; Training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12D70A-3D84-46FF-9F57-70A26B39E78D}"/>
              </a:ext>
            </a:extLst>
          </p:cNvPr>
          <p:cNvCxnSpPr>
            <a:cxnSpLocks/>
          </p:cNvCxnSpPr>
          <p:nvPr/>
        </p:nvCxnSpPr>
        <p:spPr bwMode="auto">
          <a:xfrm flipH="1">
            <a:off x="8325165" y="4827424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65D8CFA-5953-4054-A852-684DC14A1563}"/>
              </a:ext>
            </a:extLst>
          </p:cNvPr>
          <p:cNvSpPr/>
          <p:nvPr/>
        </p:nvSpPr>
        <p:spPr bwMode="auto">
          <a:xfrm>
            <a:off x="2951482" y="4368739"/>
            <a:ext cx="2027767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982C7-C113-4882-B335-140D7AF3F174}"/>
              </a:ext>
            </a:extLst>
          </p:cNvPr>
          <p:cNvSpPr/>
          <p:nvPr/>
        </p:nvSpPr>
        <p:spPr bwMode="auto">
          <a:xfrm>
            <a:off x="2836193" y="5329715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404373-CB0C-4FAD-8ED1-A6508F949CA0}"/>
              </a:ext>
            </a:extLst>
          </p:cNvPr>
          <p:cNvSpPr txBox="1"/>
          <p:nvPr/>
        </p:nvSpPr>
        <p:spPr>
          <a:xfrm>
            <a:off x="2951482" y="4491867"/>
            <a:ext cx="2161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Test the trained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Capture Statistics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E7A41-2C93-4A04-B54A-3B347A18EC4F}"/>
              </a:ext>
            </a:extLst>
          </p:cNvPr>
          <p:cNvSpPr txBox="1"/>
          <p:nvPr/>
        </p:nvSpPr>
        <p:spPr>
          <a:xfrm>
            <a:off x="3302788" y="5494050"/>
            <a:ext cx="136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Test the Model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260E84-0CCA-4715-BFB7-4D4DB3BAD6B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4748" y="4876819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F850EA-015A-4216-9789-935A23F74D7A}"/>
              </a:ext>
            </a:extLst>
          </p:cNvPr>
          <p:cNvSpPr/>
          <p:nvPr/>
        </p:nvSpPr>
        <p:spPr bwMode="auto">
          <a:xfrm>
            <a:off x="279786" y="4406070"/>
            <a:ext cx="2027767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25C9EA-D526-4077-8F3F-DEB0471E5246}"/>
              </a:ext>
            </a:extLst>
          </p:cNvPr>
          <p:cNvSpPr/>
          <p:nvPr/>
        </p:nvSpPr>
        <p:spPr bwMode="auto">
          <a:xfrm>
            <a:off x="164497" y="5367046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50B7B3-4929-4470-9A47-E550FAD7917A}"/>
              </a:ext>
            </a:extLst>
          </p:cNvPr>
          <p:cNvSpPr txBox="1"/>
          <p:nvPr/>
        </p:nvSpPr>
        <p:spPr>
          <a:xfrm>
            <a:off x="279786" y="4498202"/>
            <a:ext cx="2161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Evaluate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Compare the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Recommendations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69C122-BDBD-4F4C-9781-5F53036ECBB5}"/>
              </a:ext>
            </a:extLst>
          </p:cNvPr>
          <p:cNvSpPr txBox="1"/>
          <p:nvPr/>
        </p:nvSpPr>
        <p:spPr>
          <a:xfrm>
            <a:off x="631092" y="5531381"/>
            <a:ext cx="16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Model Evaluation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BC1AA1-F890-44FF-B6F9-60BAF877BB1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3052" y="4976142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35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32015" y="74139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Scope for Enhancement &amp; References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8FD7D6-9FF5-49DF-804D-0F4A55BFCCEE}"/>
              </a:ext>
            </a:extLst>
          </p:cNvPr>
          <p:cNvSpPr txBox="1"/>
          <p:nvPr/>
        </p:nvSpPr>
        <p:spPr>
          <a:xfrm>
            <a:off x="479168" y="1191051"/>
            <a:ext cx="10752083" cy="4198072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Scope for Enhancement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Feature Engineering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Hstacking Text / NLP features with text feature vectors - </a:t>
            </a:r>
            <a:r>
              <a:rPr lang="en-US" dirty="0"/>
              <a:t>combining them together can help to improve the accuracy of the classifier</a:t>
            </a:r>
            <a:endParaRPr lang="en-US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Ensemble Models </a:t>
            </a:r>
            <a:r>
              <a:rPr lang="en-US" dirty="0"/>
              <a:t>-  Stacking different models and blending their outputs can help to further improve the results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Use ML models like Neural Network </a:t>
            </a:r>
          </a:p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References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Kaggle – dataset 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Other websites</a:t>
            </a:r>
          </a:p>
        </p:txBody>
      </p:sp>
    </p:spTree>
    <p:extLst>
      <p:ext uri="{BB962C8B-B14F-4D97-AF65-F5344CB8AC3E}">
        <p14:creationId xmlns:p14="http://schemas.microsoft.com/office/powerpoint/2010/main" val="398147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0E8F8319BF0D468A3B50961B7763FA" ma:contentTypeVersion="8" ma:contentTypeDescription="Create a new document." ma:contentTypeScope="" ma:versionID="58599b3efde235c39b96d9953f4ddc09">
  <xsd:schema xmlns:xsd="http://www.w3.org/2001/XMLSchema" xmlns:xs="http://www.w3.org/2001/XMLSchema" xmlns:p="http://schemas.microsoft.com/office/2006/metadata/properties" xmlns:ns2="69e783e6-5912-4ff1-90b8-0ba08285b1d0" xmlns:ns3="063264aa-6bd0-4e0c-8a90-a01ddfe3eac8" targetNamespace="http://schemas.microsoft.com/office/2006/metadata/properties" ma:root="true" ma:fieldsID="9669f1b3af18b6306c7f0f97bca8e3d1" ns2:_="" ns3:_="">
    <xsd:import namespace="69e783e6-5912-4ff1-90b8-0ba08285b1d0"/>
    <xsd:import namespace="063264aa-6bd0-4e0c-8a90-a01ddfe3eac8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83e6-5912-4ff1-90b8-0ba08285b1d0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264aa-6bd0-4e0c-8a90-a01ddfe3e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FCC7A2-E06B-4326-A1F5-1E825A469893}">
  <ds:schemaRefs>
    <ds:schemaRef ds:uri="063264aa-6bd0-4e0c-8a90-a01ddfe3eac8"/>
    <ds:schemaRef ds:uri="69e783e6-5912-4ff1-90b8-0ba08285b1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90D1E7-2A80-490F-937A-F1E57FE1C728}">
  <ds:schemaRefs>
    <ds:schemaRef ds:uri="http://schemas.microsoft.com/office/2006/documentManagement/types"/>
    <ds:schemaRef ds:uri="http://schemas.microsoft.com/office/infopath/2007/PartnerControls"/>
    <ds:schemaRef ds:uri="69e783e6-5912-4ff1-90b8-0ba08285b1d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63264aa-6bd0-4e0c-8a90-a01ddfe3ea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</TotalTime>
  <Words>340</Words>
  <Application>Microsoft Office PowerPoint</Application>
  <PresentationFormat>Widescreen</PresentationFormat>
  <Paragraphs>112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Atlas Grotesk</vt:lpstr>
      <vt:lpstr>Brush Script Std</vt:lpstr>
      <vt:lpstr>Calibri</vt:lpstr>
      <vt:lpstr>Helvetica Condensed</vt:lpstr>
      <vt:lpstr>HelveticaNeue Condensed</vt:lpstr>
      <vt:lpstr>inherit</vt:lpstr>
      <vt:lpstr>Times</vt:lpstr>
      <vt:lpstr>Wingdings</vt:lpstr>
      <vt:lpstr>3_Blank Presentation</vt:lpstr>
      <vt:lpstr>Text Classification Using Machine Learning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Balamurugan Muthu</cp:lastModifiedBy>
  <cp:revision>677</cp:revision>
  <cp:lastPrinted>1601-01-01T00:00:00Z</cp:lastPrinted>
  <dcterms:created xsi:type="dcterms:W3CDTF">1601-01-01T00:00:00Z</dcterms:created>
  <dcterms:modified xsi:type="dcterms:W3CDTF">2019-02-07T12:40:12Z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0x010100620E8F8319BF0D468A3B50961B7763FA</vt:lpwstr>
  </property>
</Properties>
</file>