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F19E5B-C950-4D13-A692-EE5F12163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15BEAD-8447-4FFE-93EE-6F6B46726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IN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430E67-BA05-48BD-B778-7C6BC07F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CDC4E5-FDB3-4CBF-AEEC-F5E55DDF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4DA876-3671-4875-866A-E7FEADE9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25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34B90-CB68-4523-ADDB-67704D3C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88FDE3-EA9F-48EC-8DC4-CA8615A89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N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9A997E-A0AB-4F6E-BAB0-C2C734AE6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5D3962-37F8-4D18-9C1F-EED72414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E82AF4-B806-49D3-B619-240F6CF0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17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9FEC18A-8329-4845-ADF6-7EC175F00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23AC8B-5406-47C7-A384-406CF3F14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N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2F958B-8A6B-48CB-9D16-CF851645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385CDC-51E5-4A3E-AE15-76772091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A0EBD7-C7D0-4448-B648-42115936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1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247A5-5A91-4C88-8EC3-270A86230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A58789-E698-4DDA-AE2C-646F46C19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N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9A0DB-342F-4FEB-A7ED-BDD9B509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F1D52B-8413-47E1-9813-EA68BA54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9A8EC-B88E-49D1-A896-57BCAE1BA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7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C8DD7-D587-4FCE-BD19-B8A98831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9D2937-0C1E-421B-96FA-50FA1E863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EF447D-4923-4E6C-A188-942F83A6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4BD3B7-3D36-4F1D-82C0-F59D3DD4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9C0253-4A52-43FC-A6EC-8E0AEED9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3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AEEB2-65F8-4B9A-987B-987D6D9E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DF595-BDBD-4975-A612-7C303FAE4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N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DFC36E-6BB3-46B3-B995-9BE2F2E94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N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904113-1760-4870-BCB8-09BC5179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06F575-B617-4821-9C58-5A800ABD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4C467B-C6A4-4C25-AC37-765D651A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AAECE-5818-4F17-8B89-FC103F50B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C0949-885A-4EE4-B828-D641BEE5B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8784ED-E360-4241-979C-0B1FD1CA5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N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5B4A44B-9E40-4B8C-ABD0-768B23C9C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1EF9E62-558B-42F4-979D-072BC9799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N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91D96D-76E5-4FDE-BC0B-CCF87C7A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0AD8E9-F7C6-4CE5-A7E4-1D1074EE5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52761D-956C-41DE-83A0-5D619F98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7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28950-1052-4CE7-84BE-3C714267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1C4075-C59F-4599-8B2F-D4DF3B2C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1C0DF4-F0EA-4F96-9A7E-A0644930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338E6B-4697-4D83-AFEA-7F12152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1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9B68C8-21CA-4D05-A78D-26E6C79E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146D7F-BC31-46FF-8B1F-F76F5B526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A767E3-9C77-4A04-884F-740D1117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41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099F4-06DF-485F-8023-6FEA6345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D853FB-2BF2-4D5E-B69E-81B0E5F13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N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4189C3-0997-47BE-9B03-2CB5399B1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B15DED-7018-4D88-9304-6C9D3083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660CC3D-0018-45E7-B88D-31E41E51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81610B-9F1B-4940-90BB-1A2EE55A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12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B4F4F-F295-4C87-A72B-9C30AC9B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B3076B-FE3D-4610-8411-CA0D06AD4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6E28A0-6127-4D9E-976E-E19A3F7D4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55E5B6-2F2E-48E3-A7CD-6738A523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4DB52-38E9-4827-85A7-DAC1B1E7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349DC1-4D60-4273-BD46-1924FF37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1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E67A55-F474-4D6D-96EE-FD46E8F5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IN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19922C-7612-4AC5-AC1E-B79EB79B2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IN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0910A4-B406-4435-A38C-0ADE3A95B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3C758-0F8E-4ED7-BE21-5807F6D2D134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0EE0B2-631F-4E3A-99C7-A4F3FC207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0F5088-4A05-4B27-A1EA-A81F7C63C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CB5E-572B-41BC-8A4A-42272B901348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4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6B5E9-A167-4B8E-BDEA-9A974E24DA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Random Forest Model </a:t>
            </a:r>
            <a:r>
              <a:rPr lang="de-DE" b="1" dirty="0" err="1"/>
              <a:t>for</a:t>
            </a:r>
            <a:r>
              <a:rPr lang="de-DE" b="1" dirty="0"/>
              <a:t> Booking </a:t>
            </a:r>
            <a:r>
              <a:rPr lang="de-DE" b="1" dirty="0" err="1"/>
              <a:t>Prediction</a:t>
            </a:r>
            <a:endParaRPr lang="en-IN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61968-D103-4E21-875A-987DD5649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By </a:t>
            </a:r>
            <a:r>
              <a:rPr lang="de-DE" dirty="0" err="1"/>
              <a:t>Balamurugan</a:t>
            </a:r>
            <a:r>
              <a:rPr lang="de-DE" dirty="0"/>
              <a:t> </a:t>
            </a:r>
            <a:r>
              <a:rPr lang="de-DE" dirty="0" err="1"/>
              <a:t>Thirukonda</a:t>
            </a:r>
            <a:r>
              <a:rPr lang="de-DE" dirty="0"/>
              <a:t> S. B.</a:t>
            </a:r>
          </a:p>
          <a:p>
            <a:r>
              <a:rPr lang="de-DE" dirty="0"/>
              <a:t>November 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00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2EF67-3778-4A9C-9819-FAB3CF1D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677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 err="1"/>
              <a:t>Objective</a:t>
            </a:r>
            <a:endParaRPr lang="en-IN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4A321-0DD6-4F00-86EC-B18DCBE5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741"/>
            <a:ext cx="10515600" cy="4608222"/>
          </a:xfrm>
        </p:spPr>
        <p:txBody>
          <a:bodyPr/>
          <a:lstStyle/>
          <a:p>
            <a:pPr marL="0" indent="0">
              <a:buNone/>
            </a:pPr>
            <a:r>
              <a:rPr lang="de-DE" sz="2400" b="1" dirty="0"/>
              <a:t>Purpose: </a:t>
            </a:r>
          </a:p>
          <a:p>
            <a:r>
              <a:rPr lang="de-DE" sz="1800" dirty="0" err="1"/>
              <a:t>Predict</a:t>
            </a:r>
            <a:r>
              <a:rPr lang="de-DE" sz="1800" dirty="0"/>
              <a:t> </a:t>
            </a:r>
            <a:r>
              <a:rPr lang="de-DE" sz="1800" dirty="0" err="1"/>
              <a:t>customer</a:t>
            </a:r>
            <a:r>
              <a:rPr lang="de-DE" sz="1800" dirty="0"/>
              <a:t> </a:t>
            </a:r>
            <a:r>
              <a:rPr lang="de-DE" sz="1800" dirty="0" err="1"/>
              <a:t>booking</a:t>
            </a:r>
            <a:r>
              <a:rPr lang="de-DE" sz="1800" dirty="0"/>
              <a:t> </a:t>
            </a:r>
            <a:r>
              <a:rPr lang="de-DE" sz="1800" dirty="0" err="1"/>
              <a:t>completion</a:t>
            </a:r>
            <a:endParaRPr lang="de-DE" sz="1800" dirty="0"/>
          </a:p>
          <a:p>
            <a:pPr marL="0" indent="0">
              <a:buNone/>
            </a:pPr>
            <a:r>
              <a:rPr lang="de-DE" sz="2400" b="1" dirty="0"/>
              <a:t>O</a:t>
            </a:r>
            <a:r>
              <a:rPr lang="en-IN" sz="2400" b="1" dirty="0" err="1"/>
              <a:t>bjective</a:t>
            </a:r>
            <a:r>
              <a:rPr lang="en-IN" sz="2400" b="1" dirty="0"/>
              <a:t>: </a:t>
            </a:r>
          </a:p>
          <a:p>
            <a:r>
              <a:rPr lang="en-IN" sz="1800" dirty="0"/>
              <a:t>Use machine learning to predict booking behaviour based on features like purchase lead time, length of stay, booking origin, seat preference, extra baggage preference etc</a:t>
            </a:r>
          </a:p>
          <a:p>
            <a:pPr marL="0" indent="0">
              <a:buNone/>
            </a:pPr>
            <a:r>
              <a:rPr lang="de-DE" sz="2400" b="1" dirty="0"/>
              <a:t>Business </a:t>
            </a:r>
            <a:r>
              <a:rPr lang="de-DE" sz="2400" b="1" dirty="0" err="1"/>
              <a:t>Relevance</a:t>
            </a:r>
            <a:r>
              <a:rPr lang="de-DE" sz="2400" b="1" dirty="0"/>
              <a:t>: </a:t>
            </a:r>
          </a:p>
          <a:p>
            <a:r>
              <a:rPr lang="de-DE" sz="1800" dirty="0" err="1"/>
              <a:t>Enable</a:t>
            </a:r>
            <a:r>
              <a:rPr lang="de-DE" sz="1800" dirty="0"/>
              <a:t> </a:t>
            </a:r>
            <a:r>
              <a:rPr lang="de-DE" sz="1800" dirty="0" err="1"/>
              <a:t>targeted</a:t>
            </a:r>
            <a:r>
              <a:rPr lang="de-DE" sz="1800" dirty="0"/>
              <a:t> </a:t>
            </a:r>
            <a:r>
              <a:rPr lang="de-DE" sz="1800" dirty="0" err="1"/>
              <a:t>marketing</a:t>
            </a:r>
            <a:r>
              <a:rPr lang="de-DE" sz="1800" dirty="0"/>
              <a:t> and </a:t>
            </a:r>
            <a:r>
              <a:rPr lang="de-DE" sz="1800" dirty="0" err="1"/>
              <a:t>better</a:t>
            </a:r>
            <a:r>
              <a:rPr lang="de-DE" sz="1800" dirty="0"/>
              <a:t> </a:t>
            </a:r>
            <a:r>
              <a:rPr lang="de-DE" sz="1800" dirty="0" err="1"/>
              <a:t>resource</a:t>
            </a:r>
            <a:r>
              <a:rPr lang="de-DE" sz="1800" dirty="0"/>
              <a:t> </a:t>
            </a:r>
            <a:r>
              <a:rPr lang="de-DE" sz="1800" dirty="0" err="1"/>
              <a:t>allocation</a:t>
            </a:r>
            <a:endParaRPr lang="en-IN" sz="18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38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5F163C-D8EB-4B04-9208-253D06BE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231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/>
              <a:t>Data </a:t>
            </a:r>
            <a:r>
              <a:rPr lang="de-DE" sz="3600" b="1" dirty="0" err="1"/>
              <a:t>Overview</a:t>
            </a:r>
            <a:r>
              <a:rPr lang="de-DE" sz="3600" b="1" dirty="0"/>
              <a:t>	</a:t>
            </a:r>
            <a:endParaRPr lang="en-IN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58A51-E8DD-443B-BB94-42E4CFB1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2218"/>
            <a:ext cx="10515600" cy="50547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b="1" dirty="0"/>
              <a:t>Dataset</a:t>
            </a:r>
            <a:r>
              <a:rPr lang="en-IN" sz="2600" dirty="0"/>
              <a:t>:  </a:t>
            </a:r>
            <a:endParaRPr lang="en-US" altLang="en-US" sz="2100" b="1" dirty="0"/>
          </a:p>
          <a:p>
            <a:pPr fontAlgn="base">
              <a:spcAft>
                <a:spcPct val="0"/>
              </a:spcAft>
            </a:pPr>
            <a:r>
              <a:rPr lang="en-US" altLang="en-US" sz="2400" b="1" dirty="0"/>
              <a:t>Raw Data: </a:t>
            </a:r>
            <a:r>
              <a:rPr lang="en-US" altLang="en-US" sz="2400" dirty="0"/>
              <a:t>50,000 records (with some missing values and duplicates removed) </a:t>
            </a:r>
            <a:r>
              <a:rPr lang="en-IN" sz="2400" dirty="0"/>
              <a:t>include </a:t>
            </a:r>
            <a:r>
              <a:rPr lang="en-IN" sz="2400" dirty="0" err="1"/>
              <a:t>sales_channel</a:t>
            </a:r>
            <a:r>
              <a:rPr lang="en-IN" sz="2400" dirty="0"/>
              <a:t>, </a:t>
            </a:r>
            <a:r>
              <a:rPr lang="en-IN" sz="2400" dirty="0" err="1"/>
              <a:t>purchase_lead</a:t>
            </a:r>
            <a:r>
              <a:rPr lang="en-IN" sz="2400" dirty="0"/>
              <a:t>, </a:t>
            </a:r>
            <a:r>
              <a:rPr lang="en-IN" sz="2400" dirty="0" err="1"/>
              <a:t>length_of_stay</a:t>
            </a:r>
            <a:r>
              <a:rPr lang="en-IN" sz="2400" dirty="0"/>
              <a:t>, </a:t>
            </a:r>
            <a:r>
              <a:rPr lang="en-IN" sz="2400" dirty="0" err="1"/>
              <a:t>wants_extra_baggage</a:t>
            </a:r>
            <a:r>
              <a:rPr lang="en-IN" sz="2400" dirty="0"/>
              <a:t>, </a:t>
            </a:r>
            <a:r>
              <a:rPr lang="en-IN" sz="2400" dirty="0" err="1"/>
              <a:t>wants_preferred_seat</a:t>
            </a:r>
            <a:r>
              <a:rPr lang="en-IN" sz="2400" dirty="0"/>
              <a:t>, </a:t>
            </a:r>
            <a:r>
              <a:rPr lang="en-IN" sz="2400" dirty="0" err="1"/>
              <a:t>flight_duration_category</a:t>
            </a:r>
            <a:r>
              <a:rPr lang="en-IN" sz="2400" dirty="0"/>
              <a:t>, </a:t>
            </a:r>
            <a:r>
              <a:rPr lang="en-IN" sz="2400" dirty="0" err="1"/>
              <a:t>booking_origin</a:t>
            </a:r>
            <a:r>
              <a:rPr lang="en-IN" sz="2400" dirty="0"/>
              <a:t>, </a:t>
            </a:r>
            <a:r>
              <a:rPr lang="en-IN" sz="2400" dirty="0" err="1"/>
              <a:t>booking_complete</a:t>
            </a:r>
            <a:r>
              <a:rPr lang="en-IN" sz="2400" dirty="0"/>
              <a:t> features</a:t>
            </a:r>
            <a:r>
              <a:rPr lang="en-US" altLang="en-US" sz="2400" dirty="0"/>
              <a:t>.</a:t>
            </a:r>
          </a:p>
          <a:p>
            <a:pPr lvl="0" fontAlgn="base">
              <a:spcAft>
                <a:spcPct val="0"/>
              </a:spcAft>
            </a:pPr>
            <a:r>
              <a:rPr lang="en-US" altLang="en-US" sz="2400" b="1" dirty="0"/>
              <a:t>Processed Data Used in the Model: </a:t>
            </a:r>
            <a:r>
              <a:rPr lang="en-US" altLang="en-US" sz="2400" dirty="0"/>
              <a:t>48993 samples after cleaning, transformation.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de-DE" b="1" dirty="0"/>
              <a:t>F</a:t>
            </a:r>
            <a:r>
              <a:rPr lang="en-IN" b="1" dirty="0" err="1"/>
              <a:t>eature</a:t>
            </a:r>
            <a:r>
              <a:rPr lang="en-IN" b="1" dirty="0"/>
              <a:t> Engineering:</a:t>
            </a:r>
          </a:p>
          <a:p>
            <a:r>
              <a:rPr lang="de-DE" sz="2100" dirty="0" err="1"/>
              <a:t>Created</a:t>
            </a:r>
            <a:r>
              <a:rPr lang="de-DE" sz="2100" dirty="0"/>
              <a:t> </a:t>
            </a:r>
            <a:r>
              <a:rPr lang="de-DE" sz="2100" b="1" dirty="0" err="1"/>
              <a:t>lead_stay_interaction</a:t>
            </a:r>
            <a:r>
              <a:rPr lang="de-DE" sz="2100" dirty="0"/>
              <a:t>, </a:t>
            </a:r>
            <a:r>
              <a:rPr lang="de-DE" sz="2100" dirty="0" err="1"/>
              <a:t>which</a:t>
            </a:r>
            <a:r>
              <a:rPr lang="de-DE" sz="2100" dirty="0"/>
              <a:t> </a:t>
            </a:r>
            <a:r>
              <a:rPr lang="de-DE" sz="2100" dirty="0" err="1"/>
              <a:t>represents</a:t>
            </a:r>
            <a:r>
              <a:rPr lang="de-DE" sz="2100" dirty="0"/>
              <a:t> </a:t>
            </a:r>
            <a:r>
              <a:rPr lang="de-DE" sz="2100" dirty="0" err="1"/>
              <a:t>the</a:t>
            </a:r>
            <a:r>
              <a:rPr lang="de-DE" sz="2100" dirty="0"/>
              <a:t> </a:t>
            </a:r>
            <a:r>
              <a:rPr lang="de-DE" sz="2100" dirty="0" err="1"/>
              <a:t>product</a:t>
            </a:r>
            <a:r>
              <a:rPr lang="de-DE" sz="2100" dirty="0"/>
              <a:t> </a:t>
            </a:r>
            <a:r>
              <a:rPr lang="de-DE" sz="2100" dirty="0" err="1"/>
              <a:t>of</a:t>
            </a:r>
            <a:r>
              <a:rPr lang="de-DE" sz="2100" dirty="0"/>
              <a:t> </a:t>
            </a:r>
            <a:r>
              <a:rPr lang="de-DE" sz="2100" b="1" dirty="0" err="1"/>
              <a:t>purchase_lead_time</a:t>
            </a:r>
            <a:r>
              <a:rPr lang="de-DE" sz="2100" dirty="0"/>
              <a:t> and </a:t>
            </a:r>
            <a:r>
              <a:rPr lang="de-DE" sz="2100" b="1" dirty="0" err="1"/>
              <a:t>length_of</a:t>
            </a:r>
            <a:r>
              <a:rPr lang="de-DE" sz="2100" b="1" dirty="0"/>
              <a:t>_ </a:t>
            </a:r>
            <a:r>
              <a:rPr lang="de-DE" sz="2100" b="1" dirty="0" err="1"/>
              <a:t>stay</a:t>
            </a:r>
            <a:r>
              <a:rPr lang="de-DE" sz="2100" b="1" dirty="0"/>
              <a:t>.</a:t>
            </a:r>
          </a:p>
          <a:p>
            <a:r>
              <a:rPr lang="de-DE" sz="2100" dirty="0" err="1"/>
              <a:t>Converted</a:t>
            </a:r>
            <a:r>
              <a:rPr lang="de-DE" sz="2100" dirty="0"/>
              <a:t> </a:t>
            </a:r>
            <a:r>
              <a:rPr lang="de-DE" sz="2100" b="1" dirty="0" err="1"/>
              <a:t>booking_origin</a:t>
            </a:r>
            <a:r>
              <a:rPr lang="de-DE" sz="2100" dirty="0"/>
              <a:t> countries </a:t>
            </a:r>
            <a:r>
              <a:rPr lang="de-DE" sz="2100" dirty="0" err="1"/>
              <a:t>to</a:t>
            </a:r>
            <a:r>
              <a:rPr lang="de-DE" sz="2100" dirty="0"/>
              <a:t> </a:t>
            </a:r>
            <a:r>
              <a:rPr lang="de-DE" sz="2100" dirty="0" err="1"/>
              <a:t>continents</a:t>
            </a:r>
            <a:endParaRPr lang="de-DE" sz="2100" dirty="0"/>
          </a:p>
          <a:p>
            <a:r>
              <a:rPr lang="de-DE" sz="2100" dirty="0" err="1"/>
              <a:t>Categorized</a:t>
            </a:r>
            <a:r>
              <a:rPr lang="de-DE" sz="2100" dirty="0"/>
              <a:t> </a:t>
            </a:r>
            <a:r>
              <a:rPr lang="de-DE" sz="2100" b="1" dirty="0" err="1"/>
              <a:t>flight_duration</a:t>
            </a:r>
            <a:r>
              <a:rPr lang="de-DE" sz="2100" b="1" dirty="0"/>
              <a:t> </a:t>
            </a:r>
            <a:r>
              <a:rPr lang="de-DE" sz="2100" dirty="0" err="1"/>
              <a:t>into</a:t>
            </a:r>
            <a:r>
              <a:rPr lang="de-DE" sz="2100" dirty="0"/>
              <a:t> </a:t>
            </a:r>
            <a:r>
              <a:rPr lang="de-DE" sz="2100" dirty="0" err="1"/>
              <a:t>short_haul</a:t>
            </a:r>
            <a:r>
              <a:rPr lang="de-DE" sz="2100" dirty="0"/>
              <a:t>, </a:t>
            </a:r>
            <a:r>
              <a:rPr lang="de-DE" sz="2100" dirty="0" err="1"/>
              <a:t>medium_haul</a:t>
            </a:r>
            <a:r>
              <a:rPr lang="de-DE" sz="2100" dirty="0"/>
              <a:t> and </a:t>
            </a:r>
            <a:r>
              <a:rPr lang="de-DE" sz="2100" dirty="0" err="1"/>
              <a:t>long_haul</a:t>
            </a:r>
            <a:r>
              <a:rPr lang="de-DE" sz="2100" dirty="0"/>
              <a:t>.</a:t>
            </a:r>
          </a:p>
          <a:p>
            <a:r>
              <a:rPr lang="de-DE" sz="2100" dirty="0" err="1"/>
              <a:t>Converted</a:t>
            </a:r>
            <a:r>
              <a:rPr lang="de-DE" sz="2100" dirty="0"/>
              <a:t> </a:t>
            </a:r>
            <a:r>
              <a:rPr lang="de-DE" sz="2100" b="1" dirty="0" err="1"/>
              <a:t>purchase_lead</a:t>
            </a:r>
            <a:r>
              <a:rPr lang="de-DE" sz="2100" b="1" dirty="0"/>
              <a:t> </a:t>
            </a:r>
            <a:r>
              <a:rPr lang="de-DE" sz="2100" dirty="0" err="1"/>
              <a:t>into</a:t>
            </a:r>
            <a:r>
              <a:rPr lang="de-DE" sz="2100" dirty="0"/>
              <a:t> 5 </a:t>
            </a:r>
            <a:r>
              <a:rPr lang="de-DE" sz="2100" dirty="0" err="1"/>
              <a:t>categeroies</a:t>
            </a:r>
            <a:r>
              <a:rPr lang="de-DE" sz="2100" dirty="0"/>
              <a:t> (</a:t>
            </a:r>
            <a:r>
              <a:rPr lang="de-DE" sz="2100" dirty="0" err="1"/>
              <a:t>example</a:t>
            </a:r>
            <a:r>
              <a:rPr lang="de-DE" sz="2100" dirty="0"/>
              <a:t>- 0-100, 101-200 </a:t>
            </a:r>
            <a:r>
              <a:rPr lang="de-DE" sz="2100" dirty="0" err="1"/>
              <a:t>until</a:t>
            </a:r>
            <a:r>
              <a:rPr lang="de-DE" sz="2100" dirty="0"/>
              <a:t> 401-500)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de-DE" b="1" dirty="0"/>
              <a:t>Data </a:t>
            </a:r>
            <a:r>
              <a:rPr lang="de-DE" b="1" dirty="0" err="1"/>
              <a:t>Preprocessing</a:t>
            </a:r>
            <a:r>
              <a:rPr lang="de-DE" b="1" dirty="0"/>
              <a:t>: </a:t>
            </a:r>
          </a:p>
          <a:p>
            <a:r>
              <a:rPr lang="en-IN" sz="2100" dirty="0"/>
              <a:t>Applied SMOTE to handle class imbalance</a:t>
            </a:r>
          </a:p>
          <a:p>
            <a:r>
              <a:rPr lang="de-DE" sz="2100" dirty="0"/>
              <a:t>O</a:t>
            </a:r>
            <a:r>
              <a:rPr lang="en-IN" sz="2100" dirty="0"/>
              <a:t>ne-hot encoding for categorical variable (</a:t>
            </a:r>
            <a:r>
              <a:rPr lang="en-IN" sz="2100" dirty="0" err="1"/>
              <a:t>booking_origin_continent</a:t>
            </a:r>
            <a:r>
              <a:rPr lang="en-IN" sz="2100" dirty="0"/>
              <a:t>, </a:t>
            </a:r>
            <a:r>
              <a:rPr lang="en-IN" sz="2100" dirty="0" err="1"/>
              <a:t>flight_duration</a:t>
            </a:r>
            <a:r>
              <a:rPr lang="en-IN" sz="2100" dirty="0"/>
              <a:t>, </a:t>
            </a:r>
            <a:r>
              <a:rPr lang="en-IN" sz="2100" dirty="0" err="1"/>
              <a:t>sales_channel</a:t>
            </a:r>
            <a:r>
              <a:rPr lang="en-IN" sz="2100" dirty="0"/>
              <a:t>, purchase category)</a:t>
            </a:r>
          </a:p>
          <a:p>
            <a:endParaRPr lang="en-IN" sz="2000" dirty="0"/>
          </a:p>
          <a:p>
            <a:endParaRPr lang="de-DE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56111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FB984-80D8-4A69-8344-9BFFB755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233"/>
            <a:ext cx="10515600" cy="1325563"/>
          </a:xfrm>
        </p:spPr>
        <p:txBody>
          <a:bodyPr>
            <a:normAutofit/>
          </a:bodyPr>
          <a:lstStyle/>
          <a:p>
            <a:r>
              <a:rPr lang="de-DE" sz="2800" b="1" dirty="0" err="1"/>
              <a:t>Exploratory</a:t>
            </a:r>
            <a:r>
              <a:rPr lang="de-DE" sz="2800" b="1" dirty="0"/>
              <a:t> Analysis</a:t>
            </a:r>
            <a:endParaRPr lang="en-IN" sz="2800" b="1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7A0FC94-D0CA-4576-B4C6-75F662AD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737" y="1682655"/>
            <a:ext cx="6275664" cy="2150757"/>
          </a:xfrm>
        </p:spPr>
        <p:txBody>
          <a:bodyPr>
            <a:normAutofit/>
          </a:bodyPr>
          <a:lstStyle/>
          <a:p>
            <a:r>
              <a:rPr lang="de-DE" sz="1800" dirty="0" err="1"/>
              <a:t>Majority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booking</a:t>
            </a:r>
            <a:r>
              <a:rPr lang="de-DE" sz="1800" dirty="0"/>
              <a:t>, </a:t>
            </a:r>
            <a:r>
              <a:rPr lang="de-DE" sz="1800" dirty="0" err="1"/>
              <a:t>both</a:t>
            </a:r>
            <a:r>
              <a:rPr lang="de-DE" sz="1800" dirty="0"/>
              <a:t> </a:t>
            </a:r>
            <a:r>
              <a:rPr lang="de-DE" sz="1800" dirty="0" err="1"/>
              <a:t>completed</a:t>
            </a:r>
            <a:r>
              <a:rPr lang="de-DE" sz="1800" dirty="0"/>
              <a:t> and </a:t>
            </a:r>
            <a:r>
              <a:rPr lang="de-DE" sz="1800" dirty="0" err="1"/>
              <a:t>incompleted</a:t>
            </a:r>
            <a:r>
              <a:rPr lang="de-DE" sz="1800" dirty="0"/>
              <a:t> </a:t>
            </a:r>
            <a:r>
              <a:rPr lang="de-DE" sz="1800" dirty="0" err="1"/>
              <a:t>took</a:t>
            </a:r>
            <a:r>
              <a:rPr lang="de-DE" sz="1800" dirty="0"/>
              <a:t> </a:t>
            </a:r>
            <a:r>
              <a:rPr lang="de-DE" sz="1800" dirty="0" err="1"/>
              <a:t>place</a:t>
            </a:r>
            <a:r>
              <a:rPr lang="de-DE" sz="1800" dirty="0"/>
              <a:t> in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regions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Asia and </a:t>
            </a:r>
            <a:r>
              <a:rPr lang="de-DE" sz="1800" dirty="0" err="1"/>
              <a:t>Oceania</a:t>
            </a:r>
            <a:r>
              <a:rPr lang="de-DE" sz="1800" dirty="0"/>
              <a:t> </a:t>
            </a:r>
            <a:r>
              <a:rPr lang="de-DE" sz="1800" dirty="0" err="1"/>
              <a:t>contients</a:t>
            </a:r>
            <a:r>
              <a:rPr lang="de-DE" sz="1800" dirty="0"/>
              <a:t>.</a:t>
            </a:r>
          </a:p>
          <a:p>
            <a:r>
              <a:rPr lang="de-DE" sz="1800" dirty="0"/>
              <a:t>In </a:t>
            </a:r>
            <a:r>
              <a:rPr lang="de-DE" sz="1800" dirty="0" err="1"/>
              <a:t>contrast</a:t>
            </a:r>
            <a:r>
              <a:rPr lang="de-DE" sz="1800" dirty="0"/>
              <a:t> </a:t>
            </a:r>
            <a:r>
              <a:rPr lang="de-DE" sz="1800" dirty="0" err="1"/>
              <a:t>to</a:t>
            </a:r>
            <a:r>
              <a:rPr lang="de-DE" sz="1800" dirty="0"/>
              <a:t> </a:t>
            </a:r>
            <a:r>
              <a:rPr lang="de-DE" sz="1800" dirty="0" err="1"/>
              <a:t>completed</a:t>
            </a:r>
            <a:r>
              <a:rPr lang="de-DE" sz="1800" dirty="0"/>
              <a:t> </a:t>
            </a:r>
            <a:r>
              <a:rPr lang="de-DE" sz="1800" dirty="0" err="1"/>
              <a:t>booking</a:t>
            </a:r>
            <a:r>
              <a:rPr lang="de-DE" sz="1800" dirty="0"/>
              <a:t>,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proprotion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incomplete</a:t>
            </a:r>
            <a:r>
              <a:rPr lang="de-DE" sz="1800" dirty="0"/>
              <a:t> </a:t>
            </a:r>
            <a:r>
              <a:rPr lang="de-DE" sz="1800" dirty="0" err="1"/>
              <a:t>booking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higher</a:t>
            </a:r>
            <a:r>
              <a:rPr lang="de-DE" sz="1800" dirty="0"/>
              <a:t> in </a:t>
            </a:r>
            <a:r>
              <a:rPr lang="de-DE" sz="1800" dirty="0" err="1"/>
              <a:t>Oceania</a:t>
            </a:r>
            <a:r>
              <a:rPr lang="de-DE" sz="1800" dirty="0"/>
              <a:t>.</a:t>
            </a:r>
            <a:endParaRPr lang="en-IN" sz="18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13CAD65-D982-4ED4-B598-C1FFBA77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155" y="3634740"/>
            <a:ext cx="4715365" cy="2813009"/>
          </a:xfrm>
          <a:prstGeom prst="rect">
            <a:avLst/>
          </a:prstGeom>
        </p:spPr>
      </p:pic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317AF598-50BB-4B1E-93F1-71D5C7C2C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480" y="1137971"/>
            <a:ext cx="4815000" cy="267005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7A3ACC5-AD3A-48BD-9002-E31E6644E1BB}"/>
              </a:ext>
            </a:extLst>
          </p:cNvPr>
          <p:cNvSpPr txBox="1"/>
          <p:nvPr/>
        </p:nvSpPr>
        <p:spPr>
          <a:xfrm>
            <a:off x="830580" y="4302580"/>
            <a:ext cx="5654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Most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book</a:t>
            </a:r>
            <a:r>
              <a:rPr lang="de-DE" dirty="0"/>
              <a:t> </a:t>
            </a:r>
            <a:r>
              <a:rPr lang="de-DE" dirty="0" err="1"/>
              <a:t>flight</a:t>
            </a:r>
            <a:r>
              <a:rPr lang="de-DE" dirty="0"/>
              <a:t> </a:t>
            </a:r>
            <a:r>
              <a:rPr lang="de-DE" dirty="0" err="1"/>
              <a:t>tickets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100 </a:t>
            </a:r>
            <a:r>
              <a:rPr lang="de-DE" dirty="0" err="1"/>
              <a:t>days</a:t>
            </a:r>
            <a:r>
              <a:rPr lang="de-DE" dirty="0"/>
              <a:t> in </a:t>
            </a:r>
            <a:r>
              <a:rPr lang="de-DE" dirty="0" err="1"/>
              <a:t>advance</a:t>
            </a:r>
            <a:r>
              <a:rPr lang="de-DE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Also,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customers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/</a:t>
            </a:r>
            <a:r>
              <a:rPr lang="de-DE" dirty="0" err="1"/>
              <a:t>booked</a:t>
            </a:r>
            <a:r>
              <a:rPr lang="de-DE" dirty="0"/>
              <a:t> </a:t>
            </a:r>
            <a:r>
              <a:rPr lang="de-DE" dirty="0" err="1"/>
              <a:t>tickets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approximately</a:t>
            </a:r>
            <a:r>
              <a:rPr lang="de-DE" dirty="0"/>
              <a:t> 100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Both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stay</a:t>
            </a:r>
            <a:r>
              <a:rPr lang="de-DE" dirty="0"/>
              <a:t> and </a:t>
            </a:r>
            <a:r>
              <a:rPr lang="de-DE" dirty="0" err="1"/>
              <a:t>Purchase_lead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outliers</a:t>
            </a:r>
            <a:r>
              <a:rPr lang="de-DE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94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FAD4B1-0F18-48FD-ABFC-1EAB9051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5"/>
            <a:ext cx="10515600" cy="985503"/>
          </a:xfrm>
        </p:spPr>
        <p:txBody>
          <a:bodyPr>
            <a:normAutofit/>
          </a:bodyPr>
          <a:lstStyle/>
          <a:p>
            <a:r>
              <a:rPr lang="de-DE" sz="3600" b="1" dirty="0"/>
              <a:t>Model and Evaluation</a:t>
            </a:r>
            <a:endParaRPr lang="en-IN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208A2-C73B-407F-9991-95451228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607"/>
            <a:ext cx="10515600" cy="53919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sz="3400" b="1" dirty="0">
                <a:latin typeface="Arial" panose="020B0604020202020204" pitchFamily="34" charset="0"/>
              </a:rPr>
              <a:t>Model:  Random Forest </a:t>
            </a:r>
            <a:r>
              <a:rPr lang="de-DE" sz="3400" b="1" dirty="0" err="1">
                <a:latin typeface="Arial" panose="020B0604020202020204" pitchFamily="34" charset="0"/>
              </a:rPr>
              <a:t>Classifier</a:t>
            </a:r>
            <a:endParaRPr lang="de-DE" sz="34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3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Tuning:</a:t>
            </a:r>
            <a:endParaRPr kumimoji="0" lang="en-US" altLang="en-US" sz="3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3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used to tune:</a:t>
            </a:r>
          </a:p>
          <a:p>
            <a:pPr lvl="2"/>
            <a:r>
              <a:rPr lang="en-IN" sz="2900" dirty="0" err="1"/>
              <a:t>max_depth</a:t>
            </a:r>
            <a:r>
              <a:rPr lang="en-IN" sz="2900" dirty="0"/>
              <a:t>': [10, 20, None],</a:t>
            </a:r>
          </a:p>
          <a:p>
            <a:pPr lvl="2"/>
            <a:r>
              <a:rPr lang="en-IN" sz="2900" dirty="0" err="1"/>
              <a:t>min_samples_split</a:t>
            </a:r>
            <a:r>
              <a:rPr lang="en-IN" sz="2900" dirty="0"/>
              <a:t>': [2, 5, 10],</a:t>
            </a:r>
          </a:p>
          <a:p>
            <a:pPr lvl="2"/>
            <a:r>
              <a:rPr lang="en-IN" sz="2900" dirty="0" err="1"/>
              <a:t>min_samples_leaf</a:t>
            </a:r>
            <a:r>
              <a:rPr lang="en-IN" sz="2900" dirty="0"/>
              <a:t>': [1, 2, 5],</a:t>
            </a:r>
          </a:p>
          <a:p>
            <a:pPr lvl="2"/>
            <a:r>
              <a:rPr lang="en-IN" sz="2900" dirty="0" err="1"/>
              <a:t>Class_weight</a:t>
            </a:r>
            <a:r>
              <a:rPr lang="en-IN" sz="2900" dirty="0"/>
              <a:t>': ['balanced', {0: 1, 1: 5}, {0: 1, 1: 10}],</a:t>
            </a:r>
          </a:p>
          <a:p>
            <a:pPr lvl="2"/>
            <a:r>
              <a:rPr lang="en-IN" sz="2900" dirty="0" err="1"/>
              <a:t>max_features</a:t>
            </a:r>
            <a:r>
              <a:rPr lang="en-IN" sz="2900" dirty="0"/>
              <a:t>': ['sqrt', 'log2’]</a:t>
            </a:r>
          </a:p>
          <a:p>
            <a:pPr lvl="2"/>
            <a:endParaRPr lang="en-IN" sz="2900" dirty="0"/>
          </a:p>
          <a:p>
            <a:pPr marL="0" indent="0">
              <a:buNone/>
            </a:pPr>
            <a:r>
              <a:rPr lang="en-IN" sz="3300" b="1" dirty="0">
                <a:latin typeface="Arial" panose="020B0604020202020204" pitchFamily="34" charset="0"/>
              </a:rPr>
              <a:t>Threshold Used for Prediction:</a:t>
            </a:r>
          </a:p>
          <a:p>
            <a:r>
              <a:rPr lang="en-IN" sz="3300" b="1" dirty="0"/>
              <a:t>Threshold for class prediction</a:t>
            </a:r>
            <a:r>
              <a:rPr lang="en-IN" sz="3300" dirty="0"/>
              <a:t>: 0.55 (increased from the default 0.5 to increase recall for completed bookings)</a:t>
            </a:r>
          </a:p>
          <a:p>
            <a:r>
              <a:rPr lang="en-IN" sz="3300" dirty="0"/>
              <a:t>This change improved </a:t>
            </a:r>
            <a:r>
              <a:rPr lang="en-IN" sz="3300" b="1" dirty="0"/>
              <a:t>recall</a:t>
            </a:r>
            <a:r>
              <a:rPr lang="en-IN" sz="3300" dirty="0"/>
              <a:t> but resulted in a slight drop in </a:t>
            </a:r>
            <a:r>
              <a:rPr lang="en-IN" sz="3300" b="1" dirty="0"/>
              <a:t>precision</a:t>
            </a:r>
            <a:r>
              <a:rPr lang="en-IN" sz="3300" dirty="0"/>
              <a:t> for class 0.</a:t>
            </a:r>
          </a:p>
          <a:p>
            <a:pPr lvl="1"/>
            <a:endParaRPr lang="en-IN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3300" b="1" dirty="0">
                <a:latin typeface="Arial" panose="020B0604020202020204" pitchFamily="34" charset="0"/>
              </a:rPr>
              <a:t>Evaluation </a:t>
            </a:r>
            <a:r>
              <a:rPr lang="de-DE" sz="3300" b="1" dirty="0" err="1">
                <a:latin typeface="Arial" panose="020B0604020202020204" pitchFamily="34" charset="0"/>
              </a:rPr>
              <a:t>Metrics</a:t>
            </a:r>
            <a:r>
              <a:rPr lang="de-DE" sz="3300" b="1" dirty="0">
                <a:latin typeface="Arial" panose="020B0604020202020204" pitchFamily="34" charset="0"/>
              </a:rPr>
              <a:t>:	</a:t>
            </a:r>
            <a:r>
              <a:rPr lang="de-DE" dirty="0"/>
              <a:t>			</a:t>
            </a:r>
          </a:p>
          <a:p>
            <a:pPr lvl="1"/>
            <a:r>
              <a:rPr lang="de-DE" sz="3300" b="1" dirty="0" err="1"/>
              <a:t>Accuracy</a:t>
            </a:r>
            <a:r>
              <a:rPr lang="de-DE" sz="3300" b="1" dirty="0"/>
              <a:t>: </a:t>
            </a:r>
            <a:r>
              <a:rPr lang="de-DE" sz="3300" dirty="0"/>
              <a:t>0.60</a:t>
            </a:r>
          </a:p>
          <a:p>
            <a:pPr lvl="1"/>
            <a:r>
              <a:rPr lang="de-DE" sz="3300" b="1" dirty="0"/>
              <a:t>Precision </a:t>
            </a:r>
            <a:r>
              <a:rPr lang="de-DE" sz="3300" b="1" dirty="0" err="1"/>
              <a:t>for</a:t>
            </a:r>
            <a:r>
              <a:rPr lang="de-DE" sz="3300" b="1" dirty="0"/>
              <a:t> Class 1: </a:t>
            </a:r>
            <a:r>
              <a:rPr lang="de-DE" sz="3300" dirty="0"/>
              <a:t>0.19 </a:t>
            </a:r>
          </a:p>
          <a:p>
            <a:pPr lvl="1"/>
            <a:r>
              <a:rPr lang="de-DE" sz="3300" b="1" dirty="0"/>
              <a:t>Recall </a:t>
            </a:r>
            <a:r>
              <a:rPr lang="de-DE" sz="3300" b="1" dirty="0" err="1"/>
              <a:t>for</a:t>
            </a:r>
            <a:r>
              <a:rPr lang="de-DE" sz="3300" b="1" dirty="0"/>
              <a:t> Class 1: </a:t>
            </a:r>
            <a:r>
              <a:rPr lang="de-DE" sz="3300" dirty="0"/>
              <a:t>0.51</a:t>
            </a:r>
          </a:p>
          <a:p>
            <a:pPr lvl="1"/>
            <a:r>
              <a:rPr lang="de-DE" sz="3300" b="1" dirty="0"/>
              <a:t>F1 Score: </a:t>
            </a:r>
            <a:r>
              <a:rPr lang="de-DE" sz="3300" dirty="0"/>
              <a:t>0.28</a:t>
            </a:r>
            <a:endParaRPr lang="en-IN" sz="3300" dirty="0"/>
          </a:p>
          <a:p>
            <a:pPr lvl="1"/>
            <a:endParaRPr lang="de-D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008DA4-99E9-44D0-BDE2-C6629CDD8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AC890085-40CE-4075-8907-5907777EE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78187"/>
              </p:ext>
            </p:extLst>
          </p:nvPr>
        </p:nvGraphicFramePr>
        <p:xfrm>
          <a:off x="5238218" y="5082050"/>
          <a:ext cx="5440968" cy="1130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764">
                  <a:extLst>
                    <a:ext uri="{9D8B030D-6E8A-4147-A177-3AD203B41FA5}">
                      <a16:colId xmlns:a16="http://schemas.microsoft.com/office/drawing/2014/main" val="2329884872"/>
                    </a:ext>
                  </a:extLst>
                </a:gridCol>
                <a:gridCol w="1493240">
                  <a:extLst>
                    <a:ext uri="{9D8B030D-6E8A-4147-A177-3AD203B41FA5}">
                      <a16:colId xmlns:a16="http://schemas.microsoft.com/office/drawing/2014/main" val="139255990"/>
                    </a:ext>
                  </a:extLst>
                </a:gridCol>
                <a:gridCol w="1551964">
                  <a:extLst>
                    <a:ext uri="{9D8B030D-6E8A-4147-A177-3AD203B41FA5}">
                      <a16:colId xmlns:a16="http://schemas.microsoft.com/office/drawing/2014/main" val="3736991845"/>
                    </a:ext>
                  </a:extLst>
                </a:gridCol>
              </a:tblGrid>
              <a:tr h="33457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Predicted</a:t>
                      </a:r>
                      <a:r>
                        <a:rPr lang="de-DE" sz="1400" dirty="0"/>
                        <a:t> Class 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Predicted</a:t>
                      </a:r>
                      <a:r>
                        <a:rPr lang="de-DE" sz="1400" dirty="0"/>
                        <a:t> Class 1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984039"/>
                  </a:ext>
                </a:extLst>
              </a:tr>
              <a:tr h="374067">
                <a:tc>
                  <a:txBody>
                    <a:bodyPr/>
                    <a:lstStyle/>
                    <a:p>
                      <a:r>
                        <a:rPr lang="de-DE" sz="1400" dirty="0" err="1"/>
                        <a:t>Actual</a:t>
                      </a:r>
                      <a:r>
                        <a:rPr lang="de-DE" sz="1400" dirty="0"/>
                        <a:t> 0 (Booking </a:t>
                      </a:r>
                      <a:r>
                        <a:rPr lang="de-DE" sz="1400" dirty="0" err="1"/>
                        <a:t>incomplete</a:t>
                      </a:r>
                      <a:r>
                        <a:rPr lang="de-DE" sz="1400" dirty="0"/>
                        <a:t>)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5098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3228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819549"/>
                  </a:ext>
                </a:extLst>
              </a:tr>
              <a:tr h="4216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dirty="0" err="1"/>
                        <a:t>Actual</a:t>
                      </a:r>
                      <a:r>
                        <a:rPr lang="de-DE" sz="1400" dirty="0"/>
                        <a:t> 1 (Booking </a:t>
                      </a:r>
                      <a:r>
                        <a:rPr lang="de-DE" sz="1400" dirty="0" err="1"/>
                        <a:t>complete</a:t>
                      </a:r>
                      <a:r>
                        <a:rPr lang="de-DE" sz="1400" dirty="0"/>
                        <a:t>)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716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757</a:t>
                      </a:r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434834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FD476223-F3EB-48CD-B860-F5135542BCA9}"/>
              </a:ext>
            </a:extLst>
          </p:cNvPr>
          <p:cNvSpPr/>
          <p:nvPr/>
        </p:nvSpPr>
        <p:spPr>
          <a:xfrm>
            <a:off x="5925993" y="4712718"/>
            <a:ext cx="219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err="1">
                <a:latin typeface="Arial" panose="020B0604020202020204" pitchFamily="34" charset="0"/>
              </a:rPr>
              <a:t>Confusion</a:t>
            </a:r>
            <a:r>
              <a:rPr lang="de-DE" dirty="0"/>
              <a:t> </a:t>
            </a:r>
            <a:r>
              <a:rPr lang="de-DE" b="1" dirty="0">
                <a:latin typeface="Arial" panose="020B0604020202020204" pitchFamily="34" charset="0"/>
              </a:rPr>
              <a:t>Matrix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64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C974D-0D87-49E1-B625-FD449627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31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/>
              <a:t>Feature </a:t>
            </a:r>
            <a:r>
              <a:rPr lang="de-DE" sz="3600" b="1" dirty="0" err="1"/>
              <a:t>Importance</a:t>
            </a:r>
            <a:endParaRPr lang="en-IN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EFD928-D68D-4D93-B10F-3118D67B0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010"/>
            <a:ext cx="47656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/>
              <a:t>Key Features:</a:t>
            </a:r>
          </a:p>
          <a:p>
            <a:r>
              <a:rPr lang="de-DE" sz="1800" dirty="0" err="1"/>
              <a:t>Lead_stay_interaction</a:t>
            </a:r>
            <a:r>
              <a:rPr lang="de-DE" sz="1800" dirty="0"/>
              <a:t> </a:t>
            </a:r>
            <a:r>
              <a:rPr lang="de-DE" sz="1800" dirty="0" err="1"/>
              <a:t>is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important</a:t>
            </a:r>
            <a:r>
              <a:rPr lang="de-DE" sz="1800" dirty="0"/>
              <a:t> </a:t>
            </a:r>
            <a:r>
              <a:rPr lang="de-DE" sz="1800" dirty="0" err="1"/>
              <a:t>factor</a:t>
            </a:r>
            <a:r>
              <a:rPr lang="de-DE" sz="1800" dirty="0"/>
              <a:t>, </a:t>
            </a:r>
            <a:r>
              <a:rPr lang="en-IN" sz="1800" dirty="0"/>
              <a:t>suggesting that customers who purchase their tickets farther in advance are more likely to complete the booking.</a:t>
            </a:r>
          </a:p>
          <a:p>
            <a:r>
              <a:rPr lang="de-DE" sz="1800" dirty="0" err="1"/>
              <a:t>Want_e</a:t>
            </a:r>
            <a:r>
              <a:rPr lang="en-IN" sz="1800" dirty="0" err="1"/>
              <a:t>xtra_baggage</a:t>
            </a:r>
            <a:r>
              <a:rPr lang="en-IN" sz="1800" dirty="0"/>
              <a:t>, </a:t>
            </a:r>
            <a:r>
              <a:rPr lang="en-IN" sz="1800" dirty="0" err="1"/>
              <a:t>want_preferred_seat</a:t>
            </a:r>
            <a:r>
              <a:rPr lang="en-IN" sz="1800" dirty="0"/>
              <a:t>, prior booking (0-100 days) are also critical.</a:t>
            </a:r>
          </a:p>
          <a:p>
            <a:r>
              <a:rPr lang="en-IN" sz="1800" b="1" dirty="0" err="1"/>
              <a:t>booking_origin</a:t>
            </a:r>
            <a:r>
              <a:rPr lang="en-IN" sz="1800" dirty="0"/>
              <a:t> (continent instead of country) shows regional trends in booking </a:t>
            </a:r>
            <a:r>
              <a:rPr lang="en-IN" sz="1800" dirty="0" err="1"/>
              <a:t>behavior</a:t>
            </a:r>
            <a:r>
              <a:rPr lang="en-IN" sz="1800" dirty="0"/>
              <a:t>.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E053D5-A881-44DF-9AFC-221D57747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46" y="1463878"/>
            <a:ext cx="5805993" cy="29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4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F8B75-50AF-4CDE-BD53-B98F398E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/>
              <a:t>Model Interpretation &amp; Insights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EF4A3-FFD4-4021-A648-6BFE2784B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182"/>
            <a:ext cx="10515600" cy="4943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/>
              <a:t>Key Tools Used</a:t>
            </a:r>
            <a:r>
              <a:rPr lang="en-IN" sz="2600" dirty="0"/>
              <a:t>:</a:t>
            </a:r>
          </a:p>
          <a:p>
            <a:pPr lvl="1"/>
            <a:r>
              <a:rPr lang="en-IN" sz="1800" b="1" dirty="0"/>
              <a:t>Feature Importance</a:t>
            </a:r>
            <a:r>
              <a:rPr lang="en-IN" sz="1800" dirty="0"/>
              <a:t>: Identified key features driving booking completion.</a:t>
            </a:r>
          </a:p>
          <a:p>
            <a:pPr lvl="1"/>
            <a:r>
              <a:rPr lang="en-IN" sz="1800" b="1" dirty="0"/>
              <a:t>SHAP Values</a:t>
            </a:r>
            <a:r>
              <a:rPr lang="en-IN" sz="1800" dirty="0"/>
              <a:t>: Explained individual feature impacts on predictions.</a:t>
            </a:r>
          </a:p>
          <a:p>
            <a:pPr marL="0" indent="0">
              <a:buNone/>
            </a:pPr>
            <a:r>
              <a:rPr lang="en-IN" sz="2600" b="1" dirty="0"/>
              <a:t>Key Findings:</a:t>
            </a:r>
          </a:p>
          <a:p>
            <a:pPr lvl="1"/>
            <a:r>
              <a:rPr lang="en-IN" sz="1800" b="1" dirty="0"/>
              <a:t>Purchase Lead Time</a:t>
            </a:r>
            <a:r>
              <a:rPr lang="en-IN" sz="1800" dirty="0"/>
              <a:t>: Shorter lead time increases booking completion.</a:t>
            </a:r>
          </a:p>
          <a:p>
            <a:pPr lvl="1"/>
            <a:r>
              <a:rPr lang="en-IN" sz="1800" b="1" dirty="0"/>
              <a:t>Length of Stay</a:t>
            </a:r>
            <a:r>
              <a:rPr lang="en-IN" sz="1800" dirty="0"/>
              <a:t>: Shorter stays correlate with higher completion rates.</a:t>
            </a:r>
          </a:p>
          <a:p>
            <a:pPr lvl="1"/>
            <a:r>
              <a:rPr lang="en-IN" sz="1800" b="1" dirty="0"/>
              <a:t>Booking Origin</a:t>
            </a:r>
            <a:r>
              <a:rPr lang="en-IN" sz="1800" dirty="0"/>
              <a:t>: Regional differences affect completion rates.</a:t>
            </a:r>
          </a:p>
          <a:p>
            <a:pPr lvl="1"/>
            <a:r>
              <a:rPr lang="en-IN" sz="1800" b="1" dirty="0"/>
              <a:t>Flight Duration</a:t>
            </a:r>
            <a:r>
              <a:rPr lang="en-IN" sz="1800" dirty="0"/>
              <a:t>: Long-haul flights see more completions.</a:t>
            </a:r>
          </a:p>
          <a:p>
            <a:pPr marL="0" indent="0">
              <a:buNone/>
            </a:pPr>
            <a:r>
              <a:rPr lang="en-IN" sz="2600" b="1" dirty="0"/>
              <a:t>Business Implications:</a:t>
            </a:r>
          </a:p>
          <a:p>
            <a:pPr lvl="1"/>
            <a:r>
              <a:rPr lang="en-IN" sz="1800" b="1" dirty="0"/>
              <a:t>Target Shorter Purchase Lead Times</a:t>
            </a:r>
            <a:r>
              <a:rPr lang="en-IN" sz="1800" dirty="0"/>
              <a:t>: Offer targeted promotions to last-minute bookers.</a:t>
            </a:r>
          </a:p>
          <a:p>
            <a:pPr lvl="1"/>
            <a:r>
              <a:rPr lang="en-IN" sz="1800" b="1" dirty="0"/>
              <a:t>Promote Shorter and Moderate Stays</a:t>
            </a:r>
            <a:r>
              <a:rPr lang="en-IN" sz="1800" dirty="0"/>
              <a:t>: Use package deals to encourage shorter trips.</a:t>
            </a:r>
          </a:p>
          <a:p>
            <a:pPr lvl="1"/>
            <a:r>
              <a:rPr lang="en-IN" sz="1800" b="1" dirty="0"/>
              <a:t>Regional Marketing</a:t>
            </a:r>
            <a:r>
              <a:rPr lang="en-IN" sz="1800" dirty="0"/>
              <a:t>: Focus efforts in regions with higher completion rates (e.g., Asia, Oceania and Europe).</a:t>
            </a:r>
          </a:p>
          <a:p>
            <a:pPr lvl="1"/>
            <a:r>
              <a:rPr lang="en-IN" sz="1800" b="1" dirty="0"/>
              <a:t>Tailor Offers for Long-Haul Flights</a:t>
            </a:r>
            <a:r>
              <a:rPr lang="en-IN" sz="1800" dirty="0"/>
              <a:t>: Offer value-added services for long-haul travellers.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14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DDF3F-E0F4-439D-AA61-035DF574E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844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 err="1"/>
              <a:t>Conclusion</a:t>
            </a:r>
            <a:r>
              <a:rPr lang="de-DE" sz="3600" b="1" dirty="0"/>
              <a:t> and </a:t>
            </a:r>
            <a:r>
              <a:rPr lang="de-DE" sz="3600" b="1" dirty="0" err="1"/>
              <a:t>Recommendation</a:t>
            </a:r>
            <a:endParaRPr lang="en-IN" sz="3600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084743-3F84-472F-934A-6B70FD9CC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681"/>
            <a:ext cx="10515600" cy="5019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Conclusion</a:t>
            </a:r>
            <a:r>
              <a:rPr lang="en-IN" sz="2400" dirty="0"/>
              <a:t>:</a:t>
            </a:r>
          </a:p>
          <a:p>
            <a:r>
              <a:rPr lang="en-IN" sz="1800" dirty="0"/>
              <a:t>This analysis shows that the </a:t>
            </a:r>
            <a:r>
              <a:rPr lang="en-IN" sz="1800" dirty="0" err="1"/>
              <a:t>RandomForest</a:t>
            </a:r>
            <a:r>
              <a:rPr lang="en-IN" sz="1800" dirty="0"/>
              <a:t> model provides valuable insights into the factors influencing booking completion. The model effectively captures trends in the majority class, though precision in predicting completed bookings (the minority class) remains a challenge.</a:t>
            </a:r>
          </a:p>
          <a:p>
            <a:endParaRPr lang="de-DE" sz="1800" dirty="0"/>
          </a:p>
          <a:p>
            <a:endParaRPr lang="en-IN" sz="1800" dirty="0"/>
          </a:p>
          <a:p>
            <a:pPr marL="0" indent="0">
              <a:buNone/>
            </a:pPr>
            <a:r>
              <a:rPr lang="en-IN" sz="2400" b="1" dirty="0"/>
              <a:t>Recommendations:</a:t>
            </a:r>
            <a:endParaRPr lang="de-DE" sz="2400" b="1" dirty="0"/>
          </a:p>
          <a:p>
            <a:r>
              <a:rPr lang="en-IN" sz="1800" dirty="0"/>
              <a:t>Explore additional features to improve predictive power, such as seasonal trends or customer demographics.</a:t>
            </a:r>
          </a:p>
          <a:p>
            <a:r>
              <a:rPr lang="en-IN" sz="1800" dirty="0"/>
              <a:t>Consider testing Gradient Boosting or </a:t>
            </a:r>
            <a:r>
              <a:rPr lang="en-IN" sz="1800" dirty="0" err="1"/>
              <a:t>XGBoost</a:t>
            </a:r>
            <a:r>
              <a:rPr lang="en-IN" sz="1800" dirty="0"/>
              <a:t> models to improve minority class precision and overall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425739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22733-0D75-4790-9BD2-C16559DE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Thank</a:t>
            </a:r>
            <a:r>
              <a:rPr lang="de-DE" b="1" dirty="0"/>
              <a:t> </a:t>
            </a:r>
            <a:r>
              <a:rPr lang="de-DE" b="1" dirty="0" err="1"/>
              <a:t>you</a:t>
            </a:r>
            <a:r>
              <a:rPr lang="de-DE" b="1" dirty="0"/>
              <a:t>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5908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796</Words>
  <Application>Microsoft Office PowerPoint</Application>
  <PresentationFormat>Breitbild</PresentationFormat>
  <Paragraphs>88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Random Forest Model for Booking Prediction</vt:lpstr>
      <vt:lpstr>Objective</vt:lpstr>
      <vt:lpstr>Data Overview </vt:lpstr>
      <vt:lpstr>Exploratory Analysis</vt:lpstr>
      <vt:lpstr>Model and Evaluation</vt:lpstr>
      <vt:lpstr>Feature Importance</vt:lpstr>
      <vt:lpstr>Model Interpretation &amp; Insights</vt:lpstr>
      <vt:lpstr>Conclusion and 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Forest Model for Booking Prediction</dc:title>
  <dc:creator>Mustafa Masli</dc:creator>
  <cp:lastModifiedBy>Mustafa Masli</cp:lastModifiedBy>
  <cp:revision>19</cp:revision>
  <dcterms:created xsi:type="dcterms:W3CDTF">2024-11-09T12:11:48Z</dcterms:created>
  <dcterms:modified xsi:type="dcterms:W3CDTF">2024-11-10T11:53:07Z</dcterms:modified>
</cp:coreProperties>
</file>