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0" r:id="rId2"/>
  </p:sldMasterIdLst>
  <p:notesMasterIdLst>
    <p:notesMasterId r:id="rId18"/>
  </p:notesMasterIdLst>
  <p:handoutMasterIdLst>
    <p:handoutMasterId r:id="rId19"/>
  </p:handoutMasterIdLst>
  <p:sldIdLst>
    <p:sldId id="265" r:id="rId3"/>
    <p:sldId id="2147470173" r:id="rId4"/>
    <p:sldId id="2147470177" r:id="rId5"/>
    <p:sldId id="2147470174" r:id="rId6"/>
    <p:sldId id="2147470189" r:id="rId7"/>
    <p:sldId id="2147470185" r:id="rId8"/>
    <p:sldId id="2147470175" r:id="rId9"/>
    <p:sldId id="2147470179" r:id="rId10"/>
    <p:sldId id="2147470180" r:id="rId11"/>
    <p:sldId id="2147470181" r:id="rId12"/>
    <p:sldId id="2147470182" r:id="rId13"/>
    <p:sldId id="2147470183" r:id="rId14"/>
    <p:sldId id="2147470186" r:id="rId15"/>
    <p:sldId id="2147470184" r:id="rId16"/>
    <p:sldId id="214747018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Slide Options" id="{5DA87E49-B1F9-4615-AAD2-1180FCB9D3FD}">
          <p14:sldIdLst>
            <p14:sldId id="265"/>
            <p14:sldId id="2147470173"/>
            <p14:sldId id="2147470177"/>
            <p14:sldId id="2147470174"/>
            <p14:sldId id="2147470189"/>
            <p14:sldId id="2147470185"/>
            <p14:sldId id="2147470175"/>
            <p14:sldId id="2147470179"/>
            <p14:sldId id="2147470180"/>
            <p14:sldId id="2147470181"/>
            <p14:sldId id="2147470182"/>
            <p14:sldId id="2147470183"/>
            <p14:sldId id="2147470186"/>
            <p14:sldId id="2147470184"/>
          </p14:sldIdLst>
        </p14:section>
        <p14:section name="Content Layouts - Light" id="{B5F48761-CB7C-4D49-9645-E85CAFEE7405}">
          <p14:sldIdLst>
            <p14:sldId id="2147470187"/>
          </p14:sldIdLst>
        </p14:section>
        <p14:section name="Thank You" id="{F63B307F-DDAF-4D0E-BD31-3B515431C268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FF4"/>
    <a:srgbClr val="3C2CDA"/>
    <a:srgbClr val="CBD0E5"/>
    <a:srgbClr val="271FC1"/>
    <a:srgbClr val="08126E"/>
    <a:srgbClr val="281DBB"/>
    <a:srgbClr val="EEF2F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11B2259-9883-6F94-1165-B4F149D910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C2DFEC-917D-E7FD-8926-11E6D834EB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3DF90-B6E1-4448-A065-6EC0CBAAEEA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588B84-9FF3-B2B6-03B4-760A9E1406F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4CFA06-FBBA-EA5B-5C6A-264498FA20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F99D79-6FE1-1B41-9FA7-F185D9BA7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755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anrope" pitchFamily="2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anrope" pitchFamily="2" charset="0"/>
              </a:defRPr>
            </a:lvl1pPr>
          </a:lstStyle>
          <a:p>
            <a:fld id="{ECAE251F-E50B-4AA0-A361-BF69B56A7095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anrop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anrope" pitchFamily="2" charset="0"/>
              </a:defRPr>
            </a:lvl1pPr>
          </a:lstStyle>
          <a:p>
            <a:fld id="{331CD59D-0597-43DC-9404-9BA5D1B501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19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anrope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anrope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anrope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anrope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anrop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sv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5.sv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- Light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4945255-4D54-BD6F-F948-3B2AF5A407A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 anchorCtr="1"/>
          <a:lstStyle>
            <a:lvl1pPr marL="0" indent="0" algn="ctr">
              <a:buNone/>
              <a:defRPr/>
            </a:lvl1pPr>
          </a:lstStyle>
          <a:p>
            <a:r>
              <a:rPr lang="en-US"/>
              <a:t>Replace with brand-approved image </a:t>
            </a:r>
            <a:br>
              <a:rPr lang="en-US"/>
            </a:br>
            <a:r>
              <a:rPr lang="en-US"/>
              <a:t>of your choice from </a:t>
            </a:r>
            <a:r>
              <a:rPr lang="en-US" err="1"/>
              <a:t>SalesCentral</a:t>
            </a:r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C519BD3-2A15-83F6-8541-93001D69D1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960" y="731098"/>
            <a:ext cx="1554480" cy="208656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D0E6E8BE-2736-1222-838E-6E63376063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2960" y="3108960"/>
            <a:ext cx="5105400" cy="623248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>
              <a:defRPr lang="en-US" sz="450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4007845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>
          <p15:clr>
            <a:srgbClr val="FBAE40"/>
          </p15:clr>
        </p15:guide>
        <p15:guide id="2" pos="393">
          <p15:clr>
            <a:srgbClr val="FBAE40"/>
          </p15:clr>
        </p15:guide>
        <p15:guide id="3" pos="7287">
          <p15:clr>
            <a:srgbClr val="FBAE40"/>
          </p15:clr>
        </p15:guide>
        <p15:guide id="4" orient="horz" pos="232">
          <p15:clr>
            <a:srgbClr val="FBAE40"/>
          </p15:clr>
        </p15:guide>
        <p15:guide id="5" orient="horz" pos="57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9D067813-582A-4E3A-EF66-EF9F8971DF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3888" y="5362574"/>
            <a:ext cx="1234991" cy="4286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lang="en-US" sz="1000" spc="10" baseline="0" dirty="0">
                <a:solidFill>
                  <a:schemeClr val="accent1"/>
                </a:solidFill>
              </a:defRPr>
            </a:lvl1pPr>
          </a:lstStyle>
          <a:p>
            <a:pPr marL="228600" lvl="0" indent="-228600"/>
            <a:r>
              <a:rPr lang="en-US"/>
              <a:t>Click to edit text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AE124A95-9614-9995-E872-AA3631F0E16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3888" y="4924425"/>
            <a:ext cx="123499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en-US" sz="3000" dirty="0">
                <a:solidFill>
                  <a:schemeClr val="accent1"/>
                </a:solidFill>
                <a:latin typeface="+mj-lt"/>
              </a:defRPr>
            </a:lvl1pPr>
          </a:lstStyle>
          <a:p>
            <a:pPr marL="228600" lvl="0" indent="-228600"/>
            <a:r>
              <a:rPr lang="en-US" sz="3000">
                <a:latin typeface="+mj-lt"/>
              </a:rPr>
              <a:t>00%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DC7151D7-4F9C-C74E-F631-9615547882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3888" y="2259101"/>
            <a:ext cx="5400675" cy="222885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137160" indent="-13716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lang="en-US" sz="1200" spc="10" baseline="0" dirty="0">
                <a:latin typeface="+mj-lt"/>
              </a:defRPr>
            </a:lvl1pPr>
          </a:lstStyle>
          <a:p>
            <a:pPr marL="228600" lvl="0" indent="-228600"/>
            <a:r>
              <a:rPr lang="en-US"/>
              <a:t>Click to edit text</a:t>
            </a:r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44699355-78E0-0732-ED34-4CC5E8D01C8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438900" y="914401"/>
            <a:ext cx="5753100" cy="4856084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>
              <a:lnSpc>
                <a:spcPct val="100000"/>
              </a:lnSpc>
              <a:buNone/>
              <a:defRPr lang="en-US" dirty="0"/>
            </a:lvl1pPr>
          </a:lstStyle>
          <a:p>
            <a:pPr marL="228600" lvl="0" indent="-228600" algn="ctr"/>
            <a:r>
              <a:rPr lang="en-US"/>
              <a:t>Replace image </a:t>
            </a:r>
            <a:br>
              <a:rPr lang="en-US"/>
            </a:br>
            <a:r>
              <a:rPr lang="en-US"/>
              <a:t>of your choice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0596B1D-988E-E99F-176F-80E435895062}"/>
              </a:ext>
            </a:extLst>
          </p:cNvPr>
          <p:cNvSpPr txBox="1">
            <a:spLocks/>
          </p:cNvSpPr>
          <p:nvPr userDrawn="1"/>
        </p:nvSpPr>
        <p:spPr>
          <a:xfrm>
            <a:off x="11567160" y="6453188"/>
            <a:ext cx="27057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fld id="{39601925-951F-4EA8-91E5-A517312BFAAA}" type="slidenum">
              <a:rPr lang="en-US" sz="900" smtClean="0">
                <a:solidFill>
                  <a:schemeClr val="tx1"/>
                </a:solidFill>
                <a:latin typeface="+mn-lt"/>
              </a:rPr>
              <a:pPr lvl="0" algn="r"/>
              <a:t>‹#›</a:t>
            </a:fld>
            <a:endParaRPr lang="en-US" sz="9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Text Placeholder 8">
            <a:extLst>
              <a:ext uri="{FF2B5EF4-FFF2-40B4-BE49-F238E27FC236}">
                <a16:creationId xmlns:a16="http://schemas.microsoft.com/office/drawing/2014/main" id="{50C99C6E-EBA2-8BAD-9F81-2D0DB0A48CF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979445" y="5362574"/>
            <a:ext cx="1234991" cy="4286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lang="en-US" sz="1000" spc="10" baseline="0" dirty="0">
                <a:solidFill>
                  <a:schemeClr val="accent1"/>
                </a:solidFill>
              </a:defRPr>
            </a:lvl1pPr>
          </a:lstStyle>
          <a:p>
            <a:pPr marL="228600" lvl="0" indent="-228600"/>
            <a:r>
              <a:rPr lang="en-US"/>
              <a:t>Click to edit text</a:t>
            </a:r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9B8C8614-A292-2DEB-B2B8-6FE164A0B9A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979445" y="4924425"/>
            <a:ext cx="123499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en-US" sz="3000" dirty="0">
                <a:solidFill>
                  <a:schemeClr val="accent1"/>
                </a:solidFill>
                <a:latin typeface="+mj-lt"/>
              </a:defRPr>
            </a:lvl1pPr>
          </a:lstStyle>
          <a:p>
            <a:pPr marL="228600" lvl="0" indent="-228600"/>
            <a:r>
              <a:rPr lang="en-US" sz="3000">
                <a:latin typeface="+mj-lt"/>
              </a:rPr>
              <a:t>00%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73BF58F6-5870-8D4C-28A5-5AB0669CF4F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35002" y="5362574"/>
            <a:ext cx="1234991" cy="4286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lang="en-US" sz="1000" spc="10" baseline="0" dirty="0">
                <a:solidFill>
                  <a:schemeClr val="accent1"/>
                </a:solidFill>
              </a:defRPr>
            </a:lvl1pPr>
          </a:lstStyle>
          <a:p>
            <a:pPr marL="228600" lvl="0" indent="-228600"/>
            <a:r>
              <a:rPr lang="en-US"/>
              <a:t>Click to edit text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3BC94BD8-ABAB-BE04-A141-5BF408AB233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335002" y="4924425"/>
            <a:ext cx="123499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en-US" sz="3000" dirty="0">
                <a:solidFill>
                  <a:schemeClr val="accent1"/>
                </a:solidFill>
                <a:latin typeface="+mj-lt"/>
              </a:defRPr>
            </a:lvl1pPr>
          </a:lstStyle>
          <a:p>
            <a:pPr marL="228600" lvl="0" indent="-228600"/>
            <a:r>
              <a:rPr lang="en-US" sz="3000">
                <a:latin typeface="+mj-lt"/>
              </a:rPr>
              <a:t>00%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BA14879-AD6D-EF65-00C1-295476E8317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90559" y="5362574"/>
            <a:ext cx="1234991" cy="4286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lang="en-US" sz="1000" spc="10" baseline="0" dirty="0">
                <a:solidFill>
                  <a:schemeClr val="accent1"/>
                </a:solidFill>
              </a:defRPr>
            </a:lvl1pPr>
          </a:lstStyle>
          <a:p>
            <a:pPr marL="228600" lvl="0" indent="-228600"/>
            <a:r>
              <a:rPr lang="en-US"/>
              <a:t>Click to edit text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72023F31-09AA-E6AB-E198-AAEB6FE7887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90559" y="4924425"/>
            <a:ext cx="123499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en-US" sz="3000" dirty="0">
                <a:solidFill>
                  <a:schemeClr val="accent1"/>
                </a:solidFill>
                <a:latin typeface="+mj-lt"/>
              </a:defRPr>
            </a:lvl1pPr>
          </a:lstStyle>
          <a:p>
            <a:pPr marL="228600" lvl="0" indent="-228600"/>
            <a:r>
              <a:rPr lang="en-US" sz="3000">
                <a:latin typeface="+mj-lt"/>
              </a:rPr>
              <a:t>00%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C356DA4B-68E0-8CE3-407A-E24FC24779D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623888" y="786278"/>
            <a:ext cx="5300664" cy="174851"/>
          </a:xfrm>
          <a:prstGeom prst="rect">
            <a:avLst/>
          </a:prstGeom>
        </p:spPr>
        <p:txBody>
          <a:bodyPr wrap="square" lIns="0" tIns="36000" rIns="0" bIns="0" anchor="t" anchorCtr="0">
            <a:spAutoFit/>
          </a:bodyPr>
          <a:lstStyle>
            <a:lvl1pPr marL="0" indent="0">
              <a:buNone/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Case study: Client description</a:t>
            </a: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86F02B4B-DEA1-2B1E-63A6-AE70D545D0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1391951"/>
            <a:ext cx="5292725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lnSpc>
                <a:spcPct val="100000"/>
              </a:lnSpc>
              <a:defRPr lang="en-US" sz="2200" dirty="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/>
              <a:t>Compelling hook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086C7F59-CC8C-1CFD-C8BF-9B5247BFC60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flipH="1">
            <a:off x="623888" y="457200"/>
            <a:ext cx="5300664" cy="216401"/>
          </a:xfrm>
          <a:prstGeom prst="rect">
            <a:avLst/>
          </a:prstGeom>
        </p:spPr>
        <p:txBody>
          <a:bodyPr wrap="square" lIns="0" tIns="36000" rIns="0" bIns="0" anchor="t" anchorCtr="0">
            <a:noAutofit/>
          </a:bodyPr>
          <a:lstStyle>
            <a:lvl1pPr marL="0" indent="0">
              <a:buNone/>
              <a:defRPr lang="en-US" sz="15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Business Unit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0FF26795-5969-0635-78C3-63A2CFC3E4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7328" y="345760"/>
            <a:ext cx="914400" cy="12273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8EA30B7-D9E2-5CAD-6AD0-C13B33252F63}"/>
              </a:ext>
            </a:extLst>
          </p:cNvPr>
          <p:cNvSpPr txBox="1"/>
          <p:nvPr userDrawn="1"/>
        </p:nvSpPr>
        <p:spPr>
          <a:xfrm>
            <a:off x="623888" y="6453188"/>
            <a:ext cx="278121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700" kern="0" spc="50" baseline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Heebo" pitchFamily="2" charset="-79"/>
              </a:rPr>
              <a:t>© Hexaware Technologies. Confidential briefing. </a:t>
            </a:r>
            <a:endParaRPr lang="en-US" sz="700" kern="0" spc="50" baseline="0">
              <a:solidFill>
                <a:schemeClr val="accent5">
                  <a:lumMod val="75000"/>
                </a:schemeClr>
              </a:solidFill>
              <a:latin typeface="+mn-lt"/>
              <a:ea typeface="+mn-ea"/>
              <a:cs typeface="Heebo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51241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3" pos="7287" userDrawn="1">
          <p15:clr>
            <a:srgbClr val="FBAE40"/>
          </p15:clr>
        </p15:guide>
        <p15:guide id="4" orient="horz" pos="240" userDrawn="1">
          <p15:clr>
            <a:srgbClr val="FBAE40"/>
          </p15:clr>
        </p15:guide>
        <p15:guide id="5" orient="horz" pos="572" userDrawn="1">
          <p15:clr>
            <a:srgbClr val="FBAE40"/>
          </p15:clr>
        </p15:guide>
        <p15:guide id="6" pos="3795" userDrawn="1">
          <p15:clr>
            <a:srgbClr val="FBAE40"/>
          </p15:clr>
        </p15:guide>
        <p15:guide id="7" pos="4056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with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9D067813-582A-4E3A-EF66-EF9F8971DF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3888" y="5362574"/>
            <a:ext cx="1234991" cy="4286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lang="en-US" sz="1000" spc="10" baseline="0" dirty="0"/>
            </a:lvl1pPr>
          </a:lstStyle>
          <a:p>
            <a:pPr marL="228600" lvl="0" indent="-228600"/>
            <a:r>
              <a:rPr lang="en-US"/>
              <a:t>Click to edit text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AE124A95-9614-9995-E872-AA3631F0E16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3888" y="4924425"/>
            <a:ext cx="123499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en-US" sz="3000" dirty="0">
                <a:solidFill>
                  <a:schemeClr val="accent1"/>
                </a:solidFill>
                <a:latin typeface="+mj-lt"/>
              </a:defRPr>
            </a:lvl1pPr>
          </a:lstStyle>
          <a:p>
            <a:pPr marL="228600" lvl="0" indent="-228600"/>
            <a:r>
              <a:rPr lang="en-US" sz="3000">
                <a:latin typeface="+mj-lt"/>
              </a:rPr>
              <a:t>00%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DC7151D7-4F9C-C74E-F631-9615547882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3888" y="2259101"/>
            <a:ext cx="5400675" cy="222885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137160" indent="-13716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lang="en-US" sz="1200" spc="10" baseline="0" dirty="0">
                <a:latin typeface="+mj-lt"/>
              </a:defRPr>
            </a:lvl1pPr>
          </a:lstStyle>
          <a:p>
            <a:pPr marL="228600" lvl="0" indent="-228600"/>
            <a:r>
              <a:rPr lang="en-US"/>
              <a:t>Click to edit text</a:t>
            </a:r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44699355-78E0-0732-ED34-4CC5E8D01C8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438900" y="914401"/>
            <a:ext cx="5753100" cy="4856084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>
              <a:lnSpc>
                <a:spcPct val="100000"/>
              </a:lnSpc>
              <a:buNone/>
              <a:defRPr lang="en-US" dirty="0"/>
            </a:lvl1pPr>
          </a:lstStyle>
          <a:p>
            <a:pPr marL="228600" lvl="0" indent="-228600" algn="ctr"/>
            <a:r>
              <a:rPr lang="en-US"/>
              <a:t>Replace image </a:t>
            </a:r>
            <a:br>
              <a:rPr lang="en-US"/>
            </a:br>
            <a:r>
              <a:rPr lang="en-US"/>
              <a:t>of your choice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0596B1D-988E-E99F-176F-80E435895062}"/>
              </a:ext>
            </a:extLst>
          </p:cNvPr>
          <p:cNvSpPr txBox="1">
            <a:spLocks/>
          </p:cNvSpPr>
          <p:nvPr userDrawn="1"/>
        </p:nvSpPr>
        <p:spPr>
          <a:xfrm>
            <a:off x="11567160" y="6453188"/>
            <a:ext cx="27057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fld id="{39601925-951F-4EA8-91E5-A517312BFAAA}" type="slidenum">
              <a:rPr lang="en-US" sz="900" smtClean="0">
                <a:solidFill>
                  <a:schemeClr val="tx1"/>
                </a:solidFill>
                <a:latin typeface="+mn-lt"/>
              </a:rPr>
              <a:pPr lvl="0" algn="r"/>
              <a:t>‹#›</a:t>
            </a:fld>
            <a:endParaRPr lang="en-US" sz="9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Text Placeholder 8">
            <a:extLst>
              <a:ext uri="{FF2B5EF4-FFF2-40B4-BE49-F238E27FC236}">
                <a16:creationId xmlns:a16="http://schemas.microsoft.com/office/drawing/2014/main" id="{50C99C6E-EBA2-8BAD-9F81-2D0DB0A48CF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979445" y="5362574"/>
            <a:ext cx="1234991" cy="4286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lang="en-US" sz="1000" spc="10" baseline="0" dirty="0"/>
            </a:lvl1pPr>
          </a:lstStyle>
          <a:p>
            <a:pPr marL="228600" lvl="0" indent="-228600"/>
            <a:r>
              <a:rPr lang="en-US"/>
              <a:t>Click to edit text</a:t>
            </a:r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9B8C8614-A292-2DEB-B2B8-6FE164A0B9A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979445" y="4924425"/>
            <a:ext cx="123499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en-US" sz="3000" dirty="0">
                <a:solidFill>
                  <a:schemeClr val="accent1"/>
                </a:solidFill>
                <a:latin typeface="+mj-lt"/>
              </a:defRPr>
            </a:lvl1pPr>
          </a:lstStyle>
          <a:p>
            <a:pPr marL="228600" lvl="0" indent="-228600"/>
            <a:r>
              <a:rPr lang="en-US" sz="3000">
                <a:latin typeface="+mj-lt"/>
              </a:rPr>
              <a:t>00%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73BF58F6-5870-8D4C-28A5-5AB0669CF4F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35002" y="5362574"/>
            <a:ext cx="1234991" cy="4286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lang="en-US" sz="1000" spc="10" baseline="0" dirty="0"/>
            </a:lvl1pPr>
          </a:lstStyle>
          <a:p>
            <a:pPr marL="228600" lvl="0" indent="-228600"/>
            <a:r>
              <a:rPr lang="en-US"/>
              <a:t>Click to edit text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3BC94BD8-ABAB-BE04-A141-5BF408AB233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335002" y="4924425"/>
            <a:ext cx="123499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en-US" sz="3000" dirty="0">
                <a:solidFill>
                  <a:schemeClr val="accent1"/>
                </a:solidFill>
                <a:latin typeface="+mj-lt"/>
              </a:defRPr>
            </a:lvl1pPr>
          </a:lstStyle>
          <a:p>
            <a:pPr marL="228600" lvl="0" indent="-228600"/>
            <a:r>
              <a:rPr lang="en-US" sz="3000">
                <a:latin typeface="+mj-lt"/>
              </a:rPr>
              <a:t>00%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BA14879-AD6D-EF65-00C1-295476E8317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90559" y="5362574"/>
            <a:ext cx="1234991" cy="4286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lang="en-US" sz="1000" spc="10" baseline="0" dirty="0"/>
            </a:lvl1pPr>
          </a:lstStyle>
          <a:p>
            <a:pPr marL="228600" lvl="0" indent="-228600"/>
            <a:r>
              <a:rPr lang="en-US"/>
              <a:t>Click to edit text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72023F31-09AA-E6AB-E198-AAEB6FE7887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90559" y="4924425"/>
            <a:ext cx="123499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en-US" sz="3000" dirty="0">
                <a:solidFill>
                  <a:schemeClr val="accent1"/>
                </a:solidFill>
                <a:latin typeface="+mj-lt"/>
              </a:defRPr>
            </a:lvl1pPr>
          </a:lstStyle>
          <a:p>
            <a:pPr marL="228600" lvl="0" indent="-228600"/>
            <a:r>
              <a:rPr lang="en-US" sz="3000">
                <a:latin typeface="+mj-lt"/>
              </a:rPr>
              <a:t>00%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C356DA4B-68E0-8CE3-407A-E24FC24779D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623888" y="786278"/>
            <a:ext cx="5300664" cy="174851"/>
          </a:xfrm>
          <a:prstGeom prst="rect">
            <a:avLst/>
          </a:prstGeom>
        </p:spPr>
        <p:txBody>
          <a:bodyPr wrap="square" lIns="0" tIns="36000" rIns="0" bIns="0" anchor="t" anchorCtr="0">
            <a:spAutoFit/>
          </a:bodyPr>
          <a:lstStyle>
            <a:lvl1pPr marL="0" indent="0">
              <a:buNone/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Case study: Client description</a:t>
            </a: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86F02B4B-DEA1-2B1E-63A6-AE70D545D0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1391951"/>
            <a:ext cx="5292725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2200" dirty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/>
              <a:t>Compelling hook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086C7F59-CC8C-1CFD-C8BF-9B5247BFC60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flipH="1">
            <a:off x="623888" y="457200"/>
            <a:ext cx="5300664" cy="216401"/>
          </a:xfrm>
          <a:prstGeom prst="rect">
            <a:avLst/>
          </a:prstGeom>
        </p:spPr>
        <p:txBody>
          <a:bodyPr wrap="square" lIns="0" tIns="36000" rIns="0" bIns="0" anchor="t" anchorCtr="0">
            <a:noAutofit/>
          </a:bodyPr>
          <a:lstStyle>
            <a:lvl1pPr marL="0" indent="0">
              <a:buNone/>
              <a:defRPr lang="en-US" sz="15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Business Unit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0FF26795-5969-0635-78C3-63A2CFC3E4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7328" y="345760"/>
            <a:ext cx="914400" cy="12273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8EA30B7-D9E2-5CAD-6AD0-C13B33252F63}"/>
              </a:ext>
            </a:extLst>
          </p:cNvPr>
          <p:cNvSpPr txBox="1"/>
          <p:nvPr userDrawn="1"/>
        </p:nvSpPr>
        <p:spPr>
          <a:xfrm>
            <a:off x="623888" y="6453188"/>
            <a:ext cx="278121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700" kern="0" spc="50" baseline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Heebo" pitchFamily="2" charset="-79"/>
              </a:rPr>
              <a:t>© Hexaware Technologies. Confidential briefing. </a:t>
            </a:r>
            <a:endParaRPr lang="en-US" sz="700" kern="0" spc="50" baseline="0">
              <a:solidFill>
                <a:schemeClr val="accent5">
                  <a:lumMod val="75000"/>
                </a:schemeClr>
              </a:solidFill>
              <a:latin typeface="+mn-lt"/>
              <a:ea typeface="+mn-ea"/>
              <a:cs typeface="Heebo" pitchFamily="2" charset="-79"/>
            </a:endParaRP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AB14D727-AE35-74B6-7123-2B8ADA30FEC1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547412" y="194455"/>
            <a:ext cx="1291871" cy="409853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>
              <a:lnSpc>
                <a:spcPct val="100000"/>
              </a:lnSpc>
              <a:buNone/>
              <a:defRPr lang="en-US" sz="900" dirty="0"/>
            </a:lvl1pPr>
          </a:lstStyle>
          <a:p>
            <a:pPr marL="228600" lvl="0" indent="-228600" algn="ctr"/>
            <a:r>
              <a:rPr lang="en-US"/>
              <a:t>Client logo here.</a:t>
            </a:r>
          </a:p>
        </p:txBody>
      </p:sp>
    </p:spTree>
    <p:extLst>
      <p:ext uri="{BB962C8B-B14F-4D97-AF65-F5344CB8AC3E}">
        <p14:creationId xmlns:p14="http://schemas.microsoft.com/office/powerpoint/2010/main" val="13006554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3" pos="7287" userDrawn="1">
          <p15:clr>
            <a:srgbClr val="FBAE40"/>
          </p15:clr>
        </p15:guide>
        <p15:guide id="4" orient="horz" pos="240" userDrawn="1">
          <p15:clr>
            <a:srgbClr val="FBAE40"/>
          </p15:clr>
        </p15:guide>
        <p15:guide id="5" orient="horz" pos="572" userDrawn="1">
          <p15:clr>
            <a:srgbClr val="FBAE40"/>
          </p15:clr>
        </p15:guide>
        <p15:guide id="6" pos="3795" userDrawn="1">
          <p15:clr>
            <a:srgbClr val="FBAE40"/>
          </p15:clr>
        </p15:guide>
        <p15:guide id="7" pos="4056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0023B6BF-6BEC-44B3-16FD-D8AD3240A4D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 anchorCtr="1"/>
          <a:lstStyle>
            <a:lvl1pPr marL="0" indent="0" algn="ctr">
              <a:buNone/>
              <a:defRPr/>
            </a:lvl1pPr>
          </a:lstStyle>
          <a:p>
            <a:r>
              <a:rPr lang="en-US"/>
              <a:t>Replace with brand-approved image </a:t>
            </a:r>
            <a:br>
              <a:rPr lang="en-US"/>
            </a:br>
            <a:r>
              <a:rPr lang="en-US"/>
              <a:t>of your choice from </a:t>
            </a:r>
            <a:r>
              <a:rPr lang="en-US" err="1"/>
              <a:t>SalesCentral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8F0E86-E33C-1C9A-B1D6-25E39CA4FF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3857625"/>
            <a:ext cx="8180649" cy="62324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>
              <a:defRPr sz="45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Section Header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89B85627-C772-5EFB-A063-1191C3E2A3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3888" y="3274796"/>
            <a:ext cx="7328535" cy="3048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0" indent="0">
              <a:buNone/>
              <a:defRPr lang="en-US" sz="1800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Deck Title/Main Idea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A9B6927-ECC4-B8DD-4D37-1E96DB1E0D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7328" y="345760"/>
            <a:ext cx="914400" cy="12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092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29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3" orient="horz" pos="572" userDrawn="1">
          <p15:clr>
            <a:srgbClr val="FBAE40"/>
          </p15:clr>
        </p15:guide>
        <p15:guide id="4" pos="7287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4945255-4D54-BD6F-F948-3B2AF5A407A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 anchorCtr="1"/>
          <a:lstStyle>
            <a:lvl1pPr marL="0" indent="0" algn="ctr">
              <a:buNone/>
              <a:defRPr/>
            </a:lvl1pPr>
          </a:lstStyle>
          <a:p>
            <a:r>
              <a:rPr lang="en-US"/>
              <a:t>Replace with brand-approved image </a:t>
            </a:r>
            <a:br>
              <a:rPr lang="en-US"/>
            </a:br>
            <a:r>
              <a:rPr lang="en-US"/>
              <a:t>of your choice from </a:t>
            </a:r>
            <a:r>
              <a:rPr lang="en-US" err="1"/>
              <a:t>SalesCentral</a:t>
            </a:r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0E6E8BE-2736-1222-838E-6E63376063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2959" y="3039710"/>
            <a:ext cx="9264015" cy="76174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>
              <a:defRPr lang="en-US" sz="550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Quotes/Statements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BF5C101-3AED-153B-C82B-8B61A30168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7328" y="345760"/>
            <a:ext cx="914400" cy="1227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2F22B60-3A0B-2802-A96C-D3BBE975C036}"/>
              </a:ext>
            </a:extLst>
          </p:cNvPr>
          <p:cNvSpPr txBox="1"/>
          <p:nvPr userDrawn="1"/>
        </p:nvSpPr>
        <p:spPr>
          <a:xfrm>
            <a:off x="623888" y="6453188"/>
            <a:ext cx="278121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700" kern="0" spc="50" baseline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Heebo" pitchFamily="2" charset="-79"/>
              </a:rPr>
              <a:t>© Hexaware Technologies. Confidential briefing. </a:t>
            </a:r>
            <a:endParaRPr lang="en-US" sz="700" kern="0" spc="50" baseline="0">
              <a:solidFill>
                <a:schemeClr val="accent5">
                  <a:lumMod val="75000"/>
                </a:schemeClr>
              </a:solidFill>
              <a:latin typeface="+mn-lt"/>
              <a:ea typeface="+mn-ea"/>
              <a:cs typeface="Heebo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65856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>
          <p15:clr>
            <a:srgbClr val="FBAE40"/>
          </p15:clr>
        </p15:guide>
        <p15:guide id="2" pos="393">
          <p15:clr>
            <a:srgbClr val="FBAE40"/>
          </p15:clr>
        </p15:guide>
        <p15:guide id="3" pos="7287">
          <p15:clr>
            <a:srgbClr val="FBAE40"/>
          </p15:clr>
        </p15:guide>
        <p15:guide id="4" orient="horz" pos="232">
          <p15:clr>
            <a:srgbClr val="FBAE40"/>
          </p15:clr>
        </p15:guide>
        <p15:guide id="5" orient="horz" pos="57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Blue 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1B5BBF-3656-D3C3-5A83-CACD136FC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908050"/>
            <a:ext cx="5335587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2500">
                <a:solidFill>
                  <a:schemeClr val="bg2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4FF0805-C9C2-2263-891F-E0EAD4704885}"/>
              </a:ext>
            </a:extLst>
          </p:cNvPr>
          <p:cNvSpPr txBox="1">
            <a:spLocks/>
          </p:cNvSpPr>
          <p:nvPr userDrawn="1"/>
        </p:nvSpPr>
        <p:spPr>
          <a:xfrm>
            <a:off x="11567160" y="6453188"/>
            <a:ext cx="27057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fld id="{39601925-951F-4EA8-91E5-A517312BFAAA}" type="slidenum">
              <a:rPr lang="en-US" sz="900" smtClean="0">
                <a:solidFill>
                  <a:schemeClr val="bg2"/>
                </a:solidFill>
                <a:latin typeface="+mn-lt"/>
              </a:rPr>
              <a:pPr lvl="0" algn="r"/>
              <a:t>‹#›</a:t>
            </a:fld>
            <a:endParaRPr lang="en-US" sz="90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57AFB80-6C53-A18C-7FEF-6CAEDC4A62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7328" y="345760"/>
            <a:ext cx="914400" cy="1227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0B9604-38F2-3FB9-7EAE-F929A08B46DA}"/>
              </a:ext>
            </a:extLst>
          </p:cNvPr>
          <p:cNvSpPr txBox="1"/>
          <p:nvPr userDrawn="1"/>
        </p:nvSpPr>
        <p:spPr>
          <a:xfrm>
            <a:off x="623888" y="6453188"/>
            <a:ext cx="278121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700" kern="0" spc="50" baseline="0">
                <a:solidFill>
                  <a:srgbClr val="CBD0E5"/>
                </a:solidFill>
                <a:latin typeface="+mn-lt"/>
                <a:ea typeface="+mn-ea"/>
                <a:cs typeface="Heebo" pitchFamily="2" charset="-79"/>
              </a:rPr>
              <a:t>© Hexaware Technologies. Confidential briefing. </a:t>
            </a:r>
            <a:endParaRPr lang="en-US" sz="700" kern="0" spc="50" baseline="0">
              <a:solidFill>
                <a:srgbClr val="CBD0E5"/>
              </a:solidFill>
              <a:latin typeface="+mn-lt"/>
              <a:ea typeface="+mn-ea"/>
              <a:cs typeface="Heebo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739898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3" pos="7287" userDrawn="1">
          <p15:clr>
            <a:srgbClr val="FBAE40"/>
          </p15:clr>
        </p15:guide>
        <p15:guide id="4" orient="horz" pos="232" userDrawn="1">
          <p15:clr>
            <a:srgbClr val="FBAE40"/>
          </p15:clr>
        </p15:guide>
        <p15:guide id="5" orient="horz" pos="572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1B5BBF-3656-D3C3-5A83-CACD136FC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908050"/>
            <a:ext cx="5335587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250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4FF0805-C9C2-2263-891F-E0EAD4704885}"/>
              </a:ext>
            </a:extLst>
          </p:cNvPr>
          <p:cNvSpPr txBox="1">
            <a:spLocks/>
          </p:cNvSpPr>
          <p:nvPr userDrawn="1"/>
        </p:nvSpPr>
        <p:spPr>
          <a:xfrm>
            <a:off x="11567160" y="6453188"/>
            <a:ext cx="27057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fld id="{39601925-951F-4EA8-91E5-A517312BFAAA}" type="slidenum">
              <a:rPr lang="en-US" sz="900" smtClean="0">
                <a:solidFill>
                  <a:schemeClr val="tx1"/>
                </a:solidFill>
                <a:latin typeface="+mn-lt"/>
              </a:rPr>
              <a:pPr lvl="0" algn="r"/>
              <a:t>‹#›</a:t>
            </a:fld>
            <a:endParaRPr lang="en-US" sz="9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F1B1B2-864D-DAA1-E37B-5AF3B309E6ED}"/>
              </a:ext>
            </a:extLst>
          </p:cNvPr>
          <p:cNvSpPr txBox="1"/>
          <p:nvPr userDrawn="1"/>
        </p:nvSpPr>
        <p:spPr>
          <a:xfrm>
            <a:off x="623888" y="6453188"/>
            <a:ext cx="278121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700" kern="0" spc="50" baseline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Heebo" pitchFamily="2" charset="-79"/>
              </a:rPr>
              <a:t>© Hexaware Technologies. Confidential briefing. </a:t>
            </a:r>
            <a:endParaRPr lang="en-US" sz="700" kern="0" spc="50" baseline="0">
              <a:solidFill>
                <a:schemeClr val="accent5">
                  <a:lumMod val="75000"/>
                </a:schemeClr>
              </a:solidFill>
              <a:latin typeface="+mn-lt"/>
              <a:ea typeface="+mn-ea"/>
              <a:cs typeface="Heebo" pitchFamily="2" charset="-79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C5ADA5CE-3411-C91A-6526-A8678FD411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7328" y="345760"/>
            <a:ext cx="914400" cy="12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0270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3" pos="7287" userDrawn="1">
          <p15:clr>
            <a:srgbClr val="FBAE40"/>
          </p15:clr>
        </p15:guide>
        <p15:guide id="4" orient="horz" pos="232" userDrawn="1">
          <p15:clr>
            <a:srgbClr val="FBAE40"/>
          </p15:clr>
        </p15:guide>
        <p15:guide id="5" orient="horz" pos="57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F0E86-E33C-1C9A-B1D6-25E39CA4FF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2960" y="2091739"/>
            <a:ext cx="4884999" cy="62324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>
              <a:defRPr sz="45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Thank You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574EB1B-5E89-24D3-37E1-BE7FA96AAA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960" y="5470881"/>
            <a:ext cx="1414402" cy="18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5873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29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3" orient="horz" pos="232" userDrawn="1">
          <p15:clr>
            <a:srgbClr val="FBAE40"/>
          </p15:clr>
        </p15:guide>
        <p15:guide id="4" pos="7287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065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EF71674-9144-08B7-A17A-3B084A2CE560}"/>
              </a:ext>
            </a:extLst>
          </p:cNvPr>
          <p:cNvSpPr txBox="1">
            <a:spLocks/>
          </p:cNvSpPr>
          <p:nvPr userDrawn="1"/>
        </p:nvSpPr>
        <p:spPr>
          <a:xfrm>
            <a:off x="11568055" y="6453188"/>
            <a:ext cx="27057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fld id="{39601925-951F-4EA8-91E5-A517312BFAAA}" type="slidenum">
              <a:rPr lang="en-US" sz="900" smtClean="0">
                <a:solidFill>
                  <a:schemeClr val="bg1"/>
                </a:solidFill>
                <a:latin typeface="+mn-lt"/>
              </a:rPr>
              <a:pPr lvl="0" algn="r"/>
              <a:t>‹#›</a:t>
            </a:fld>
            <a:endParaRPr lang="en-US" sz="9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Text Placeholder 18">
            <a:extLst>
              <a:ext uri="{FF2B5EF4-FFF2-40B4-BE49-F238E27FC236}">
                <a16:creationId xmlns:a16="http://schemas.microsoft.com/office/drawing/2014/main" id="{1A92E810-A64D-864A-E713-F5B7065D4E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623888" y="457200"/>
            <a:ext cx="8172450" cy="244101"/>
          </a:xfrm>
          <a:prstGeom prst="rect">
            <a:avLst/>
          </a:prstGeom>
        </p:spPr>
        <p:txBody>
          <a:bodyPr wrap="square" lIns="0" tIns="36000" rIns="0" bIns="0" anchor="t" anchorCtr="0">
            <a:spAutoFit/>
          </a:bodyPr>
          <a:lstStyle>
            <a:lvl1pPr marL="0" indent="0">
              <a:buNone/>
              <a:defRPr lang="en-US" sz="1500" b="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Deck Title/Main Idea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A3895CC-568A-639E-289C-349CD49C43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7328" y="345760"/>
            <a:ext cx="914400" cy="1227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8409DB-CB7B-4169-181C-8AC7B3B37EC7}"/>
              </a:ext>
            </a:extLst>
          </p:cNvPr>
          <p:cNvSpPr txBox="1"/>
          <p:nvPr userDrawn="1"/>
        </p:nvSpPr>
        <p:spPr>
          <a:xfrm>
            <a:off x="623888" y="6453188"/>
            <a:ext cx="278121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700" kern="0" spc="50" baseline="0">
                <a:solidFill>
                  <a:srgbClr val="CBD0E5"/>
                </a:solidFill>
                <a:latin typeface="+mn-lt"/>
                <a:ea typeface="+mn-ea"/>
                <a:cs typeface="Heebo" pitchFamily="2" charset="-79"/>
              </a:rPr>
              <a:t>© Hexaware Technologies. Confidential briefing. </a:t>
            </a:r>
            <a:endParaRPr lang="en-US" sz="700" kern="0" spc="50" baseline="0">
              <a:solidFill>
                <a:srgbClr val="CBD0E5"/>
              </a:solidFill>
              <a:latin typeface="+mn-lt"/>
              <a:ea typeface="+mn-ea"/>
              <a:cs typeface="Heebo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503990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3" pos="7287" userDrawn="1">
          <p15:clr>
            <a:srgbClr val="FBAE40"/>
          </p15:clr>
        </p15:guide>
        <p15:guide id="4" orient="horz" pos="232" userDrawn="1">
          <p15:clr>
            <a:srgbClr val="FBAE40"/>
          </p15:clr>
        </p15:guide>
        <p15:guide id="5" orient="horz" pos="572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Layout with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A799FA-C73D-ED39-C551-268E9A6FE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908050"/>
            <a:ext cx="5307012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220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A554E1C-C3D3-0AA0-1FE5-E52D3268E9F6}"/>
              </a:ext>
            </a:extLst>
          </p:cNvPr>
          <p:cNvSpPr txBox="1">
            <a:spLocks/>
          </p:cNvSpPr>
          <p:nvPr userDrawn="1"/>
        </p:nvSpPr>
        <p:spPr>
          <a:xfrm>
            <a:off x="11567160" y="6453188"/>
            <a:ext cx="27057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fld id="{39601925-951F-4EA8-91E5-A517312BFAAA}" type="slidenum">
              <a:rPr lang="en-US" sz="900" smtClean="0">
                <a:solidFill>
                  <a:schemeClr val="bg1"/>
                </a:solidFill>
                <a:latin typeface="+mn-lt"/>
              </a:rPr>
              <a:pPr lvl="0" algn="r"/>
              <a:t>‹#›</a:t>
            </a:fld>
            <a:endParaRPr lang="en-US" sz="9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07CFC0FC-EE3C-B83B-D888-70A4672B3CA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623888" y="457200"/>
            <a:ext cx="8172450" cy="244101"/>
          </a:xfrm>
          <a:prstGeom prst="rect">
            <a:avLst/>
          </a:prstGeom>
        </p:spPr>
        <p:txBody>
          <a:bodyPr wrap="square" lIns="0" tIns="36000" rIns="0" bIns="0" anchor="t" anchorCtr="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US" sz="1500" b="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Deck Title/Main Idea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DC9056D-0F0D-85E8-271E-778B655261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7328" y="345760"/>
            <a:ext cx="914400" cy="1227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59E093-06FF-D167-A76E-CF4FFD813A7C}"/>
              </a:ext>
            </a:extLst>
          </p:cNvPr>
          <p:cNvSpPr txBox="1"/>
          <p:nvPr userDrawn="1"/>
        </p:nvSpPr>
        <p:spPr>
          <a:xfrm>
            <a:off x="623888" y="6453188"/>
            <a:ext cx="278121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700" kern="0" spc="50" baseline="0">
                <a:solidFill>
                  <a:srgbClr val="CBD0E5"/>
                </a:solidFill>
                <a:latin typeface="+mn-lt"/>
                <a:ea typeface="+mn-ea"/>
                <a:cs typeface="Heebo" pitchFamily="2" charset="-79"/>
              </a:rPr>
              <a:t>© Hexaware Technologies. Confidential briefing. </a:t>
            </a:r>
            <a:endParaRPr lang="en-US" sz="700" kern="0" spc="50" baseline="0">
              <a:solidFill>
                <a:srgbClr val="CBD0E5"/>
              </a:solidFill>
              <a:latin typeface="+mn-lt"/>
              <a:ea typeface="+mn-ea"/>
              <a:cs typeface="Heebo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759092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3" pos="7287" userDrawn="1">
          <p15:clr>
            <a:srgbClr val="FBAE40"/>
          </p15:clr>
        </p15:guide>
        <p15:guide id="4" orient="horz" pos="232" userDrawn="1">
          <p15:clr>
            <a:srgbClr val="FBAE40"/>
          </p15:clr>
        </p15:guide>
        <p15:guide id="5" orient="horz" pos="57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EF71674-9144-08B7-A17A-3B084A2CE560}"/>
              </a:ext>
            </a:extLst>
          </p:cNvPr>
          <p:cNvSpPr txBox="1">
            <a:spLocks/>
          </p:cNvSpPr>
          <p:nvPr userDrawn="1"/>
        </p:nvSpPr>
        <p:spPr>
          <a:xfrm>
            <a:off x="11568055" y="6453188"/>
            <a:ext cx="27057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fld id="{39601925-951F-4EA8-91E5-A517312BFAAA}" type="slidenum">
              <a:rPr lang="en-US" sz="900" smtClean="0">
                <a:solidFill>
                  <a:schemeClr val="tx1"/>
                </a:solidFill>
                <a:latin typeface="+mn-lt"/>
              </a:rPr>
              <a:pPr lvl="0" algn="r"/>
              <a:t>‹#›</a:t>
            </a:fld>
            <a:endParaRPr lang="en-US" sz="9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Text Placeholder 18">
            <a:extLst>
              <a:ext uri="{FF2B5EF4-FFF2-40B4-BE49-F238E27FC236}">
                <a16:creationId xmlns:a16="http://schemas.microsoft.com/office/drawing/2014/main" id="{1A92E810-A64D-864A-E713-F5B7065D4E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1810992" y="204677"/>
            <a:ext cx="8172450" cy="368750"/>
          </a:xfrm>
          <a:prstGeom prst="rect">
            <a:avLst/>
          </a:prstGeom>
        </p:spPr>
        <p:txBody>
          <a:bodyPr wrap="square" lIns="0" tIns="36000" rIns="0" bIns="0" anchor="t" anchorCtr="0">
            <a:spAutoFit/>
          </a:bodyPr>
          <a:lstStyle>
            <a:lvl1pPr marL="0" indent="0">
              <a:buNone/>
              <a:def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Deck Title/Main Idea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F7FFEB-A63D-7128-BD14-C91E8A94E52A}"/>
              </a:ext>
            </a:extLst>
          </p:cNvPr>
          <p:cNvSpPr txBox="1"/>
          <p:nvPr userDrawn="1"/>
        </p:nvSpPr>
        <p:spPr>
          <a:xfrm>
            <a:off x="623888" y="6453188"/>
            <a:ext cx="278121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700" kern="0" spc="50" baseline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Heebo" pitchFamily="2" charset="-79"/>
              </a:rPr>
              <a:t>© Hexaware Technologies. Confidential briefing. </a:t>
            </a:r>
            <a:endParaRPr lang="en-US" sz="700" kern="0" spc="50" baseline="0">
              <a:solidFill>
                <a:schemeClr val="accent5">
                  <a:lumMod val="75000"/>
                </a:schemeClr>
              </a:solidFill>
              <a:latin typeface="+mn-lt"/>
              <a:ea typeface="+mn-ea"/>
              <a:cs typeface="Heebo" pitchFamily="2" charset="-79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A3895CC-568A-639E-289C-349CD49C43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10855" y="266313"/>
            <a:ext cx="914400" cy="122739"/>
          </a:xfrm>
          <a:prstGeom prst="rect">
            <a:avLst/>
          </a:prstGeom>
        </p:spPr>
      </p:pic>
      <p:grpSp>
        <p:nvGrpSpPr>
          <p:cNvPr id="5" name="Group 23">
            <a:extLst>
              <a:ext uri="{FF2B5EF4-FFF2-40B4-BE49-F238E27FC236}">
                <a16:creationId xmlns:a16="http://schemas.microsoft.com/office/drawing/2014/main" id="{49B80B86-CDC2-9007-E352-479C450F0425}"/>
              </a:ext>
            </a:extLst>
          </p:cNvPr>
          <p:cNvGrpSpPr/>
          <p:nvPr userDrawn="1"/>
        </p:nvGrpSpPr>
        <p:grpSpPr>
          <a:xfrm>
            <a:off x="10307474" y="5965203"/>
            <a:ext cx="2355303" cy="975969"/>
            <a:chOff x="0" y="0"/>
            <a:chExt cx="1345639" cy="698500"/>
          </a:xfrm>
        </p:grpSpPr>
        <p:sp>
          <p:nvSpPr>
            <p:cNvPr id="6" name="Freeform 24">
              <a:extLst>
                <a:ext uri="{FF2B5EF4-FFF2-40B4-BE49-F238E27FC236}">
                  <a16:creationId xmlns:a16="http://schemas.microsoft.com/office/drawing/2014/main" id="{BAA59B95-6DE1-4AF3-9910-67C2429FE55B}"/>
                </a:ext>
              </a:extLst>
            </p:cNvPr>
            <p:cNvSpPr/>
            <p:nvPr/>
          </p:nvSpPr>
          <p:spPr>
            <a:xfrm>
              <a:off x="3907" y="0"/>
              <a:ext cx="1337825" cy="698500"/>
            </a:xfrm>
            <a:custGeom>
              <a:avLst/>
              <a:gdLst/>
              <a:ahLst/>
              <a:cxnLst/>
              <a:rect l="l" t="t" r="r" b="b"/>
              <a:pathLst>
                <a:path w="1337825" h="698500">
                  <a:moveTo>
                    <a:pt x="1331500" y="366838"/>
                  </a:moveTo>
                  <a:lnTo>
                    <a:pt x="1148765" y="680912"/>
                  </a:lnTo>
                  <a:cubicBezTo>
                    <a:pt x="1142430" y="691801"/>
                    <a:pt x="1130782" y="698500"/>
                    <a:pt x="1118184" y="698500"/>
                  </a:cubicBezTo>
                  <a:lnTo>
                    <a:pt x="219641" y="698500"/>
                  </a:lnTo>
                  <a:cubicBezTo>
                    <a:pt x="207043" y="698500"/>
                    <a:pt x="195396" y="691801"/>
                    <a:pt x="189060" y="680912"/>
                  </a:cubicBezTo>
                  <a:lnTo>
                    <a:pt x="6326" y="366838"/>
                  </a:lnTo>
                  <a:cubicBezTo>
                    <a:pt x="0" y="355966"/>
                    <a:pt x="0" y="342534"/>
                    <a:pt x="6326" y="331662"/>
                  </a:cubicBezTo>
                  <a:lnTo>
                    <a:pt x="189060" y="17588"/>
                  </a:lnTo>
                  <a:cubicBezTo>
                    <a:pt x="195396" y="6699"/>
                    <a:pt x="207043" y="0"/>
                    <a:pt x="219641" y="0"/>
                  </a:cubicBezTo>
                  <a:lnTo>
                    <a:pt x="1118184" y="0"/>
                  </a:lnTo>
                  <a:cubicBezTo>
                    <a:pt x="1130782" y="0"/>
                    <a:pt x="1142430" y="6699"/>
                    <a:pt x="1148765" y="17588"/>
                  </a:cubicBezTo>
                  <a:lnTo>
                    <a:pt x="1331500" y="331662"/>
                  </a:lnTo>
                  <a:cubicBezTo>
                    <a:pt x="1337825" y="342534"/>
                    <a:pt x="1337825" y="355966"/>
                    <a:pt x="1331500" y="366838"/>
                  </a:cubicBezTo>
                  <a:close/>
                </a:path>
              </a:pathLst>
            </a:custGeom>
            <a:solidFill>
              <a:srgbClr val="00ADEF"/>
            </a:solidFill>
          </p:spPr>
        </p:sp>
        <p:sp>
          <p:nvSpPr>
            <p:cNvPr id="7" name="TextBox 25">
              <a:extLst>
                <a:ext uri="{FF2B5EF4-FFF2-40B4-BE49-F238E27FC236}">
                  <a16:creationId xmlns:a16="http://schemas.microsoft.com/office/drawing/2014/main" id="{D865DD08-4B58-AF09-7522-352B8C0E80B4}"/>
                </a:ext>
              </a:extLst>
            </p:cNvPr>
            <p:cNvSpPr txBox="1"/>
            <p:nvPr/>
          </p:nvSpPr>
          <p:spPr>
            <a:xfrm>
              <a:off x="114300" y="19050"/>
              <a:ext cx="1117039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76"/>
                </a:lnSpc>
              </a:pPr>
              <a:endParaRPr/>
            </a:p>
          </p:txBody>
        </p:sp>
      </p:grpSp>
      <p:grpSp>
        <p:nvGrpSpPr>
          <p:cNvPr id="9" name="Group 26">
            <a:extLst>
              <a:ext uri="{FF2B5EF4-FFF2-40B4-BE49-F238E27FC236}">
                <a16:creationId xmlns:a16="http://schemas.microsoft.com/office/drawing/2014/main" id="{C596BEF4-F6A6-5566-0E64-954293C7D420}"/>
              </a:ext>
            </a:extLst>
          </p:cNvPr>
          <p:cNvGrpSpPr/>
          <p:nvPr userDrawn="1"/>
        </p:nvGrpSpPr>
        <p:grpSpPr>
          <a:xfrm>
            <a:off x="8221179" y="6487814"/>
            <a:ext cx="4714584" cy="1331718"/>
            <a:chOff x="0" y="0"/>
            <a:chExt cx="1974009" cy="698500"/>
          </a:xfrm>
        </p:grpSpPr>
        <p:sp>
          <p:nvSpPr>
            <p:cNvPr id="10" name="Freeform 27">
              <a:extLst>
                <a:ext uri="{FF2B5EF4-FFF2-40B4-BE49-F238E27FC236}">
                  <a16:creationId xmlns:a16="http://schemas.microsoft.com/office/drawing/2014/main" id="{8EA8439A-9E6B-0F70-BD27-D8377ABC8BFC}"/>
                </a:ext>
              </a:extLst>
            </p:cNvPr>
            <p:cNvSpPr/>
            <p:nvPr/>
          </p:nvSpPr>
          <p:spPr>
            <a:xfrm>
              <a:off x="1952" y="0"/>
              <a:ext cx="1970105" cy="698500"/>
            </a:xfrm>
            <a:custGeom>
              <a:avLst/>
              <a:gdLst/>
              <a:ahLst/>
              <a:cxnLst/>
              <a:rect l="l" t="t" r="r" b="b"/>
              <a:pathLst>
                <a:path w="1970105" h="698500">
                  <a:moveTo>
                    <a:pt x="1966944" y="358037"/>
                  </a:moveTo>
                  <a:lnTo>
                    <a:pt x="1773969" y="689713"/>
                  </a:lnTo>
                  <a:cubicBezTo>
                    <a:pt x="1770804" y="695153"/>
                    <a:pt x="1764985" y="698500"/>
                    <a:pt x="1758691" y="698500"/>
                  </a:cubicBezTo>
                  <a:lnTo>
                    <a:pt x="211413" y="698500"/>
                  </a:lnTo>
                  <a:cubicBezTo>
                    <a:pt x="205120" y="698500"/>
                    <a:pt x="199301" y="695153"/>
                    <a:pt x="196136" y="689713"/>
                  </a:cubicBezTo>
                  <a:lnTo>
                    <a:pt x="3160" y="358037"/>
                  </a:lnTo>
                  <a:cubicBezTo>
                    <a:pt x="0" y="352605"/>
                    <a:pt x="0" y="345895"/>
                    <a:pt x="3160" y="340463"/>
                  </a:cubicBezTo>
                  <a:lnTo>
                    <a:pt x="196136" y="8787"/>
                  </a:lnTo>
                  <a:cubicBezTo>
                    <a:pt x="199301" y="3347"/>
                    <a:pt x="205120" y="0"/>
                    <a:pt x="211413" y="0"/>
                  </a:cubicBezTo>
                  <a:lnTo>
                    <a:pt x="1758691" y="0"/>
                  </a:lnTo>
                  <a:cubicBezTo>
                    <a:pt x="1764985" y="0"/>
                    <a:pt x="1770804" y="3347"/>
                    <a:pt x="1773969" y="8787"/>
                  </a:cubicBezTo>
                  <a:lnTo>
                    <a:pt x="1966944" y="340463"/>
                  </a:lnTo>
                  <a:cubicBezTo>
                    <a:pt x="1970105" y="345895"/>
                    <a:pt x="1970105" y="352605"/>
                    <a:pt x="1966944" y="358037"/>
                  </a:cubicBezTo>
                  <a:close/>
                </a:path>
              </a:pathLst>
            </a:custGeom>
            <a:solidFill>
              <a:srgbClr val="000B5D"/>
            </a:solidFill>
          </p:spPr>
        </p:sp>
        <p:sp>
          <p:nvSpPr>
            <p:cNvPr id="11" name="TextBox 28">
              <a:extLst>
                <a:ext uri="{FF2B5EF4-FFF2-40B4-BE49-F238E27FC236}">
                  <a16:creationId xmlns:a16="http://schemas.microsoft.com/office/drawing/2014/main" id="{5B6FEF0B-291A-3AB3-F039-BBC0A6BB704A}"/>
                </a:ext>
              </a:extLst>
            </p:cNvPr>
            <p:cNvSpPr txBox="1"/>
            <p:nvPr/>
          </p:nvSpPr>
          <p:spPr>
            <a:xfrm>
              <a:off x="114300" y="19050"/>
              <a:ext cx="1745409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76"/>
                </a:lnSpc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744280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3" pos="7287" userDrawn="1">
          <p15:clr>
            <a:srgbClr val="FBAE40"/>
          </p15:clr>
        </p15:guide>
        <p15:guide id="4" orient="horz" pos="232" userDrawn="1">
          <p15:clr>
            <a:srgbClr val="FBAE40"/>
          </p15:clr>
        </p15:guide>
        <p15:guide id="5" orient="horz" pos="57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Layou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A799FA-C73D-ED39-C551-268E9A6FE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908050"/>
            <a:ext cx="5307012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220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A554E1C-C3D3-0AA0-1FE5-E52D3268E9F6}"/>
              </a:ext>
            </a:extLst>
          </p:cNvPr>
          <p:cNvSpPr txBox="1">
            <a:spLocks/>
          </p:cNvSpPr>
          <p:nvPr userDrawn="1"/>
        </p:nvSpPr>
        <p:spPr>
          <a:xfrm>
            <a:off x="11567160" y="6453188"/>
            <a:ext cx="27057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fld id="{39601925-951F-4EA8-91E5-A517312BFAAA}" type="slidenum">
              <a:rPr lang="en-US" sz="900" smtClean="0">
                <a:solidFill>
                  <a:schemeClr val="bg1"/>
                </a:solidFill>
                <a:latin typeface="+mn-lt"/>
              </a:rPr>
              <a:pPr lvl="0" algn="r"/>
              <a:t>‹#›</a:t>
            </a:fld>
            <a:endParaRPr lang="en-US" sz="9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07CFC0FC-EE3C-B83B-D888-70A4672B3CA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623888" y="457200"/>
            <a:ext cx="5307012" cy="244101"/>
          </a:xfrm>
          <a:prstGeom prst="rect">
            <a:avLst/>
          </a:prstGeom>
        </p:spPr>
        <p:txBody>
          <a:bodyPr wrap="square" lIns="0" tIns="36000" rIns="0" bIns="0" anchor="t" anchorCtr="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US" sz="1500" b="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Deck Title/Main Idea</a:t>
            </a:r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E0C4611E-F017-7C1D-2FF4-E1E27846092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75388" y="0"/>
            <a:ext cx="5916612" cy="6858000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>
              <a:lnSpc>
                <a:spcPct val="100000"/>
              </a:lnSpc>
              <a:buNone/>
              <a:defRPr lang="en-US" dirty="0">
                <a:solidFill>
                  <a:schemeClr val="bg2"/>
                </a:solidFill>
              </a:defRPr>
            </a:lvl1pPr>
          </a:lstStyle>
          <a:p>
            <a:pPr marL="228600" lvl="0" indent="-228600" algn="ctr"/>
            <a:r>
              <a:rPr lang="en-US"/>
              <a:t>Replace image </a:t>
            </a:r>
            <a:br>
              <a:rPr lang="en-US"/>
            </a:br>
            <a:r>
              <a:rPr lang="en-US"/>
              <a:t>of your choice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D0A526-A5A2-A405-EAF5-731C3A9CCC62}"/>
              </a:ext>
            </a:extLst>
          </p:cNvPr>
          <p:cNvSpPr txBox="1"/>
          <p:nvPr userDrawn="1"/>
        </p:nvSpPr>
        <p:spPr>
          <a:xfrm>
            <a:off x="623888" y="6453188"/>
            <a:ext cx="278121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700" kern="0" spc="50" baseline="0">
                <a:solidFill>
                  <a:srgbClr val="CBD0E5"/>
                </a:solidFill>
                <a:latin typeface="+mn-lt"/>
                <a:ea typeface="+mn-ea"/>
                <a:cs typeface="Heebo" pitchFamily="2" charset="-79"/>
              </a:rPr>
              <a:t>© Hexaware Technologies. Confidential briefing. </a:t>
            </a:r>
            <a:endParaRPr lang="en-US" sz="700" kern="0" spc="50" baseline="0">
              <a:solidFill>
                <a:srgbClr val="CBD0E5"/>
              </a:solidFill>
              <a:latin typeface="+mn-lt"/>
              <a:ea typeface="+mn-ea"/>
              <a:cs typeface="Heebo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17225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3" pos="7287" userDrawn="1">
          <p15:clr>
            <a:srgbClr val="FBAE40"/>
          </p15:clr>
        </p15:guide>
        <p15:guide id="4" orient="horz" pos="232" userDrawn="1">
          <p15:clr>
            <a:srgbClr val="FBAE40"/>
          </p15:clr>
        </p15:guide>
        <p15:guide id="5" orient="horz" pos="572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Layout with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E0C4611E-F017-7C1D-2FF4-E1E27846092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5916612" cy="6858000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>
              <a:lnSpc>
                <a:spcPct val="100000"/>
              </a:lnSpc>
              <a:buNone/>
              <a:defRPr lang="en-US" dirty="0">
                <a:solidFill>
                  <a:schemeClr val="bg2"/>
                </a:solidFill>
              </a:defRPr>
            </a:lvl1pPr>
          </a:lstStyle>
          <a:p>
            <a:pPr marL="228600" lvl="0" indent="-228600" algn="ctr"/>
            <a:r>
              <a:rPr lang="en-US"/>
              <a:t>Replace image </a:t>
            </a:r>
            <a:br>
              <a:rPr lang="en-US"/>
            </a:br>
            <a:r>
              <a:rPr lang="en-US"/>
              <a:t>of your choice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A799FA-C73D-ED39-C551-268E9A6FE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5300" y="908050"/>
            <a:ext cx="5307012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220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A554E1C-C3D3-0AA0-1FE5-E52D3268E9F6}"/>
              </a:ext>
            </a:extLst>
          </p:cNvPr>
          <p:cNvSpPr txBox="1">
            <a:spLocks/>
          </p:cNvSpPr>
          <p:nvPr userDrawn="1"/>
        </p:nvSpPr>
        <p:spPr>
          <a:xfrm>
            <a:off x="11567160" y="6453188"/>
            <a:ext cx="27057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fld id="{39601925-951F-4EA8-91E5-A517312BFAAA}" type="slidenum">
              <a:rPr lang="en-US" sz="900" smtClean="0">
                <a:solidFill>
                  <a:schemeClr val="bg1"/>
                </a:solidFill>
                <a:latin typeface="+mn-lt"/>
              </a:rPr>
              <a:pPr lvl="0" algn="r"/>
              <a:t>‹#›</a:t>
            </a:fld>
            <a:endParaRPr lang="en-US" sz="9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07CFC0FC-EE3C-B83B-D888-70A4672B3CA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6275300" y="457200"/>
            <a:ext cx="5307012" cy="244101"/>
          </a:xfrm>
          <a:prstGeom prst="rect">
            <a:avLst/>
          </a:prstGeom>
        </p:spPr>
        <p:txBody>
          <a:bodyPr wrap="square" lIns="0" tIns="36000" rIns="0" bIns="0" anchor="t" anchorCtr="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US" sz="1500" b="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Deck Title/Main Idea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4F5721-09A8-C795-2E2B-2C53C15943A8}"/>
              </a:ext>
            </a:extLst>
          </p:cNvPr>
          <p:cNvSpPr txBox="1"/>
          <p:nvPr userDrawn="1"/>
        </p:nvSpPr>
        <p:spPr>
          <a:xfrm>
            <a:off x="623888" y="6453188"/>
            <a:ext cx="278121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700" kern="0" spc="50" baseline="0">
                <a:solidFill>
                  <a:srgbClr val="CBD0E5"/>
                </a:solidFill>
                <a:latin typeface="+mn-lt"/>
                <a:ea typeface="+mn-ea"/>
                <a:cs typeface="Heebo" pitchFamily="2" charset="-79"/>
              </a:rPr>
              <a:t>© Hexaware Technologies. Confidential briefing. </a:t>
            </a:r>
            <a:endParaRPr lang="en-US" sz="700" kern="0" spc="50" baseline="0">
              <a:solidFill>
                <a:srgbClr val="CBD0E5"/>
              </a:solidFill>
              <a:latin typeface="+mn-lt"/>
              <a:ea typeface="+mn-ea"/>
              <a:cs typeface="Heebo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865461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3" pos="7287" userDrawn="1">
          <p15:clr>
            <a:srgbClr val="FBAE40"/>
          </p15:clr>
        </p15:guide>
        <p15:guide id="4" orient="horz" pos="232" userDrawn="1">
          <p15:clr>
            <a:srgbClr val="FBAE40"/>
          </p15:clr>
        </p15:guide>
        <p15:guide id="5" orient="horz" pos="57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EF71674-9144-08B7-A17A-3B084A2CE560}"/>
              </a:ext>
            </a:extLst>
          </p:cNvPr>
          <p:cNvSpPr txBox="1">
            <a:spLocks/>
          </p:cNvSpPr>
          <p:nvPr userDrawn="1"/>
        </p:nvSpPr>
        <p:spPr>
          <a:xfrm>
            <a:off x="11568055" y="6453188"/>
            <a:ext cx="27057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fld id="{39601925-951F-4EA8-91E5-A517312BFAAA}" type="slidenum">
              <a:rPr lang="en-US" sz="900" smtClean="0">
                <a:solidFill>
                  <a:schemeClr val="tx1"/>
                </a:solidFill>
                <a:latin typeface="+mn-lt"/>
              </a:rPr>
              <a:pPr lvl="0" algn="r"/>
              <a:t>‹#›</a:t>
            </a:fld>
            <a:endParaRPr lang="en-US" sz="9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Text Placeholder 18">
            <a:extLst>
              <a:ext uri="{FF2B5EF4-FFF2-40B4-BE49-F238E27FC236}">
                <a16:creationId xmlns:a16="http://schemas.microsoft.com/office/drawing/2014/main" id="{1A92E810-A64D-864A-E713-F5B7065D4E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1721540" y="204677"/>
            <a:ext cx="8172450" cy="368750"/>
          </a:xfrm>
          <a:prstGeom prst="rect">
            <a:avLst/>
          </a:prstGeom>
        </p:spPr>
        <p:txBody>
          <a:bodyPr wrap="square" lIns="0" tIns="36000" rIns="0" bIns="0" anchor="t" anchorCtr="0">
            <a:spAutoFit/>
          </a:bodyPr>
          <a:lstStyle>
            <a:lvl1pPr marL="0" indent="0">
              <a:buNone/>
              <a:def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Deck Title/Main Idea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F7FFEB-A63D-7128-BD14-C91E8A94E52A}"/>
              </a:ext>
            </a:extLst>
          </p:cNvPr>
          <p:cNvSpPr txBox="1"/>
          <p:nvPr userDrawn="1"/>
        </p:nvSpPr>
        <p:spPr>
          <a:xfrm>
            <a:off x="623888" y="6453188"/>
            <a:ext cx="278121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700" kern="0" spc="50" baseline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Heebo" pitchFamily="2" charset="-79"/>
              </a:rPr>
              <a:t>© Hexaware Technologies. Confidential briefing. </a:t>
            </a:r>
            <a:endParaRPr lang="en-US" sz="700" kern="0" spc="50" baseline="0">
              <a:solidFill>
                <a:schemeClr val="accent5">
                  <a:lumMod val="75000"/>
                </a:schemeClr>
              </a:solidFill>
              <a:latin typeface="+mn-lt"/>
              <a:ea typeface="+mn-ea"/>
              <a:cs typeface="Heebo" pitchFamily="2" charset="-79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A3895CC-568A-639E-289C-349CD49C43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10855" y="266313"/>
            <a:ext cx="914400" cy="122739"/>
          </a:xfrm>
          <a:prstGeom prst="rect">
            <a:avLst/>
          </a:prstGeom>
        </p:spPr>
      </p:pic>
      <p:grpSp>
        <p:nvGrpSpPr>
          <p:cNvPr id="16" name="Group 47">
            <a:extLst>
              <a:ext uri="{FF2B5EF4-FFF2-40B4-BE49-F238E27FC236}">
                <a16:creationId xmlns:a16="http://schemas.microsoft.com/office/drawing/2014/main" id="{A17E969A-639B-7A5D-57A3-3C4566543820}"/>
              </a:ext>
            </a:extLst>
          </p:cNvPr>
          <p:cNvGrpSpPr/>
          <p:nvPr userDrawn="1"/>
        </p:nvGrpSpPr>
        <p:grpSpPr>
          <a:xfrm>
            <a:off x="-874571" y="6151434"/>
            <a:ext cx="2996918" cy="1413131"/>
            <a:chOff x="0" y="0"/>
            <a:chExt cx="1345639" cy="698500"/>
          </a:xfrm>
        </p:grpSpPr>
        <p:sp>
          <p:nvSpPr>
            <p:cNvPr id="17" name="Freeform 48">
              <a:extLst>
                <a:ext uri="{FF2B5EF4-FFF2-40B4-BE49-F238E27FC236}">
                  <a16:creationId xmlns:a16="http://schemas.microsoft.com/office/drawing/2014/main" id="{7CCE3824-6539-A1A0-D555-05B2179052B5}"/>
                </a:ext>
              </a:extLst>
            </p:cNvPr>
            <p:cNvSpPr/>
            <p:nvPr/>
          </p:nvSpPr>
          <p:spPr>
            <a:xfrm>
              <a:off x="3907" y="0"/>
              <a:ext cx="1337825" cy="698500"/>
            </a:xfrm>
            <a:custGeom>
              <a:avLst/>
              <a:gdLst/>
              <a:ahLst/>
              <a:cxnLst/>
              <a:rect l="l" t="t" r="r" b="b"/>
              <a:pathLst>
                <a:path w="1337825" h="698500">
                  <a:moveTo>
                    <a:pt x="1331500" y="366838"/>
                  </a:moveTo>
                  <a:lnTo>
                    <a:pt x="1148765" y="680912"/>
                  </a:lnTo>
                  <a:cubicBezTo>
                    <a:pt x="1142430" y="691801"/>
                    <a:pt x="1130782" y="698500"/>
                    <a:pt x="1118184" y="698500"/>
                  </a:cubicBezTo>
                  <a:lnTo>
                    <a:pt x="219641" y="698500"/>
                  </a:lnTo>
                  <a:cubicBezTo>
                    <a:pt x="207043" y="698500"/>
                    <a:pt x="195396" y="691801"/>
                    <a:pt x="189060" y="680912"/>
                  </a:cubicBezTo>
                  <a:lnTo>
                    <a:pt x="6326" y="366838"/>
                  </a:lnTo>
                  <a:cubicBezTo>
                    <a:pt x="0" y="355966"/>
                    <a:pt x="0" y="342534"/>
                    <a:pt x="6326" y="331662"/>
                  </a:cubicBezTo>
                  <a:lnTo>
                    <a:pt x="189060" y="17588"/>
                  </a:lnTo>
                  <a:cubicBezTo>
                    <a:pt x="195396" y="6699"/>
                    <a:pt x="207043" y="0"/>
                    <a:pt x="219641" y="0"/>
                  </a:cubicBezTo>
                  <a:lnTo>
                    <a:pt x="1118184" y="0"/>
                  </a:lnTo>
                  <a:cubicBezTo>
                    <a:pt x="1130782" y="0"/>
                    <a:pt x="1142430" y="6699"/>
                    <a:pt x="1148765" y="17588"/>
                  </a:cubicBezTo>
                  <a:lnTo>
                    <a:pt x="1331500" y="331662"/>
                  </a:lnTo>
                  <a:cubicBezTo>
                    <a:pt x="1337825" y="342534"/>
                    <a:pt x="1337825" y="355966"/>
                    <a:pt x="1331500" y="366838"/>
                  </a:cubicBezTo>
                  <a:close/>
                </a:path>
              </a:pathLst>
            </a:custGeom>
            <a:solidFill>
              <a:srgbClr val="00ADEF"/>
            </a:solidFill>
          </p:spPr>
        </p:sp>
        <p:sp>
          <p:nvSpPr>
            <p:cNvPr id="18" name="TextBox 49">
              <a:extLst>
                <a:ext uri="{FF2B5EF4-FFF2-40B4-BE49-F238E27FC236}">
                  <a16:creationId xmlns:a16="http://schemas.microsoft.com/office/drawing/2014/main" id="{2D4B09C3-07C1-0F20-4450-8631045DBC77}"/>
                </a:ext>
              </a:extLst>
            </p:cNvPr>
            <p:cNvSpPr txBox="1"/>
            <p:nvPr/>
          </p:nvSpPr>
          <p:spPr>
            <a:xfrm>
              <a:off x="114300" y="19050"/>
              <a:ext cx="1117039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76"/>
                </a:lnSpc>
              </a:pPr>
              <a:endParaRPr/>
            </a:p>
          </p:txBody>
        </p:sp>
      </p:grpSp>
      <p:grpSp>
        <p:nvGrpSpPr>
          <p:cNvPr id="19" name="Group 53">
            <a:extLst>
              <a:ext uri="{FF2B5EF4-FFF2-40B4-BE49-F238E27FC236}">
                <a16:creationId xmlns:a16="http://schemas.microsoft.com/office/drawing/2014/main" id="{59823D7F-DEBF-5A23-9D9B-D695E7453827}"/>
              </a:ext>
            </a:extLst>
          </p:cNvPr>
          <p:cNvGrpSpPr/>
          <p:nvPr userDrawn="1"/>
        </p:nvGrpSpPr>
        <p:grpSpPr>
          <a:xfrm>
            <a:off x="-620010" y="6453188"/>
            <a:ext cx="3799702" cy="972232"/>
            <a:chOff x="0" y="0"/>
            <a:chExt cx="2479796" cy="698500"/>
          </a:xfrm>
        </p:grpSpPr>
        <p:sp>
          <p:nvSpPr>
            <p:cNvPr id="20" name="Freeform 54">
              <a:extLst>
                <a:ext uri="{FF2B5EF4-FFF2-40B4-BE49-F238E27FC236}">
                  <a16:creationId xmlns:a16="http://schemas.microsoft.com/office/drawing/2014/main" id="{B4409F05-1F35-57B0-7AEB-055634949185}"/>
                </a:ext>
              </a:extLst>
            </p:cNvPr>
            <p:cNvSpPr/>
            <p:nvPr/>
          </p:nvSpPr>
          <p:spPr>
            <a:xfrm>
              <a:off x="3082" y="0"/>
              <a:ext cx="2473632" cy="698500"/>
            </a:xfrm>
            <a:custGeom>
              <a:avLst/>
              <a:gdLst/>
              <a:ahLst/>
              <a:cxnLst/>
              <a:rect l="l" t="t" r="r" b="b"/>
              <a:pathLst>
                <a:path w="2473632" h="698500">
                  <a:moveTo>
                    <a:pt x="2468643" y="363122"/>
                  </a:moveTo>
                  <a:lnTo>
                    <a:pt x="2281585" y="684628"/>
                  </a:lnTo>
                  <a:cubicBezTo>
                    <a:pt x="2276588" y="693216"/>
                    <a:pt x="2267401" y="698500"/>
                    <a:pt x="2257465" y="698500"/>
                  </a:cubicBezTo>
                  <a:lnTo>
                    <a:pt x="216167" y="698500"/>
                  </a:lnTo>
                  <a:cubicBezTo>
                    <a:pt x="206231" y="698500"/>
                    <a:pt x="197044" y="693216"/>
                    <a:pt x="192047" y="684628"/>
                  </a:cubicBezTo>
                  <a:lnTo>
                    <a:pt x="4989" y="363122"/>
                  </a:lnTo>
                  <a:cubicBezTo>
                    <a:pt x="0" y="354547"/>
                    <a:pt x="0" y="343953"/>
                    <a:pt x="4989" y="335378"/>
                  </a:cubicBezTo>
                  <a:lnTo>
                    <a:pt x="192047" y="13872"/>
                  </a:lnTo>
                  <a:cubicBezTo>
                    <a:pt x="197044" y="5284"/>
                    <a:pt x="206231" y="0"/>
                    <a:pt x="216167" y="0"/>
                  </a:cubicBezTo>
                  <a:lnTo>
                    <a:pt x="2257465" y="0"/>
                  </a:lnTo>
                  <a:cubicBezTo>
                    <a:pt x="2267401" y="0"/>
                    <a:pt x="2276588" y="5284"/>
                    <a:pt x="2281585" y="13872"/>
                  </a:cubicBezTo>
                  <a:lnTo>
                    <a:pt x="2468643" y="335378"/>
                  </a:lnTo>
                  <a:cubicBezTo>
                    <a:pt x="2473632" y="343953"/>
                    <a:pt x="2473632" y="354547"/>
                    <a:pt x="2468643" y="363122"/>
                  </a:cubicBezTo>
                  <a:close/>
                </a:path>
              </a:pathLst>
            </a:custGeom>
            <a:solidFill>
              <a:srgbClr val="000B5D"/>
            </a:solidFill>
          </p:spPr>
        </p:sp>
        <p:sp>
          <p:nvSpPr>
            <p:cNvPr id="21" name="TextBox 55">
              <a:extLst>
                <a:ext uri="{FF2B5EF4-FFF2-40B4-BE49-F238E27FC236}">
                  <a16:creationId xmlns:a16="http://schemas.microsoft.com/office/drawing/2014/main" id="{9540A48B-86E2-E716-5E24-57E6F15FD587}"/>
                </a:ext>
              </a:extLst>
            </p:cNvPr>
            <p:cNvSpPr txBox="1"/>
            <p:nvPr/>
          </p:nvSpPr>
          <p:spPr>
            <a:xfrm>
              <a:off x="114300" y="19050"/>
              <a:ext cx="2251196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76"/>
                </a:lnSpc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022262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>
          <p15:clr>
            <a:srgbClr val="FBAE40"/>
          </p15:clr>
        </p15:guide>
        <p15:guide id="2" pos="393">
          <p15:clr>
            <a:srgbClr val="FBAE40"/>
          </p15:clr>
        </p15:guide>
        <p15:guide id="3" pos="7287">
          <p15:clr>
            <a:srgbClr val="FBAE40"/>
          </p15:clr>
        </p15:guide>
        <p15:guide id="4" orient="horz" pos="232">
          <p15:clr>
            <a:srgbClr val="FBAE40"/>
          </p15:clr>
        </p15:guide>
        <p15:guide id="5" orient="horz" pos="57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Layout with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2">
            <a:extLst>
              <a:ext uri="{FF2B5EF4-FFF2-40B4-BE49-F238E27FC236}">
                <a16:creationId xmlns:a16="http://schemas.microsoft.com/office/drawing/2014/main" id="{4780174A-38F6-E1EB-CF70-E221380772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4565" b="-6545"/>
            </a:stretch>
          </a:blipFill>
        </p:spPr>
      </p:sp>
      <p:sp>
        <p:nvSpPr>
          <p:cNvPr id="6" name="Freeform 25">
            <a:extLst>
              <a:ext uri="{FF2B5EF4-FFF2-40B4-BE49-F238E27FC236}">
                <a16:creationId xmlns:a16="http://schemas.microsoft.com/office/drawing/2014/main" id="{F5F832E0-01E9-047C-94C3-41C9CA9B08B1}"/>
              </a:ext>
            </a:extLst>
          </p:cNvPr>
          <p:cNvSpPr/>
          <p:nvPr userDrawn="1"/>
        </p:nvSpPr>
        <p:spPr>
          <a:xfrm>
            <a:off x="4318685" y="5439024"/>
            <a:ext cx="2790028" cy="2691829"/>
          </a:xfrm>
          <a:custGeom>
            <a:avLst/>
            <a:gdLst/>
            <a:ahLst/>
            <a:cxnLst/>
            <a:rect l="l" t="t" r="r" b="b"/>
            <a:pathLst>
              <a:path w="4182770" h="4114800">
                <a:moveTo>
                  <a:pt x="0" y="0"/>
                </a:moveTo>
                <a:lnTo>
                  <a:pt x="4182770" y="0"/>
                </a:lnTo>
                <a:lnTo>
                  <a:pt x="4182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26">
            <a:extLst>
              <a:ext uri="{FF2B5EF4-FFF2-40B4-BE49-F238E27FC236}">
                <a16:creationId xmlns:a16="http://schemas.microsoft.com/office/drawing/2014/main" id="{D9F549CB-9BD9-9F37-050F-B4258A25C9F5}"/>
              </a:ext>
            </a:extLst>
          </p:cNvPr>
          <p:cNvSpPr/>
          <p:nvPr userDrawn="1"/>
        </p:nvSpPr>
        <p:spPr>
          <a:xfrm>
            <a:off x="-641582" y="6444037"/>
            <a:ext cx="3055793" cy="681804"/>
          </a:xfrm>
          <a:custGeom>
            <a:avLst/>
            <a:gdLst/>
            <a:ahLst/>
            <a:cxnLst/>
            <a:rect l="l" t="t" r="r" b="b"/>
            <a:pathLst>
              <a:path w="4581201" h="1042223">
                <a:moveTo>
                  <a:pt x="0" y="0"/>
                </a:moveTo>
                <a:lnTo>
                  <a:pt x="4581201" y="0"/>
                </a:lnTo>
                <a:lnTo>
                  <a:pt x="4581201" y="1042223"/>
                </a:lnTo>
                <a:lnTo>
                  <a:pt x="0" y="104222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35">
            <a:extLst>
              <a:ext uri="{FF2B5EF4-FFF2-40B4-BE49-F238E27FC236}">
                <a16:creationId xmlns:a16="http://schemas.microsoft.com/office/drawing/2014/main" id="{161FB41B-0C38-AFFB-2EEE-48C7BB674164}"/>
              </a:ext>
            </a:extLst>
          </p:cNvPr>
          <p:cNvSpPr/>
          <p:nvPr userDrawn="1"/>
        </p:nvSpPr>
        <p:spPr>
          <a:xfrm>
            <a:off x="9628704" y="6444037"/>
            <a:ext cx="3055793" cy="681804"/>
          </a:xfrm>
          <a:custGeom>
            <a:avLst/>
            <a:gdLst/>
            <a:ahLst/>
            <a:cxnLst/>
            <a:rect l="l" t="t" r="r" b="b"/>
            <a:pathLst>
              <a:path w="4581201" h="1042223">
                <a:moveTo>
                  <a:pt x="0" y="0"/>
                </a:moveTo>
                <a:lnTo>
                  <a:pt x="4581201" y="0"/>
                </a:lnTo>
                <a:lnTo>
                  <a:pt x="4581201" y="1042223"/>
                </a:lnTo>
                <a:lnTo>
                  <a:pt x="0" y="104222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671CDCCC-C1BE-4415-7F5A-7EEEE448BA1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1716926" y="204677"/>
            <a:ext cx="8172450" cy="368750"/>
          </a:xfrm>
          <a:prstGeom prst="rect">
            <a:avLst/>
          </a:prstGeom>
        </p:spPr>
        <p:txBody>
          <a:bodyPr wrap="square" lIns="0" tIns="36000" rIns="0" bIns="0" anchor="t" anchorCtr="0">
            <a:spAutoFit/>
          </a:bodyPr>
          <a:lstStyle>
            <a:lvl1pPr marL="0" indent="0">
              <a:buNone/>
              <a:defRPr lang="en-US" sz="2400" b="1" kern="12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Deck Title/Main Idea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9C89A2A3-0775-16E5-921A-69D57A01E81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110855" y="266313"/>
            <a:ext cx="914400" cy="12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0307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>
          <p15:clr>
            <a:srgbClr val="FBAE40"/>
          </p15:clr>
        </p15:guide>
        <p15:guide id="2" pos="393">
          <p15:clr>
            <a:srgbClr val="FBAE40"/>
          </p15:clr>
        </p15:guide>
        <p15:guide id="3" pos="7287">
          <p15:clr>
            <a:srgbClr val="FBAE40"/>
          </p15:clr>
        </p15:guide>
        <p15:guide id="4" orient="horz" pos="232">
          <p15:clr>
            <a:srgbClr val="FBAE40"/>
          </p15:clr>
        </p15:guide>
        <p15:guide id="5" orient="horz" pos="57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Layout with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2">
            <a:extLst>
              <a:ext uri="{FF2B5EF4-FFF2-40B4-BE49-F238E27FC236}">
                <a16:creationId xmlns:a16="http://schemas.microsoft.com/office/drawing/2014/main" id="{4780174A-38F6-E1EB-CF70-E221380772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4565" b="-6545"/>
            </a:stretch>
          </a:blipFill>
        </p:spPr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671CDCCC-C1BE-4415-7F5A-7EEEE448BA1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1716926" y="204677"/>
            <a:ext cx="8172450" cy="368750"/>
          </a:xfrm>
          <a:prstGeom prst="rect">
            <a:avLst/>
          </a:prstGeom>
        </p:spPr>
        <p:txBody>
          <a:bodyPr wrap="square" lIns="0" tIns="36000" rIns="0" bIns="0" anchor="t" anchorCtr="0">
            <a:spAutoFit/>
          </a:bodyPr>
          <a:lstStyle>
            <a:lvl1pPr marL="0" indent="0">
              <a:buNone/>
              <a:defRPr lang="en-US" sz="2400" b="1" kern="12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Deck Title/Main Idea</a:t>
            </a:r>
          </a:p>
        </p:txBody>
      </p:sp>
      <p:pic>
        <p:nvPicPr>
          <p:cNvPr id="15" name="Picture 14" descr="A logo with a person in the middle&#10;&#10;Description automatically generated">
            <a:extLst>
              <a:ext uri="{FF2B5EF4-FFF2-40B4-BE49-F238E27FC236}">
                <a16:creationId xmlns:a16="http://schemas.microsoft.com/office/drawing/2014/main" id="{44506DBD-171D-EF3B-9F15-F73E21CCFD4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4" y="-88549"/>
            <a:ext cx="1197017" cy="754389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9C89A2A3-0775-16E5-921A-69D57A01E81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10855" y="266313"/>
            <a:ext cx="914400" cy="122739"/>
          </a:xfrm>
          <a:prstGeom prst="rect">
            <a:avLst/>
          </a:prstGeom>
        </p:spPr>
      </p:pic>
      <p:sp>
        <p:nvSpPr>
          <p:cNvPr id="2" name="Freeform 3">
            <a:extLst>
              <a:ext uri="{FF2B5EF4-FFF2-40B4-BE49-F238E27FC236}">
                <a16:creationId xmlns:a16="http://schemas.microsoft.com/office/drawing/2014/main" id="{968D20B7-57BC-9A1C-C158-6CA758ED3FBA}"/>
              </a:ext>
            </a:extLst>
          </p:cNvPr>
          <p:cNvSpPr/>
          <p:nvPr userDrawn="1"/>
        </p:nvSpPr>
        <p:spPr>
          <a:xfrm>
            <a:off x="-1038812" y="4512530"/>
            <a:ext cx="3424203" cy="2653583"/>
          </a:xfrm>
          <a:custGeom>
            <a:avLst/>
            <a:gdLst/>
            <a:ahLst/>
            <a:cxnLst/>
            <a:rect l="l" t="t" r="r" b="b"/>
            <a:pathLst>
              <a:path w="4320000" h="4114800">
                <a:moveTo>
                  <a:pt x="0" y="0"/>
                </a:moveTo>
                <a:lnTo>
                  <a:pt x="4320000" y="0"/>
                </a:lnTo>
                <a:lnTo>
                  <a:pt x="43200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4155090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>
          <p15:clr>
            <a:srgbClr val="FBAE40"/>
          </p15:clr>
        </p15:guide>
        <p15:guide id="2" pos="393">
          <p15:clr>
            <a:srgbClr val="FBAE40"/>
          </p15:clr>
        </p15:guide>
        <p15:guide id="3" pos="7287">
          <p15:clr>
            <a:srgbClr val="FBAE40"/>
          </p15:clr>
        </p15:guide>
        <p15:guide id="4" orient="horz" pos="232">
          <p15:clr>
            <a:srgbClr val="FBAE40"/>
          </p15:clr>
        </p15:guide>
        <p15:guide id="5" orient="horz" pos="57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Layout with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2">
            <a:extLst>
              <a:ext uri="{FF2B5EF4-FFF2-40B4-BE49-F238E27FC236}">
                <a16:creationId xmlns:a16="http://schemas.microsoft.com/office/drawing/2014/main" id="{4780174A-38F6-E1EB-CF70-E221380772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4565" b="-6545"/>
            </a:stretch>
          </a:blipFill>
        </p:spPr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671CDCCC-C1BE-4415-7F5A-7EEEE448BA1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1716926" y="204677"/>
            <a:ext cx="8172450" cy="368750"/>
          </a:xfrm>
          <a:prstGeom prst="rect">
            <a:avLst/>
          </a:prstGeom>
        </p:spPr>
        <p:txBody>
          <a:bodyPr wrap="square" lIns="0" tIns="36000" rIns="0" bIns="0" anchor="t" anchorCtr="0">
            <a:spAutoFit/>
          </a:bodyPr>
          <a:lstStyle>
            <a:lvl1pPr marL="0" indent="0">
              <a:buNone/>
              <a:defRPr lang="en-US" sz="2400" b="1" kern="12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Deck Title/Main Idea</a:t>
            </a:r>
          </a:p>
        </p:txBody>
      </p:sp>
      <p:pic>
        <p:nvPicPr>
          <p:cNvPr id="15" name="Picture 14" descr="A logo with a person in the middle&#10;&#10;Description automatically generated">
            <a:extLst>
              <a:ext uri="{FF2B5EF4-FFF2-40B4-BE49-F238E27FC236}">
                <a16:creationId xmlns:a16="http://schemas.microsoft.com/office/drawing/2014/main" id="{44506DBD-171D-EF3B-9F15-F73E21CCFD4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4" y="-88549"/>
            <a:ext cx="1197017" cy="754389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9C89A2A3-0775-16E5-921A-69D57A01E81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10855" y="266313"/>
            <a:ext cx="914400" cy="122739"/>
          </a:xfrm>
          <a:prstGeom prst="rect">
            <a:avLst/>
          </a:prstGeom>
        </p:spPr>
      </p:pic>
      <p:sp>
        <p:nvSpPr>
          <p:cNvPr id="3" name="Freeform 6">
            <a:extLst>
              <a:ext uri="{FF2B5EF4-FFF2-40B4-BE49-F238E27FC236}">
                <a16:creationId xmlns:a16="http://schemas.microsoft.com/office/drawing/2014/main" id="{506086B5-6CE0-A50A-C094-A592CA601C33}"/>
              </a:ext>
            </a:extLst>
          </p:cNvPr>
          <p:cNvSpPr/>
          <p:nvPr userDrawn="1"/>
        </p:nvSpPr>
        <p:spPr>
          <a:xfrm>
            <a:off x="-1707278" y="1750726"/>
            <a:ext cx="3424204" cy="3427644"/>
          </a:xfrm>
          <a:custGeom>
            <a:avLst/>
            <a:gdLst/>
            <a:ahLst/>
            <a:cxnLst/>
            <a:rect l="l" t="t" r="r" b="b"/>
            <a:pathLst>
              <a:path w="4182770" h="4114800">
                <a:moveTo>
                  <a:pt x="0" y="0"/>
                </a:moveTo>
                <a:lnTo>
                  <a:pt x="4182770" y="0"/>
                </a:lnTo>
                <a:lnTo>
                  <a:pt x="4182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12">
            <a:extLst>
              <a:ext uri="{FF2B5EF4-FFF2-40B4-BE49-F238E27FC236}">
                <a16:creationId xmlns:a16="http://schemas.microsoft.com/office/drawing/2014/main" id="{5CF88990-88CA-F249-7DAE-0588CC1ECBB4}"/>
              </a:ext>
            </a:extLst>
          </p:cNvPr>
          <p:cNvSpPr/>
          <p:nvPr userDrawn="1"/>
        </p:nvSpPr>
        <p:spPr>
          <a:xfrm>
            <a:off x="10185400" y="4251445"/>
            <a:ext cx="2006600" cy="2606555"/>
          </a:xfrm>
          <a:custGeom>
            <a:avLst/>
            <a:gdLst/>
            <a:ahLst/>
            <a:cxnLst/>
            <a:rect l="l" t="t" r="r" b="b"/>
            <a:pathLst>
              <a:path w="3286381" h="3866910">
                <a:moveTo>
                  <a:pt x="0" y="0"/>
                </a:moveTo>
                <a:lnTo>
                  <a:pt x="3286381" y="0"/>
                </a:lnTo>
                <a:lnTo>
                  <a:pt x="3286381" y="3866909"/>
                </a:lnTo>
                <a:lnTo>
                  <a:pt x="0" y="386690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8253189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>
          <p15:clr>
            <a:srgbClr val="FBAE40"/>
          </p15:clr>
        </p15:guide>
        <p15:guide id="2" pos="393">
          <p15:clr>
            <a:srgbClr val="FBAE40"/>
          </p15:clr>
        </p15:guide>
        <p15:guide id="3" pos="7287">
          <p15:clr>
            <a:srgbClr val="FBAE40"/>
          </p15:clr>
        </p15:guide>
        <p15:guide id="4" orient="horz" pos="232">
          <p15:clr>
            <a:srgbClr val="FBAE40"/>
          </p15:clr>
        </p15:guide>
        <p15:guide id="5" orient="horz" pos="57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 with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A799FA-C73D-ED39-C551-268E9A6FE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908050"/>
            <a:ext cx="5307012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2200" dirty="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A554E1C-C3D3-0AA0-1FE5-E52D3268E9F6}"/>
              </a:ext>
            </a:extLst>
          </p:cNvPr>
          <p:cNvSpPr txBox="1">
            <a:spLocks/>
          </p:cNvSpPr>
          <p:nvPr userDrawn="1"/>
        </p:nvSpPr>
        <p:spPr>
          <a:xfrm>
            <a:off x="11567160" y="6453188"/>
            <a:ext cx="27057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fld id="{39601925-951F-4EA8-91E5-A517312BFAAA}" type="slidenum">
              <a:rPr lang="en-US" sz="900" smtClean="0">
                <a:solidFill>
                  <a:schemeClr val="tx1"/>
                </a:solidFill>
                <a:latin typeface="+mn-lt"/>
              </a:rPr>
              <a:pPr lvl="0" algn="r"/>
              <a:t>‹#›</a:t>
            </a:fld>
            <a:endParaRPr lang="en-US" sz="9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07CFC0FC-EE3C-B83B-D888-70A4672B3CA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623888" y="457200"/>
            <a:ext cx="8172450" cy="244101"/>
          </a:xfrm>
          <a:prstGeom prst="rect">
            <a:avLst/>
          </a:prstGeom>
        </p:spPr>
        <p:txBody>
          <a:bodyPr wrap="square" lIns="0" tIns="36000" rIns="0" bIns="0" anchor="t" anchorCtr="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US" sz="15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Deck Title/Main Idea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2FC992F-4FDC-3A9F-0EA2-73D4A2F79E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7328" y="345760"/>
            <a:ext cx="914400" cy="1227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CA7A7A-3891-B974-5E27-533BA0B03D1B}"/>
              </a:ext>
            </a:extLst>
          </p:cNvPr>
          <p:cNvSpPr txBox="1"/>
          <p:nvPr userDrawn="1"/>
        </p:nvSpPr>
        <p:spPr>
          <a:xfrm>
            <a:off x="623888" y="6453188"/>
            <a:ext cx="278121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700" kern="0" spc="50" baseline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Heebo" pitchFamily="2" charset="-79"/>
              </a:rPr>
              <a:t>© Hexaware Technologies. Confidential briefing. </a:t>
            </a:r>
            <a:endParaRPr lang="en-US" sz="700" kern="0" spc="50" baseline="0">
              <a:solidFill>
                <a:schemeClr val="accent5">
                  <a:lumMod val="75000"/>
                </a:schemeClr>
              </a:solidFill>
              <a:latin typeface="+mn-lt"/>
              <a:ea typeface="+mn-ea"/>
              <a:cs typeface="Heebo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964522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3" pos="7287" userDrawn="1">
          <p15:clr>
            <a:srgbClr val="FBAE40"/>
          </p15:clr>
        </p15:guide>
        <p15:guide id="4" orient="horz" pos="232" userDrawn="1">
          <p15:clr>
            <a:srgbClr val="FBAE40"/>
          </p15:clr>
        </p15:guide>
        <p15:guide id="5" orient="horz" pos="57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A799FA-C73D-ED39-C551-268E9A6FE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908050"/>
            <a:ext cx="5307012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2200" dirty="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A554E1C-C3D3-0AA0-1FE5-E52D3268E9F6}"/>
              </a:ext>
            </a:extLst>
          </p:cNvPr>
          <p:cNvSpPr txBox="1">
            <a:spLocks/>
          </p:cNvSpPr>
          <p:nvPr userDrawn="1"/>
        </p:nvSpPr>
        <p:spPr>
          <a:xfrm>
            <a:off x="11567160" y="6453188"/>
            <a:ext cx="27057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fld id="{39601925-951F-4EA8-91E5-A517312BFAAA}" type="slidenum">
              <a:rPr lang="en-US" sz="900" smtClean="0">
                <a:solidFill>
                  <a:schemeClr val="tx1"/>
                </a:solidFill>
                <a:latin typeface="+mn-lt"/>
              </a:rPr>
              <a:pPr lvl="0" algn="r"/>
              <a:t>‹#›</a:t>
            </a:fld>
            <a:endParaRPr lang="en-US" sz="9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07CFC0FC-EE3C-B83B-D888-70A4672B3CA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623888" y="457200"/>
            <a:ext cx="5307012" cy="244101"/>
          </a:xfrm>
          <a:prstGeom prst="rect">
            <a:avLst/>
          </a:prstGeom>
        </p:spPr>
        <p:txBody>
          <a:bodyPr wrap="square" lIns="0" tIns="36000" rIns="0" bIns="0" anchor="t" anchorCtr="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US" sz="15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Deck Title/Main Idea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CA7A7A-3891-B974-5E27-533BA0B03D1B}"/>
              </a:ext>
            </a:extLst>
          </p:cNvPr>
          <p:cNvSpPr txBox="1"/>
          <p:nvPr userDrawn="1"/>
        </p:nvSpPr>
        <p:spPr>
          <a:xfrm>
            <a:off x="623888" y="6453188"/>
            <a:ext cx="278121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700" kern="0" spc="50" baseline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Heebo" pitchFamily="2" charset="-79"/>
              </a:rPr>
              <a:t>© Hexaware Technologies. Confidential briefing. </a:t>
            </a:r>
            <a:endParaRPr lang="en-US" sz="700" kern="0" spc="50" baseline="0">
              <a:solidFill>
                <a:schemeClr val="accent5">
                  <a:lumMod val="75000"/>
                </a:schemeClr>
              </a:solidFill>
              <a:latin typeface="+mn-lt"/>
              <a:ea typeface="+mn-ea"/>
              <a:cs typeface="Heebo" pitchFamily="2" charset="-79"/>
            </a:endParaRPr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E0C4611E-F017-7C1D-2FF4-E1E27846092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75388" y="0"/>
            <a:ext cx="5916612" cy="6858000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>
              <a:lnSpc>
                <a:spcPct val="100000"/>
              </a:lnSpc>
              <a:buNone/>
              <a:defRPr lang="en-US" dirty="0">
                <a:solidFill>
                  <a:schemeClr val="bg2"/>
                </a:solidFill>
              </a:defRPr>
            </a:lvl1pPr>
          </a:lstStyle>
          <a:p>
            <a:pPr marL="228600" lvl="0" indent="-228600" algn="ctr"/>
            <a:r>
              <a:rPr lang="en-US"/>
              <a:t>Replace image </a:t>
            </a:r>
            <a:br>
              <a:rPr lang="en-US"/>
            </a:br>
            <a:r>
              <a:rPr lang="en-US"/>
              <a:t>of your choice</a:t>
            </a:r>
          </a:p>
        </p:txBody>
      </p:sp>
    </p:spTree>
    <p:extLst>
      <p:ext uri="{BB962C8B-B14F-4D97-AF65-F5344CB8AC3E}">
        <p14:creationId xmlns:p14="http://schemas.microsoft.com/office/powerpoint/2010/main" val="10086267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3" pos="7287" userDrawn="1">
          <p15:clr>
            <a:srgbClr val="FBAE40"/>
          </p15:clr>
        </p15:guide>
        <p15:guide id="4" orient="horz" pos="232" userDrawn="1">
          <p15:clr>
            <a:srgbClr val="FBAE40"/>
          </p15:clr>
        </p15:guide>
        <p15:guide id="5" orient="horz" pos="57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 with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E0C4611E-F017-7C1D-2FF4-E1E27846092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5916612" cy="6858000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>
              <a:lnSpc>
                <a:spcPct val="100000"/>
              </a:lnSpc>
              <a:buNone/>
              <a:defRPr lang="en-US" dirty="0">
                <a:solidFill>
                  <a:schemeClr val="bg2"/>
                </a:solidFill>
              </a:defRPr>
            </a:lvl1pPr>
          </a:lstStyle>
          <a:p>
            <a:pPr marL="228600" lvl="0" indent="-228600" algn="ctr"/>
            <a:r>
              <a:rPr lang="en-US"/>
              <a:t>Replace image </a:t>
            </a:r>
            <a:br>
              <a:rPr lang="en-US"/>
            </a:br>
            <a:r>
              <a:rPr lang="en-US"/>
              <a:t>of your choice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A799FA-C73D-ED39-C551-268E9A6FE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5300" y="908050"/>
            <a:ext cx="5307012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2200" dirty="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A554E1C-C3D3-0AA0-1FE5-E52D3268E9F6}"/>
              </a:ext>
            </a:extLst>
          </p:cNvPr>
          <p:cNvSpPr txBox="1">
            <a:spLocks/>
          </p:cNvSpPr>
          <p:nvPr userDrawn="1"/>
        </p:nvSpPr>
        <p:spPr>
          <a:xfrm>
            <a:off x="11567160" y="6453188"/>
            <a:ext cx="27057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fld id="{39601925-951F-4EA8-91E5-A517312BFAAA}" type="slidenum">
              <a:rPr lang="en-US" sz="900" smtClean="0">
                <a:solidFill>
                  <a:schemeClr val="tx1"/>
                </a:solidFill>
                <a:latin typeface="+mn-lt"/>
              </a:rPr>
              <a:pPr lvl="0" algn="r"/>
              <a:t>‹#›</a:t>
            </a:fld>
            <a:endParaRPr lang="en-US" sz="9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07CFC0FC-EE3C-B83B-D888-70A4672B3CA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6275300" y="457200"/>
            <a:ext cx="5307012" cy="244101"/>
          </a:xfrm>
          <a:prstGeom prst="rect">
            <a:avLst/>
          </a:prstGeom>
        </p:spPr>
        <p:txBody>
          <a:bodyPr wrap="square" lIns="0" tIns="36000" rIns="0" bIns="0" anchor="t" anchorCtr="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US" sz="15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Deck Title/Main Idea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CA7A7A-3891-B974-5E27-533BA0B03D1B}"/>
              </a:ext>
            </a:extLst>
          </p:cNvPr>
          <p:cNvSpPr txBox="1"/>
          <p:nvPr userDrawn="1"/>
        </p:nvSpPr>
        <p:spPr>
          <a:xfrm>
            <a:off x="623888" y="6453188"/>
            <a:ext cx="278121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700" kern="0" spc="50" baseline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Heebo" pitchFamily="2" charset="-79"/>
              </a:rPr>
              <a:t>© Hexaware Technologies. Confidential briefing. </a:t>
            </a:r>
            <a:endParaRPr lang="en-US" sz="700" kern="0" spc="50" baseline="0">
              <a:solidFill>
                <a:schemeClr val="accent5">
                  <a:lumMod val="75000"/>
                </a:schemeClr>
              </a:solidFill>
              <a:latin typeface="+mn-lt"/>
              <a:ea typeface="+mn-ea"/>
              <a:cs typeface="Heebo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141762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3" pos="7287" userDrawn="1">
          <p15:clr>
            <a:srgbClr val="FBAE40"/>
          </p15:clr>
        </p15:guide>
        <p15:guide id="4" orient="horz" pos="232" userDrawn="1">
          <p15:clr>
            <a:srgbClr val="FBAE40"/>
          </p15:clr>
        </p15:guide>
        <p15:guide id="5" orient="horz" pos="57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4527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78" r:id="rId2"/>
    <p:sldLayoutId id="2147483727" r:id="rId3"/>
    <p:sldLayoutId id="2147483728" r:id="rId4"/>
    <p:sldLayoutId id="2147483729" r:id="rId5"/>
    <p:sldLayoutId id="2147483730" r:id="rId6"/>
    <p:sldLayoutId id="2147483679" r:id="rId7"/>
    <p:sldLayoutId id="2147483704" r:id="rId8"/>
    <p:sldLayoutId id="2147483705" r:id="rId9"/>
    <p:sldLayoutId id="2147483674" r:id="rId10"/>
    <p:sldLayoutId id="2147483703" r:id="rId11"/>
    <p:sldLayoutId id="2147483657" r:id="rId12"/>
    <p:sldLayoutId id="2147483706" r:id="rId13"/>
    <p:sldLayoutId id="2147483658" r:id="rId14"/>
    <p:sldLayoutId id="2147483707" r:id="rId15"/>
    <p:sldLayoutId id="2147483656" r:id="rId16"/>
    <p:sldLayoutId id="2147483726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4589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15.png"/><Relationship Id="rId7" Type="http://schemas.openxmlformats.org/officeDocument/2006/relationships/image" Target="../media/image8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6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alamuruganhb/Rideshare-Application_velammal_ins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-3905" y="5154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-26372" t="-46261" r="-7177" b="-11920"/>
            </a:stretch>
          </a:blipFill>
        </p:spPr>
      </p:sp>
      <p:sp>
        <p:nvSpPr>
          <p:cNvPr id="17" name="AutoShape 17"/>
          <p:cNvSpPr/>
          <p:nvPr/>
        </p:nvSpPr>
        <p:spPr>
          <a:xfrm>
            <a:off x="3749553" y="525851"/>
            <a:ext cx="8803796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AutoShape 18"/>
          <p:cNvSpPr/>
          <p:nvPr/>
        </p:nvSpPr>
        <p:spPr>
          <a:xfrm>
            <a:off x="-265257" y="6276396"/>
            <a:ext cx="8647177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Freeform 19"/>
          <p:cNvSpPr/>
          <p:nvPr/>
        </p:nvSpPr>
        <p:spPr>
          <a:xfrm>
            <a:off x="1979359" y="493565"/>
            <a:ext cx="1770195" cy="261104"/>
          </a:xfrm>
          <a:custGeom>
            <a:avLst/>
            <a:gdLst/>
            <a:ahLst/>
            <a:cxnLst/>
            <a:rect l="l" t="t" r="r" b="b"/>
            <a:pathLst>
              <a:path w="2655293" h="391656">
                <a:moveTo>
                  <a:pt x="0" y="0"/>
                </a:moveTo>
                <a:lnTo>
                  <a:pt x="2655293" y="0"/>
                </a:lnTo>
                <a:lnTo>
                  <a:pt x="2655293" y="391656"/>
                </a:lnTo>
                <a:lnTo>
                  <a:pt x="0" y="3916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8375571" y="6079748"/>
            <a:ext cx="1770195" cy="261104"/>
          </a:xfrm>
          <a:custGeom>
            <a:avLst/>
            <a:gdLst/>
            <a:ahLst/>
            <a:cxnLst/>
            <a:rect l="l" t="t" r="r" b="b"/>
            <a:pathLst>
              <a:path w="2655293" h="391656">
                <a:moveTo>
                  <a:pt x="0" y="0"/>
                </a:moveTo>
                <a:lnTo>
                  <a:pt x="2655294" y="0"/>
                </a:lnTo>
                <a:lnTo>
                  <a:pt x="2655294" y="391656"/>
                </a:lnTo>
                <a:lnTo>
                  <a:pt x="0" y="3916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1F546AE-D2A8-84DE-389D-D0B34FF42C6D}"/>
              </a:ext>
            </a:extLst>
          </p:cNvPr>
          <p:cNvGrpSpPr/>
          <p:nvPr/>
        </p:nvGrpSpPr>
        <p:grpSpPr>
          <a:xfrm>
            <a:off x="3640620" y="2167509"/>
            <a:ext cx="8551380" cy="1599653"/>
            <a:chOff x="3825716" y="868943"/>
            <a:chExt cx="8551380" cy="159965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CABD66B-7076-42CF-B4C8-7416EE83854D}"/>
                </a:ext>
              </a:extLst>
            </p:cNvPr>
            <p:cNvSpPr txBox="1"/>
            <p:nvPr/>
          </p:nvSpPr>
          <p:spPr>
            <a:xfrm>
              <a:off x="3825716" y="868943"/>
              <a:ext cx="8551380" cy="92333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pPr algn="ctr"/>
              <a:r>
                <a:rPr lang="en-IN" sz="6000" dirty="0">
                  <a:solidFill>
                    <a:schemeClr val="bg1"/>
                  </a:solidFill>
                  <a:latin typeface="Mokoto"/>
                </a:rPr>
                <a:t>T</a:t>
              </a:r>
              <a:r>
                <a:rPr lang="en-US" sz="6000" dirty="0">
                  <a:solidFill>
                    <a:schemeClr val="bg1"/>
                  </a:solidFill>
                  <a:latin typeface="Mokoto"/>
                </a:rPr>
                <a:t>ECHIES_VELAMMAL_INST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D482FC0-8E8A-103B-BE6B-B82440425AD8}"/>
                </a:ext>
              </a:extLst>
            </p:cNvPr>
            <p:cNvSpPr txBox="1"/>
            <p:nvPr/>
          </p:nvSpPr>
          <p:spPr>
            <a:xfrm>
              <a:off x="4967039" y="2037709"/>
              <a:ext cx="6328912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pPr algn="ctr"/>
              <a:r>
                <a:rPr lang="en-US" sz="2800" dirty="0">
                  <a:solidFill>
                    <a:schemeClr val="bg2"/>
                  </a:solidFill>
                  <a:latin typeface="Mokoto"/>
                  <a:cs typeface="Times New Roman" panose="02020603050405020304" pitchFamily="18" charset="0"/>
                </a:rPr>
                <a:t>Innovative Rides, Smarter Commutes</a:t>
              </a:r>
              <a:endParaRPr lang="en-US" sz="2800" b="0" dirty="0">
                <a:solidFill>
                  <a:schemeClr val="bg2"/>
                </a:solidFill>
                <a:latin typeface="Mokoto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85C6185-1474-FC0A-8337-B8830FEBBE8E}"/>
              </a:ext>
            </a:extLst>
          </p:cNvPr>
          <p:cNvGrpSpPr/>
          <p:nvPr/>
        </p:nvGrpSpPr>
        <p:grpSpPr>
          <a:xfrm>
            <a:off x="2483962" y="1029393"/>
            <a:ext cx="8116004" cy="1912157"/>
            <a:chOff x="2669057" y="845262"/>
            <a:chExt cx="8116004" cy="191215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2298B26-0F3F-A863-3BCF-3B8A65327E3F}"/>
                </a:ext>
              </a:extLst>
            </p:cNvPr>
            <p:cNvSpPr txBox="1"/>
            <p:nvPr/>
          </p:nvSpPr>
          <p:spPr>
            <a:xfrm>
              <a:off x="2669057" y="845262"/>
              <a:ext cx="8116004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pPr algn="ctr"/>
              <a:r>
                <a:rPr lang="en-US" sz="4000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Hexaware CODE&amp;RISE PROGRAM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05A0817-D120-B126-AE89-772510D62FCD}"/>
                </a:ext>
              </a:extLst>
            </p:cNvPr>
            <p:cNvSpPr txBox="1"/>
            <p:nvPr/>
          </p:nvSpPr>
          <p:spPr>
            <a:xfrm>
              <a:off x="2931543" y="2264976"/>
              <a:ext cx="6328912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pPr algn="ctr"/>
              <a:endParaRPr lang="en-US" sz="3200" b="0">
                <a:solidFill>
                  <a:schemeClr val="bg1"/>
                </a:solidFill>
              </a:endParaRPr>
            </a:p>
          </p:txBody>
        </p:sp>
      </p:grpSp>
      <p:sp>
        <p:nvSpPr>
          <p:cNvPr id="31" name="Freeform 6">
            <a:extLst>
              <a:ext uri="{FF2B5EF4-FFF2-40B4-BE49-F238E27FC236}">
                <a16:creationId xmlns:a16="http://schemas.microsoft.com/office/drawing/2014/main" id="{DA526492-8BCB-ADC8-8B6F-71580B0A1CD8}"/>
              </a:ext>
            </a:extLst>
          </p:cNvPr>
          <p:cNvSpPr/>
          <p:nvPr/>
        </p:nvSpPr>
        <p:spPr>
          <a:xfrm>
            <a:off x="392577" y="2108476"/>
            <a:ext cx="4182770" cy="4114800"/>
          </a:xfrm>
          <a:custGeom>
            <a:avLst/>
            <a:gdLst/>
            <a:ahLst/>
            <a:cxnLst/>
            <a:rect l="l" t="t" r="r" b="b"/>
            <a:pathLst>
              <a:path w="4182770" h="4114800">
                <a:moveTo>
                  <a:pt x="0" y="0"/>
                </a:moveTo>
                <a:lnTo>
                  <a:pt x="4182770" y="0"/>
                </a:lnTo>
                <a:lnTo>
                  <a:pt x="4182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A88D943B-488C-767A-B18A-17204F9705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110855" y="266313"/>
            <a:ext cx="914400" cy="12273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506FA76-3211-3A57-1729-A0877341186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 flipH="1">
            <a:off x="2148726" y="153877"/>
            <a:ext cx="8172450" cy="368750"/>
          </a:xfrm>
        </p:spPr>
        <p:txBody>
          <a:bodyPr/>
          <a:lstStyle/>
          <a:p>
            <a:pPr algn="ctr"/>
            <a:r>
              <a:rPr lang="en-US"/>
              <a:t>Innovation and Creativity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327434-F56B-93CA-F135-67B415AE357F}"/>
              </a:ext>
            </a:extLst>
          </p:cNvPr>
          <p:cNvSpPr txBox="1"/>
          <p:nvPr/>
        </p:nvSpPr>
        <p:spPr>
          <a:xfrm>
            <a:off x="2323322" y="942392"/>
            <a:ext cx="8343087" cy="30358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lnSpc>
                <a:spcPct val="150000"/>
              </a:lnSpc>
              <a:buClr>
                <a:schemeClr val="bg2"/>
              </a:buClr>
              <a:buFont typeface="Wingdings" panose="05000000000000000000" pitchFamily="2" charset="2"/>
              <a:buChar char="ü"/>
            </a:pPr>
            <a:r>
              <a:rPr lang="en-US" sz="220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koto"/>
              </a:rPr>
              <a:t>AI-Driven Route Optimization</a:t>
            </a:r>
          </a:p>
          <a:p>
            <a:pPr marL="285750" indent="-285750" algn="l">
              <a:lnSpc>
                <a:spcPct val="150000"/>
              </a:lnSpc>
              <a:buClr>
                <a:schemeClr val="bg2"/>
              </a:buClr>
              <a:buFont typeface="Wingdings" panose="05000000000000000000" pitchFamily="2" charset="2"/>
              <a:buChar char="ü"/>
            </a:pPr>
            <a:r>
              <a:rPr lang="en-US" sz="2200">
                <a:solidFill>
                  <a:schemeClr val="bg2"/>
                </a:solidFill>
                <a:latin typeface="Mokoto"/>
              </a:rPr>
              <a:t>Real-Time Communication</a:t>
            </a:r>
          </a:p>
          <a:p>
            <a:pPr marL="285750" indent="-285750" algn="l">
              <a:lnSpc>
                <a:spcPct val="150000"/>
              </a:lnSpc>
              <a:buClr>
                <a:schemeClr val="bg2"/>
              </a:buClr>
              <a:buFont typeface="Wingdings" panose="05000000000000000000" pitchFamily="2" charset="2"/>
              <a:buChar char="ü"/>
            </a:pPr>
            <a:r>
              <a:rPr lang="en-US" sz="2200">
                <a:solidFill>
                  <a:schemeClr val="bg2"/>
                </a:solidFill>
                <a:latin typeface="Mokoto"/>
              </a:rPr>
              <a:t>Innovative UI/UX Design</a:t>
            </a:r>
          </a:p>
          <a:p>
            <a:pPr marL="285750" indent="-285750" algn="l">
              <a:lnSpc>
                <a:spcPct val="150000"/>
              </a:lnSpc>
              <a:buClr>
                <a:schemeClr val="bg2"/>
              </a:buClr>
              <a:buFont typeface="Wingdings" panose="05000000000000000000" pitchFamily="2" charset="2"/>
              <a:buChar char="ü"/>
            </a:pPr>
            <a:r>
              <a:rPr lang="en-US" sz="2200">
                <a:solidFill>
                  <a:schemeClr val="bg2"/>
                </a:solidFill>
                <a:latin typeface="Mokoto"/>
              </a:rPr>
              <a:t>Advanced Analytics</a:t>
            </a:r>
          </a:p>
          <a:p>
            <a:pPr marL="285750" indent="-285750" algn="l">
              <a:lnSpc>
                <a:spcPct val="150000"/>
              </a:lnSpc>
              <a:buClr>
                <a:schemeClr val="bg2"/>
              </a:buClr>
              <a:buFont typeface="Wingdings" panose="05000000000000000000" pitchFamily="2" charset="2"/>
              <a:buChar char="ü"/>
            </a:pPr>
            <a:r>
              <a:rPr lang="en-US" sz="2200">
                <a:solidFill>
                  <a:schemeClr val="bg2"/>
                </a:solidFill>
                <a:latin typeface="Mokoto"/>
              </a:rPr>
              <a:t>Dynamic Scheduling</a:t>
            </a:r>
          </a:p>
          <a:p>
            <a:pPr marL="285750" indent="-285750" algn="l">
              <a:lnSpc>
                <a:spcPct val="150000"/>
              </a:lnSpc>
              <a:buClr>
                <a:schemeClr val="bg2"/>
              </a:buClr>
              <a:buFont typeface="Wingdings" panose="05000000000000000000" pitchFamily="2" charset="2"/>
              <a:buChar char="ü"/>
            </a:pPr>
            <a:r>
              <a:rPr lang="en-US" sz="2200">
                <a:solidFill>
                  <a:schemeClr val="bg2"/>
                </a:solidFill>
                <a:latin typeface="Mokoto"/>
              </a:rPr>
              <a:t>Smart Cost Sharing</a:t>
            </a:r>
            <a:endParaRPr lang="en-US" sz="220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koto"/>
            </a:endParaRPr>
          </a:p>
        </p:txBody>
      </p:sp>
    </p:spTree>
    <p:extLst>
      <p:ext uri="{BB962C8B-B14F-4D97-AF65-F5344CB8AC3E}">
        <p14:creationId xmlns:p14="http://schemas.microsoft.com/office/powerpoint/2010/main" val="2083321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DD2496B-4FD4-C0A4-2CBB-3DEC1763D7D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ctr"/>
            <a:r>
              <a:rPr lang="en-US"/>
              <a:t>Scalability, Performance and Security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6A6177-F900-F758-9B85-268169EB7C56}"/>
              </a:ext>
            </a:extLst>
          </p:cNvPr>
          <p:cNvSpPr txBox="1"/>
          <p:nvPr/>
        </p:nvSpPr>
        <p:spPr>
          <a:xfrm>
            <a:off x="494522" y="1017037"/>
            <a:ext cx="11038116" cy="4801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I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Cloud-based Architecture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Load Balancing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Database Sharding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Real-Time Data Processing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Monitoring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Efficient Algorithms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 Encryption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Secure Authentication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Regular Security Audits and Access Controls</a:t>
            </a:r>
          </a:p>
          <a:p>
            <a:pPr algn="l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159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FB2143-1261-9F9F-40A6-A0298E9D635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 flipH="1">
            <a:off x="1810992" y="204677"/>
            <a:ext cx="8643648" cy="368750"/>
          </a:xfrm>
        </p:spPr>
        <p:txBody>
          <a:bodyPr/>
          <a:lstStyle/>
          <a:p>
            <a:pPr algn="ctr"/>
            <a:r>
              <a:rPr lang="en-US"/>
              <a:t>Best practices and industry standards followed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EAC824-1603-69D4-3B33-8C7CD20D7F81}"/>
              </a:ext>
            </a:extLst>
          </p:cNvPr>
          <p:cNvSpPr txBox="1"/>
          <p:nvPr/>
        </p:nvSpPr>
        <p:spPr>
          <a:xfrm>
            <a:off x="699795" y="1007706"/>
            <a:ext cx="10926147" cy="50475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>
                <a:latin typeface="Mokoto"/>
              </a:rPr>
              <a:t>Implementing robust data encryption, secure authentication, and compliance with privacy regulations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>
                <a:latin typeface="Mokoto"/>
              </a:rPr>
              <a:t>Designing for scalability with cloud-based infrastructure and modular architecture to handle growth and peak loads.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>
                <a:latin typeface="Mokoto"/>
              </a:rPr>
              <a:t>Ensuring intuitive design and usability through user-centered design principles and regular usability testing.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>
                <a:latin typeface="Mokoto"/>
              </a:rPr>
              <a:t>Using standardized APIs and protocols for integration with third-party services like payment gateways and mapping services.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>
                <a:latin typeface="Mokoto"/>
              </a:rPr>
              <a:t>Conducting performance testing to ensure fast load times and smooth app operation under varying conditions.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>
                <a:latin typeface="Mokoto"/>
              </a:rPr>
              <a:t>Adhering to local regulations and industry standards related to transportation, safety, and financial transactions.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000">
              <a:latin typeface="Mokoto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000">
              <a:latin typeface="Mokoto"/>
            </a:endParaRPr>
          </a:p>
        </p:txBody>
      </p:sp>
    </p:spTree>
    <p:extLst>
      <p:ext uri="{BB962C8B-B14F-4D97-AF65-F5344CB8AC3E}">
        <p14:creationId xmlns:p14="http://schemas.microsoft.com/office/powerpoint/2010/main" val="1602295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DD2496B-4FD4-C0A4-2CBB-3DEC1763D7D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ctr"/>
            <a:r>
              <a:rPr lang="en-US"/>
              <a:t>User Experience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843C60-1B89-6484-0B47-D2A4A3A6A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271" y="755855"/>
            <a:ext cx="8672051" cy="534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012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FB2143-1261-9F9F-40A6-A0298E9D635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 flipH="1">
            <a:off x="1810992" y="204677"/>
            <a:ext cx="8643648" cy="368750"/>
          </a:xfrm>
        </p:spPr>
        <p:txBody>
          <a:bodyPr/>
          <a:lstStyle/>
          <a:p>
            <a:pPr algn="ctr"/>
            <a:r>
              <a:rPr lang="en-US"/>
              <a:t>Console Output Details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D4B188-D3FD-F724-706E-334F1733B1F6}"/>
              </a:ext>
            </a:extLst>
          </p:cNvPr>
          <p:cNvSpPr txBox="1"/>
          <p:nvPr/>
        </p:nvSpPr>
        <p:spPr>
          <a:xfrm>
            <a:off x="589266" y="1568271"/>
            <a:ext cx="88630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0" i="0" dirty="0">
              <a:solidFill>
                <a:schemeClr val="bg1">
                  <a:lumMod val="50000"/>
                </a:schemeClr>
              </a:solidFill>
              <a:effectLst/>
            </a:endParaRPr>
          </a:p>
          <a:p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</a:rPr>
              <a:t>The link to the GitHub repository containing your solution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:</a:t>
            </a:r>
          </a:p>
          <a:p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hlinkClick r:id="rId2"/>
              </a:rPr>
              <a:t>https://github.com/Balamuruganhb/Rideshare-Application_velammal_inst</a:t>
            </a:r>
            <a:endParaRPr lang="en-US" b="0" i="0" dirty="0">
              <a:solidFill>
                <a:schemeClr val="bg1">
                  <a:lumMod val="50000"/>
                </a:schemeClr>
              </a:solidFill>
              <a:effectLst/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804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8132E-46B1-9D60-4C43-B4A98C83A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35396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9F47F0-E3B2-362C-024F-AA1C1D71C6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 flipH="1">
            <a:off x="599440" y="873760"/>
            <a:ext cx="8172450" cy="368750"/>
          </a:xfrm>
        </p:spPr>
        <p:txBody>
          <a:bodyPr/>
          <a:lstStyle/>
          <a:p>
            <a:r>
              <a:rPr lang="en-US" sz="2400" b="1"/>
              <a:t>Team Details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B896CB-3746-EC1E-4950-E3C0D7ADD81C}"/>
              </a:ext>
            </a:extLst>
          </p:cNvPr>
          <p:cNvSpPr txBox="1"/>
          <p:nvPr/>
        </p:nvSpPr>
        <p:spPr>
          <a:xfrm>
            <a:off x="599440" y="1616055"/>
            <a:ext cx="700024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Team Name : </a:t>
            </a:r>
            <a:r>
              <a:rPr lang="en-US" sz="2000" b="1" dirty="0">
                <a:latin typeface="Mokoto"/>
              </a:rPr>
              <a:t>TECHIES</a:t>
            </a:r>
          </a:p>
          <a:p>
            <a:endParaRPr lang="en-US" dirty="0"/>
          </a:p>
          <a:p>
            <a:r>
              <a:rPr lang="en-US" dirty="0"/>
              <a:t>Application Name : </a:t>
            </a:r>
            <a:r>
              <a:rPr lang="en-US" b="1" dirty="0"/>
              <a:t>Rideshare Application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5052191-0A79-7B46-8BE2-7329548C8C5A}"/>
              </a:ext>
            </a:extLst>
          </p:cNvPr>
          <p:cNvGrpSpPr/>
          <p:nvPr/>
        </p:nvGrpSpPr>
        <p:grpSpPr>
          <a:xfrm>
            <a:off x="604161" y="2897249"/>
            <a:ext cx="9567109" cy="3206238"/>
            <a:chOff x="495023" y="2356934"/>
            <a:chExt cx="10580010" cy="320623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3CB854B-79E6-F05E-C4A3-76F28468B8D7}"/>
                </a:ext>
              </a:extLst>
            </p:cNvPr>
            <p:cNvSpPr txBox="1"/>
            <p:nvPr/>
          </p:nvSpPr>
          <p:spPr>
            <a:xfrm>
              <a:off x="6271684" y="2368118"/>
              <a:ext cx="972395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1600" b="1">
                  <a:latin typeface="Book Antiqua"/>
                  <a:cs typeface="MV Boli"/>
                </a:rPr>
                <a:t>Email ID</a:t>
              </a:r>
              <a:endParaRPr lang="en-US" sz="1600" b="1">
                <a:solidFill>
                  <a:srgbClr val="00B0F0"/>
                </a:solidFill>
                <a:latin typeface="Book Antiqua"/>
                <a:cs typeface="MV Boli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580188C-4F70-2C62-1E60-AFF5D2A4DC73}"/>
                </a:ext>
              </a:extLst>
            </p:cNvPr>
            <p:cNvSpPr txBox="1"/>
            <p:nvPr/>
          </p:nvSpPr>
          <p:spPr>
            <a:xfrm>
              <a:off x="495023" y="2356934"/>
              <a:ext cx="2447163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b="1">
                  <a:latin typeface="Book Antiqua"/>
                  <a:cs typeface="MV Boli"/>
                </a:rPr>
                <a:t>Team Members</a:t>
              </a:r>
              <a:endParaRPr lang="en-US" b="1">
                <a:solidFill>
                  <a:srgbClr val="00B0F0"/>
                </a:solidFill>
                <a:latin typeface="Book Antiqua"/>
                <a:cs typeface="MV Boli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9EF77AD-CA5D-0336-3769-4820A4995EF9}"/>
                </a:ext>
              </a:extLst>
            </p:cNvPr>
            <p:cNvGrpSpPr/>
            <p:nvPr/>
          </p:nvGrpSpPr>
          <p:grpSpPr>
            <a:xfrm>
              <a:off x="495023" y="2649859"/>
              <a:ext cx="10580010" cy="2913313"/>
              <a:chOff x="388782" y="3007721"/>
              <a:chExt cx="10580010" cy="2913313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341DD33-BEA6-1EA1-732D-CCFE14AF94EB}"/>
                  </a:ext>
                </a:extLst>
              </p:cNvPr>
              <p:cNvSpPr txBox="1"/>
              <p:nvPr/>
            </p:nvSpPr>
            <p:spPr>
              <a:xfrm>
                <a:off x="6165444" y="3636025"/>
                <a:ext cx="4431883" cy="461665"/>
              </a:xfrm>
              <a:prstGeom prst="rect">
                <a:avLst/>
              </a:prstGeom>
              <a:ln w="3175">
                <a:solidFill>
                  <a:schemeClr val="bg1">
                    <a:lumMod val="85000"/>
                    <a:alpha val="65000"/>
                  </a:schemeClr>
                </a:solidFill>
              </a:ln>
            </p:spPr>
            <p:txBody>
              <a:bodyPr wrap="square" lIns="91440" tIns="91440" rIns="91440" bIns="91440" rtlCol="0" anchor="t">
                <a:spAutoFit/>
              </a:bodyPr>
              <a:lstStyle/>
              <a:p>
                <a:r>
                  <a:rPr lang="en-IN">
                    <a:latin typeface="Book Antiqua"/>
                  </a:rPr>
                  <a:t>vinodanbu2209@gmail.com</a:t>
                </a:r>
                <a:endParaRPr lang="en-US" sz="2000">
                  <a:latin typeface="Book Antiqua"/>
                </a:endParaRPr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B3C7512B-98A6-0E15-3BA9-373879DEBE55}"/>
                  </a:ext>
                </a:extLst>
              </p:cNvPr>
              <p:cNvGrpSpPr/>
              <p:nvPr/>
            </p:nvGrpSpPr>
            <p:grpSpPr>
              <a:xfrm>
                <a:off x="388782" y="3007721"/>
                <a:ext cx="10580010" cy="461665"/>
                <a:chOff x="388782" y="3007721"/>
                <a:chExt cx="10580010" cy="461665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D683630-A164-4474-299E-94752C7052B4}"/>
                    </a:ext>
                  </a:extLst>
                </p:cNvPr>
                <p:cNvSpPr txBox="1"/>
                <p:nvPr/>
              </p:nvSpPr>
              <p:spPr>
                <a:xfrm>
                  <a:off x="6165444" y="3007721"/>
                  <a:ext cx="4803348" cy="461665"/>
                </a:xfrm>
                <a:prstGeom prst="rect">
                  <a:avLst/>
                </a:prstGeom>
                <a:ln w="3175">
                  <a:solidFill>
                    <a:schemeClr val="bg1">
                      <a:lumMod val="85000"/>
                      <a:alpha val="65000"/>
                    </a:schemeClr>
                  </a:solidFill>
                </a:ln>
              </p:spPr>
              <p:txBody>
                <a:bodyPr wrap="square" lIns="91440" tIns="91440" rIns="91440" bIns="91440" rtlCol="0" anchor="t">
                  <a:spAutoFit/>
                </a:bodyPr>
                <a:lstStyle/>
                <a:p>
                  <a:r>
                    <a:rPr lang="en-IN">
                      <a:latin typeface="Book Antiqua"/>
                      <a:cs typeface="MV Boli"/>
                    </a:rPr>
                    <a:t>b</a:t>
                  </a:r>
                  <a:r>
                    <a:rPr lang="en-US">
                      <a:latin typeface="Book Antiqua"/>
                      <a:cs typeface="MV Boli"/>
                    </a:rPr>
                    <a:t>alamurugan16022004@gmail.com</a:t>
                  </a: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F847D38-74EB-4309-019F-557E003E98C0}"/>
                    </a:ext>
                  </a:extLst>
                </p:cNvPr>
                <p:cNvSpPr txBox="1"/>
                <p:nvPr/>
              </p:nvSpPr>
              <p:spPr>
                <a:xfrm>
                  <a:off x="388782" y="3007721"/>
                  <a:ext cx="5475141" cy="461665"/>
                </a:xfrm>
                <a:prstGeom prst="rect">
                  <a:avLst/>
                </a:prstGeom>
                <a:ln w="3175">
                  <a:solidFill>
                    <a:schemeClr val="bg1">
                      <a:lumMod val="85000"/>
                      <a:alpha val="65000"/>
                    </a:schemeClr>
                  </a:solidFill>
                </a:ln>
              </p:spPr>
              <p:txBody>
                <a:bodyPr wrap="square" lIns="91440" tIns="91440" rIns="91440" bIns="91440" rtlCol="0" anchor="t">
                  <a:spAutoFit/>
                </a:bodyPr>
                <a:lstStyle/>
                <a:p>
                  <a:r>
                    <a:rPr lang="en-IN">
                      <a:latin typeface="Book Antiqua"/>
                      <a:cs typeface="MV Boli"/>
                    </a:rPr>
                    <a:t>B</a:t>
                  </a:r>
                  <a:r>
                    <a:rPr lang="en-US" err="1">
                      <a:latin typeface="Book Antiqua"/>
                      <a:cs typeface="MV Boli"/>
                    </a:rPr>
                    <a:t>alamurugan.A</a:t>
                  </a:r>
                  <a:endParaRPr lang="en-US" b="1">
                    <a:latin typeface="Calibri"/>
                    <a:cs typeface="MV Boli"/>
                  </a:endParaRPr>
                </a:p>
              </p:txBody>
            </p: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39016B8-C68D-52FD-9B9E-D77EA2EA30C6}"/>
                  </a:ext>
                </a:extLst>
              </p:cNvPr>
              <p:cNvSpPr txBox="1"/>
              <p:nvPr/>
            </p:nvSpPr>
            <p:spPr>
              <a:xfrm>
                <a:off x="388782" y="3636025"/>
                <a:ext cx="5475141" cy="461665"/>
              </a:xfrm>
              <a:prstGeom prst="rect">
                <a:avLst/>
              </a:prstGeom>
              <a:ln w="3175">
                <a:solidFill>
                  <a:schemeClr val="bg1">
                    <a:lumMod val="85000"/>
                    <a:alpha val="65000"/>
                  </a:schemeClr>
                </a:solidFill>
              </a:ln>
            </p:spPr>
            <p:txBody>
              <a:bodyPr wrap="square" lIns="91440" tIns="91440" rIns="91440" bIns="91440" rtlCol="0" anchor="t">
                <a:spAutoFit/>
              </a:bodyPr>
              <a:lstStyle/>
              <a:p>
                <a:r>
                  <a:rPr lang="en-IN">
                    <a:latin typeface="Book Antiqua"/>
                    <a:cs typeface="MV Boli"/>
                  </a:rPr>
                  <a:t>V</a:t>
                </a:r>
                <a:r>
                  <a:rPr lang="en-US" err="1">
                    <a:latin typeface="Book Antiqua"/>
                    <a:cs typeface="MV Boli"/>
                  </a:rPr>
                  <a:t>inod.A</a:t>
                </a:r>
                <a:endParaRPr lang="en-US" sz="2000">
                  <a:latin typeface="Book Antiqua"/>
                  <a:cs typeface="MV Boli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25F4E61-A180-0C2A-7DAE-F79FAFB2E67D}"/>
                  </a:ext>
                </a:extLst>
              </p:cNvPr>
              <p:cNvSpPr txBox="1"/>
              <p:nvPr/>
            </p:nvSpPr>
            <p:spPr>
              <a:xfrm>
                <a:off x="388782" y="4264329"/>
                <a:ext cx="5475141" cy="461665"/>
              </a:xfrm>
              <a:prstGeom prst="rect">
                <a:avLst/>
              </a:prstGeom>
              <a:ln w="3175">
                <a:solidFill>
                  <a:schemeClr val="bg1">
                    <a:lumMod val="85000"/>
                    <a:alpha val="65000"/>
                  </a:schemeClr>
                </a:solidFill>
              </a:ln>
            </p:spPr>
            <p:txBody>
              <a:bodyPr wrap="square" lIns="91440" tIns="91440" rIns="91440" bIns="91440" rtlCol="0" anchor="t">
                <a:spAutoFit/>
              </a:bodyPr>
              <a:lstStyle/>
              <a:p>
                <a:r>
                  <a:rPr lang="en-IN" dirty="0">
                    <a:latin typeface="Book Antiqua"/>
                    <a:cs typeface="MV Boli"/>
                  </a:rPr>
                  <a:t>E</a:t>
                </a:r>
                <a:r>
                  <a:rPr lang="en-US" dirty="0" err="1">
                    <a:latin typeface="Book Antiqua"/>
                    <a:cs typeface="MV Boli"/>
                  </a:rPr>
                  <a:t>langovan.M</a:t>
                </a:r>
                <a:endParaRPr lang="en-US" sz="2000" b="1" dirty="0">
                  <a:latin typeface="Book Antiqua"/>
                  <a:cs typeface="MV Boli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D86C6F8-CF2A-F5B6-2B40-0A2B98AC866C}"/>
                  </a:ext>
                </a:extLst>
              </p:cNvPr>
              <p:cNvSpPr txBox="1"/>
              <p:nvPr/>
            </p:nvSpPr>
            <p:spPr>
              <a:xfrm>
                <a:off x="6165444" y="4264329"/>
                <a:ext cx="4431883" cy="461665"/>
              </a:xfrm>
              <a:prstGeom prst="rect">
                <a:avLst/>
              </a:prstGeom>
              <a:ln w="3175">
                <a:solidFill>
                  <a:schemeClr val="bg1">
                    <a:lumMod val="85000"/>
                    <a:alpha val="65000"/>
                  </a:schemeClr>
                </a:solidFill>
              </a:ln>
            </p:spPr>
            <p:txBody>
              <a:bodyPr wrap="square" lIns="91440" tIns="91440" rIns="91440" bIns="91440" rtlCol="0" anchor="t">
                <a:spAutoFit/>
              </a:bodyPr>
              <a:lstStyle/>
              <a:p>
                <a:r>
                  <a:rPr lang="en-IN">
                    <a:latin typeface="Book Antiqua"/>
                    <a:cs typeface="MV Boli"/>
                  </a:rPr>
                  <a:t>m</a:t>
                </a:r>
                <a:r>
                  <a:rPr lang="en-US">
                    <a:latin typeface="Book Antiqua"/>
                    <a:cs typeface="MV Boli"/>
                  </a:rPr>
                  <a:t>uruganelango2004@gmail.com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3391E0A-DF59-9CF7-A103-76F611464055}"/>
                  </a:ext>
                </a:extLst>
              </p:cNvPr>
              <p:cNvSpPr txBox="1"/>
              <p:nvPr/>
            </p:nvSpPr>
            <p:spPr>
              <a:xfrm>
                <a:off x="411129" y="4900630"/>
                <a:ext cx="5475141" cy="461665"/>
              </a:xfrm>
              <a:prstGeom prst="rect">
                <a:avLst/>
              </a:prstGeom>
              <a:ln w="3175">
                <a:solidFill>
                  <a:schemeClr val="bg1">
                    <a:lumMod val="85000"/>
                    <a:alpha val="65000"/>
                  </a:schemeClr>
                </a:solidFill>
              </a:ln>
            </p:spPr>
            <p:txBody>
              <a:bodyPr wrap="square" lIns="91440" tIns="91440" rIns="91440" bIns="91440" rtlCol="0" anchor="t">
                <a:spAutoFit/>
              </a:bodyPr>
              <a:lstStyle/>
              <a:p>
                <a:r>
                  <a:rPr lang="en-IN">
                    <a:latin typeface="Book Antiqua"/>
                    <a:cs typeface="MV Boli"/>
                  </a:rPr>
                  <a:t>M</a:t>
                </a:r>
                <a:r>
                  <a:rPr lang="en-US" err="1">
                    <a:latin typeface="Book Antiqua"/>
                    <a:cs typeface="MV Boli"/>
                  </a:rPr>
                  <a:t>ukesh</a:t>
                </a:r>
                <a:r>
                  <a:rPr lang="en-US">
                    <a:latin typeface="Book Antiqua"/>
                    <a:cs typeface="MV Boli"/>
                  </a:rPr>
                  <a:t> .S 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BB899E9-7791-8A79-533F-840432FF69E0}"/>
                  </a:ext>
                </a:extLst>
              </p:cNvPr>
              <p:cNvSpPr txBox="1"/>
              <p:nvPr/>
            </p:nvSpPr>
            <p:spPr>
              <a:xfrm>
                <a:off x="6187792" y="4900630"/>
                <a:ext cx="4079344" cy="461665"/>
              </a:xfrm>
              <a:prstGeom prst="rect">
                <a:avLst/>
              </a:prstGeom>
              <a:ln w="3175">
                <a:solidFill>
                  <a:schemeClr val="bg1">
                    <a:lumMod val="85000"/>
                    <a:alpha val="65000"/>
                  </a:schemeClr>
                </a:solidFill>
              </a:ln>
            </p:spPr>
            <p:txBody>
              <a:bodyPr wrap="square" lIns="91440" tIns="91440" rIns="91440" bIns="91440" rtlCol="0" anchor="t">
                <a:spAutoFit/>
              </a:bodyPr>
              <a:lstStyle/>
              <a:p>
                <a:r>
                  <a:rPr lang="en-IN">
                    <a:latin typeface="Book Antiqua"/>
                    <a:cs typeface="MV Boli"/>
                  </a:rPr>
                  <a:t>m</a:t>
                </a:r>
                <a:r>
                  <a:rPr lang="en-US">
                    <a:latin typeface="Book Antiqua"/>
                    <a:cs typeface="MV Boli"/>
                  </a:rPr>
                  <a:t>ukesh160504@gmail.com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8CE6F48-5AA6-084B-BE01-303A8E73F661}"/>
                  </a:ext>
                </a:extLst>
              </p:cNvPr>
              <p:cNvSpPr txBox="1"/>
              <p:nvPr/>
            </p:nvSpPr>
            <p:spPr>
              <a:xfrm>
                <a:off x="410952" y="5490147"/>
                <a:ext cx="5475141" cy="430887"/>
              </a:xfrm>
              <a:prstGeom prst="rect">
                <a:avLst/>
              </a:prstGeom>
              <a:ln w="3175">
                <a:solidFill>
                  <a:schemeClr val="bg1">
                    <a:lumMod val="85000"/>
                    <a:alpha val="65000"/>
                  </a:schemeClr>
                </a:solidFill>
              </a:ln>
            </p:spPr>
            <p:txBody>
              <a:bodyPr wrap="square" lIns="91440" tIns="91440" rIns="91440" bIns="91440" rtlCol="0">
                <a:spAutoFit/>
              </a:bodyPr>
              <a:lstStyle/>
              <a:p>
                <a:endParaRPr lang="en-US" sz="1600" b="1">
                  <a:solidFill>
                    <a:srgbClr val="00B0F0"/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48DFCA2-1784-218F-73FA-77D19F76AEED}"/>
                  </a:ext>
                </a:extLst>
              </p:cNvPr>
              <p:cNvSpPr txBox="1"/>
              <p:nvPr/>
            </p:nvSpPr>
            <p:spPr>
              <a:xfrm>
                <a:off x="6187614" y="5490147"/>
                <a:ext cx="2709596" cy="430887"/>
              </a:xfrm>
              <a:prstGeom prst="rect">
                <a:avLst/>
              </a:prstGeom>
              <a:ln w="3175">
                <a:solidFill>
                  <a:schemeClr val="bg1">
                    <a:lumMod val="85000"/>
                    <a:alpha val="65000"/>
                  </a:schemeClr>
                </a:solidFill>
              </a:ln>
            </p:spPr>
            <p:txBody>
              <a:bodyPr wrap="square" lIns="91440" tIns="91440" rIns="91440" bIns="91440" rtlCol="0">
                <a:spAutoFit/>
              </a:bodyPr>
              <a:lstStyle/>
              <a:p>
                <a:endParaRPr lang="en-US" sz="1600" b="1">
                  <a:solidFill>
                    <a:srgbClr val="00B0F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10362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48C616E-995F-EAE5-FF71-A44A204048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 flipH="1">
            <a:off x="2694826" y="179277"/>
            <a:ext cx="8172450" cy="940189"/>
          </a:xfrm>
        </p:spPr>
        <p:txBody>
          <a:bodyPr/>
          <a:lstStyle/>
          <a:p>
            <a:r>
              <a:rPr lang="en-US" sz="2800">
                <a:solidFill>
                  <a:srgbClr val="92DCEF"/>
                </a:solidFill>
                <a:latin typeface="Mokoto"/>
              </a:rPr>
              <a:t>Impact/Potential Value of the Application</a:t>
            </a:r>
          </a:p>
          <a:p>
            <a:endParaRPr lang="en-US" sz="2800"/>
          </a:p>
        </p:txBody>
      </p:sp>
      <p:sp>
        <p:nvSpPr>
          <p:cNvPr id="3" name="Freeform 5">
            <a:extLst>
              <a:ext uri="{FF2B5EF4-FFF2-40B4-BE49-F238E27FC236}">
                <a16:creationId xmlns:a16="http://schemas.microsoft.com/office/drawing/2014/main" id="{12A2460F-6637-CC7D-6F7F-11D67C32166D}"/>
              </a:ext>
            </a:extLst>
          </p:cNvPr>
          <p:cNvSpPr/>
          <p:nvPr/>
        </p:nvSpPr>
        <p:spPr>
          <a:xfrm>
            <a:off x="7813011" y="1741766"/>
            <a:ext cx="3999263" cy="3072083"/>
          </a:xfrm>
          <a:custGeom>
            <a:avLst/>
            <a:gdLst/>
            <a:ahLst/>
            <a:cxnLst/>
            <a:rect l="l" t="t" r="r" b="b"/>
            <a:pathLst>
              <a:path w="5998894" h="4608125">
                <a:moveTo>
                  <a:pt x="0" y="0"/>
                </a:moveTo>
                <a:lnTo>
                  <a:pt x="5998895" y="0"/>
                </a:lnTo>
                <a:lnTo>
                  <a:pt x="5998895" y="4608125"/>
                </a:lnTo>
                <a:lnTo>
                  <a:pt x="0" y="46081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FC6D50-0E30-3CA3-44A6-E6A907A45B52}"/>
              </a:ext>
            </a:extLst>
          </p:cNvPr>
          <p:cNvSpPr txBox="1"/>
          <p:nvPr/>
        </p:nvSpPr>
        <p:spPr>
          <a:xfrm>
            <a:off x="379726" y="1620880"/>
            <a:ext cx="7644602" cy="32624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>
                <a:solidFill>
                  <a:schemeClr val="bg2"/>
                </a:solidFill>
              </a:rPr>
              <a:t>Reduces commuting expenses for employees and company.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>
                <a:solidFill>
                  <a:schemeClr val="bg2"/>
                </a:solidFill>
                <a:latin typeface="Mokoto"/>
                <a:cs typeface="Times New Roman" panose="02020603050405020304" pitchFamily="18" charset="0"/>
              </a:rPr>
              <a:t>Promotes sustainable commuting practices.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>
                <a:solidFill>
                  <a:schemeClr val="bg2"/>
                </a:solidFill>
                <a:latin typeface="Mokoto"/>
              </a:rPr>
              <a:t>Can be adapted for other regions or services.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>
                <a:solidFill>
                  <a:schemeClr val="bg2"/>
                </a:solidFill>
                <a:latin typeface="Mokoto"/>
              </a:rPr>
              <a:t>Fosters connections and team cohesion.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>
                <a:solidFill>
                  <a:schemeClr val="bg2"/>
                </a:solidFill>
                <a:latin typeface="Mokoto"/>
              </a:rPr>
              <a:t>Strengthens CSR and employer branding.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>
                <a:solidFill>
                  <a:schemeClr val="bg2"/>
                </a:solidFill>
                <a:latin typeface="Mokoto"/>
              </a:rPr>
              <a:t>Improves route planning, reduces tardiness.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>
                <a:solidFill>
                  <a:schemeClr val="bg2"/>
                </a:solidFill>
                <a:latin typeface="Mokoto"/>
              </a:rPr>
              <a:t>Demonstrates innovation with AI, provides useful data.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>
              <a:solidFill>
                <a:schemeClr val="bg2"/>
              </a:solidFill>
              <a:latin typeface="Mokoto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36EA350-21F5-83ED-E9F9-37CAAE9EE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Strengthens CSR and employer branding.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596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214EA5-9F71-6727-C6E0-82C279CA0C0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The Solution Proposed by our Team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4610307-A60C-FF71-E170-1A03D6B1616F}"/>
              </a:ext>
            </a:extLst>
          </p:cNvPr>
          <p:cNvGrpSpPr/>
          <p:nvPr/>
        </p:nvGrpSpPr>
        <p:grpSpPr>
          <a:xfrm>
            <a:off x="858145" y="1050255"/>
            <a:ext cx="10475709" cy="4506850"/>
            <a:chOff x="588531" y="1294510"/>
            <a:chExt cx="8650929" cy="463267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927589F-A1F6-CFBE-198C-3B1A35AA4135}"/>
                </a:ext>
              </a:extLst>
            </p:cNvPr>
            <p:cNvSpPr txBox="1"/>
            <p:nvPr/>
          </p:nvSpPr>
          <p:spPr>
            <a:xfrm>
              <a:off x="588531" y="1294510"/>
              <a:ext cx="4263504" cy="4632678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</p:spPr>
          <p:txBody>
            <a:bodyPr wrap="square" lIns="91440" tIns="91440" rIns="91440" bIns="91440" rtlCol="0">
              <a:noAutofit/>
            </a:bodyPr>
            <a:lstStyle>
              <a:defPPr>
                <a:defRPr lang="en-US"/>
              </a:defPPr>
              <a:lvl1pPr>
                <a:defRPr sz="1600" b="1">
                  <a:solidFill>
                    <a:srgbClr val="00B0F0"/>
                  </a:solidFill>
                </a:defRPr>
              </a:lvl1pPr>
            </a:lstStyle>
            <a:p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7F03AAC-C47F-601D-5CCB-817E4DB17DF4}"/>
                </a:ext>
              </a:extLst>
            </p:cNvPr>
            <p:cNvSpPr txBox="1"/>
            <p:nvPr/>
          </p:nvSpPr>
          <p:spPr>
            <a:xfrm>
              <a:off x="588531" y="1395521"/>
              <a:ext cx="3873462" cy="2530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defRPr sz="1600" b="1">
                  <a:latin typeface="TT Norms" panose="02000503030000020003" pitchFamily="50" charset="0"/>
                  <a:cs typeface="MV Boli" panose="02000500030200090000" pitchFamily="2" charset="0"/>
                </a:defRPr>
              </a:lvl1pPr>
            </a:lstStyle>
            <a:p>
              <a:r>
                <a:rPr lang="en-US" b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 Solution Highlights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6DE322A-0C3B-AC50-21BA-740E4F281C0C}"/>
                </a:ext>
              </a:extLst>
            </p:cNvPr>
            <p:cNvSpPr txBox="1"/>
            <p:nvPr/>
          </p:nvSpPr>
          <p:spPr>
            <a:xfrm>
              <a:off x="4975956" y="1294510"/>
              <a:ext cx="4263504" cy="4632678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</p:spPr>
          <p:txBody>
            <a:bodyPr wrap="square" lIns="91440" tIns="91440" rIns="91440" bIns="91440" rtlCol="0">
              <a:noAutofit/>
            </a:bodyPr>
            <a:lstStyle>
              <a:defPPr>
                <a:defRPr lang="en-US"/>
              </a:defPPr>
              <a:lvl1pPr>
                <a:defRPr sz="1600" b="1">
                  <a:solidFill>
                    <a:srgbClr val="00B0F0"/>
                  </a:solidFill>
                </a:defRPr>
              </a:lvl1pPr>
            </a:lstStyle>
            <a:p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7E20AD7-C9A2-C6C0-ACA3-39BD89D96274}"/>
                </a:ext>
              </a:extLst>
            </p:cNvPr>
            <p:cNvSpPr txBox="1"/>
            <p:nvPr/>
          </p:nvSpPr>
          <p:spPr>
            <a:xfrm>
              <a:off x="4975956" y="1364374"/>
              <a:ext cx="3873462" cy="2530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defRPr sz="1600" b="1">
                  <a:latin typeface="TT Norms" panose="02000503030000020003" pitchFamily="50" charset="0"/>
                  <a:cs typeface="MV Boli" panose="02000500030200090000" pitchFamily="2" charset="0"/>
                </a:defRPr>
              </a:lvl1pPr>
            </a:lstStyle>
            <a:p>
              <a:r>
                <a:rPr lang="en-US" b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 Key Features / Approach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C140410-71DA-D8B8-5CE1-D1F98C394AA2}"/>
              </a:ext>
            </a:extLst>
          </p:cNvPr>
          <p:cNvSpPr txBox="1"/>
          <p:nvPr/>
        </p:nvSpPr>
        <p:spPr>
          <a:xfrm>
            <a:off x="1007706" y="1493011"/>
            <a:ext cx="4889241" cy="418576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>
                <a:latin typeface="Mokoto"/>
                <a:cs typeface="Times New Roman"/>
              </a:rPr>
              <a:t>Simplifies the commuting process, making it more convenient and less stressful.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>
                <a:latin typeface="Mokoto"/>
                <a:cs typeface="Times New Roman"/>
              </a:rPr>
              <a:t>Supports Hexaware’s sustainability goals and reduces the company’s carbon footprint.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>
                <a:latin typeface="Mokoto"/>
              </a:rPr>
              <a:t>Potential for adding features like real-time traffic updates or partnerships with public transportation.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/>
              <a:t>Reduces overall transportation expenses for both employees and the company.</a:t>
            </a:r>
            <a:endParaRPr lang="en-US" sz="1600">
              <a:latin typeface="Mokoto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>
                <a:latin typeface="Mokoto"/>
              </a:rPr>
              <a:t>AI to match employees with similar travel routes and schedules, optimizing ride-sharing opportunities.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>
                <a:latin typeface="Mokoto"/>
              </a:rPr>
              <a:t>Streamlines the commuting experience by providing a user-friendly platform for finding and coordinating rides.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>
                <a:latin typeface="Mokoto"/>
              </a:rPr>
              <a:t>Highlights Hexaware’s dedication to innovative and sustainable practices, strengthening its reputation as a socially responsible employer.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>
              <a:latin typeface="Mokoto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99D6E8-B940-2796-FE34-B0DC597FCEC1}"/>
              </a:ext>
            </a:extLst>
          </p:cNvPr>
          <p:cNvSpPr txBox="1"/>
          <p:nvPr/>
        </p:nvSpPr>
        <p:spPr>
          <a:xfrm>
            <a:off x="5206481" y="3326363"/>
            <a:ext cx="914400" cy="914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endParaRPr lang="en-US" sz="1400" err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2B8D6D-FDFC-B7E4-A3E0-72078EF690DA}"/>
              </a:ext>
            </a:extLst>
          </p:cNvPr>
          <p:cNvSpPr txBox="1"/>
          <p:nvPr/>
        </p:nvSpPr>
        <p:spPr>
          <a:xfrm>
            <a:off x="6428792" y="1571483"/>
            <a:ext cx="264056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ü"/>
            </a:pPr>
            <a:endParaRPr lang="en-US" sz="1400" err="1"/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15036A97-A40F-319C-19E8-155CC97CE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8792" y="1646899"/>
            <a:ext cx="3556743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en-US" sz="2000" i="0" u="none" strike="noStrike" cap="none" normalizeH="0" baseline="0">
                <a:ln>
                  <a:noFill/>
                </a:ln>
                <a:effectLst/>
                <a:latin typeface="Mokoto"/>
              </a:rPr>
              <a:t>Cost</a:t>
            </a:r>
            <a:r>
              <a:rPr lang="en-US" altLang="en-US" sz="2000">
                <a:latin typeface="Mokoto"/>
              </a:rPr>
              <a:t> Reducing</a:t>
            </a:r>
            <a:r>
              <a:rPr kumimoji="0" lang="en-US" altLang="en-US" sz="2000" i="0" u="none" strike="noStrike" cap="none" normalizeH="0" baseline="0">
                <a:ln>
                  <a:noFill/>
                </a:ln>
                <a:effectLst/>
                <a:latin typeface="Mokoto"/>
              </a:rPr>
              <a:t> Mechanism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i="0" u="none" strike="noStrike" cap="none" normalizeH="0" baseline="0">
                <a:ln>
                  <a:noFill/>
                </a:ln>
                <a:effectLst/>
                <a:latin typeface="Mokoto"/>
              </a:rPr>
              <a:t>Sustainability Metrics</a:t>
            </a:r>
            <a:endParaRPr lang="en-US" altLang="en-US" sz="2000" i="0" u="none" strike="noStrike" cap="none" normalizeH="0" baseline="0">
              <a:ln>
                <a:noFill/>
              </a:ln>
              <a:effectLst/>
              <a:latin typeface="Mokoto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i="0" u="none" strike="noStrike" cap="none" normalizeH="0" baseline="0">
                <a:ln>
                  <a:noFill/>
                </a:ln>
                <a:effectLst/>
                <a:latin typeface="Mokoto"/>
              </a:rPr>
              <a:t>AI-Powered Route Matchin</a:t>
            </a:r>
            <a:r>
              <a:rPr lang="en-US" altLang="en-US" sz="2000">
                <a:latin typeface="Mokoto"/>
              </a:rPr>
              <a:t>g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sz="2000">
                <a:latin typeface="Mokoto"/>
              </a:rPr>
              <a:t>Monitoring and Optimization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en-US" sz="2000" i="0" u="none" strike="noStrike" cap="none" normalizeH="0" baseline="0">
                <a:ln>
                  <a:noFill/>
                </a:ln>
                <a:effectLst/>
                <a:latin typeface="Mokoto"/>
              </a:rPr>
              <a:t>Safety and Security Features</a:t>
            </a:r>
            <a:endParaRPr lang="en-US" altLang="en-US" sz="2000" i="0" u="none" strike="noStrike" cap="none" normalizeH="0" baseline="0">
              <a:ln>
                <a:noFill/>
              </a:ln>
              <a:effectLst/>
              <a:latin typeface="Mokoto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sz="2000"/>
              <a:t>User-Friendly Interface</a:t>
            </a:r>
            <a:endParaRPr lang="en-US" altLang="en-US" sz="2000" i="0" u="none" strike="noStrike" cap="none" normalizeH="0" baseline="0">
              <a:ln>
                <a:noFill/>
              </a:ln>
              <a:effectLst/>
              <a:latin typeface="Mokoto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kumimoji="0" lang="en-US" altLang="en-US" sz="20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Mokoto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lang="en-US" sz="2000">
              <a:latin typeface="Mokoto"/>
            </a:endParaRPr>
          </a:p>
        </p:txBody>
      </p:sp>
    </p:spTree>
    <p:extLst>
      <p:ext uri="{BB962C8B-B14F-4D97-AF65-F5344CB8AC3E}">
        <p14:creationId xmlns:p14="http://schemas.microsoft.com/office/powerpoint/2010/main" val="3398140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07F855-B09D-BFE4-8EF4-A58E1E1AD8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ctr"/>
            <a:r>
              <a:rPr lang="en-US"/>
              <a:t>Technologies Used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2BFB9F-E3D7-BB41-632E-B799FD2F33AD}"/>
              </a:ext>
            </a:extLst>
          </p:cNvPr>
          <p:cNvSpPr txBox="1"/>
          <p:nvPr/>
        </p:nvSpPr>
        <p:spPr>
          <a:xfrm>
            <a:off x="5206481" y="3326363"/>
            <a:ext cx="914400" cy="914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endParaRPr lang="en-US" sz="1400" err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D5821C-3036-53EC-01E5-2E5EBD2D50E2}"/>
              </a:ext>
            </a:extLst>
          </p:cNvPr>
          <p:cNvSpPr txBox="1"/>
          <p:nvPr/>
        </p:nvSpPr>
        <p:spPr>
          <a:xfrm>
            <a:off x="513184" y="2470280"/>
            <a:ext cx="988111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140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6C5B7260-D45A-26D0-C3B4-AED4BB0A4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534" y="736694"/>
            <a:ext cx="10524931" cy="449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okoto"/>
              </a:rPr>
              <a:t>Security Technologies: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okoto"/>
              </a:rPr>
              <a:t> SSL/TLS for encryption; regular security audits, compliance with GDPR and CCPA.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okoto"/>
              </a:rPr>
              <a:t>User Interface (UI) and User Experience (UX) Tools: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okoto"/>
              </a:rPr>
              <a:t> Figma, Adobe XD for design; </a:t>
            </a:r>
            <a:r>
              <a:rPr kumimoji="0" lang="en-US" altLang="en-US" sz="22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Mokoto"/>
              </a:rPr>
              <a:t>InVision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okoto"/>
              </a:rPr>
              <a:t>, Marvel for prototyping.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okoto"/>
              </a:rPr>
              <a:t>Real-Time Communication: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okoto"/>
              </a:rPr>
              <a:t>Push notifications with Firebase Cloud Messaging (FCM), </a:t>
            </a:r>
            <a:r>
              <a:rPr kumimoji="0" lang="en-US" altLang="en-US" sz="22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Mokoto"/>
              </a:rPr>
              <a:t>OneSignal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okoto"/>
              </a:rPr>
              <a:t>; </a:t>
            </a:r>
            <a:r>
              <a:rPr kumimoji="0" lang="en-US" altLang="en-US" sz="22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Mokoto"/>
              </a:rPr>
              <a:t>WebSockets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okoto"/>
              </a:rPr>
              <a:t>, </a:t>
            </a:r>
            <a:r>
              <a:rPr kumimoji="0" lang="en-US" altLang="en-US" sz="22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Mokoto"/>
              </a:rPr>
              <a:t>PubNub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okoto"/>
              </a:rPr>
              <a:t> for in-app messaging.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okoto"/>
              </a:rPr>
              <a:t>Development and Deployment Tools: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okoto"/>
              </a:rPr>
              <a:t>Git, GitHub, GitLab for version control; Jenkins, </a:t>
            </a:r>
            <a:r>
              <a:rPr kumimoji="0" lang="en-US" altLang="en-US" sz="22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Mokoto"/>
              </a:rPr>
              <a:t>CircleCI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okoto"/>
              </a:rPr>
              <a:t>, GitHub Actions for CI/CD.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okoto"/>
              </a:rPr>
              <a:t>Data Analytics and Reporting: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okoto"/>
              </a:rPr>
              <a:t>Tableau, Power BI for business intelligence; Google Analytics, </a:t>
            </a:r>
            <a:r>
              <a:rPr kumimoji="0" lang="en-US" altLang="en-US" sz="22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Mokoto"/>
              </a:rPr>
              <a:t>Mixpanel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okoto"/>
              </a:rPr>
              <a:t> for user behavior and performance tracking 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sz="2200" b="1">
                <a:latin typeface="Mokoto"/>
              </a:rPr>
              <a:t>Database Management: </a:t>
            </a:r>
            <a:r>
              <a:rPr lang="en-US" sz="2200">
                <a:latin typeface="Mokoto"/>
              </a:rPr>
              <a:t>PostgreSQL, MySQL for relational data; MongoDB, Firebase for NoSQL</a:t>
            </a:r>
            <a:endParaRPr kumimoji="0" lang="en-US" alt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Mokoto"/>
            </a:endParaRPr>
          </a:p>
        </p:txBody>
      </p:sp>
    </p:spTree>
    <p:extLst>
      <p:ext uri="{BB962C8B-B14F-4D97-AF65-F5344CB8AC3E}">
        <p14:creationId xmlns:p14="http://schemas.microsoft.com/office/powerpoint/2010/main" val="3783546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07F855-B09D-BFE4-8EF4-A58E1E1AD8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ctr"/>
            <a:r>
              <a:rPr lang="en-US"/>
              <a:t>Gen AI Tool Utilization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80A8C8-60D1-1EB4-DB97-62BED245BC16}"/>
              </a:ext>
            </a:extLst>
          </p:cNvPr>
          <p:cNvSpPr txBox="1"/>
          <p:nvPr/>
        </p:nvSpPr>
        <p:spPr>
          <a:xfrm>
            <a:off x="2211355" y="1450910"/>
            <a:ext cx="7856376" cy="24432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Recommendations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Traffic Predictions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Dynamic Pricing Models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Fraud Detection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Feedback Analysis</a:t>
            </a:r>
          </a:p>
        </p:txBody>
      </p:sp>
    </p:spTree>
    <p:extLst>
      <p:ext uri="{BB962C8B-B14F-4D97-AF65-F5344CB8AC3E}">
        <p14:creationId xmlns:p14="http://schemas.microsoft.com/office/powerpoint/2010/main" val="858893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FB2143-1261-9F9F-40A6-A0298E9D635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 flipH="1">
            <a:off x="1810992" y="204677"/>
            <a:ext cx="8643648" cy="368750"/>
          </a:xfrm>
        </p:spPr>
        <p:txBody>
          <a:bodyPr/>
          <a:lstStyle/>
          <a:p>
            <a:pPr algn="ctr"/>
            <a:r>
              <a:rPr lang="en-US"/>
              <a:t>System Architecture, Functionalities and Design Diagram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53DDD6-C042-4BE0-541F-B6C6B9D3B102}"/>
              </a:ext>
            </a:extLst>
          </p:cNvPr>
          <p:cNvSpPr txBox="1"/>
          <p:nvPr/>
        </p:nvSpPr>
        <p:spPr>
          <a:xfrm>
            <a:off x="1318830" y="1120676"/>
            <a:ext cx="8808720" cy="45550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Flow and Processing Steps</a:t>
            </a:r>
          </a:p>
          <a:p>
            <a:pPr algn="ctr"/>
            <a:endParaRPr lang="en-US" sz="2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Registration and Authentication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Ride Tracking</a:t>
            </a:r>
          </a:p>
          <a:p>
            <a:pPr marL="342900" indent="-342900"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Storage and Analytics</a:t>
            </a:r>
          </a:p>
          <a:p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Components and Their Interactions</a:t>
            </a:r>
          </a:p>
          <a:p>
            <a:pPr marL="457200" indent="-457200">
              <a:buFont typeface="+mj-lt"/>
              <a:buAutoNum type="arabicPeriod"/>
            </a:pPr>
            <a:endParaRPr lang="en-US" sz="2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 Optimization Engine</a:t>
            </a:r>
          </a:p>
          <a:p>
            <a:pPr marL="342900" indent="-342900"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 – Time Communication Module</a:t>
            </a:r>
          </a:p>
          <a:p>
            <a:pPr marL="342900" indent="-342900"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Service</a:t>
            </a:r>
          </a:p>
          <a:p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20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Pipeline,API,and</a:t>
            </a:r>
            <a:r>
              <a:rPr 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Exteral</a:t>
            </a:r>
            <a:r>
              <a:rPr 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Services</a:t>
            </a:r>
          </a:p>
          <a:p>
            <a:pPr marL="342900" indent="-342900"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Geolocation API</a:t>
            </a:r>
          </a:p>
          <a:p>
            <a:pPr marL="342900" indent="-342900"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Traffic Data Providers</a:t>
            </a:r>
          </a:p>
          <a:p>
            <a:pPr marL="342900" indent="-342900"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</a:t>
            </a:r>
          </a:p>
        </p:txBody>
      </p:sp>
    </p:spTree>
    <p:extLst>
      <p:ext uri="{BB962C8B-B14F-4D97-AF65-F5344CB8AC3E}">
        <p14:creationId xmlns:p14="http://schemas.microsoft.com/office/powerpoint/2010/main" val="706479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DD2496B-4FD4-C0A4-2CBB-3DEC1763D7D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ctr"/>
            <a:r>
              <a:rPr lang="en-US"/>
              <a:t>How it works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EC5DCF-8373-44B4-01DC-C862E604B624}"/>
              </a:ext>
            </a:extLst>
          </p:cNvPr>
          <p:cNvSpPr txBox="1"/>
          <p:nvPr/>
        </p:nvSpPr>
        <p:spPr>
          <a:xfrm>
            <a:off x="489467" y="1041333"/>
            <a:ext cx="917523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Functional 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82699D-6B2C-E73B-1B11-CAEBF0DE4F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957" y="1546572"/>
            <a:ext cx="4778263" cy="408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742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FB2143-1261-9F9F-40A6-A0298E9D635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 flipH="1">
            <a:off x="1810992" y="204677"/>
            <a:ext cx="8643648" cy="368750"/>
          </a:xfrm>
        </p:spPr>
        <p:txBody>
          <a:bodyPr/>
          <a:lstStyle/>
          <a:p>
            <a:pPr algn="ctr"/>
            <a:r>
              <a:rPr lang="en-US"/>
              <a:t>How It Works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53DDD6-C042-4BE0-541F-B6C6B9D3B102}"/>
              </a:ext>
            </a:extLst>
          </p:cNvPr>
          <p:cNvSpPr txBox="1"/>
          <p:nvPr/>
        </p:nvSpPr>
        <p:spPr>
          <a:xfrm>
            <a:off x="553720" y="1247140"/>
            <a:ext cx="880872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Technical 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C951A3-044E-3AF7-D1ED-B28845F86A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811" y="1985282"/>
            <a:ext cx="809625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553580"/>
      </p:ext>
    </p:extLst>
  </p:cSld>
  <p:clrMapOvr>
    <a:masterClrMapping/>
  </p:clrMapOvr>
</p:sld>
</file>

<file path=ppt/theme/theme1.xml><?xml version="1.0" encoding="utf-8"?>
<a:theme xmlns:a="http://schemas.openxmlformats.org/drawingml/2006/main" name="Hexaware Master">
  <a:themeElements>
    <a:clrScheme name="Custom 4">
      <a:dk1>
        <a:srgbClr val="000000"/>
      </a:dk1>
      <a:lt1>
        <a:srgbClr val="FFFFFF"/>
      </a:lt1>
      <a:dk2>
        <a:srgbClr val="07125E"/>
      </a:dk2>
      <a:lt2>
        <a:srgbClr val="FFFFFF"/>
      </a:lt2>
      <a:accent1>
        <a:srgbClr val="3C2CDA"/>
      </a:accent1>
      <a:accent2>
        <a:srgbClr val="1D86FF"/>
      </a:accent2>
      <a:accent3>
        <a:srgbClr val="14CBDE"/>
      </a:accent3>
      <a:accent4>
        <a:srgbClr val="07125E"/>
      </a:accent4>
      <a:accent5>
        <a:srgbClr val="8088A7"/>
      </a:accent5>
      <a:accent6>
        <a:srgbClr val="EA9D00"/>
      </a:accent6>
      <a:hlink>
        <a:srgbClr val="3C2CDA"/>
      </a:hlink>
      <a:folHlink>
        <a:srgbClr val="14CBDE"/>
      </a:folHlink>
    </a:clrScheme>
    <a:fontScheme name="Hexaware">
      <a:majorFont>
        <a:latin typeface="Manrope Light"/>
        <a:ea typeface="Helvetica Neue Medium"/>
        <a:cs typeface="Helvetica Neue Medium"/>
      </a:majorFont>
      <a:minorFont>
        <a:latin typeface="Manrope"/>
        <a:ea typeface="Helvetica Neue"/>
        <a:cs typeface="Helvetica Neu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Light_Corporate Template.pptx" id="{41E689D6-C531-47CC-AFF0-309785A80631}" vid="{C5795010-44E4-4FE2-851A-4FC5D2C485C8}"/>
    </a:ext>
  </a:extLst>
</a:theme>
</file>

<file path=ppt/theme/theme2.xml><?xml version="1.0" encoding="utf-8"?>
<a:theme xmlns:a="http://schemas.openxmlformats.org/drawingml/2006/main" name="1_Hexaware Master">
  <a:themeElements>
    <a:clrScheme name="Hexaware">
      <a:dk1>
        <a:srgbClr val="02051C"/>
      </a:dk1>
      <a:lt1>
        <a:srgbClr val="FFFFFF"/>
      </a:lt1>
      <a:dk2>
        <a:srgbClr val="07125E"/>
      </a:dk2>
      <a:lt2>
        <a:srgbClr val="FFFFFF"/>
      </a:lt2>
      <a:accent1>
        <a:srgbClr val="3C2DDA"/>
      </a:accent1>
      <a:accent2>
        <a:srgbClr val="1D86FF"/>
      </a:accent2>
      <a:accent3>
        <a:srgbClr val="14CBDE"/>
      </a:accent3>
      <a:accent4>
        <a:srgbClr val="07125E"/>
      </a:accent4>
      <a:accent5>
        <a:srgbClr val="8088A7"/>
      </a:accent5>
      <a:accent6>
        <a:srgbClr val="FF6300"/>
      </a:accent6>
      <a:hlink>
        <a:srgbClr val="3C2DDA"/>
      </a:hlink>
      <a:folHlink>
        <a:srgbClr val="14CBDE"/>
      </a:folHlink>
    </a:clrScheme>
    <a:fontScheme name="Hexaware">
      <a:majorFont>
        <a:latin typeface="Manrope Light"/>
        <a:ea typeface="Helvetica Neue Medium"/>
        <a:cs typeface="Helvetica Neue Medium"/>
      </a:majorFont>
      <a:minorFont>
        <a:latin typeface="Manrope"/>
        <a:ea typeface="Helvetica Neue"/>
        <a:cs typeface="Helvetica Neu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Dark_Corporate Template.pptx" id="{0DE496D9-96E7-4561-826E-A79144D83BB8}" vid="{7132E963-DE00-4AC0-86D2-3969C5A95D7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Light_Corporate Template</Template>
  <TotalTime>0</TotalTime>
  <Words>654</Words>
  <Application>Microsoft Office PowerPoint</Application>
  <PresentationFormat>Widescreen</PresentationFormat>
  <Paragraphs>114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Book Antiqua</vt:lpstr>
      <vt:lpstr>Calibri</vt:lpstr>
      <vt:lpstr>Manrope</vt:lpstr>
      <vt:lpstr>Mokoto</vt:lpstr>
      <vt:lpstr>Times New Roman</vt:lpstr>
      <vt:lpstr>Wingdings</vt:lpstr>
      <vt:lpstr>Hexaware Master</vt:lpstr>
      <vt:lpstr>1_Hexaware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Overview</dc:title>
  <dc:creator>Danielle Sanders</dc:creator>
  <cp:lastModifiedBy>Balamurugan A</cp:lastModifiedBy>
  <cp:revision>2</cp:revision>
  <dcterms:created xsi:type="dcterms:W3CDTF">2023-12-01T15:20:00Z</dcterms:created>
  <dcterms:modified xsi:type="dcterms:W3CDTF">2024-08-29T06:10:32Z</dcterms:modified>
</cp:coreProperties>
</file>