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278" r:id="rId3"/>
    <p:sldId id="281" r:id="rId4"/>
    <p:sldId id="292" r:id="rId5"/>
    <p:sldId id="289" r:id="rId6"/>
    <p:sldId id="284" r:id="rId7"/>
    <p:sldId id="283" r:id="rId8"/>
    <p:sldId id="293" r:id="rId9"/>
    <p:sldId id="294" r:id="rId10"/>
    <p:sldId id="290" r:id="rId11"/>
    <p:sldId id="291" r:id="rId12"/>
    <p:sldId id="282" r:id="rId13"/>
    <p:sldId id="295" r:id="rId14"/>
    <p:sldId id="280" r:id="rId15"/>
    <p:sldId id="287"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581" y="7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3B235-A356-4EDD-B661-3740227078CF}" type="datetimeFigureOut">
              <a:rPr lang="en-US" smtClean="0"/>
              <a:t>10/28/2024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20817-5D4E-404A-A632-196827EAD30F}" type="slidenum">
              <a:rPr lang="en-US" smtClean="0"/>
              <a:t>‹#›</a:t>
            </a:fld>
            <a:endParaRPr lang="en-US"/>
          </a:p>
        </p:txBody>
      </p:sp>
    </p:spTree>
    <p:extLst>
      <p:ext uri="{BB962C8B-B14F-4D97-AF65-F5344CB8AC3E}">
        <p14:creationId xmlns:p14="http://schemas.microsoft.com/office/powerpoint/2010/main" val="401280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220817-5D4E-404A-A632-196827EAD30F}" type="slidenum">
              <a:rPr lang="en-US" smtClean="0"/>
              <a:t>1</a:t>
            </a:fld>
            <a:endParaRPr lang="en-US"/>
          </a:p>
        </p:txBody>
      </p:sp>
    </p:spTree>
    <p:extLst>
      <p:ext uri="{BB962C8B-B14F-4D97-AF65-F5344CB8AC3E}">
        <p14:creationId xmlns:p14="http://schemas.microsoft.com/office/powerpoint/2010/main" val="277996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220817-5D4E-404A-A632-196827EAD30F}" type="slidenum">
              <a:rPr lang="en-US" smtClean="0"/>
              <a:t>12</a:t>
            </a:fld>
            <a:endParaRPr lang="en-US"/>
          </a:p>
        </p:txBody>
      </p:sp>
    </p:spTree>
    <p:extLst>
      <p:ext uri="{BB962C8B-B14F-4D97-AF65-F5344CB8AC3E}">
        <p14:creationId xmlns:p14="http://schemas.microsoft.com/office/powerpoint/2010/main" val="2139004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1"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12" name="Picture 11"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8"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9"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11"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2"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7"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8"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98000"/>
            <a:lum/>
          </a:blip>
          <a:srcRect/>
          <a:stretch>
            <a:fillRect l="87000" t="2000" r="1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5"/>
          <p:cNvSpPr>
            <a:spLocks noGrp="1"/>
          </p:cNvSpPr>
          <p:nvPr>
            <p:ph type="ftr" sz="quarter" idx="3"/>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4"/>
          </p:nvPr>
        </p:nvSpPr>
        <p:spPr>
          <a:xfrm>
            <a:off x="8737600" y="6356355"/>
            <a:ext cx="2844800" cy="365125"/>
          </a:xfrm>
          <a:prstGeom prst="rect">
            <a:avLst/>
          </a:prstGeom>
        </p:spPr>
        <p:txBody>
          <a:bodyPr/>
          <a:lstStyle/>
          <a:p>
            <a:pPr algn="r"/>
            <a:r>
              <a:rPr lang="en-US" dirty="0"/>
              <a:t>Your logo here</a:t>
            </a:r>
          </a:p>
        </p:txBody>
      </p:sp>
      <p:pic>
        <p:nvPicPr>
          <p:cNvPr id="11" name="Picture 10" descr="IEEE logo.eps"/>
          <p:cNvPicPr>
            <a:picLocks noChangeAspect="1"/>
          </p:cNvPicPr>
          <p:nvPr userDrawn="1"/>
        </p:nvPicPr>
        <p:blipFill>
          <a:blip r:embed="rId12" cstate="print"/>
          <a:stretch>
            <a:fillRect/>
          </a:stretch>
        </p:blipFill>
        <p:spPr>
          <a:xfrm>
            <a:off x="101600" y="6231871"/>
            <a:ext cx="2336800" cy="6261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huffman-coding-greedy-algo-3/" TargetMode="External"/><Relationship Id="rId2" Type="http://schemas.openxmlformats.org/officeDocument/2006/relationships/hyperlink" Target="https://ijettjournal.org/Volume-72/Issue-2/IJETT-V72I2P121.pdf" TargetMode="External"/><Relationship Id="rId1" Type="http://schemas.openxmlformats.org/officeDocument/2006/relationships/slideLayout" Target="../slideLayouts/slideLayout2.xml"/><Relationship Id="rId5" Type="http://schemas.openxmlformats.org/officeDocument/2006/relationships/hyperlink" Target="https://pmc.ncbi.nlm.nih.gov/articles/PMC7147367/" TargetMode="External"/><Relationship Id="rId4" Type="http://schemas.openxmlformats.org/officeDocument/2006/relationships/hyperlink" Target="https://www.nature.com/articles/s41598-024-68022-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447800"/>
            <a:ext cx="7772400" cy="914400"/>
          </a:xfrm>
        </p:spPr>
        <p:txBody>
          <a:bodyPr>
            <a:normAutofit fontScale="90000"/>
          </a:bodyPr>
          <a:lstStyle/>
          <a:p>
            <a:r>
              <a:rPr lang="en-US" dirty="0"/>
              <a:t>Implementation Of Huffman Algorithm For</a:t>
            </a:r>
            <a:br>
              <a:rPr lang="en-US" dirty="0"/>
            </a:br>
            <a:r>
              <a:rPr lang="en-US" dirty="0"/>
              <a:t>ECG SIGNAL</a:t>
            </a:r>
          </a:p>
        </p:txBody>
      </p:sp>
      <p:sp>
        <p:nvSpPr>
          <p:cNvPr id="6" name="Subtitle 2"/>
          <p:cNvSpPr txBox="1">
            <a:spLocks/>
          </p:cNvSpPr>
          <p:nvPr/>
        </p:nvSpPr>
        <p:spPr>
          <a:xfrm>
            <a:off x="2819400" y="3429000"/>
            <a:ext cx="6400800" cy="11430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BALAN M, ECE</a:t>
            </a:r>
          </a:p>
          <a:p>
            <a:r>
              <a:rPr lang="en-US" dirty="0"/>
              <a:t>VENKATESA RAKSHAN S,ECE</a:t>
            </a:r>
          </a:p>
        </p:txBody>
      </p:sp>
      <p:sp>
        <p:nvSpPr>
          <p:cNvPr id="10" name="Footer Placeholder 9"/>
          <p:cNvSpPr>
            <a:spLocks noGrp="1"/>
          </p:cNvSpPr>
          <p:nvPr>
            <p:ph type="ftr" sz="quarter" idx="11"/>
          </p:nvPr>
        </p:nvSpPr>
        <p:spPr>
          <a:xfrm>
            <a:off x="4165600" y="6356355"/>
            <a:ext cx="5283200" cy="365125"/>
          </a:xfrm>
        </p:spPr>
        <p:txBody>
          <a:bodyPr/>
          <a:lstStyle/>
          <a:p>
            <a:r>
              <a:rPr lang="en-US" b="1">
                <a:solidFill>
                  <a:schemeClr val="accent3">
                    <a:lumMod val="50000"/>
                  </a:schemeClr>
                </a:solidFill>
              </a:rPr>
              <a:t>Digital Communication - Skill based Assessment </a:t>
            </a:r>
            <a:endParaRPr lang="en-US" b="1" dirty="0">
              <a:solidFill>
                <a:schemeClr val="accent3">
                  <a:lumMod val="50000"/>
                </a:schemeClr>
              </a:solidFill>
            </a:endParaRPr>
          </a:p>
        </p:txBody>
      </p:sp>
      <p:sp>
        <p:nvSpPr>
          <p:cNvPr id="3" name="Slide Number Placeholder 2"/>
          <p:cNvSpPr>
            <a:spLocks noGrp="1"/>
          </p:cNvSpPr>
          <p:nvPr>
            <p:ph type="sldNum" sz="quarter" idx="12"/>
          </p:nvPr>
        </p:nvSpPr>
        <p:spPr/>
        <p:txBody>
          <a:bodyPr/>
          <a:lstStyle/>
          <a:p>
            <a:pPr algn="r"/>
            <a:r>
              <a:rPr lang="en-US" dirty="0">
                <a:noFill/>
              </a:rPr>
              <a:t>Your logo here</a:t>
            </a:r>
          </a:p>
        </p:txBody>
      </p:sp>
      <p:pic>
        <p:nvPicPr>
          <p:cNvPr id="8" name="Picture 7">
            <a:extLst>
              <a:ext uri="{FF2B5EF4-FFF2-40B4-BE49-F238E27FC236}">
                <a16:creationId xmlns:a16="http://schemas.microsoft.com/office/drawing/2014/main" xmlns="" id="{9D63C4ED-D5EC-DA4A-1C53-08186348EBA5}"/>
              </a:ext>
            </a:extLst>
          </p:cNvPr>
          <p:cNvPicPr>
            <a:picLocks noChangeAspect="1"/>
          </p:cNvPicPr>
          <p:nvPr/>
        </p:nvPicPr>
        <p:blipFill>
          <a:blip r:embed="rId3" cstate="print">
            <a:extLst>
              <a:ext uri="{28A0092B-C50C-407E-A947-70E740481C1C}">
                <a14:useLocalDpi xmlns:a14="http://schemas.microsoft.com/office/drawing/2010/main" val="0"/>
              </a:ext>
            </a:extLst>
          </a:blip>
          <a:srcRect l="-53" t="4293" r="-1" b="4134"/>
          <a:stretch/>
        </p:blipFill>
        <p:spPr>
          <a:xfrm>
            <a:off x="6054724" y="4571999"/>
            <a:ext cx="1311276" cy="16002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4557879"/>
            <a:ext cx="1614320" cy="1614320"/>
          </a:xfrm>
          <a:prstGeom prst="rect">
            <a:avLst/>
          </a:prstGeom>
        </p:spPr>
      </p:pic>
    </p:spTree>
    <p:extLst>
      <p:ext uri="{BB962C8B-B14F-4D97-AF65-F5344CB8AC3E}">
        <p14:creationId xmlns:p14="http://schemas.microsoft.com/office/powerpoint/2010/main" val="781970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2EA85EF8-3EAD-A2EA-4476-B64AE3430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03BD24E-831E-EF05-F0AE-DF61A7682A25}"/>
              </a:ext>
            </a:extLst>
          </p:cNvPr>
          <p:cNvSpPr>
            <a:spLocks noGrp="1"/>
          </p:cNvSpPr>
          <p:nvPr>
            <p:ph type="title"/>
          </p:nvPr>
        </p:nvSpPr>
        <p:spPr/>
        <p:txBody>
          <a:bodyPr/>
          <a:lstStyle/>
          <a:p>
            <a:r>
              <a:rPr lang="en-US" dirty="0"/>
              <a:t>Huffman Coding (ALAP)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556D47C-C944-1CCC-604C-003E2ED58445}"/>
                  </a:ext>
                </a:extLst>
              </p:cNvPr>
              <p:cNvSpPr>
                <a:spLocks noGrp="1"/>
              </p:cNvSpPr>
              <p:nvPr>
                <p:ph idx="1"/>
              </p:nvPr>
            </p:nvSpPr>
            <p:spPr/>
            <p:txBody>
              <a:bodyPr>
                <a:normAutofit fontScale="92500" lnSpcReduction="10000"/>
              </a:bodyPr>
              <a:lstStyle/>
              <a:p>
                <a:pPr algn="just">
                  <a:lnSpc>
                    <a:spcPct val="115000"/>
                  </a:lnSpc>
                  <a:spcAft>
                    <a:spcPts val="1000"/>
                  </a:spcAft>
                  <a:tabLst>
                    <a:tab pos="162179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Average Codeword Length:</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1621790" algn="l"/>
                  </a:tabLst>
                </a:pPr>
                <a:r>
                  <a:rPr lang="en-IN" sz="1800" b="1" dirty="0">
                    <a:effectLst/>
                    <a:ea typeface="Calibri" panose="020F0502020204030204" pitchFamily="34" charset="0"/>
                    <a:cs typeface="Times New Roman" panose="02020603050405020304" pitchFamily="18" charset="0"/>
                  </a:rPr>
                  <a:t>                                                           </a:t>
                </a:r>
                <a14:m>
                  <m:oMath xmlns:m="http://schemas.openxmlformats.org/officeDocument/2006/math">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1800" b="1">
                        <a:effectLst/>
                        <a:latin typeface="Cambria Math" panose="02040503050406030204" pitchFamily="18" charset="0"/>
                        <a:ea typeface="Calibri" panose="020F0502020204030204" pitchFamily="34" charset="0"/>
                        <a:cs typeface="Times New Roman" panose="02020603050405020304" pitchFamily="18" charset="0"/>
                      </a:rPr>
                      <m:t> = </m:t>
                    </m:r>
                    <m:nary>
                      <m:naryPr>
                        <m:chr m:val="∑"/>
                        <m:limLoc m:val="undOv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𝐢</m:t>
                        </m:r>
                        <m:r>
                          <a:rPr lang="en-US" sz="1800" b="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𝐍</m:t>
                        </m:r>
                      </m:sup>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𝐏</m:t>
                        </m:r>
                        <m:r>
                          <a:rPr lang="en-US" sz="1800" b="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US" sz="1800" b="1">
                            <a:effectLst/>
                            <a:latin typeface="Cambria Math" panose="02040503050406030204" pitchFamily="18" charset="0"/>
                            <a:ea typeface="Calibri" panose="020F0502020204030204" pitchFamily="34" charset="0"/>
                            <a:cs typeface="Times New Roman" panose="02020603050405020304" pitchFamily="18" charset="0"/>
                          </a:rPr>
                          <m:t>)</m:t>
                        </m:r>
                      </m:e>
                    </m:nary>
                    <m:r>
                      <a:rPr lang="en-US" sz="1800" b="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r>
                      <a:rPr lang="en-US" sz="1800" b="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US" sz="1800" b="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162179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Entropy: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1621790" algn="l"/>
                  </a:tabLst>
                </a:pPr>
                <a:r>
                  <a:rPr lang="en-IN" sz="1800" b="1" dirty="0">
                    <a:ea typeface="Calibri" panose="020F0502020204030204" pitchFamily="34" charset="0"/>
                    <a:cs typeface="Times New Roman" panose="02020603050405020304" pitchFamily="18" charset="0"/>
                  </a:rPr>
                  <a:t>                                                                  </a:t>
                </a:r>
                <a14:m>
                  <m:oMath xmlns:m="http://schemas.openxmlformats.org/officeDocument/2006/math">
                    <m:r>
                      <a:rPr lang="en-IN" sz="1800" b="1" i="1">
                        <a:effectLst/>
                        <a:latin typeface="Cambria Math" panose="02040503050406030204" pitchFamily="18" charset="0"/>
                        <a:ea typeface="Calibri" panose="020F0502020204030204" pitchFamily="34" charset="0"/>
                        <a:cs typeface="Times New Roman" panose="02020603050405020304" pitchFamily="18" charset="0"/>
                      </a:rPr>
                      <m:t>𝐇</m:t>
                    </m:r>
                    <m:r>
                      <a:rPr lang="en-IN" sz="1800" b="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𝐢</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𝐍</m:t>
                        </m:r>
                      </m:sup>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𝐏</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fName>
                          <m:e>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𝐏</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𝐒𝐢</m:t>
                                        </m:r>
                                      </m:e>
                                    </m:d>
                                  </m:den>
                                </m:f>
                              </m:e>
                            </m:d>
                          </m:e>
                        </m:func>
                      </m:e>
                    </m:nary>
                  </m:oMath>
                </a14:m>
                <a:endParaRPr lang="en-IN" sz="1800" b="1" dirty="0">
                  <a:effectLst/>
                  <a:ea typeface="Calibri" panose="020F0502020204030204" pitchFamily="34" charset="0"/>
                  <a:cs typeface="Times New Roman" panose="02020603050405020304" pitchFamily="18" charset="0"/>
                </a:endParaRPr>
              </a:p>
              <a:p>
                <a:pPr>
                  <a:lnSpc>
                    <a:spcPct val="115000"/>
                  </a:lnSpc>
                  <a:spcAft>
                    <a:spcPts val="1000"/>
                  </a:spcAft>
                  <a:tabLst>
                    <a:tab pos="162179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Coding Efficiency: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1621790" algn="l"/>
                  </a:tabLst>
                </a:pPr>
                <a14:m>
                  <m:oMath xmlns:m="http://schemas.openxmlformats.org/officeDocument/2006/math">
                    <m:r>
                      <a:rPr lang="en-IN" sz="1800" b="1" i="1">
                        <a:effectLst/>
                        <a:latin typeface="Cambria Math" panose="02040503050406030204" pitchFamily="18" charset="0"/>
                        <a:ea typeface="Calibri" panose="020F0502020204030204" pitchFamily="34" charset="0"/>
                        <a:cs typeface="Times New Roman" panose="02020603050405020304" pitchFamily="18" charset="0"/>
                      </a:rPr>
                      <m:t>𝛈</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𝐇</m:t>
                            </m:r>
                          </m:num>
                          <m:den>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1800" b="1">
                                <a:effectLst/>
                                <a:latin typeface="Cambria Math" panose="02040503050406030204" pitchFamily="18" charset="0"/>
                                <a:ea typeface="Calibri" panose="020F0502020204030204" pitchFamily="34" charset="0"/>
                                <a:cs typeface="Times New Roman" panose="02020603050405020304" pitchFamily="18" charset="0"/>
                              </a:rPr>
                              <m:t> </m:t>
                            </m:r>
                          </m:den>
                        </m:f>
                      </m:e>
                    </m:d>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𝟏𝟎𝟎</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162179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Variance: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1621790" algn="l"/>
                  </a:tabLst>
                </a:pPr>
                <a14:m>
                  <m:oMath xmlns:m="http://schemas.openxmlformats.org/officeDocument/2006/math">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𝛔</m:t>
                        </m:r>
                      </m:e>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r>
                      <a:rPr lang="en-IN" sz="1800" b="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𝐢</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𝐍</m:t>
                        </m:r>
                      </m:sup>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𝐏</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𝐋</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𝐒𝐢</m:t>
                                    </m:r>
                                  </m:e>
                                </m:d>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1800" b="1">
                                    <a:effectLst/>
                                    <a:latin typeface="Cambria Math" panose="02040503050406030204" pitchFamily="18" charset="0"/>
                                    <a:ea typeface="Calibri" panose="020F0502020204030204" pitchFamily="34" charset="0"/>
                                    <a:cs typeface="Times New Roman" panose="02020603050405020304" pitchFamily="18" charset="0"/>
                                  </a:rPr>
                                  <m:t> </m:t>
                                </m:r>
                              </m:e>
                            </m:d>
                          </m:e>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e>
                    </m:nary>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162179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pPr marL="0" indent="0" algn="just">
                  <a:lnSpc>
                    <a:spcPct val="115000"/>
                  </a:lnSpc>
                  <a:spcAft>
                    <a:spcPts val="1000"/>
                  </a:spcAft>
                  <a:buNone/>
                  <a:tabLst>
                    <a:tab pos="162179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162179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5556D47C-C944-1CCC-604C-003E2ED58445}"/>
                  </a:ext>
                </a:extLst>
              </p:cNvPr>
              <p:cNvSpPr>
                <a:spLocks noGrp="1" noRot="1" noChangeAspect="1" noMove="1" noResize="1" noEditPoints="1" noAdjustHandles="1" noChangeArrowheads="1" noChangeShapeType="1" noTextEdit="1"/>
              </p:cNvSpPr>
              <p:nvPr>
                <p:ph idx="1"/>
              </p:nvPr>
            </p:nvSpPr>
            <p:spPr>
              <a:blipFill>
                <a:blip r:embed="rId2"/>
                <a:stretch>
                  <a:fillRect l="-278" t="-539" b="-6199"/>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8D9A1A03-CFB1-8170-1B45-043BE4ED4DAF}"/>
              </a:ext>
            </a:extLst>
          </p:cNvPr>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val="393831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4BE3E123-7BF7-20BC-6033-EB11182A02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ADFC9A4-549E-0693-975D-13645F57CFF1}"/>
              </a:ext>
            </a:extLst>
          </p:cNvPr>
          <p:cNvSpPr>
            <a:spLocks noGrp="1"/>
          </p:cNvSpPr>
          <p:nvPr>
            <p:ph type="title"/>
          </p:nvPr>
        </p:nvSpPr>
        <p:spPr/>
        <p:txBody>
          <a:bodyPr/>
          <a:lstStyle/>
          <a:p>
            <a:r>
              <a:rPr lang="en-US" dirty="0"/>
              <a:t>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E9BF329-6C7F-F129-5BEE-3CDC161EBAE1}"/>
                  </a:ext>
                </a:extLst>
              </p:cNvPr>
              <p:cNvSpPr>
                <a:spLocks noGrp="1"/>
              </p:cNvSpPr>
              <p:nvPr>
                <p:ph idx="1"/>
              </p:nvPr>
            </p:nvSpPr>
            <p:spPr/>
            <p:txBody>
              <a:bodyPr>
                <a:normAutofit/>
              </a:bodyPr>
              <a:lstStyle/>
              <a:p>
                <a:pPr>
                  <a:lnSpc>
                    <a:spcPct val="115000"/>
                  </a:lnSpc>
                  <a:spcAft>
                    <a:spcPts val="1000"/>
                  </a:spcAft>
                  <a:tabLst>
                    <a:tab pos="162179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Coding Efficiency: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1621790" algn="l"/>
                  </a:tabLst>
                </a:pPr>
                <a14:m>
                  <m:oMath xmlns:m="http://schemas.openxmlformats.org/officeDocument/2006/math">
                    <m:r>
                      <a:rPr lang="en-IN" sz="1800" b="1" i="1">
                        <a:effectLst/>
                        <a:latin typeface="Cambria Math" panose="02040503050406030204" pitchFamily="18" charset="0"/>
                        <a:ea typeface="Calibri" panose="020F0502020204030204" pitchFamily="34" charset="0"/>
                        <a:cs typeface="Times New Roman" panose="02020603050405020304" pitchFamily="18" charset="0"/>
                      </a:rPr>
                      <m:t>𝛈</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𝐇</m:t>
                            </m:r>
                          </m:num>
                          <m:den>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1800" b="1">
                                <a:effectLst/>
                                <a:latin typeface="Cambria Math" panose="02040503050406030204" pitchFamily="18" charset="0"/>
                                <a:ea typeface="Calibri" panose="020F0502020204030204" pitchFamily="34" charset="0"/>
                                <a:cs typeface="Times New Roman" panose="02020603050405020304" pitchFamily="18" charset="0"/>
                              </a:rPr>
                              <m:t> </m:t>
                            </m:r>
                          </m:den>
                        </m:f>
                      </m:e>
                    </m:d>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𝟏𝟎𝟎</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162179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Variance: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1621790" algn="l"/>
                  </a:tabLst>
                </a:pPr>
                <a14:m>
                  <m:oMath xmlns:m="http://schemas.openxmlformats.org/officeDocument/2006/math">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𝛔</m:t>
                        </m:r>
                      </m:e>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r>
                      <a:rPr lang="en-IN" sz="1800" b="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𝐢</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𝐍</m:t>
                        </m:r>
                      </m:sup>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𝐏</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𝐋</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𝐒𝐢</m:t>
                                    </m:r>
                                  </m:e>
                                </m:d>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1800" b="1">
                                    <a:effectLst/>
                                    <a:latin typeface="Cambria Math" panose="02040503050406030204" pitchFamily="18" charset="0"/>
                                    <a:ea typeface="Calibri" panose="020F0502020204030204" pitchFamily="34" charset="0"/>
                                    <a:cs typeface="Times New Roman" panose="02020603050405020304" pitchFamily="18" charset="0"/>
                                  </a:rPr>
                                  <m:t> </m:t>
                                </m:r>
                              </m:e>
                            </m:d>
                          </m:e>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e>
                    </m:nary>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162179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8E9BF329-6C7F-F129-5BEE-3CDC161EBAE1}"/>
                  </a:ext>
                </a:extLst>
              </p:cNvPr>
              <p:cNvSpPr>
                <a:spLocks noGrp="1" noRot="1" noChangeAspect="1" noMove="1" noResize="1" noEditPoints="1" noAdjustHandles="1" noChangeArrowheads="1" noChangeShapeType="1" noTextEdit="1"/>
              </p:cNvSpPr>
              <p:nvPr>
                <p:ph idx="1"/>
              </p:nvPr>
            </p:nvSpPr>
            <p:spPr>
              <a:blipFill>
                <a:blip r:embed="rId2"/>
                <a:stretch>
                  <a:fillRect l="-333" t="-40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BE6C0525-D11B-83E3-585B-96245EC3C09C}"/>
              </a:ext>
            </a:extLst>
          </p:cNvPr>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val="1825145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pic>
        <p:nvPicPr>
          <p:cNvPr id="7" name="Content Placeholder 6">
            <a:extLst>
              <a:ext uri="{FF2B5EF4-FFF2-40B4-BE49-F238E27FC236}">
                <a16:creationId xmlns:a16="http://schemas.microsoft.com/office/drawing/2014/main" xmlns="" id="{01A4EADA-9EA1-EF34-A73D-B287CB443F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646" y="1409718"/>
            <a:ext cx="3741916" cy="3352800"/>
          </a:xfrm>
        </p:spPr>
      </p:pic>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pic>
        <p:nvPicPr>
          <p:cNvPr id="9" name="Picture 8">
            <a:extLst>
              <a:ext uri="{FF2B5EF4-FFF2-40B4-BE49-F238E27FC236}">
                <a16:creationId xmlns:a16="http://schemas.microsoft.com/office/drawing/2014/main" xmlns="" id="{284EE1B0-B02B-F386-E07D-E4D6ADCBA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1800" y="1417638"/>
            <a:ext cx="3741916" cy="3352800"/>
          </a:xfrm>
          <a:prstGeom prst="rect">
            <a:avLst/>
          </a:prstGeom>
        </p:spPr>
      </p:pic>
      <p:pic>
        <p:nvPicPr>
          <p:cNvPr id="11" name="Picture 10">
            <a:extLst>
              <a:ext uri="{FF2B5EF4-FFF2-40B4-BE49-F238E27FC236}">
                <a16:creationId xmlns:a16="http://schemas.microsoft.com/office/drawing/2014/main" xmlns="" id="{D576325A-8BF0-C040-8261-646A8F317A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1954" y="1383509"/>
            <a:ext cx="3780006" cy="3386929"/>
          </a:xfrm>
          <a:prstGeom prst="rect">
            <a:avLst/>
          </a:prstGeom>
        </p:spPr>
      </p:pic>
      <p:pic>
        <p:nvPicPr>
          <p:cNvPr id="13" name="Picture 12">
            <a:extLst>
              <a:ext uri="{FF2B5EF4-FFF2-40B4-BE49-F238E27FC236}">
                <a16:creationId xmlns:a16="http://schemas.microsoft.com/office/drawing/2014/main" xmlns="" id="{64CF4BB7-7C0A-20FB-5C4B-577173C744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646" y="5130199"/>
            <a:ext cx="6362700" cy="933450"/>
          </a:xfrm>
          <a:prstGeom prst="rect">
            <a:avLst/>
          </a:prstGeom>
        </p:spPr>
      </p:pic>
    </p:spTree>
    <p:extLst>
      <p:ext uri="{BB962C8B-B14F-4D97-AF65-F5344CB8AC3E}">
        <p14:creationId xmlns:p14="http://schemas.microsoft.com/office/powerpoint/2010/main" val="2440275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A400FE-8A73-945D-8091-E1771DBA8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6C6A85D-3067-C411-A832-F48CE08CD99E}"/>
              </a:ext>
            </a:extLst>
          </p:cNvPr>
          <p:cNvSpPr>
            <a:spLocks noGrp="1"/>
          </p:cNvSpPr>
          <p:nvPr>
            <p:ph type="title"/>
          </p:nvPr>
        </p:nvSpPr>
        <p:spPr/>
        <p:txBody>
          <a:bodyPr/>
          <a:lstStyle/>
          <a:p>
            <a:r>
              <a:rPr lang="en-US" dirty="0"/>
              <a:t>Results and Discussions</a:t>
            </a:r>
          </a:p>
        </p:txBody>
      </p:sp>
      <p:sp>
        <p:nvSpPr>
          <p:cNvPr id="4" name="Footer Placeholder 3">
            <a:extLst>
              <a:ext uri="{FF2B5EF4-FFF2-40B4-BE49-F238E27FC236}">
                <a16:creationId xmlns:a16="http://schemas.microsoft.com/office/drawing/2014/main" xmlns="" id="{2C4048A0-1624-46D2-DB31-CF5A4533B52A}"/>
              </a:ext>
            </a:extLst>
          </p:cNvPr>
          <p:cNvSpPr>
            <a:spLocks noGrp="1"/>
          </p:cNvSpPr>
          <p:nvPr>
            <p:ph type="ftr" sz="quarter" idx="11"/>
          </p:nvPr>
        </p:nvSpPr>
        <p:spPr>
          <a:xfrm>
            <a:off x="3492500" y="6356355"/>
            <a:ext cx="5207000" cy="501645"/>
          </a:xfrm>
        </p:spPr>
        <p:txBody>
          <a:bodyPr/>
          <a:lstStyle/>
          <a:p>
            <a:r>
              <a:rPr lang="en-US" dirty="0"/>
              <a:t>Digital Communication - Skill based Assessment </a:t>
            </a:r>
          </a:p>
        </p:txBody>
      </p:sp>
      <p:sp>
        <p:nvSpPr>
          <p:cNvPr id="9" name="Content Placeholder 8">
            <a:extLst>
              <a:ext uri="{FF2B5EF4-FFF2-40B4-BE49-F238E27FC236}">
                <a16:creationId xmlns:a16="http://schemas.microsoft.com/office/drawing/2014/main" xmlns="" id="{51A9F1B3-830C-4319-EB29-3DBB04919B2F}"/>
              </a:ext>
            </a:extLst>
          </p:cNvPr>
          <p:cNvSpPr>
            <a:spLocks noGrp="1"/>
          </p:cNvSpPr>
          <p:nvPr>
            <p:ph idx="1"/>
          </p:nvPr>
        </p:nvSpPr>
        <p:spPr/>
        <p:txBody>
          <a:bodyPr/>
          <a:lstStyle/>
          <a:p>
            <a:pPr marL="0" indent="0">
              <a:buNone/>
            </a:pPr>
            <a:r>
              <a:rPr lang="en-IN" b="1" dirty="0"/>
              <a:t>Input Data taken from PhysioNet</a:t>
            </a:r>
          </a:p>
          <a:p>
            <a:pPr marL="0" indent="0">
              <a:buNone/>
            </a:pPr>
            <a:r>
              <a:rPr lang="en-US" b="0" i="0" dirty="0">
                <a:solidFill>
                  <a:srgbClr val="212529"/>
                </a:solidFill>
                <a:effectLst/>
                <a:latin typeface="-apple-system"/>
              </a:rPr>
              <a:t>The data comprises 18 long-term recordings of single-lead ECGs and associated 3-axis accelerometer data, collected from 15 subjects (9 female, 6 male) aged between 21 to 83 years. Recordings were carried out between August 2018 and October 2019 while the subjects were undertaking ordinary everyday activities</a:t>
            </a:r>
            <a:r>
              <a:rPr lang="en-IN" b="1" i="0" dirty="0">
                <a:solidFill>
                  <a:srgbClr val="212529"/>
                </a:solidFill>
                <a:effectLst/>
                <a:latin typeface="-apple-system"/>
              </a:rPr>
              <a:t>.</a:t>
            </a:r>
            <a:endParaRPr lang="en-IN" b="1" dirty="0"/>
          </a:p>
        </p:txBody>
      </p:sp>
    </p:spTree>
    <p:extLst>
      <p:ext uri="{BB962C8B-B14F-4D97-AF65-F5344CB8AC3E}">
        <p14:creationId xmlns:p14="http://schemas.microsoft.com/office/powerpoint/2010/main" val="201386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endParaRPr lang="en-IN" dirty="0"/>
          </a:p>
        </p:txBody>
      </p:sp>
      <p:sp>
        <p:nvSpPr>
          <p:cNvPr id="3" name="Content Placeholder 2"/>
          <p:cNvSpPr>
            <a:spLocks noGrp="1"/>
          </p:cNvSpPr>
          <p:nvPr>
            <p:ph idx="1"/>
          </p:nvPr>
        </p:nvSpPr>
        <p:spPr/>
        <p:txBody>
          <a:bodyPr>
            <a:normAutofit/>
          </a:bodyPr>
          <a:lstStyle/>
          <a:p>
            <a:r>
              <a:rPr lang="en-US" dirty="0"/>
              <a:t>The Huffman algorithm effectively compresses ECG signals, enabling efficient storage and transmission while preserving data integrity. This approach enhances real-time monitoring and supports advancements in telemedicine.</a:t>
            </a:r>
            <a:endParaRPr lang="en-IN" dirty="0"/>
          </a:p>
        </p:txBody>
      </p:sp>
      <p:sp>
        <p:nvSpPr>
          <p:cNvPr id="4" name="Footer Placeholder 3"/>
          <p:cNvSpPr>
            <a:spLocks noGrp="1"/>
          </p:cNvSpPr>
          <p:nvPr>
            <p:ph type="ftr" sz="quarter" idx="11"/>
          </p:nvPr>
        </p:nvSpPr>
        <p:spPr>
          <a:xfrm>
            <a:off x="4165600" y="6356355"/>
            <a:ext cx="5054600" cy="365125"/>
          </a:xfrm>
        </p:spPr>
        <p:txBody>
          <a:bodyPr/>
          <a:lstStyle/>
          <a:p>
            <a:r>
              <a:rPr lang="en-US" dirty="0"/>
              <a:t>Digital Communication - Skill based Assessment </a:t>
            </a:r>
          </a:p>
        </p:txBody>
      </p:sp>
    </p:spTree>
    <p:extLst>
      <p:ext uri="{BB962C8B-B14F-4D97-AF65-F5344CB8AC3E}">
        <p14:creationId xmlns:p14="http://schemas.microsoft.com/office/powerpoint/2010/main" val="2041309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lstStyle/>
          <a:p>
            <a:r>
              <a:rPr lang="en-IN" dirty="0">
                <a:hlinkClick r:id="rId2"/>
              </a:rPr>
              <a:t>https://ijettjournal.org/Volume-72/Issue-2/IJETT-V72I2P121.pdf</a:t>
            </a:r>
            <a:endParaRPr lang="en-IN" dirty="0"/>
          </a:p>
          <a:p>
            <a:r>
              <a:rPr lang="en-IN" dirty="0">
                <a:hlinkClick r:id="rId3"/>
              </a:rPr>
              <a:t>https://www.geeksforgeeks.org/huffman-coding-greedy-algo-3/</a:t>
            </a:r>
            <a:endParaRPr lang="en-IN" dirty="0"/>
          </a:p>
          <a:p>
            <a:r>
              <a:rPr lang="en-IN" dirty="0">
                <a:hlinkClick r:id="rId4"/>
              </a:rPr>
              <a:t>https://www.nature.com/articles/s41598-024-68022-5</a:t>
            </a:r>
            <a:endParaRPr lang="en-IN" dirty="0"/>
          </a:p>
          <a:p>
            <a:r>
              <a:rPr lang="en-IN" dirty="0">
                <a:hlinkClick r:id="rId5"/>
              </a:rPr>
              <a:t>https://pmc.ncbi.nlm.nih.gov/articles/PMC7147367/</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a:xfrm>
            <a:off x="4165600" y="6356355"/>
            <a:ext cx="5283200" cy="273045"/>
          </a:xfrm>
        </p:spPr>
        <p:txBody>
          <a:bodyPr/>
          <a:lstStyle/>
          <a:p>
            <a:r>
              <a:rPr lang="en-US" dirty="0"/>
              <a:t>Digital Communication - Skill based Assessment </a:t>
            </a:r>
          </a:p>
        </p:txBody>
      </p:sp>
    </p:spTree>
    <p:extLst>
      <p:ext uri="{BB962C8B-B14F-4D97-AF65-F5344CB8AC3E}">
        <p14:creationId xmlns:p14="http://schemas.microsoft.com/office/powerpoint/2010/main" val="113196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EB66102E-7AEF-06C0-7E19-36464CF1145B}"/>
              </a:ext>
            </a:extLst>
          </p:cNvPr>
          <p:cNvSpPr>
            <a:spLocks noGrp="1"/>
          </p:cNvSpPr>
          <p:nvPr>
            <p:ph type="ftr" sz="quarter" idx="11"/>
          </p:nvPr>
        </p:nvSpPr>
        <p:spPr>
          <a:xfrm>
            <a:off x="4267200" y="6096010"/>
            <a:ext cx="3860800" cy="365125"/>
          </a:xfrm>
        </p:spPr>
        <p:txBody>
          <a:bodyPr/>
          <a:lstStyle/>
          <a:p>
            <a:r>
              <a:rPr lang="en-US" dirty="0"/>
              <a:t>Digital Communication - Skill based Assessment </a:t>
            </a:r>
          </a:p>
        </p:txBody>
      </p:sp>
      <p:sp>
        <p:nvSpPr>
          <p:cNvPr id="10" name="Title 1">
            <a:extLst>
              <a:ext uri="{FF2B5EF4-FFF2-40B4-BE49-F238E27FC236}">
                <a16:creationId xmlns:a16="http://schemas.microsoft.com/office/drawing/2014/main" xmlns="" id="{3196755B-65EF-CD32-DD8F-BCAFD49C602A}"/>
              </a:ext>
            </a:extLst>
          </p:cNvPr>
          <p:cNvSpPr txBox="1">
            <a:spLocks/>
          </p:cNvSpPr>
          <p:nvPr/>
        </p:nvSpPr>
        <p:spPr>
          <a:xfrm>
            <a:off x="762000" y="427038"/>
            <a:ext cx="10972800" cy="1143000"/>
          </a:xfrm>
          <a:prstGeom prst="rect">
            <a:avLst/>
          </a:prstGeom>
        </p:spPr>
        <p:txBody>
          <a:bodyPr/>
          <a:lst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a:lstStyle>
          <a:p>
            <a:r>
              <a:rPr lang="en-US"/>
              <a:t>Acknowledgements</a:t>
            </a:r>
            <a:endParaRPr lang="en-IN" dirty="0"/>
          </a:p>
        </p:txBody>
      </p:sp>
      <p:sp>
        <p:nvSpPr>
          <p:cNvPr id="11" name="Content Placeholder 2">
            <a:extLst>
              <a:ext uri="{FF2B5EF4-FFF2-40B4-BE49-F238E27FC236}">
                <a16:creationId xmlns:a16="http://schemas.microsoft.com/office/drawing/2014/main" xmlns="" id="{E9AEE11C-0F48-33DA-AF9E-938E428A7A4C}"/>
              </a:ext>
            </a:extLst>
          </p:cNvPr>
          <p:cNvSpPr txBox="1">
            <a:spLocks/>
          </p:cNvSpPr>
          <p:nvPr/>
        </p:nvSpPr>
        <p:spPr>
          <a:xfrm>
            <a:off x="762000" y="1752605"/>
            <a:ext cx="109728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acknowledge my gratitude and thank to all my teacher, friends and my family members for their constant encouragement.</a:t>
            </a:r>
            <a:endParaRPr lang="en-IN" dirty="0"/>
          </a:p>
        </p:txBody>
      </p:sp>
    </p:spTree>
    <p:extLst>
      <p:ext uri="{BB962C8B-B14F-4D97-AF65-F5344CB8AC3E}">
        <p14:creationId xmlns:p14="http://schemas.microsoft.com/office/powerpoint/2010/main" val="2503748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IN" dirty="0"/>
          </a:p>
        </p:txBody>
      </p:sp>
      <p:sp>
        <p:nvSpPr>
          <p:cNvPr id="3" name="Content Placeholder 2"/>
          <p:cNvSpPr>
            <a:spLocks noGrp="1"/>
          </p:cNvSpPr>
          <p:nvPr>
            <p:ph idx="1"/>
          </p:nvPr>
        </p:nvSpPr>
        <p:spPr/>
        <p:txBody>
          <a:bodyPr>
            <a:normAutofit lnSpcReduction="10000"/>
          </a:bodyPr>
          <a:lstStyle/>
          <a:p>
            <a:r>
              <a:rPr lang="en-US" dirty="0"/>
              <a:t>Introduction</a:t>
            </a:r>
          </a:p>
          <a:p>
            <a:r>
              <a:rPr lang="en-US" dirty="0"/>
              <a:t>Problem Statement</a:t>
            </a:r>
          </a:p>
          <a:p>
            <a:r>
              <a:rPr lang="en-US" dirty="0"/>
              <a:t>Market Survey</a:t>
            </a:r>
          </a:p>
          <a:p>
            <a:r>
              <a:rPr lang="en-US" dirty="0"/>
              <a:t>Methodology</a:t>
            </a:r>
          </a:p>
          <a:p>
            <a:r>
              <a:rPr lang="en-US" dirty="0"/>
              <a:t>Results and Discussions</a:t>
            </a:r>
          </a:p>
          <a:p>
            <a:r>
              <a:rPr lang="en-US" dirty="0"/>
              <a:t>Conclusions</a:t>
            </a:r>
          </a:p>
          <a:p>
            <a:r>
              <a:rPr lang="en-US" dirty="0"/>
              <a:t>References</a:t>
            </a:r>
          </a:p>
          <a:p>
            <a:r>
              <a:rPr lang="en-US" dirty="0"/>
              <a:t>Acknowledgements </a:t>
            </a:r>
          </a:p>
          <a:p>
            <a:endParaRPr lang="en-IN"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val="315906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This project focuses on the compression and analysis of an Electrocardiogram (ECG) signal using </a:t>
            </a:r>
            <a:r>
              <a:rPr lang="en-US" dirty="0" err="1"/>
              <a:t>lossy</a:t>
            </a:r>
            <a:r>
              <a:rPr lang="en-US" dirty="0"/>
              <a:t> compression and Huffman coding. </a:t>
            </a:r>
            <a:endParaRPr lang="en-US" dirty="0" smtClean="0"/>
          </a:p>
          <a:p>
            <a:r>
              <a:rPr lang="en-US" dirty="0" smtClean="0"/>
              <a:t>ECG </a:t>
            </a:r>
            <a:r>
              <a:rPr lang="en-US" dirty="0"/>
              <a:t>signals, commonly used in medical diagnostics to monitor heart activity, can contain vast amounts of data that require efficient storage and transmission. </a:t>
            </a:r>
            <a:endParaRPr lang="en-US" dirty="0" smtClean="0"/>
          </a:p>
          <a:p>
            <a:r>
              <a:rPr lang="en-US" dirty="0" smtClean="0"/>
              <a:t>This </a:t>
            </a:r>
            <a:r>
              <a:rPr lang="en-US" dirty="0"/>
              <a:t>project implements a method to reduce data size through quantization (a form of </a:t>
            </a:r>
            <a:r>
              <a:rPr lang="en-US" dirty="0" err="1"/>
              <a:t>lossy</a:t>
            </a:r>
            <a:r>
              <a:rPr lang="en-US" dirty="0"/>
              <a:t> compression), followed by Huffman encoding, an entropy-based algorithm that assigns shorter binary codes to frequently occurring values.</a:t>
            </a:r>
            <a:endParaRPr lang="en-IN"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val="2385333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28600" y="1219200"/>
            <a:ext cx="8610600" cy="4876800"/>
          </a:xfrm>
        </p:spPr>
        <p:txBody>
          <a:bodyPr>
            <a:normAutofit/>
          </a:bodyPr>
          <a:lstStyle/>
          <a:p>
            <a:pPr marL="0" indent="0">
              <a:buNone/>
            </a:pPr>
            <a:r>
              <a:rPr lang="en-US" dirty="0" smtClean="0"/>
              <a:t>About an </a:t>
            </a:r>
            <a:r>
              <a:rPr lang="en-US" dirty="0"/>
              <a:t>ECG </a:t>
            </a:r>
            <a:r>
              <a:rPr lang="en-US" dirty="0" smtClean="0"/>
              <a:t>Signal</a:t>
            </a:r>
            <a:endParaRPr lang="en-US" dirty="0"/>
          </a:p>
          <a:p>
            <a:r>
              <a:rPr lang="en-US" dirty="0"/>
              <a:t>An ECG (Electrocardiogram) signal is a record of the heart's electrical activity over time, captured by electrodes placed on the skin to assess heart health</a:t>
            </a:r>
            <a:r>
              <a:rPr lang="en-US" dirty="0" smtClean="0"/>
              <a:t>.</a:t>
            </a:r>
          </a:p>
          <a:p>
            <a:r>
              <a:rPr lang="en-US" dirty="0" smtClean="0"/>
              <a:t> </a:t>
            </a:r>
            <a:r>
              <a:rPr lang="en-US" dirty="0"/>
              <a:t>The signal comprises waves and intervals that correspond to various phases of the heart's electrical cycle.</a:t>
            </a:r>
          </a:p>
          <a:p>
            <a:endParaRPr lang="en-IN"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pic>
        <p:nvPicPr>
          <p:cNvPr id="6" name="Picture 3">
            <a:hlinkClick r:id="" action="ppaction://media"/>
            <a:extLst>
              <a:ext uri="{FF2B5EF4-FFF2-40B4-BE49-F238E27FC236}">
                <a16:creationId xmlns:a16="http://schemas.microsoft.com/office/drawing/2014/main" xmlns="" id="{E3DBCFD4-9176-AB74-12A8-B0A3E20E9257}"/>
              </a:ext>
            </a:extLst>
          </p:cNvPr>
          <p:cNvPicPr>
            <a:picLocks noChangeAspect="1"/>
          </p:cNvPicPr>
          <p:nvPr>
            <a:videoFile r:link="rId2"/>
            <p:extLst>
              <p:ext uri="{DAA4B4D4-6D71-4841-9C94-3DE7FCFB9230}">
                <p14:media xmlns:p14="http://schemas.microsoft.com/office/powerpoint/2010/main" r:embed="rId1"/>
              </p:ext>
            </p:extLst>
          </p:nvPr>
        </p:nvPicPr>
        <p:blipFill>
          <a:blip r:embed="rId4"/>
          <a:srcRect/>
          <a:stretch>
            <a:fillRect/>
          </a:stretch>
        </p:blipFill>
        <p:spPr>
          <a:xfrm>
            <a:off x="8815137" y="1474242"/>
            <a:ext cx="3152250" cy="1775915"/>
          </a:xfrm>
          <a:prstGeom prst="rect">
            <a:avLst/>
          </a:prstGeom>
        </p:spPr>
      </p:pic>
      <p:pic>
        <p:nvPicPr>
          <p:cNvPr id="8" name="Picture 7"/>
          <p:cNvPicPr>
            <a:picLocks noChangeAspect="1"/>
          </p:cNvPicPr>
          <p:nvPr/>
        </p:nvPicPr>
        <p:blipFill>
          <a:blip r:embed="rId5"/>
          <a:stretch>
            <a:fillRect/>
          </a:stretch>
        </p:blipFill>
        <p:spPr>
          <a:xfrm>
            <a:off x="8935174" y="3510513"/>
            <a:ext cx="3032213" cy="2433088"/>
          </a:xfrm>
          <a:prstGeom prst="rect">
            <a:avLst/>
          </a:prstGeom>
        </p:spPr>
      </p:pic>
    </p:spTree>
    <p:extLst>
      <p:ext uri="{BB962C8B-B14F-4D97-AF65-F5344CB8AC3E}">
        <p14:creationId xmlns:p14="http://schemas.microsoft.com/office/powerpoint/2010/main" val="113371644"/>
      </p:ext>
    </p:extLst>
  </p:cSld>
  <p:clrMapOvr>
    <a:masterClrMapping/>
  </p:clrMapOvr>
  <p:timing>
    <p:tnLst>
      <p:par>
        <p:cTn id="1" dur="indefinite" restart="never" nodeType="tmRoot">
          <p:childTnLst>
            <p:video>
              <p:cMediaNode vol="0">
                <p:cTn id="2" fill="hold" display="0">
                  <p:stCondLst>
                    <p:cond delay="indefinite"/>
                  </p:stCondLst>
                </p:cTn>
                <p:tgtEl>
                  <p:spTgt spid="6"/>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5E934-3ECA-CCA5-FA97-4848874152B8}"/>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F906BD9D-0504-6979-3E4C-1ADEB8ACE5F7}"/>
              </a:ext>
            </a:extLst>
          </p:cNvPr>
          <p:cNvSpPr>
            <a:spLocks noGrp="1"/>
          </p:cNvSpPr>
          <p:nvPr>
            <p:ph idx="1"/>
          </p:nvPr>
        </p:nvSpPr>
        <p:spPr/>
        <p:txBody>
          <a:bodyPr>
            <a:normAutofit lnSpcReduction="10000"/>
          </a:bodyPr>
          <a:lstStyle/>
          <a:p>
            <a:endParaRPr lang="en-US" dirty="0"/>
          </a:p>
          <a:p>
            <a:r>
              <a:rPr lang="en-US" dirty="0"/>
              <a:t>Continuous ECG monitoring generates large data volumes, posing challenges in storage and transmission, especially in remote health and telemedicine. </a:t>
            </a:r>
            <a:endParaRPr lang="en-US" dirty="0" smtClean="0"/>
          </a:p>
          <a:p>
            <a:r>
              <a:rPr lang="en-US" dirty="0" smtClean="0"/>
              <a:t>This </a:t>
            </a:r>
            <a:r>
              <a:rPr lang="en-US" dirty="0"/>
              <a:t>project utilizes Huffman coding for efficient, lossless compression of ECG signals, significantly reducing data size while maintaining quality. </a:t>
            </a:r>
            <a:endParaRPr lang="en-US" dirty="0" smtClean="0"/>
          </a:p>
          <a:p>
            <a:r>
              <a:rPr lang="en-US" dirty="0" smtClean="0"/>
              <a:t>This </a:t>
            </a:r>
            <a:r>
              <a:rPr lang="en-US" dirty="0"/>
              <a:t>approach enables reliable, cost-effective data handling in healthcare systems.</a:t>
            </a:r>
          </a:p>
        </p:txBody>
      </p:sp>
      <p:sp>
        <p:nvSpPr>
          <p:cNvPr id="4" name="Footer Placeholder 3">
            <a:extLst>
              <a:ext uri="{FF2B5EF4-FFF2-40B4-BE49-F238E27FC236}">
                <a16:creationId xmlns:a16="http://schemas.microsoft.com/office/drawing/2014/main" xmlns="" id="{55CF40A9-3C00-894C-AB5A-D802B8B7070F}"/>
              </a:ext>
            </a:extLst>
          </p:cNvPr>
          <p:cNvSpPr>
            <a:spLocks noGrp="1"/>
          </p:cNvSpPr>
          <p:nvPr>
            <p:ph type="ftr" sz="quarter" idx="11"/>
          </p:nvPr>
        </p:nvSpPr>
        <p:spPr>
          <a:xfrm>
            <a:off x="4114800" y="6173792"/>
            <a:ext cx="3860800" cy="365125"/>
          </a:xfrm>
        </p:spPr>
        <p:txBody>
          <a:bodyPr/>
          <a:lstStyle/>
          <a:p>
            <a:r>
              <a:rPr lang="en-US" dirty="0"/>
              <a:t>Digital Communication - Skill based Assessment </a:t>
            </a:r>
          </a:p>
        </p:txBody>
      </p:sp>
    </p:spTree>
    <p:extLst>
      <p:ext uri="{BB962C8B-B14F-4D97-AF65-F5344CB8AC3E}">
        <p14:creationId xmlns:p14="http://schemas.microsoft.com/office/powerpoint/2010/main" val="1915348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Survey</a:t>
            </a:r>
          </a:p>
        </p:txBody>
      </p:sp>
      <p:sp>
        <p:nvSpPr>
          <p:cNvPr id="3" name="Content Placeholder 2"/>
          <p:cNvSpPr>
            <a:spLocks noGrp="1"/>
          </p:cNvSpPr>
          <p:nvPr>
            <p:ph idx="1"/>
          </p:nvPr>
        </p:nvSpPr>
        <p:spPr/>
        <p:txBody>
          <a:bodyPr>
            <a:normAutofit fontScale="70000" lnSpcReduction="20000"/>
          </a:bodyPr>
          <a:lstStyle/>
          <a:p>
            <a:r>
              <a:rPr lang="en-US" b="1" dirty="0"/>
              <a:t>Huffman Coding with Quantization for ECG Signals</a:t>
            </a:r>
            <a:r>
              <a:rPr lang="en-US" dirty="0"/>
              <a:t>: This technique first applies quantization to reduce ECG signal precision, followed by encoding the quantized data with Huffman coding. It maintains a balance between data compression and signal fidelity, achieving a moderate compression ratio. This method is ideal for applications in telemedicine and remote monitoring devices where efficient data transmission and storage are critical but </a:t>
            </a:r>
            <a:r>
              <a:rPr lang="en-US" dirty="0" err="1"/>
              <a:t>lossy</a:t>
            </a:r>
            <a:r>
              <a:rPr lang="en-US" dirty="0"/>
              <a:t> compression is acceptable.</a:t>
            </a:r>
          </a:p>
          <a:p>
            <a:r>
              <a:rPr lang="en-US" b="1" dirty="0"/>
              <a:t>Adaptive Huffman Coding</a:t>
            </a:r>
            <a:r>
              <a:rPr lang="en-US" dirty="0"/>
              <a:t>: Unlike standard Huffman coding, adaptive Huffman coding dynamically updates the symbol encoding based on real-time changes in ECG data. This adaptability provides efficient, lossless compression suited for continuous monitoring in wearable ECG devices, where data patterns may vary significantly during different cardiac activities.</a:t>
            </a:r>
          </a:p>
          <a:p>
            <a:r>
              <a:rPr lang="en-US" b="1" dirty="0"/>
              <a:t>Predictive Coding with Huffman Encoding</a:t>
            </a:r>
            <a:r>
              <a:rPr lang="en-US" dirty="0"/>
              <a:t>: By using predictive coding to remove redundancy, followed by Huffman encoding of residuals, this technique optimizes compression ratios while preserving detailed ECG features. It’s particularly effective in applications where minimal data loss is critical, such as in early heart anomaly detection systems or critical care monitoring.</a:t>
            </a:r>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val="944350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Coding (ALAP)</a:t>
            </a:r>
          </a:p>
        </p:txBody>
      </p:sp>
      <p:sp>
        <p:nvSpPr>
          <p:cNvPr id="3" name="Content Placeholder 2"/>
          <p:cNvSpPr>
            <a:spLocks noGrp="1"/>
          </p:cNvSpPr>
          <p:nvPr>
            <p:ph idx="1"/>
          </p:nvPr>
        </p:nvSpPr>
        <p:spPr/>
        <p:txBody>
          <a:bodyPr>
            <a:normAutofit fontScale="92500" lnSpcReduction="20000"/>
          </a:bodyPr>
          <a:lstStyle/>
          <a:p>
            <a:r>
              <a:rPr lang="en-US" dirty="0"/>
              <a:t>Collect and preprocess raw ECG signals from standard databases, filtering noise and normalizing data.</a:t>
            </a:r>
          </a:p>
          <a:p>
            <a:r>
              <a:rPr lang="en-US" dirty="0"/>
              <a:t>Analyze the frequency of data values to construct a frequency table of unique values.</a:t>
            </a:r>
          </a:p>
          <a:p>
            <a:r>
              <a:rPr lang="en-US" dirty="0"/>
              <a:t>Build a Huffman tree from the frequency table and generate corresponding Huffman codes.</a:t>
            </a:r>
          </a:p>
          <a:p>
            <a:r>
              <a:rPr lang="en-US" dirty="0"/>
              <a:t>Compress the ECG data by replacing original values with their Huffman codes.</a:t>
            </a:r>
          </a:p>
          <a:p>
            <a:r>
              <a:rPr lang="en-US" dirty="0"/>
              <a:t>Evaluate the compression ratio, storage savings, and quality of the original and compressed signals, documenting findings and potential improvements.</a:t>
            </a:r>
            <a:endParaRPr lang="en-IN"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val="3846936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pic>
        <p:nvPicPr>
          <p:cNvPr id="2050" name="Picture 2" descr="The Flowchart of Huffman Algorithm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5485" y="1600200"/>
            <a:ext cx="346103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30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4BE3E123-7BF7-20BC-6033-EB11182A02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ADFC9A4-549E-0693-975D-13645F57CFF1}"/>
              </a:ext>
            </a:extLst>
          </p:cNvPr>
          <p:cNvSpPr>
            <a:spLocks noGrp="1"/>
          </p:cNvSpPr>
          <p:nvPr>
            <p:ph type="title"/>
          </p:nvPr>
        </p:nvSpPr>
        <p:spPr>
          <a:xfrm>
            <a:off x="228600" y="193078"/>
            <a:ext cx="10972800" cy="1143000"/>
          </a:xfrm>
        </p:spPr>
        <p:txBody>
          <a:bodyPr/>
          <a:lstStyle/>
          <a:p>
            <a:r>
              <a:rPr lang="en-US" dirty="0" smtClean="0"/>
              <a:t>Mathematical model</a:t>
            </a:r>
            <a:endParaRPr lang="en-US" dirty="0"/>
          </a:p>
        </p:txBody>
      </p:sp>
      <p:sp>
        <p:nvSpPr>
          <p:cNvPr id="4" name="Footer Placeholder 3">
            <a:extLst>
              <a:ext uri="{FF2B5EF4-FFF2-40B4-BE49-F238E27FC236}">
                <a16:creationId xmlns:a16="http://schemas.microsoft.com/office/drawing/2014/main" xmlns="" id="{BE6C0525-D11B-83E3-585B-96245EC3C09C}"/>
              </a:ext>
            </a:extLst>
          </p:cNvPr>
          <p:cNvSpPr>
            <a:spLocks noGrp="1"/>
          </p:cNvSpPr>
          <p:nvPr>
            <p:ph type="ftr" sz="quarter" idx="11"/>
          </p:nvPr>
        </p:nvSpPr>
        <p:spPr>
          <a:xfrm>
            <a:off x="4165600" y="6356355"/>
            <a:ext cx="5207000" cy="501645"/>
          </a:xfrm>
        </p:spPr>
        <p:txBody>
          <a:bodyPr/>
          <a:lstStyle/>
          <a:p>
            <a:r>
              <a:rPr lang="en-US" dirty="0"/>
              <a:t>Digital Communication - Skill based Assessment </a:t>
            </a:r>
          </a:p>
        </p:txBody>
      </p:sp>
      <p:sp>
        <p:nvSpPr>
          <p:cNvPr id="29" name="Rectangle 22"/>
          <p:cNvSpPr>
            <a:spLocks noChangeArrowheads="1"/>
          </p:cNvSpPr>
          <p:nvPr/>
        </p:nvSpPr>
        <p:spPr bwMode="auto">
          <a:xfrm>
            <a:off x="3505200" y="17924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85149"/>
            <a:ext cx="10192358" cy="3657600"/>
          </a:xfrm>
          <a:prstGeom prst="rect">
            <a:avLst/>
          </a:prstGeom>
        </p:spPr>
      </p:pic>
    </p:spTree>
    <p:extLst>
      <p:ext uri="{BB962C8B-B14F-4D97-AF65-F5344CB8AC3E}">
        <p14:creationId xmlns:p14="http://schemas.microsoft.com/office/powerpoint/2010/main" val="534632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1860</TotalTime>
  <Words>737</Words>
  <Application>Microsoft Office PowerPoint</Application>
  <PresentationFormat>Widescreen</PresentationFormat>
  <Paragraphs>92</Paragraphs>
  <Slides>16</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Cambria Math</vt:lpstr>
      <vt:lpstr>Times New Roman</vt:lpstr>
      <vt:lpstr>Office Theme</vt:lpstr>
      <vt:lpstr>Implementation Of Huffman Algorithm For ECG SIGNAL</vt:lpstr>
      <vt:lpstr>Outline</vt:lpstr>
      <vt:lpstr>Introduction</vt:lpstr>
      <vt:lpstr>Introduction</vt:lpstr>
      <vt:lpstr>PROBLEM STATEMENT</vt:lpstr>
      <vt:lpstr>Market Survey</vt:lpstr>
      <vt:lpstr>Huffman Coding (ALAP)</vt:lpstr>
      <vt:lpstr>Flowchart</vt:lpstr>
      <vt:lpstr>Mathematical model</vt:lpstr>
      <vt:lpstr>Huffman Coding (ALAP)</vt:lpstr>
      <vt:lpstr>Methodology</vt:lpstr>
      <vt:lpstr>Results and Discussions</vt:lpstr>
      <vt:lpstr>Results and Discussions</vt:lpstr>
      <vt:lpstr>Conclusions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CC-MAIN</dc:creator>
  <cp:lastModifiedBy>Microsoft account</cp:lastModifiedBy>
  <cp:revision>29</cp:revision>
  <dcterms:created xsi:type="dcterms:W3CDTF">2013-10-09T21:01:30Z</dcterms:created>
  <dcterms:modified xsi:type="dcterms:W3CDTF">2024-10-28T17:04:25Z</dcterms:modified>
</cp:coreProperties>
</file>