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0"/>
  </p:notesMasterIdLst>
  <p:sldIdLst>
    <p:sldId id="256" r:id="rId2"/>
    <p:sldId id="369" r:id="rId3"/>
    <p:sldId id="383" r:id="rId4"/>
    <p:sldId id="415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416" r:id="rId14"/>
    <p:sldId id="348" r:id="rId15"/>
    <p:sldId id="417" r:id="rId16"/>
    <p:sldId id="384" r:id="rId17"/>
    <p:sldId id="350" r:id="rId18"/>
    <p:sldId id="385" r:id="rId19"/>
    <p:sldId id="375" r:id="rId20"/>
    <p:sldId id="386" r:id="rId21"/>
    <p:sldId id="418" r:id="rId22"/>
    <p:sldId id="379" r:id="rId23"/>
    <p:sldId id="389" r:id="rId24"/>
    <p:sldId id="382" r:id="rId25"/>
    <p:sldId id="387" r:id="rId26"/>
    <p:sldId id="390" r:id="rId27"/>
    <p:sldId id="391" r:id="rId28"/>
    <p:sldId id="353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 snapToGrid="0"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5EC9F-4151-4818-864B-1E0100E0CFF7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565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9D580-7019-44FA-A065-BD582C3EE9C0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131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3EC43-8267-4961-B60B-95933E8472D7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94007-25FB-419B-B47E-1ED92E40222E}" type="slidenum">
              <a:rPr lang="ro-RO" smtClean="0"/>
              <a:pPr/>
              <a:t>28</a:t>
            </a:fld>
            <a:endParaRPr lang="ro-RO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DB814-4E7B-4972-90D6-7892F8711332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432AC-4B0C-4091-94D4-FCE14426916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F53BD-3995-4F63-89A0-846AC4C89172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5F626-9382-4B61-9167-943248604D98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02C7A-0835-4128-9F8F-6383387E9F7C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A1F3-0CC3-4350-A13E-C1848074F083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DC799-FCCC-4377-AC5A-9C761ACEF5F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A066-BB99-4FD5-AE2C-37704C649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l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n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abo.fi/soini/divisionEnglish.pdf" TargetMode="External"/><Relationship Id="rId2" Type="http://schemas.openxmlformats.org/officeDocument/2006/relationships/hyperlink" Target="https://www.red-gate.com/simple-talk/sql/t-sql-programming/divided-we-stand-the-sql-of-relational-divi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ql-divisio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subquery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809" y="2442950"/>
            <a:ext cx="7721600" cy="2429323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</a:t>
            </a:r>
            <a:r>
              <a:rPr lang="en-US" sz="8000" b="1" dirty="0">
                <a:latin typeface="Calisto MT" pitchFamily="18" charset="0"/>
                <a:ea typeface="Batang" pitchFamily="18" charset="-127"/>
              </a:rPr>
              <a:t> (6)</a:t>
            </a:r>
            <a:br>
              <a:rPr lang="ro-RO" sz="8000" b="1" dirty="0">
                <a:latin typeface="Calisto MT" pitchFamily="18" charset="0"/>
                <a:ea typeface="Batang" pitchFamily="18" charset="-127"/>
              </a:rPr>
            </a:br>
            <a:endParaRPr lang="en-US" sz="80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15477"/>
            <a:ext cx="8077200" cy="2107441"/>
          </a:xfrm>
        </p:spPr>
        <p:txBody>
          <a:bodyPr rtlCol="0">
            <a:norm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0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0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WHERE și HAVING. Diviziune relațională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idx="1"/>
          </p:nvPr>
        </p:nvSpPr>
        <p:spPr>
          <a:xfrm>
            <a:off x="863600" y="2081088"/>
            <a:ext cx="6565900" cy="51943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SELECT </a:t>
            </a:r>
            <a:r>
              <a:rPr lang="ro-RO" sz="2300" b="1" dirty="0" err="1">
                <a:latin typeface="Arial" charset="0"/>
              </a:rPr>
              <a:t>NrFact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DenPr</a:t>
            </a:r>
            <a:r>
              <a:rPr lang="ro-RO" sz="2300" b="1" dirty="0">
                <a:latin typeface="Arial" charset="0"/>
              </a:rPr>
              <a:t>,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	NATURAL JOIN produse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&gt;=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(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	  FROM </a:t>
            </a:r>
            <a:r>
              <a:rPr lang="ro-RO" sz="2300" b="1" dirty="0" err="1">
                <a:latin typeface="Arial" charset="0"/>
              </a:rPr>
              <a:t>liniifact</a:t>
            </a:r>
            <a:endParaRPr lang="ro-RO" sz="23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	  WHERE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&lt;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        (  SELECT MAX(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)  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    		FROM </a:t>
            </a:r>
            <a:r>
              <a:rPr lang="ro-RO" sz="2300" b="1" dirty="0" err="1">
                <a:latin typeface="Arial" charset="0"/>
              </a:rPr>
              <a:t>liniifact</a:t>
            </a:r>
            <a:r>
              <a:rPr lang="ro-RO" sz="2300" b="1" dirty="0">
                <a:latin typeface="Arial" charset="0"/>
              </a:rPr>
              <a:t>   )   )</a:t>
            </a:r>
          </a:p>
          <a:p>
            <a:pPr>
              <a:lnSpc>
                <a:spcPct val="110000"/>
              </a:lnSpc>
              <a:buNone/>
            </a:pPr>
            <a:r>
              <a:rPr lang="ro-RO" sz="2300" b="1" dirty="0">
                <a:latin typeface="Arial" charset="0"/>
              </a:rPr>
              <a:t>ORDER BY </a:t>
            </a:r>
            <a:r>
              <a:rPr lang="ro-RO" sz="2300" b="1" dirty="0" err="1">
                <a:latin typeface="Arial" charset="0"/>
              </a:rPr>
              <a:t>PretUnit</a:t>
            </a:r>
            <a:r>
              <a:rPr lang="ro-RO" sz="2300" b="1" dirty="0">
                <a:latin typeface="Arial" charset="0"/>
              </a:rPr>
              <a:t> DESC, </a:t>
            </a:r>
            <a:r>
              <a:rPr lang="ro-RO" sz="2300" b="1" dirty="0" err="1">
                <a:latin typeface="Arial" charset="0"/>
              </a:rPr>
              <a:t>NrFact</a:t>
            </a:r>
            <a:endParaRPr lang="ro-RO" sz="2300" b="1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63500"/>
            <a:ext cx="8966200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(2)</a:t>
            </a:r>
          </a:p>
          <a:p>
            <a:pPr algn="ctr">
              <a:spcBef>
                <a:spcPct val="0"/>
              </a:spcBef>
              <a:buNone/>
              <a:defRPr/>
            </a:pPr>
            <a:endParaRPr lang="ro-RO" sz="5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sz="24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028700" y="3949700"/>
            <a:ext cx="342900" cy="22098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0" y="5445275"/>
            <a:ext cx="830262" cy="781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90" y="4592760"/>
            <a:ext cx="921396" cy="86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Brace 6"/>
          <p:cNvSpPr/>
          <p:nvPr/>
        </p:nvSpPr>
        <p:spPr>
          <a:xfrm>
            <a:off x="5994400" y="5405965"/>
            <a:ext cx="330200" cy="9271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0525" y="2503431"/>
            <a:ext cx="3544215" cy="267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idx="1"/>
          </p:nvPr>
        </p:nvSpPr>
        <p:spPr>
          <a:xfrm>
            <a:off x="1345324" y="2311400"/>
            <a:ext cx="7417676" cy="4064000"/>
          </a:xfrm>
          <a:noFill/>
        </p:spPr>
        <p:txBody>
          <a:bodyPr>
            <a:normAutofit/>
          </a:bodyPr>
          <a:lstStyle/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SELECT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NATURAL JOIN produse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IN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	(  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	   FROM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           ORDER BY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DESC </a:t>
            </a:r>
          </a:p>
          <a:p>
            <a:pPr>
              <a:lnSpc>
                <a:spcPct val="95000"/>
              </a:lnSpc>
              <a:buNone/>
            </a:pPr>
            <a:r>
              <a:rPr lang="ro-RO" b="1" dirty="0">
                <a:latin typeface="Arial" charset="0"/>
              </a:rPr>
              <a:t>	       LIMIT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00" y="203200"/>
            <a:ext cx="8966200" cy="1816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(3)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 cele mai mari două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uri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e,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ele și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ile în care apar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?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endParaRPr lang="ro-RO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Soluție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“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propri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e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tar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ă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”</a:t>
            </a:r>
            <a:r>
              <a:rPr lang="ro-RO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Light"/>
                <a:ea typeface="+mj-ea"/>
                <a:cs typeface="Avenir Light"/>
              </a:rPr>
              <a:t> PostgreSQL</a:t>
            </a:r>
            <a:endParaRPr lang="en-US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Light"/>
              <a:ea typeface="+mj-ea"/>
              <a:cs typeface="Avenir Light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4292599"/>
            <a:ext cx="1346201" cy="1625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638300" y="4203700"/>
            <a:ext cx="482600" cy="17653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297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9E787-5E15-7A4D-8416-4687722502E8}"/>
              </a:ext>
            </a:extLst>
          </p:cNvPr>
          <p:cNvSpPr/>
          <p:nvPr/>
        </p:nvSpPr>
        <p:spPr>
          <a:xfrm>
            <a:off x="1446903" y="1830146"/>
            <a:ext cx="736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http://www.postgresqltutorial.com/postgresql-all/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476500" y="1671145"/>
            <a:ext cx="5435600" cy="50514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dirty="0">
                <a:latin typeface="Arial" charset="0"/>
              </a:rPr>
              <a:t>SELECT DISTINCT </a:t>
            </a:r>
            <a:r>
              <a:rPr lang="ro-RO" b="1" dirty="0" err="1">
                <a:latin typeface="Arial" charset="0"/>
              </a:rPr>
              <a:t>NrFact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DenPr</a:t>
            </a:r>
            <a:r>
              <a:rPr lang="ro-RO" b="1" dirty="0">
                <a:latin typeface="Arial" charset="0"/>
              </a:rPr>
              <a:t>,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NATURAL JOIN 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WHERE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&gt;= ALL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(SELECT DISTINCT </a:t>
            </a:r>
            <a:r>
              <a:rPr lang="ro-RO" b="1" dirty="0" err="1">
                <a:latin typeface="Arial" charset="0"/>
              </a:rPr>
              <a:t>PretUnit</a:t>
            </a:r>
            <a:r>
              <a:rPr lang="ro-RO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   FROM produse 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	 		NATURAL JOIN    			</a:t>
            </a:r>
            <a:r>
              <a:rPr lang="ro-RO" b="1" dirty="0" err="1">
                <a:latin typeface="Arial" charset="0"/>
              </a:rPr>
              <a:t>liniifact</a:t>
            </a:r>
            <a:r>
              <a:rPr lang="ro-RO" b="1" dirty="0">
                <a:latin typeface="Arial" charset="0"/>
              </a:rPr>
              <a:t>)</a:t>
            </a:r>
          </a:p>
          <a:p>
            <a:pPr>
              <a:buNone/>
            </a:pPr>
            <a:r>
              <a:rPr lang="ro-RO" b="1" dirty="0">
                <a:latin typeface="Arial" charset="0"/>
              </a:rPr>
              <a:t>ORDER BY 1,2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5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ALL 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558" y="1582737"/>
            <a:ext cx="982662" cy="5139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7535916" y="4204138"/>
            <a:ext cx="376184" cy="180296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487737"/>
            <a:ext cx="2324101" cy="129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Brace 6"/>
          <p:cNvSpPr/>
          <p:nvPr/>
        </p:nvSpPr>
        <p:spPr>
          <a:xfrm>
            <a:off x="2222500" y="1671145"/>
            <a:ext cx="457638" cy="48557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705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281491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13E61-ADD9-5447-8774-E7D2D681C5D3}"/>
              </a:ext>
            </a:extLst>
          </p:cNvPr>
          <p:cNvSpPr/>
          <p:nvPr/>
        </p:nvSpPr>
        <p:spPr>
          <a:xfrm>
            <a:off x="1086522" y="2995035"/>
            <a:ext cx="7627172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http://www.postgresqltutorial.com/postgresql-any/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457200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381000" y="1803400"/>
            <a:ext cx="75311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SELECT DISTINCT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,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NATURAL JOIN 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WHERE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&gt; ANY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( SELECT DISTINCT </a:t>
            </a:r>
            <a:r>
              <a:rPr lang="ro-RO" b="1" dirty="0" err="1">
                <a:latin typeface="Arial" charset="0"/>
                <a:cs typeface="Arial" charset="0"/>
              </a:rPr>
              <a:t>PretUnit</a:t>
            </a:r>
            <a:r>
              <a:rPr lang="ro-RO" b="1" dirty="0">
                <a:latin typeface="Arial" charset="0"/>
                <a:cs typeface="Arial" charset="0"/>
              </a:rPr>
              <a:t> 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FROM produse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NATURAL JOIN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		</a:t>
            </a:r>
            <a:r>
              <a:rPr lang="ro-RO" b="1" dirty="0" err="1">
                <a:latin typeface="Arial" charset="0"/>
                <a:cs typeface="Arial" charset="0"/>
              </a:rPr>
              <a:t>liniifact</a:t>
            </a:r>
            <a:endParaRPr lang="ro-RO" b="1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		     WHERE </a:t>
            </a:r>
            <a:r>
              <a:rPr lang="ro-RO" b="1" dirty="0" err="1">
                <a:latin typeface="Arial" charset="0"/>
                <a:cs typeface="Arial" charset="0"/>
              </a:rPr>
              <a:t>DenPr</a:t>
            </a:r>
            <a:r>
              <a:rPr lang="ro-RO" b="1" dirty="0">
                <a:latin typeface="Arial" charset="0"/>
                <a:cs typeface="Arial" charset="0"/>
              </a:rPr>
              <a:t> = 'Produs 1'   )</a:t>
            </a:r>
          </a:p>
          <a:p>
            <a:pPr marL="342900" indent="-342900" algn="l">
              <a:lnSpc>
                <a:spcPct val="100000"/>
              </a:lnSpc>
              <a:buFontTx/>
              <a:buNone/>
            </a:pPr>
            <a:r>
              <a:rPr lang="ro-RO" b="1" dirty="0">
                <a:latin typeface="Arial" charset="0"/>
                <a:cs typeface="Arial" charset="0"/>
              </a:rPr>
              <a:t>ORDER BY 1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52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Operatorul ANY - exemplu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Produsele vândute la preţuri superioare măcar unui preţ unitar la care a fost vândut ‘Produs 1’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4473575"/>
            <a:ext cx="1019176" cy="154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 Brace 13"/>
          <p:cNvSpPr/>
          <p:nvPr/>
        </p:nvSpPr>
        <p:spPr>
          <a:xfrm>
            <a:off x="1092200" y="3924300"/>
            <a:ext cx="558800" cy="24765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7750" y="1930400"/>
            <a:ext cx="1657350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ight Brace 15"/>
          <p:cNvSpPr/>
          <p:nvPr/>
        </p:nvSpPr>
        <p:spPr>
          <a:xfrm>
            <a:off x="6540500" y="1879600"/>
            <a:ext cx="723900" cy="496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5692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24B70-EEF3-EA4F-A163-58A904CBB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2" y="1213238"/>
            <a:ext cx="1884756" cy="40498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8083"/>
            <a:ext cx="7429500" cy="5249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AS </a:t>
            </a:r>
            <a:r>
              <a:rPr lang="en-US" b="1" dirty="0" err="1">
                <a:latin typeface="Arial" charset="0"/>
              </a:rPr>
              <a:t>Zi</a:t>
            </a:r>
            <a:r>
              <a:rPr lang="en-US" b="1" dirty="0">
                <a:latin typeface="Arial" charset="0"/>
              </a:rPr>
              <a:t>,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AS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en-US" b="1" dirty="0" err="1">
                <a:latin typeface="Arial" charset="0"/>
              </a:rPr>
              <a:t>Nr_Facturilor</a:t>
            </a:r>
            <a:r>
              <a:rPr lang="en-US" b="1" dirty="0">
                <a:latin typeface="Arial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HAVING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&gt;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(SELECT COUNT(</a:t>
            </a:r>
            <a:r>
              <a:rPr lang="en-US" b="1" dirty="0" err="1">
                <a:latin typeface="Arial" charset="0"/>
              </a:rPr>
              <a:t>NrFact</a:t>
            </a:r>
            <a:r>
              <a:rPr lang="en-US" b="1" dirty="0">
                <a:latin typeface="Arial" charset="0"/>
              </a:rPr>
              <a:t>)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 </a:t>
            </a:r>
          </a:p>
          <a:p>
            <a:pPr>
              <a:buNone/>
            </a:pPr>
            <a:r>
              <a:rPr lang="en-US" b="1" dirty="0">
                <a:latin typeface="Arial" charset="0"/>
              </a:rPr>
              <a:t>		WHERE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 = </a:t>
            </a:r>
            <a:endParaRPr lang="ro-RO" b="1" dirty="0">
              <a:latin typeface="Arial" charset="0"/>
            </a:endParaRPr>
          </a:p>
          <a:p>
            <a:pPr>
              <a:buNone/>
            </a:pPr>
            <a:r>
              <a:rPr lang="ro-RO" b="1" dirty="0">
                <a:latin typeface="Arial" charset="0"/>
              </a:rPr>
              <a:t>			DATE</a:t>
            </a:r>
            <a:r>
              <a:rPr lang="en-US" b="1" dirty="0">
                <a:latin typeface="Arial" charset="0"/>
              </a:rPr>
              <a:t>'20</a:t>
            </a:r>
            <a:r>
              <a:rPr lang="ro-RO" b="1" dirty="0">
                <a:latin typeface="Arial" charset="0"/>
              </a:rPr>
              <a:t>13</a:t>
            </a:r>
            <a:r>
              <a:rPr lang="en-US" b="1" dirty="0">
                <a:latin typeface="Arial" charset="0"/>
              </a:rPr>
              <a:t>-08-14')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25400"/>
            <a:ext cx="9144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b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consult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ări în clauza HAVING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Care sunt zilele în care s-au emis mai multe facturi decât pe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14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august 201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016000" y="4699000"/>
            <a:ext cx="609600" cy="19939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11270" y="2019905"/>
            <a:ext cx="1603043" cy="1892998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67300" y="4622800"/>
            <a:ext cx="1429034" cy="986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63208" y="3073486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4700" y="5901270"/>
            <a:ext cx="3782894" cy="6985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97BC35-2162-7E4C-AF17-859CBF8309A0}"/>
              </a:ext>
            </a:extLst>
          </p:cNvPr>
          <p:cNvSpPr/>
          <p:nvPr/>
        </p:nvSpPr>
        <p:spPr>
          <a:xfrm>
            <a:off x="6655425" y="4755044"/>
            <a:ext cx="2069190" cy="26880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51644-24B0-6441-8935-ABB81638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" y="5222323"/>
            <a:ext cx="860220" cy="915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E6DB0-AD6B-B64B-8E21-7940A10C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57" y="5533198"/>
            <a:ext cx="2109958" cy="106657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98700" y="2032000"/>
            <a:ext cx="5118100" cy="50419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None/>
            </a:pPr>
            <a:endParaRPr lang="ro-RO" sz="2400" b="1" i="1" dirty="0"/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SELECT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, COUNT(*) AS </a:t>
            </a:r>
            <a:r>
              <a:rPr lang="en-US" b="1" dirty="0" err="1">
                <a:latin typeface="Arial" charset="0"/>
              </a:rPr>
              <a:t>Nr_F</a:t>
            </a:r>
            <a:r>
              <a:rPr lang="en-US" b="1" dirty="0">
                <a:latin typeface="Arial" charset="0"/>
              </a:rPr>
              <a:t>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GROUP BY </a:t>
            </a:r>
            <a:r>
              <a:rPr lang="en-US" b="1" dirty="0" err="1">
                <a:latin typeface="Arial" charset="0"/>
              </a:rPr>
              <a:t>DataFact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HAVING COUNT(*) &gt;= </a:t>
            </a:r>
            <a:endParaRPr lang="ro-RO" b="1" dirty="0">
              <a:latin typeface="Arial" charset="0"/>
            </a:endParaRPr>
          </a:p>
          <a:p>
            <a:pPr marL="533400" indent="-533400">
              <a:lnSpc>
                <a:spcPct val="110000"/>
              </a:lnSpc>
              <a:buNone/>
            </a:pPr>
            <a:r>
              <a:rPr lang="ro-RO" b="1" dirty="0">
                <a:latin typeface="Arial" charset="0"/>
              </a:rPr>
              <a:t>	</a:t>
            </a:r>
            <a:r>
              <a:rPr lang="en-US" b="1" dirty="0">
                <a:latin typeface="Arial" charset="0"/>
              </a:rPr>
              <a:t>ALL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	(SELECT COUNT(*) 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en-US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10000"/>
              </a:lnSpc>
              <a:buNone/>
            </a:pPr>
            <a:r>
              <a:rPr lang="en-US" b="1" dirty="0">
                <a:latin typeface="Arial" charset="0"/>
              </a:rPr>
              <a:t>   	 GROUP BY </a:t>
            </a:r>
            <a:r>
              <a:rPr lang="en-US" b="1" dirty="0" err="1">
                <a:latin typeface="Arial" charset="0"/>
              </a:rPr>
              <a:t>DataFact</a:t>
            </a:r>
            <a:r>
              <a:rPr lang="en-US" b="1" dirty="0">
                <a:latin typeface="Arial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939800" y="5403545"/>
            <a:ext cx="2070100" cy="1397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955800" y="2518225"/>
            <a:ext cx="419100" cy="18288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6" y="2407767"/>
            <a:ext cx="395785" cy="436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F1E870-7DF5-AE47-A18B-2798F122B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1" y="1314662"/>
            <a:ext cx="1135437" cy="3430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F494F-66D6-1F45-9E31-ACB09289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295" y="3605227"/>
            <a:ext cx="1765300" cy="11811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89100"/>
            <a:ext cx="7752588" cy="50038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SELECT DataFact,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	COUNT(*) AS </a:t>
            </a:r>
            <a:r>
              <a:rPr lang="ro-RO" b="1" dirty="0" err="1">
                <a:latin typeface="Arial" charset="0"/>
              </a:rPr>
              <a:t>Nr_F</a:t>
            </a:r>
            <a:r>
              <a:rPr lang="ro-RO" b="1" dirty="0">
                <a:latin typeface="Arial" charset="0"/>
              </a:rPr>
              <a:t> 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ro-RO" b="1" dirty="0">
                <a:latin typeface="Arial" charset="0"/>
              </a:rPr>
              <a:t>HAVING COUNT(*) =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ro-RO" b="1" dirty="0">
                <a:latin typeface="Arial" charset="0"/>
              </a:rPr>
              <a:t>  (SELECT COUNT(*)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FROM </a:t>
            </a:r>
            <a:r>
              <a:rPr lang="en-US" b="1" dirty="0" err="1">
                <a:latin typeface="Arial" charset="0"/>
              </a:rPr>
              <a:t>facturi</a:t>
            </a:r>
            <a:r>
              <a:rPr lang="ro-RO" b="1" dirty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GROUP BY DataFact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ORDER BY COUNT(*) DESC </a:t>
            </a:r>
            <a:endParaRPr lang="en-US" b="1" dirty="0">
              <a:latin typeface="Arial" charset="0"/>
            </a:endParaRPr>
          </a:p>
          <a:p>
            <a:pPr marL="533400" indent="-533400">
              <a:lnSpc>
                <a:spcPct val="120000"/>
              </a:lnSpc>
              <a:buNone/>
            </a:pPr>
            <a:r>
              <a:rPr lang="en-US" b="1" dirty="0">
                <a:latin typeface="Arial" charset="0"/>
              </a:rPr>
              <a:t>		</a:t>
            </a:r>
            <a:r>
              <a:rPr lang="ro-RO" b="1" dirty="0">
                <a:latin typeface="Arial" charset="0"/>
              </a:rPr>
              <a:t>LIMIT 1)</a:t>
            </a:r>
            <a:endParaRPr lang="en-US" b="1" dirty="0">
              <a:latin typeface="Arial" charset="0"/>
            </a:endParaRP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ziua (sau zilele) în care s-au emis cele mai multe facturi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(2) PgSQL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4673600"/>
            <a:ext cx="943428" cy="124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397000" y="4241800"/>
            <a:ext cx="482600" cy="22098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35600" y="1739900"/>
            <a:ext cx="673100" cy="2349500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DA21A-D046-924A-BCD8-1838E8E90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94" y="2403580"/>
            <a:ext cx="2237994" cy="149736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574800"/>
            <a:ext cx="8788400" cy="5283200"/>
          </a:xfrm>
        </p:spPr>
        <p:txBody>
          <a:bodyPr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SELECT DenCl,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COUNT(DISTINCT CodPr) AS NrProd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NATURAL JOIN facturi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	 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GROUP BY DenCl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HAVING COUNT(DISTINCT CodPr)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&gt;= ALL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(SELECT COUNT(DISTINCT CodPr) 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         	     FROM facturi 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46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ro-RO" sz="4600" dirty="0" err="1">
                <a:latin typeface="Franklin Gothic Demi" pitchFamily="34" charset="0"/>
                <a:cs typeface="Arial" pitchFamily="34" charset="0"/>
              </a:rPr>
              <a:t>lf</a:t>
            </a:r>
            <a:endParaRPr lang="ro-RO" sz="46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4600" dirty="0">
                <a:latin typeface="Franklin Gothic Demi" pitchFamily="34" charset="0"/>
                <a:cs typeface="Arial" pitchFamily="34" charset="0"/>
              </a:rPr>
              <a:t>		     GROUP BY CodCl )</a:t>
            </a:r>
            <a:endParaRPr lang="en-US" sz="4600" dirty="0"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5900"/>
            <a:ext cx="91440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clientul care a cumpărat cele mai multe produse ?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(1)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96" y="4419600"/>
            <a:ext cx="654604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914400" y="4864100"/>
            <a:ext cx="533400" cy="162560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4131" y="5743860"/>
            <a:ext cx="3098800" cy="87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441515"/>
            <a:ext cx="2016125" cy="248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6083300" y="1574800"/>
            <a:ext cx="596900" cy="23495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12943" y="4612943"/>
            <a:ext cx="2688609" cy="10645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SQL2009_Cap09_SELECT(5)_</a:t>
            </a:r>
            <a:r>
              <a:rPr lang="en-US" dirty="0" err="1">
                <a:cs typeface="Avenir Light"/>
              </a:rPr>
              <a:t>Subconsultari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https://github.com/marinfotache/Baze-de-date-I/blob/master/SQL.%20Dialecte%20DB2-%20Oracle-%20PostgreSQL%20si%20SQL%20Server/SQL2009_Cap09_SELECT(5)_</a:t>
            </a:r>
            <a:r>
              <a:rPr lang="en-US" sz="2200">
                <a:hlinkClick r:id="rId3"/>
              </a:rPr>
              <a:t>Subconsultari.pdf</a:t>
            </a:r>
            <a:endParaRPr lang="en-US" sz="2400" dirty="0">
              <a:hlinkClick r:id="rId3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8947295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relaţională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B3E01-8A8F-6D45-995D-2C711CDD4CB8}"/>
              </a:ext>
            </a:extLst>
          </p:cNvPr>
          <p:cNvSpPr/>
          <p:nvPr/>
        </p:nvSpPr>
        <p:spPr>
          <a:xfrm>
            <a:off x="1066800" y="1714071"/>
            <a:ext cx="7866888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http://gregorulm.com/relational-division-in-sql-the-easy-way/</a:t>
            </a:r>
          </a:p>
          <a:p>
            <a:pPr>
              <a:buNone/>
            </a:pPr>
            <a:endParaRPr lang="ro-RO" sz="2400" dirty="0">
              <a:hlinkClick r:id="rId2"/>
            </a:endParaRPr>
          </a:p>
          <a:p>
            <a:pPr>
              <a:buNone/>
            </a:pPr>
            <a:r>
              <a:rPr lang="ro-RO" sz="2400" dirty="0">
                <a:hlinkClick r:id="rId2"/>
              </a:rPr>
              <a:t>http://www.sql-tutorial.ru/en/book_relational_division.html</a:t>
            </a:r>
          </a:p>
          <a:p>
            <a:pPr>
              <a:buNone/>
            </a:pPr>
            <a:endParaRPr lang="ro-RO" sz="2400" dirty="0">
              <a:hlinkClick r:id="rId2"/>
            </a:endParaRPr>
          </a:p>
          <a:p>
            <a:pPr>
              <a:buNone/>
            </a:pPr>
            <a:r>
              <a:rPr lang="ro-RO" sz="2400" dirty="0">
                <a:hlinkClick r:id="rId2"/>
              </a:rPr>
              <a:t>https://www.red-gate.com/simple-talk/sql/t-sql-programming/divided-we-stand-the-sql-of-relational-division/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3"/>
              </a:rPr>
              <a:t>http://users.abo.fi/soini/divisionEnglish.pdf</a:t>
            </a:r>
            <a:endParaRPr lang="ro-RO" sz="2400" dirty="0"/>
          </a:p>
          <a:p>
            <a:pPr>
              <a:buNone/>
            </a:pPr>
            <a:endParaRPr lang="ro-RO" sz="2400" dirty="0"/>
          </a:p>
          <a:p>
            <a:pPr>
              <a:buNone/>
            </a:pPr>
            <a:r>
              <a:rPr lang="ro-RO" sz="2400" dirty="0">
                <a:hlinkClick r:id="rId4"/>
              </a:rPr>
              <a:t>https://www.geeksforgeeks.org/sql-division/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3038"/>
            <a:ext cx="7866888" cy="1143000"/>
          </a:xfrm>
        </p:spPr>
        <p:txBody>
          <a:bodyPr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Diviziune </a:t>
            </a:r>
            <a:r>
              <a:rPr lang="ro-RO" b="1" dirty="0" err="1"/>
              <a:t>relaţională</a:t>
            </a:r>
            <a:r>
              <a:rPr lang="ro-RO" b="1" dirty="0"/>
              <a:t>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397000"/>
            <a:ext cx="8539988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Este cel mai dificil (de înțeles și de transformat în SQL) operator al algebrei relaționale</a:t>
            </a:r>
          </a:p>
          <a:p>
            <a:pPr>
              <a:lnSpc>
                <a:spcPct val="110000"/>
              </a:lnSpc>
            </a:pPr>
            <a:r>
              <a:rPr lang="ro-RO" dirty="0"/>
              <a:t>Nu are un corespondent/clauză anume în SQL</a:t>
            </a:r>
          </a:p>
          <a:p>
            <a:pPr>
              <a:lnSpc>
                <a:spcPct val="110000"/>
              </a:lnSpc>
            </a:pPr>
            <a:r>
              <a:rPr lang="ro-RO" dirty="0"/>
              <a:t>Este util în probleme de genul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studen</a:t>
            </a:r>
            <a:r>
              <a:rPr lang="ro-RO" dirty="0"/>
              <a:t>ții care au promovat </a:t>
            </a:r>
            <a:r>
              <a:rPr lang="ro-RO" b="1" dirty="0"/>
              <a:t>toate</a:t>
            </a:r>
            <a:r>
              <a:rPr lang="ro-RO" dirty="0"/>
              <a:t> examenele din anul 2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toate</a:t>
            </a:r>
            <a:r>
              <a:rPr lang="ro-RO" dirty="0"/>
              <a:t> produsele firmei noastre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membrii unei formații rock care au participat la realizarea </a:t>
            </a:r>
            <a:r>
              <a:rPr lang="ro-RO" b="1" dirty="0"/>
              <a:t>tuturor</a:t>
            </a:r>
            <a:r>
              <a:rPr lang="ro-RO" dirty="0"/>
              <a:t> discurilor formației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Care sunt clienții care au cumpărat, în timp, </a:t>
            </a:r>
            <a:r>
              <a:rPr lang="ro-RO" b="1" dirty="0"/>
              <a:t>măcar toate produsele cumpărate </a:t>
            </a:r>
            <a:r>
              <a:rPr lang="ro-RO" dirty="0"/>
              <a:t>de clientul "S.C. Celulita S.A."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3270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88400" cy="130333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ro-RO" dirty="0"/>
              <a:t>Schematizarea diviziunii relaţionale</a:t>
            </a:r>
            <a:endParaRPr lang="en-US" dirty="0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2754313" y="185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748" name="Picture 5" descr="fig2_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1104899"/>
            <a:ext cx="5257800" cy="391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4000" y="5321300"/>
            <a:ext cx="8826500" cy="1511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b="1"/>
              <a:t>R3</a:t>
            </a:r>
            <a:r>
              <a:rPr lang="ro-RO"/>
              <a:t> conține valorile atributului X care apar în </a:t>
            </a:r>
            <a:r>
              <a:rPr lang="ro-RO" b="1"/>
              <a:t>R1</a:t>
            </a:r>
            <a:r>
              <a:rPr lang="ro-RO"/>
              <a:t> în combinațiile cu </a:t>
            </a:r>
            <a:r>
              <a:rPr lang="ro-RO" b="1"/>
              <a:t>toate</a:t>
            </a:r>
            <a:r>
              <a:rPr lang="ro-RO"/>
              <a:t> valorile atributului Y din tabela </a:t>
            </a:r>
            <a:r>
              <a:rPr lang="ro-RO" b="1"/>
              <a:t>R2</a:t>
            </a:r>
          </a:p>
          <a:p>
            <a:pPr>
              <a:buNone/>
            </a:pPr>
            <a:endParaRPr lang="ro-RO"/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3104" y="16256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x1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761270" y="1651000"/>
            <a:ext cx="905730" cy="21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761270" y="1865666"/>
            <a:ext cx="931130" cy="369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61270" y="1865666"/>
            <a:ext cx="905730" cy="101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1761270" y="1865666"/>
            <a:ext cx="956530" cy="166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1761270" y="1865666"/>
            <a:ext cx="943830" cy="2287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3835400" y="1663700"/>
            <a:ext cx="119380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48100" y="2260600"/>
            <a:ext cx="1206500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835400" y="2908300"/>
            <a:ext cx="1219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3848100" y="3479800"/>
            <a:ext cx="1168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3810000" y="3708400"/>
            <a:ext cx="118110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03104" y="2336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x2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30" name="Straight Arrow Connector 29"/>
          <p:cNvCxnSpPr>
            <a:stCxn id="28" idx="3"/>
          </p:cNvCxnSpPr>
          <p:nvPr/>
        </p:nvCxnSpPr>
        <p:spPr>
          <a:xfrm flipV="1">
            <a:off x="1761270" y="1879600"/>
            <a:ext cx="804130" cy="697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>
            <a:off x="1761270" y="2576866"/>
            <a:ext cx="918430" cy="179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835400" y="1841500"/>
            <a:ext cx="1193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3835400" y="3733800"/>
            <a:ext cx="1143000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03104" y="2882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x3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1668652" y="2061118"/>
            <a:ext cx="1027466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672370" y="2476500"/>
            <a:ext cx="1007330" cy="646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97770" y="3122966"/>
            <a:ext cx="981930" cy="1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672370" y="3148366"/>
            <a:ext cx="1007330" cy="5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H="1">
            <a:off x="1483268" y="3350168"/>
            <a:ext cx="1372834" cy="10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28504" y="35179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x4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662302" y="2715168"/>
            <a:ext cx="1040166" cy="96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23170" y="3757966"/>
            <a:ext cx="981930" cy="166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215804" y="4114800"/>
            <a:ext cx="55816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latin typeface="Tahoma" pitchFamily="34" charset="0"/>
                <a:ea typeface="Tahoma" pitchFamily="34" charset="0"/>
                <a:cs typeface="Tahoma" pitchFamily="34" charset="0"/>
              </a:rPr>
              <a:t>x5</a:t>
            </a: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1695450" y="3308350"/>
            <a:ext cx="1041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97770" y="4392966"/>
            <a:ext cx="943830" cy="356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3835400" y="2057400"/>
            <a:ext cx="12065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835400" y="2501900"/>
            <a:ext cx="121920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3835400" y="3111500"/>
            <a:ext cx="1193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3822700" y="3746500"/>
            <a:ext cx="11811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3797300" y="3492500"/>
            <a:ext cx="1231900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0800000">
            <a:off x="3822700" y="2667000"/>
            <a:ext cx="1202470" cy="48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3822700" y="3517900"/>
            <a:ext cx="12065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10800000">
            <a:off x="3835400" y="3314700"/>
            <a:ext cx="12065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3873500" y="3733800"/>
            <a:ext cx="11430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71500"/>
            <a:ext cx="9144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40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  <a:endParaRPr lang="en-US" sz="4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  <a:p>
            <a:pPr algn="ctr">
              <a:spcBef>
                <a:spcPct val="0"/>
              </a:spcBef>
              <a:buNone/>
              <a:defRPr/>
            </a:pPr>
            <a:endParaRPr lang="ro-RO" sz="20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(1)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48100" y="2006600"/>
            <a:ext cx="2311400" cy="1727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R1 {DenPr, </a:t>
            </a:r>
            <a:r>
              <a:rPr lang="ro-RO"/>
              <a:t> 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92600" y="43434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 {CodCl}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136900"/>
            <a:ext cx="29845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R3 {DenPr}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80100" y="1981200"/>
            <a:ext cx="1930400" cy="172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CodCl}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65700" y="3378200"/>
            <a:ext cx="1460500" cy="10795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÷</a:t>
            </a:r>
            <a:r>
              <a:rPr kumimoji="0" lang="ro-RO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895600" y="4076700"/>
            <a:ext cx="13081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76300" y="1320800"/>
            <a:ext cx="1524000" cy="66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 rot="5400000">
            <a:off x="628650" y="2774950"/>
            <a:ext cx="1803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</p:cNvCxnSpPr>
          <p:nvPr/>
        </p:nvCxnSpPr>
        <p:spPr>
          <a:xfrm rot="16200000" flipH="1">
            <a:off x="3192851" y="868750"/>
            <a:ext cx="769813" cy="280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7300" y="1282700"/>
            <a:ext cx="3009900" cy="685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470400" y="3213100"/>
            <a:ext cx="2959100" cy="52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305550" y="2317750"/>
            <a:ext cx="635000" cy="6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/>
      <p:bldP spid="7" grpId="0"/>
      <p:bldP spid="9" grpId="0"/>
      <p:bldP spid="12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1018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(2)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1912" y="1917700"/>
            <a:ext cx="8832088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R11</a:t>
            </a:r>
            <a:r>
              <a:rPr lang="en-US" dirty="0"/>
              <a:t>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latin typeface="Gill Sans MT"/>
                <a:cs typeface="Times New Roman"/>
              </a:rPr>
              <a:t>Ţ</a:t>
            </a:r>
            <a:r>
              <a:rPr lang="ro-RO" dirty="0">
                <a:cs typeface="Times New Roman"/>
              </a:rPr>
              <a:t>IUNE (</a:t>
            </a:r>
            <a:r>
              <a:rPr lang="en-US" dirty="0" err="1">
                <a:cs typeface="Times New Roman"/>
              </a:rPr>
              <a:t>produse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liniifact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CodPr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2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JONC</a:t>
            </a:r>
            <a:r>
              <a:rPr lang="ro-RO" dirty="0">
                <a:cs typeface="Times New Roman"/>
              </a:rPr>
              <a:t>ŢIUNE (</a:t>
            </a:r>
            <a:r>
              <a:rPr lang="en-US" dirty="0" err="1">
                <a:cs typeface="Times New Roman"/>
              </a:rPr>
              <a:t>R11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facturi</a:t>
            </a:r>
            <a:r>
              <a:rPr lang="en-US" dirty="0">
                <a:cs typeface="Times New Roman"/>
              </a:rPr>
              <a:t>; </a:t>
            </a:r>
            <a:r>
              <a:rPr lang="en-US" dirty="0" err="1">
                <a:cs typeface="Times New Roman"/>
              </a:rPr>
              <a:t>NrFact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r>
              <a:rPr lang="ro-RO" dirty="0"/>
              <a:t>R1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R12</a:t>
            </a:r>
            <a:r>
              <a:rPr lang="en-US" dirty="0">
                <a:cs typeface="Times New Roman"/>
              </a:rPr>
              <a:t>; </a:t>
            </a:r>
            <a:r>
              <a:rPr lang="ro-RO" dirty="0">
                <a:cs typeface="Times New Roman"/>
              </a:rPr>
              <a:t>DenPr</a:t>
            </a:r>
            <a:r>
              <a:rPr lang="en-US" dirty="0">
                <a:cs typeface="Times New Roman"/>
              </a:rPr>
              <a:t>,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en-US" dirty="0" err="1">
                <a:cs typeface="Times New Roman"/>
              </a:rPr>
              <a:t>PROIEC</a:t>
            </a:r>
            <a:r>
              <a:rPr lang="ro-RO" dirty="0">
                <a:cs typeface="Times New Roman"/>
              </a:rPr>
              <a:t>ŢIE (</a:t>
            </a:r>
            <a:r>
              <a:rPr lang="en-US" dirty="0" err="1">
                <a:cs typeface="Times New Roman"/>
              </a:rPr>
              <a:t>clien</a:t>
            </a:r>
            <a:r>
              <a:rPr lang="ro-RO" dirty="0">
                <a:cs typeface="Times New Roman"/>
              </a:rPr>
              <a:t>ți</a:t>
            </a:r>
            <a:r>
              <a:rPr lang="en-US" dirty="0">
                <a:cs typeface="Times New Roman"/>
              </a:rPr>
              <a:t>; Cod</a:t>
            </a:r>
            <a:r>
              <a:rPr lang="ro-RO" dirty="0">
                <a:cs typeface="Times New Roman"/>
              </a:rPr>
              <a:t>Cl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/>
              <a:t>R2</a:t>
            </a:r>
            <a:r>
              <a:rPr lang="en-US" dirty="0"/>
              <a:t>   </a:t>
            </a:r>
            <a:r>
              <a:rPr lang="en-US" dirty="0">
                <a:cs typeface="Times New Roman"/>
              </a:rPr>
              <a:t>← </a:t>
            </a:r>
            <a:r>
              <a:rPr lang="ro-RO" dirty="0">
                <a:cs typeface="Times New Roman"/>
              </a:rPr>
              <a:t>DIVIZIUNE (R1, R2</a:t>
            </a:r>
            <a:r>
              <a:rPr lang="en-US" dirty="0">
                <a:cs typeface="Times New Roman"/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BCF76-3890-4945-B260-8490B1EE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57"/>
            <a:ext cx="9144000" cy="2785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12" y="1371600"/>
            <a:ext cx="6182563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R11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2" y="3630675"/>
            <a:ext cx="6166267" cy="480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latin typeface="Tahoma" pitchFamily="34" charset="0"/>
                <a:ea typeface="Tahoma" pitchFamily="34" charset="0"/>
                <a:cs typeface="Tahoma" pitchFamily="34" charset="0"/>
              </a:rPr>
              <a:t>R12 </a:t>
            </a: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(un fragment din cele 56 de înregistrări)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944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3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D2DA1-FAAA-7A4D-A9F0-E977B212E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" y="4163356"/>
            <a:ext cx="9144000" cy="2618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2027238"/>
            <a:ext cx="1606550" cy="4537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4825" y="2705100"/>
            <a:ext cx="681932" cy="2709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152400"/>
            <a:ext cx="914400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 (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4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)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613" y="15240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R1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613" y="22987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R2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8113" y="3327400"/>
            <a:ext cx="2218266" cy="81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405413" y="2819400"/>
            <a:ext cx="947888" cy="48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latin typeface="Tahoma" pitchFamily="34" charset="0"/>
                <a:ea typeface="Tahoma" pitchFamily="34" charset="0"/>
                <a:cs typeface="Tahoma" pitchFamily="34" charset="0"/>
              </a:rPr>
              <a:t>R3</a:t>
            </a:r>
            <a:endParaRPr lang="en-US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28" y="1669140"/>
            <a:ext cx="8966200" cy="522444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COUNT(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DISTINCT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AS Nr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produse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p </a:t>
            </a:r>
            <a:endParaRPr lang="ro-RO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Franklin Gothic Demi" pitchFamily="34" charset="0"/>
                <a:cs typeface="Arial" pitchFamily="34" charset="0"/>
              </a:rPr>
              <a:t>    </a:t>
            </a:r>
            <a:r>
              <a:rPr lang="en-US" dirty="0">
                <a:latin typeface="Franklin Gothic Demi" pitchFamily="34" charset="0"/>
                <a:cs typeface="Arial" pitchFamily="34" charset="0"/>
              </a:rPr>
              <a:t>NATURAL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latin typeface="Franklin Gothic Demi" pitchFamily="34" charset="0"/>
                <a:cs typeface="Arial" pitchFamily="34" charset="0"/>
              </a:rPr>
              <a:t>    NATURAL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JOIN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DenPr</a:t>
            </a:r>
            <a:endParaRPr lang="en-US" sz="28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HAVING COUNT(DISTINCT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=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SELECT COUNT (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CodCl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 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8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ro-RO" sz="2800" dirty="0">
                <a:latin typeface="Franklin Gothic Demi" pitchFamily="34" charset="0"/>
                <a:cs typeface="Arial" pitchFamily="34" charset="0"/>
              </a:rPr>
              <a:t>  </a:t>
            </a:r>
            <a:r>
              <a:rPr lang="en-US" sz="2800" dirty="0">
                <a:latin typeface="Franklin Gothic Demi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" y="114300"/>
            <a:ext cx="8890000" cy="1148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Exemplificarea diviziunii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Ce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produse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au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fost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vândute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tuturor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</a:t>
            </a:r>
            <a:r>
              <a:rPr lang="fr-FR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clienţilor</a:t>
            </a:r>
            <a:r>
              <a:rPr lang="fr-FR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charset="0"/>
              </a:rPr>
              <a:t> ?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fr-FR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venir Book"/>
                <a:cs typeface="Avenir Book"/>
              </a:rPr>
              <a:t> </a:t>
            </a:r>
            <a:endParaRPr lang="en-US" sz="12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venir Book"/>
              <a:cs typeface="Avenir Book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5741736"/>
            <a:ext cx="800100" cy="1037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Left Brace 5"/>
          <p:cNvSpPr/>
          <p:nvPr/>
        </p:nvSpPr>
        <p:spPr>
          <a:xfrm>
            <a:off x="1143000" y="5580993"/>
            <a:ext cx="330200" cy="93410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4713" y="1957388"/>
            <a:ext cx="1525587" cy="1961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Brace 8"/>
          <p:cNvSpPr/>
          <p:nvPr/>
        </p:nvSpPr>
        <p:spPr>
          <a:xfrm>
            <a:off x="5029200" y="1669140"/>
            <a:ext cx="838200" cy="3442910"/>
          </a:xfrm>
          <a:prstGeom prst="rightBrace">
            <a:avLst>
              <a:gd name="adj1" fmla="val 1699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87400" y="2933700"/>
            <a:ext cx="6337300" cy="34798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6099" y="5029200"/>
            <a:ext cx="2028825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38100" y="16002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SELECT </a:t>
            </a:r>
            <a:r>
              <a:rPr lang="en-US" sz="2400" b="1" dirty="0" err="1">
                <a:latin typeface="Arial" charset="0"/>
              </a:rPr>
              <a:t>DenCl</a:t>
            </a:r>
            <a:r>
              <a:rPr lang="en-US" sz="2400" b="1" dirty="0">
                <a:latin typeface="Arial" charset="0"/>
              </a:rPr>
              <a:t>,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r>
              <a:rPr lang="en-US" sz="2400" b="1" dirty="0">
                <a:latin typeface="Arial" charset="0"/>
              </a:rPr>
              <a:t> f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	NATURAL JOIN </a:t>
            </a:r>
            <a:r>
              <a:rPr lang="en-US" sz="2400" b="1" dirty="0" err="1">
                <a:latin typeface="Arial" charset="0"/>
              </a:rPr>
              <a:t>clienti</a:t>
            </a:r>
            <a:r>
              <a:rPr lang="en-US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 </a:t>
            </a:r>
            <a:endParaRPr lang="ro-RO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	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GROUP BY </a:t>
            </a:r>
            <a:r>
              <a:rPr lang="en-US" sz="2400" b="1" dirty="0" err="1">
                <a:latin typeface="Arial" charset="0"/>
              </a:rPr>
              <a:t>DenCl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HAVING COUNT(DISTINCT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=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(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SELECT COUNT (DISTINCT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	 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FROM </a:t>
            </a:r>
            <a:r>
              <a:rPr lang="en-US" sz="2400" b="1" dirty="0" err="1">
                <a:latin typeface="Arial" charset="0"/>
              </a:rPr>
              <a:t>facturi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ro-RO" sz="2400" b="1" dirty="0">
                <a:latin typeface="Arial" charset="0"/>
              </a:rPr>
              <a:t>  </a:t>
            </a:r>
            <a:r>
              <a:rPr lang="en-US" sz="2400" b="1" dirty="0">
                <a:latin typeface="Arial" charset="0"/>
              </a:rPr>
              <a:t>WHERE </a:t>
            </a:r>
            <a:r>
              <a:rPr lang="en-US" sz="2400" b="1" dirty="0" err="1">
                <a:latin typeface="Arial" charset="0"/>
              </a:rPr>
              <a:t>DataFact</a:t>
            </a:r>
            <a:r>
              <a:rPr lang="en-US" sz="2400" b="1" dirty="0">
                <a:latin typeface="Arial" charset="0"/>
              </a:rPr>
              <a:t> BETWEEN</a:t>
            </a:r>
            <a:r>
              <a:rPr lang="ro-RO" sz="2400" b="1" dirty="0">
                <a:latin typeface="Aria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sz="2400" b="1" dirty="0">
                <a:latin typeface="Arial" charset="0"/>
              </a:rPr>
              <a:t>        </a:t>
            </a:r>
            <a:r>
              <a:rPr lang="en-US" sz="2400" b="1" dirty="0">
                <a:latin typeface="Arial" charset="0"/>
              </a:rPr>
              <a:t>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-09-10' AND DATE'201</a:t>
            </a:r>
            <a:r>
              <a:rPr lang="ro-RO" sz="2400" b="1" dirty="0">
                <a:latin typeface="Arial" charset="0"/>
              </a:rPr>
              <a:t>3</a:t>
            </a:r>
            <a:r>
              <a:rPr lang="en-US" sz="2400" b="1" dirty="0">
                <a:latin typeface="Arial" charset="0"/>
              </a:rPr>
              <a:t>-09-30'</a:t>
            </a:r>
            <a:r>
              <a:rPr lang="ro-RO" sz="2400" b="1" dirty="0">
                <a:latin typeface="Arial" charset="0"/>
              </a:rPr>
              <a:t> </a:t>
            </a:r>
            <a:r>
              <a:rPr lang="en-US" sz="2400" b="1" dirty="0">
                <a:latin typeface="Arial" charset="0"/>
              </a:rPr>
              <a:t>)</a:t>
            </a:r>
            <a:r>
              <a:rPr lang="en-US" sz="2600" b="1" dirty="0">
                <a:latin typeface="Arial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2600" b="1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1516062"/>
          </a:xfrm>
        </p:spPr>
        <p:txBody>
          <a:bodyPr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vi-VN" sz="3200" dirty="0">
                <a:cs typeface="Arial Unicode MS"/>
              </a:rPr>
              <a:t>Care</a:t>
            </a:r>
            <a:r>
              <a:rPr lang="vi-VN" sz="3200" b="1" dirty="0">
                <a:ea typeface="+mn-ea"/>
                <a:cs typeface="Arial Unicode MS"/>
              </a:rPr>
              <a:t> sunt clienţii pentru </a:t>
            </a:r>
            <a:r>
              <a:rPr lang="en-US" sz="3200" b="1" dirty="0">
                <a:ea typeface="+mn-ea"/>
                <a:cs typeface="Arial Unicode MS"/>
              </a:rPr>
              <a:t>care </a:t>
            </a:r>
            <a:r>
              <a:rPr lang="vi-VN" sz="3200" b="1" dirty="0">
                <a:ea typeface="+mn-ea"/>
                <a:cs typeface="Arial Unicode MS"/>
              </a:rPr>
              <a:t>există cel puţin câte o factură emisă în fiecare zi cu vânzări din perioada 10-30 septembrie 20</a:t>
            </a:r>
            <a:r>
              <a:rPr lang="ro-RO" sz="3200" b="1" dirty="0">
                <a:ea typeface="+mn-ea"/>
                <a:cs typeface="Arial Unicode MS"/>
              </a:rPr>
              <a:t>13</a:t>
            </a:r>
            <a:r>
              <a:rPr lang="vi-VN" sz="3200" b="1" dirty="0">
                <a:ea typeface="+mn-ea"/>
                <a:cs typeface="Arial Unicode MS"/>
              </a:rPr>
              <a:t>?</a:t>
            </a:r>
            <a:endParaRPr lang="en-US" sz="3200" b="1" dirty="0">
              <a:ea typeface="+mn-ea"/>
              <a:cs typeface="Arial Unicode MS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062" y="5184774"/>
            <a:ext cx="719138" cy="921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654800" y="4787900"/>
            <a:ext cx="520700" cy="1765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5964" y="2394137"/>
            <a:ext cx="1798636" cy="108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ight Brace 7"/>
          <p:cNvSpPr/>
          <p:nvPr/>
        </p:nvSpPr>
        <p:spPr>
          <a:xfrm>
            <a:off x="6324600" y="1651000"/>
            <a:ext cx="482600" cy="246380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224" y="4008438"/>
            <a:ext cx="1835343" cy="817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6235700" y="4470400"/>
            <a:ext cx="7239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80010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subconsult</a:t>
            </a:r>
            <a:r>
              <a:rPr lang="ro-RO" b="1" dirty="0"/>
              <a:t>ările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651379"/>
            <a:ext cx="8319539" cy="4825621"/>
          </a:xfrm>
        </p:spPr>
        <p:txBody>
          <a:bodyPr>
            <a:normAutofit/>
          </a:bodyPr>
          <a:lstStyle/>
          <a:p>
            <a:r>
              <a:rPr lang="ro-RO" dirty="0"/>
              <a:t>Fraze (comenzi) SELECT plasate (incluse) în alte fraze SELECT</a:t>
            </a:r>
          </a:p>
          <a:p>
            <a:r>
              <a:rPr lang="ro-RO" dirty="0"/>
              <a:t>O subconsultare poate fi plasată într-un SELECT superior într-una dintre clauzele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/>
              <a:t>WHERE</a:t>
            </a:r>
          </a:p>
          <a:p>
            <a:pPr lvl="1"/>
            <a:r>
              <a:rPr lang="en-US" dirty="0"/>
              <a:t>HAVING</a:t>
            </a:r>
          </a:p>
          <a:p>
            <a:pPr lvl="1"/>
            <a:r>
              <a:rPr lang="ro-RO" dirty="0"/>
              <a:t>FROM</a:t>
            </a:r>
          </a:p>
          <a:p>
            <a:pPr lvl="1"/>
            <a:r>
              <a:rPr lang="ro-RO" dirty="0"/>
              <a:t>SELECT</a:t>
            </a:r>
            <a:endParaRPr lang="en-US" dirty="0"/>
          </a:p>
          <a:p>
            <a:r>
              <a:rPr lang="en-US" dirty="0"/>
              <a:t>Permit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interogare</a:t>
            </a:r>
            <a:r>
              <a:rPr lang="en-US" dirty="0"/>
              <a:t> a BD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Tutorial</a:t>
            </a:r>
            <a:r>
              <a:rPr lang="ro-RO" dirty="0"/>
              <a:t> – </a:t>
            </a:r>
            <a:r>
              <a:rPr lang="ro-RO" dirty="0" err="1"/>
              <a:t>subconsultări</a:t>
            </a:r>
            <a:r>
              <a:rPr lang="ro-RO" dirty="0"/>
              <a:t> simple</a:t>
            </a:r>
            <a:endParaRPr lang="en-US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1547664"/>
            <a:ext cx="9144000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0297F-E312-004A-88B9-B0B82A6F9B9D}"/>
              </a:ext>
            </a:extLst>
          </p:cNvPr>
          <p:cNvSpPr/>
          <p:nvPr/>
        </p:nvSpPr>
        <p:spPr>
          <a:xfrm>
            <a:off x="1066800" y="2995035"/>
            <a:ext cx="7906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2400" dirty="0">
                <a:hlinkClick r:id="rId2"/>
              </a:rPr>
              <a:t>http://www.postgresqltutorial.com/postgresql-subquery/</a:t>
            </a:r>
            <a:endParaRPr lang="ro-RO" sz="2400" dirty="0"/>
          </a:p>
          <a:p>
            <a:pPr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27185622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err="1"/>
              <a:t>Subconsult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în clauza WHERE. Operatorul</a:t>
            </a:r>
            <a:r>
              <a:rPr lang="en-US" dirty="0"/>
              <a:t> </a:t>
            </a:r>
            <a:r>
              <a:rPr lang="ro-RO" dirty="0"/>
              <a:t>IN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153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facturi</a:t>
            </a:r>
            <a:r>
              <a:rPr lang="en-US" sz="2800" i="1" dirty="0">
                <a:cs typeface="Times New Roman" pitchFamily="18" charset="0"/>
              </a:rPr>
              <a:t> au </a:t>
            </a:r>
            <a:r>
              <a:rPr lang="en-US" sz="2800" i="1" dirty="0" err="1">
                <a:cs typeface="Times New Roman" pitchFamily="18" charset="0"/>
              </a:rPr>
              <a:t>fost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emise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aceeaşi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zi</a:t>
            </a:r>
            <a:r>
              <a:rPr lang="en-US" sz="2800" i="1" dirty="0">
                <a:cs typeface="Times New Roman" pitchFamily="18" charset="0"/>
              </a:rPr>
              <a:t> cu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1120?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 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DataFact 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</a:t>
            </a:r>
            <a:r>
              <a:rPr lang="ro-RO" sz="3000" dirty="0">
                <a:latin typeface="Consolas"/>
                <a:cs typeface="Consolas"/>
              </a:rPr>
              <a:t>(SELECT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facturi</a:t>
            </a:r>
            <a:r>
              <a:rPr lang="ro-RO" sz="3000" dirty="0">
                <a:latin typeface="Consolas"/>
                <a:cs typeface="Consolas"/>
              </a:rPr>
              <a:t>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	 </a:t>
            </a:r>
            <a:r>
              <a:rPr lang="ro-RO" sz="3000" dirty="0">
                <a:latin typeface="Consolas"/>
                <a:cs typeface="Consolas"/>
              </a:rPr>
              <a:t>WHERE NrFact=1120)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AND </a:t>
            </a:r>
            <a:r>
              <a:rPr lang="en-US" sz="3000" dirty="0" err="1">
                <a:latin typeface="Consolas"/>
                <a:cs typeface="Consolas"/>
              </a:rPr>
              <a:t>NrFact</a:t>
            </a:r>
            <a:r>
              <a:rPr lang="en-US" sz="3000" dirty="0">
                <a:latin typeface="Consolas"/>
                <a:cs typeface="Consolas"/>
              </a:rPr>
              <a:t> &lt;&gt; 1120</a:t>
            </a:r>
          </a:p>
        </p:txBody>
      </p:sp>
      <p:sp>
        <p:nvSpPr>
          <p:cNvPr id="5" name="Left Brace 4"/>
          <p:cNvSpPr/>
          <p:nvPr/>
        </p:nvSpPr>
        <p:spPr>
          <a:xfrm>
            <a:off x="2372443" y="4285681"/>
            <a:ext cx="381000" cy="13852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77000" y="2279176"/>
            <a:ext cx="685800" cy="374062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5927" y="4411002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696200" y="2590800"/>
            <a:ext cx="457200" cy="381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38D8-1F6E-CC44-A133-ED08FE38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27" y="4298818"/>
            <a:ext cx="1342116" cy="115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71DBF-574B-474D-B5E8-C45B7C1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3403236"/>
            <a:ext cx="1561338" cy="182944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0" y="2057400"/>
            <a:ext cx="9144000" cy="4800600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SELECT Judet FROM </a:t>
            </a:r>
            <a:r>
              <a:rPr lang="en-US" sz="2800" dirty="0" err="1">
                <a:latin typeface="Consolas"/>
                <a:cs typeface="Consolas"/>
              </a:rPr>
              <a:t>judete</a:t>
            </a:r>
            <a:r>
              <a:rPr lang="ro-RO" sz="2800" dirty="0">
                <a:latin typeface="Consolas"/>
                <a:cs typeface="Consolas"/>
              </a:rPr>
              <a:t> WHERE Jud 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(SELECT Jud FROM </a:t>
            </a:r>
            <a:r>
              <a:rPr lang="en-US" sz="2800" dirty="0" err="1">
                <a:latin typeface="Consolas"/>
                <a:cs typeface="Consolas"/>
              </a:rPr>
              <a:t>coduri_postale</a:t>
            </a:r>
            <a:r>
              <a:rPr lang="ro-RO" sz="2800" dirty="0">
                <a:latin typeface="Consolas"/>
                <a:cs typeface="Consolas"/>
              </a:rPr>
              <a:t> WHERE CodPost IN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CodPost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clienti</a:t>
            </a:r>
            <a:r>
              <a:rPr lang="ro-RO" sz="2800" dirty="0">
                <a:latin typeface="Consolas"/>
                <a:cs typeface="Consolas"/>
              </a:rPr>
              <a:t> WHERE CodCl  IN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 </a:t>
            </a: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(SELECT CodCl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facturi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NrFact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IN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(SELECT NrFact FROM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CodPr IN</a:t>
            </a:r>
          </a:p>
          <a:p>
            <a:pPr>
              <a:lnSpc>
                <a:spcPct val="120000"/>
              </a:lnSpc>
              <a:buNone/>
            </a:pPr>
            <a:r>
              <a:rPr lang="ro-RO" sz="2800" dirty="0">
                <a:latin typeface="Consolas"/>
                <a:cs typeface="Consolas"/>
              </a:rPr>
              <a:t>	(SELECT CodPr FROM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ro-RO" sz="2800" dirty="0">
                <a:latin typeface="Consolas"/>
                <a:cs typeface="Consolas"/>
              </a:rPr>
              <a:t>WHERE DenPr='Produs 2‘) </a:t>
            </a:r>
            <a:r>
              <a:rPr lang="en-US" sz="2800" dirty="0">
                <a:latin typeface="Consolas"/>
                <a:cs typeface="Consolas"/>
              </a:rPr>
              <a:t>  	</a:t>
            </a:r>
            <a:r>
              <a:rPr lang="ro-RO" sz="2800" dirty="0">
                <a:latin typeface="Consolas"/>
                <a:cs typeface="Consolas"/>
              </a:rPr>
              <a:t>)</a:t>
            </a:r>
            <a:r>
              <a:rPr lang="en-US" sz="2800" dirty="0">
                <a:latin typeface="Consolas"/>
                <a:cs typeface="Consolas"/>
              </a:rPr>
              <a:t>	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	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	</a:t>
            </a:r>
            <a:r>
              <a:rPr lang="ro-RO" sz="2800" dirty="0">
                <a:latin typeface="Consolas"/>
                <a:cs typeface="Consolas"/>
              </a:rPr>
              <a:t>) </a:t>
            </a:r>
            <a:endParaRPr lang="en-US" sz="2800" dirty="0">
              <a:latin typeface="Consolas"/>
              <a:cs typeface="Consolas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nsolas"/>
                <a:cs typeface="Consolas"/>
              </a:rPr>
              <a:t>	 </a:t>
            </a:r>
            <a:r>
              <a:rPr lang="ro-RO" sz="2800" dirty="0">
                <a:latin typeface="Consolas"/>
                <a:cs typeface="Consolas"/>
              </a:rPr>
              <a:t>)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ju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deţe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le 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î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n care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 s-a vândut “Produs 2”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534400" cy="533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6400" y="4038600"/>
            <a:ext cx="8623300" cy="13081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900" y="3543300"/>
            <a:ext cx="8737600" cy="2247900"/>
          </a:xfrm>
          <a:prstGeom prst="round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4000" y="3035300"/>
            <a:ext cx="8864600" cy="3263900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400" y="2565400"/>
            <a:ext cx="8953500" cy="4127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044700"/>
            <a:ext cx="6705600" cy="44577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SELECT COUNT(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)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		AS </a:t>
            </a:r>
            <a:r>
              <a:rPr lang="en-US" sz="2800" dirty="0" err="1">
                <a:latin typeface="Consolas"/>
                <a:cs typeface="Consolas"/>
              </a:rPr>
              <a:t>NrSubordonati</a:t>
            </a:r>
            <a:endParaRPr lang="en-US" sz="28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FROM personal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WHERE </a:t>
            </a:r>
            <a:r>
              <a:rPr lang="en-US" sz="2800" dirty="0" err="1">
                <a:latin typeface="Consolas"/>
                <a:cs typeface="Consolas"/>
              </a:rPr>
              <a:t>MarcaSef</a:t>
            </a:r>
            <a:r>
              <a:rPr lang="en-US" sz="2800" dirty="0">
                <a:latin typeface="Consolas"/>
                <a:cs typeface="Consolas"/>
              </a:rPr>
              <a:t> IN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(SELECT </a:t>
            </a:r>
            <a:r>
              <a:rPr lang="en-US" sz="2800" dirty="0" err="1">
                <a:latin typeface="Consolas"/>
                <a:cs typeface="Consolas"/>
              </a:rPr>
              <a:t>Marca</a:t>
            </a:r>
            <a:r>
              <a:rPr lang="en-US" sz="2800" dirty="0">
                <a:latin typeface="Consolas"/>
                <a:cs typeface="Consolas"/>
              </a:rPr>
              <a:t> 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FROM personal 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	   WHERE </a:t>
            </a:r>
            <a:r>
              <a:rPr lang="en-US" sz="2800" dirty="0" err="1">
                <a:latin typeface="Consolas"/>
                <a:cs typeface="Consolas"/>
              </a:rPr>
              <a:t>NumePren</a:t>
            </a:r>
            <a:r>
              <a:rPr lang="en-US" sz="2800" dirty="0">
                <a:latin typeface="Consolas"/>
                <a:cs typeface="Consolas"/>
              </a:rPr>
              <a:t> =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    '</a:t>
            </a:r>
            <a:r>
              <a:rPr lang="en-US" sz="2800" dirty="0" err="1">
                <a:latin typeface="Consolas"/>
                <a:cs typeface="Consolas"/>
              </a:rPr>
              <a:t>ANGAJAT</a:t>
            </a:r>
            <a:r>
              <a:rPr lang="en-US" dirty="0">
                <a:latin typeface="Consolas"/>
                <a:cs typeface="Consolas"/>
              </a:rPr>
              <a:t> 2'</a:t>
            </a:r>
          </a:p>
          <a:p>
            <a:pPr>
              <a:buNone/>
            </a:pPr>
            <a:r>
              <a:rPr lang="en-US" sz="2800" dirty="0">
                <a:latin typeface="Consolas"/>
                <a:cs typeface="Consolas"/>
              </a:rPr>
              <a:t>    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4800"/>
            <a:ext cx="883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Câţi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subordonaţi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direcţi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ANGAJAT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 ?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" y="3534542"/>
            <a:ext cx="1765299" cy="973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583113"/>
            <a:ext cx="1481137" cy="95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Brace 5"/>
          <p:cNvSpPr/>
          <p:nvPr/>
        </p:nvSpPr>
        <p:spPr>
          <a:xfrm>
            <a:off x="6832600" y="3987800"/>
            <a:ext cx="482600" cy="220828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752600" y="2057400"/>
            <a:ext cx="419100" cy="43307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868580" y="1638300"/>
            <a:ext cx="8686800" cy="5219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DISTINCT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WHERE 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1'  AND 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IN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    (   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FROM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	NATURAL JOIN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	 WHERE </a:t>
            </a:r>
            <a:r>
              <a:rPr lang="en-US" sz="2400" dirty="0" err="1">
                <a:latin typeface="Consolas"/>
                <a:cs typeface="Consolas"/>
              </a:rPr>
              <a:t>DenPr</a:t>
            </a:r>
            <a:r>
              <a:rPr lang="en-US" sz="2400" dirty="0">
                <a:latin typeface="Consolas"/>
                <a:cs typeface="Consolas"/>
              </a:rPr>
              <a:t> = '</a:t>
            </a:r>
            <a:r>
              <a:rPr lang="en-US" sz="2400" dirty="0" err="1">
                <a:latin typeface="Consolas"/>
                <a:cs typeface="Consolas"/>
              </a:rPr>
              <a:t>Produs</a:t>
            </a:r>
            <a:r>
              <a:rPr lang="en-US" sz="2400" dirty="0">
                <a:latin typeface="Consolas"/>
                <a:cs typeface="Consolas"/>
              </a:rPr>
              <a:t> 2'   )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8839200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sunt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Zilele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în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care s-au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vândut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1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şi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Produs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2 ?</a:t>
            </a:r>
          </a:p>
        </p:txBody>
      </p:sp>
      <p:sp>
        <p:nvSpPr>
          <p:cNvPr id="5" name="Oval 4"/>
          <p:cNvSpPr/>
          <p:nvPr/>
        </p:nvSpPr>
        <p:spPr>
          <a:xfrm>
            <a:off x="2196723" y="3391895"/>
            <a:ext cx="2857500" cy="546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15971" y="5606144"/>
            <a:ext cx="3035300" cy="520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99637" y="3363665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96514" y="3857147"/>
            <a:ext cx="14859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84046" y="3770158"/>
            <a:ext cx="1079500" cy="3175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1045135" y="3924300"/>
            <a:ext cx="495300" cy="2108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1549400" y="1498600"/>
            <a:ext cx="7442200" cy="477520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SELECT NrFact, DenPr, PretUnit 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ro-RO" sz="3100" dirty="0" err="1"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ro-RO" sz="3100" dirty="0">
                <a:latin typeface="Franklin Gothic Demi" pitchFamily="34" charset="0"/>
                <a:cs typeface="Arial" pitchFamily="34" charset="0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WHERE PretUnit =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(SELECT MAX(PretUnit)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		 FROM liniifact)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Franklin Gothic Demi" pitchFamily="34" charset="0"/>
                <a:cs typeface="Arial" pitchFamily="34" charset="0"/>
              </a:rPr>
              <a:t>ORDER BY 1</a:t>
            </a:r>
            <a:endParaRPr lang="en-US" sz="3100" dirty="0"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600" y="50800"/>
            <a:ext cx="8966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Compara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cs typeface="Arial Unicode MS"/>
              </a:rPr>
              <a:t>ţ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ii (1)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Care este 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unitar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la care a fost vândut un produs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și în ce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factur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apare 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preţ</a:t>
            </a:r>
            <a:r>
              <a:rPr lang="ro-RO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ul</a:t>
            </a:r>
            <a:r>
              <a:rPr lang="vi-VN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maxim ?</a:t>
            </a:r>
            <a:endParaRPr lang="en-US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219078"/>
            <a:ext cx="1154112" cy="108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eft Brace 4"/>
          <p:cNvSpPr/>
          <p:nvPr/>
        </p:nvSpPr>
        <p:spPr>
          <a:xfrm>
            <a:off x="1885731" y="3254189"/>
            <a:ext cx="381000" cy="101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6107" y="4908549"/>
            <a:ext cx="4179209" cy="17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6532</TotalTime>
  <Words>945</Words>
  <Application>Microsoft Macintosh PowerPoint</Application>
  <PresentationFormat>On-screen Show (4:3)</PresentationFormat>
  <Paragraphs>266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Arial Unicode MS</vt:lpstr>
      <vt:lpstr>American Typewriter</vt:lpstr>
      <vt:lpstr>Arial</vt:lpstr>
      <vt:lpstr>Avenir Book</vt:lpstr>
      <vt:lpstr>Avenir Light</vt:lpstr>
      <vt:lpstr>Avenir Medium</vt:lpstr>
      <vt:lpstr>Book Antiqua</vt:lpstr>
      <vt:lpstr>Calisto MT</vt:lpstr>
      <vt:lpstr>Consolas</vt:lpstr>
      <vt:lpstr>Franklin Gothic Demi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SQL (6) </vt:lpstr>
      <vt:lpstr>Text</vt:lpstr>
      <vt:lpstr>Ce sunt subconsultările ?</vt:lpstr>
      <vt:lpstr>Tutorial – subconsultări simple</vt:lpstr>
      <vt:lpstr>Subconsultări în clauza WHERE. Operatorul 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Diviziune relaţională</vt:lpstr>
      <vt:lpstr>Diviziune relaţională (cont.)</vt:lpstr>
      <vt:lpstr>Schematizarea diviziunii relaţionale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Care sunt clienţii pentru care există cel puţin câte o factură emisă în fiecare zi cu vânzări din perioada 10-30 septembrie 2013?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474</cp:revision>
  <dcterms:created xsi:type="dcterms:W3CDTF">2002-10-11T06:23:42Z</dcterms:created>
  <dcterms:modified xsi:type="dcterms:W3CDTF">2019-04-10T06:40:13Z</dcterms:modified>
</cp:coreProperties>
</file>