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79"/>
  </p:notesMasterIdLst>
  <p:sldIdLst>
    <p:sldId id="256" r:id="rId2"/>
    <p:sldId id="367" r:id="rId3"/>
    <p:sldId id="312" r:id="rId4"/>
    <p:sldId id="308" r:id="rId5"/>
    <p:sldId id="364" r:id="rId6"/>
    <p:sldId id="366" r:id="rId7"/>
    <p:sldId id="262" r:id="rId8"/>
    <p:sldId id="317" r:id="rId9"/>
    <p:sldId id="318" r:id="rId10"/>
    <p:sldId id="307" r:id="rId11"/>
    <p:sldId id="362" r:id="rId12"/>
    <p:sldId id="263" r:id="rId13"/>
    <p:sldId id="310" r:id="rId14"/>
    <p:sldId id="314" r:id="rId15"/>
    <p:sldId id="316" r:id="rId16"/>
    <p:sldId id="363" r:id="rId17"/>
    <p:sldId id="265" r:id="rId18"/>
    <p:sldId id="266" r:id="rId19"/>
    <p:sldId id="267" r:id="rId20"/>
    <p:sldId id="301" r:id="rId21"/>
    <p:sldId id="315" r:id="rId22"/>
    <p:sldId id="302" r:id="rId23"/>
    <p:sldId id="324" r:id="rId24"/>
    <p:sldId id="268" r:id="rId25"/>
    <p:sldId id="269" r:id="rId26"/>
    <p:sldId id="351" r:id="rId27"/>
    <p:sldId id="270" r:id="rId28"/>
    <p:sldId id="322" r:id="rId29"/>
    <p:sldId id="271" r:id="rId30"/>
    <p:sldId id="319" r:id="rId31"/>
    <p:sldId id="353" r:id="rId32"/>
    <p:sldId id="320" r:id="rId33"/>
    <p:sldId id="321" r:id="rId34"/>
    <p:sldId id="323" r:id="rId35"/>
    <p:sldId id="354" r:id="rId36"/>
    <p:sldId id="272" r:id="rId37"/>
    <p:sldId id="311" r:id="rId38"/>
    <p:sldId id="325" r:id="rId39"/>
    <p:sldId id="326" r:id="rId40"/>
    <p:sldId id="327" r:id="rId41"/>
    <p:sldId id="281" r:id="rId42"/>
    <p:sldId id="282" r:id="rId43"/>
    <p:sldId id="328" r:id="rId44"/>
    <p:sldId id="330" r:id="rId45"/>
    <p:sldId id="283" r:id="rId46"/>
    <p:sldId id="331" r:id="rId47"/>
    <p:sldId id="332" r:id="rId48"/>
    <p:sldId id="284" r:id="rId49"/>
    <p:sldId id="333" r:id="rId50"/>
    <p:sldId id="329" r:id="rId51"/>
    <p:sldId id="334" r:id="rId52"/>
    <p:sldId id="313" r:id="rId53"/>
    <p:sldId id="288" r:id="rId54"/>
    <p:sldId id="335" r:id="rId55"/>
    <p:sldId id="336" r:id="rId56"/>
    <p:sldId id="337" r:id="rId57"/>
    <p:sldId id="338" r:id="rId58"/>
    <p:sldId id="339" r:id="rId59"/>
    <p:sldId id="340" r:id="rId60"/>
    <p:sldId id="342" r:id="rId61"/>
    <p:sldId id="343" r:id="rId62"/>
    <p:sldId id="341" r:id="rId63"/>
    <p:sldId id="344" r:id="rId64"/>
    <p:sldId id="345" r:id="rId65"/>
    <p:sldId id="291" r:id="rId66"/>
    <p:sldId id="346" r:id="rId67"/>
    <p:sldId id="347" r:id="rId68"/>
    <p:sldId id="348" r:id="rId69"/>
    <p:sldId id="349" r:id="rId70"/>
    <p:sldId id="350" r:id="rId71"/>
    <p:sldId id="355" r:id="rId72"/>
    <p:sldId id="358" r:id="rId73"/>
    <p:sldId id="359" r:id="rId74"/>
    <p:sldId id="365" r:id="rId75"/>
    <p:sldId id="297" r:id="rId76"/>
    <p:sldId id="298" r:id="rId77"/>
    <p:sldId id="360" r:id="rId7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 snapToGrid="0">
      <p:cViewPr varScale="1">
        <p:scale>
          <a:sx n="121" d="100"/>
          <a:sy n="121" d="100"/>
        </p:scale>
        <p:origin x="192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3778-6B4D-4D11-BFEE-C2128AF3F274}" type="slidenum">
              <a:rPr lang="ro-RO" smtClean="0"/>
              <a:pPr/>
              <a:t>20</a:t>
            </a:fld>
            <a:endParaRPr lang="ro-RO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8118-5F20-4D14-B35F-A041B60B4E28}" type="slidenum">
              <a:rPr lang="ro-RO" smtClean="0"/>
              <a:pPr/>
              <a:t>22</a:t>
            </a:fld>
            <a:endParaRPr lang="ro-RO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1C565-3200-4D13-AFB5-119BCCCA2879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B73C-9ACC-4972-8CD8-31E9753DB948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CCFAE-8F22-43D4-B57D-41C083921A10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96753-FB8F-478C-9E99-A6B93E4AD545}" type="slidenum">
              <a:rPr lang="ro-RO" smtClean="0"/>
              <a:pPr/>
              <a:t>36</a:t>
            </a:fld>
            <a:endParaRPr lang="ro-RO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7211-291A-4581-89B6-1C78C7E45A31}" type="slidenum">
              <a:rPr lang="ro-RO" smtClean="0"/>
              <a:pPr/>
              <a:t>41</a:t>
            </a:fld>
            <a:endParaRPr lang="ro-RO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D923-699D-4DC5-A22F-5B148F67B159}" type="slidenum">
              <a:rPr lang="ro-RO" smtClean="0"/>
              <a:pPr/>
              <a:t>42</a:t>
            </a:fld>
            <a:endParaRPr lang="ro-RO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C847-2F82-4A41-991A-F1A2FDEB7EC9}" type="slidenum">
              <a:rPr lang="ro-RO" smtClean="0"/>
              <a:pPr/>
              <a:t>45</a:t>
            </a:fld>
            <a:endParaRPr lang="ro-RO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18CB-61E5-4F2A-A034-C7CFA52D6E06}" type="slidenum">
              <a:rPr lang="ro-RO" smtClean="0"/>
              <a:pPr/>
              <a:t>48</a:t>
            </a:fld>
            <a:endParaRPr lang="ro-RO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7B25-38F6-4814-9EF1-BDC92BE09966}" type="slidenum">
              <a:rPr lang="ro-RO" smtClean="0"/>
              <a:pPr/>
              <a:t>53</a:t>
            </a:fld>
            <a:endParaRPr lang="ro-RO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6D5E-2201-49C6-9F9B-E8B91B8601B5}" type="slidenum">
              <a:rPr lang="ro-RO" smtClean="0"/>
              <a:pPr/>
              <a:t>65</a:t>
            </a:fld>
            <a:endParaRPr lang="ro-RO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8664-65D4-46D2-B9B0-03EF5420F17E}" type="slidenum">
              <a:rPr lang="ro-RO" smtClean="0"/>
              <a:pPr/>
              <a:t>75</a:t>
            </a:fld>
            <a:endParaRPr lang="ro-RO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E4267-3411-405D-B7B2-03FC910601DE}" type="slidenum">
              <a:rPr lang="ro-RO" smtClean="0"/>
              <a:pPr/>
              <a:t>76</a:t>
            </a:fld>
            <a:endParaRPr lang="ro-RO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798A-6199-42FC-A95F-A98EBFF9BC82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403A-D3A1-4EA7-A4ED-3C2FBE64EAFE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6566-F90D-4281-BF15-2D15364427CE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6SwgoQKCQ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KIqmneZEKg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5_SELECT(1)_Sintax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07_SELECT(3)_Grupari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pEEINabMiM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HpEPmr8hXg" TargetMode="Externa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1sVnck5VE4" TargetMode="Externa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rive.live.com/redir?resid=9233CD031198EF03!8354&amp;authkey=!APamgGKA-ScA6QI&amp;ithint=video,wm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(3)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predicate, </a:t>
            </a: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ții, grupuri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Coloane</a:t>
            </a:r>
            <a:r>
              <a:rPr lang="en-US" dirty="0"/>
              <a:t> calculate - </a:t>
            </a:r>
            <a:r>
              <a:rPr lang="en-US" dirty="0" err="1"/>
              <a:t>valori</a:t>
            </a:r>
            <a:r>
              <a:rPr lang="en-US" dirty="0"/>
              <a:t> &amp; </a:t>
            </a:r>
            <a:r>
              <a:rPr lang="en-US" dirty="0" err="1"/>
              <a:t>denumiri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1602" y="2286000"/>
            <a:ext cx="82623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CodPr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AS "</a:t>
            </a:r>
            <a:r>
              <a:rPr lang="en-US" sz="2600" dirty="0" err="1">
                <a:latin typeface="Consolas"/>
                <a:cs typeface="Consolas"/>
              </a:rPr>
              <a:t>Valoare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fără</a:t>
            </a:r>
            <a:r>
              <a:rPr lang="en-US" sz="2600" dirty="0">
                <a:latin typeface="Consolas"/>
                <a:cs typeface="Consolas"/>
              </a:rPr>
              <a:t> TVA"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342900" indent="-342900">
              <a:buFontTx/>
              <a:buNone/>
            </a:pP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4724400"/>
            <a:ext cx="77806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486400" y="2667000"/>
            <a:ext cx="35814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31242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934200" y="3962400"/>
            <a:ext cx="990600" cy="2286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</a:t>
            </a:r>
            <a:r>
              <a:rPr lang="ro-RO" dirty="0" err="1"/>
              <a:t>şiruri</a:t>
            </a:r>
            <a:r>
              <a:rPr lang="ro-RO" dirty="0"/>
              <a:t> de caractere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044 string function and operators-Complete SQL Bootcamp </a:t>
            </a:r>
            <a:r>
              <a:rPr lang="en-US" dirty="0">
                <a:cs typeface="Avenir Light"/>
                <a:hlinkClick r:id="rId2"/>
              </a:rPr>
              <a:t>https://www.youtube.com/watch?v=DV6SwgoQKCQ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48123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(1)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2412124"/>
          </a:xfrm>
        </p:spPr>
        <p:txBody>
          <a:bodyPr>
            <a:normAutofit fontScale="92500" lnSpcReduction="20000"/>
          </a:bodyPr>
          <a:lstStyle/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'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 ' ||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||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' a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emisa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>
                <a:latin typeface="Consolas"/>
                <a:cs typeface="Consolas"/>
              </a:rPr>
              <a:t> data ' ||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AS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Concatenare_Oracle_PgSQL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48962-A820-DB45-AD81-61991954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8" y="2473156"/>
            <a:ext cx="2886842" cy="43112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(2)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33816"/>
            <a:ext cx="8229600" cy="328593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SELECT 'Factura ' || CAST (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AS CHAR(8)) || ' a </a:t>
            </a:r>
            <a:r>
              <a:rPr lang="en-US" sz="2800" dirty="0" err="1">
                <a:latin typeface="Consolas"/>
                <a:cs typeface="Consolas"/>
              </a:rPr>
              <a:t>fost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emisa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data ' 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|| CAST (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AS VARCHAR(10))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 Concatenare_DB2_PgSQL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ro-RO" sz="2800" dirty="0">
                <a:latin typeface="Consolas"/>
                <a:cs typeface="Consolas"/>
              </a:rPr>
              <a:t>facturi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DE79-70BD-3846-83F1-8D93DDF4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48216"/>
            <a:ext cx="3695700" cy="4813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3818"/>
            <a:ext cx="8229600" cy="1905000"/>
          </a:xfrm>
        </p:spPr>
        <p:txBody>
          <a:bodyPr/>
          <a:lstStyle/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SELECT CodCl, DenCl, Adresa, LENGTH(Adresa) AS "Lungimea adresei"</a:t>
            </a:r>
          </a:p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FROM clienti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086600" cy="3882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-43434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ţii pentru date calendaristice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296" y="1050873"/>
            <a:ext cx="9144000" cy="360301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, 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  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An_Factura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	 "</a:t>
            </a:r>
            <a:r>
              <a:rPr lang="en-US" sz="2400" dirty="0" err="1">
                <a:latin typeface="Consolas"/>
                <a:cs typeface="Consolas"/>
              </a:rPr>
              <a:t>Luna_Factura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(DAY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Zi_Factura</a:t>
            </a:r>
            <a:r>
              <a:rPr lang="en-US" sz="24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3C10-AC9A-FA46-AF11-F2983DC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6" y="3248699"/>
            <a:ext cx="5564207" cy="350447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calendaristice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042 timestamps and extract-Complete SQL Bootcamp </a:t>
            </a:r>
            <a:r>
              <a:rPr lang="en-US" dirty="0">
                <a:cs typeface="Avenir Light"/>
                <a:hlinkClick r:id="rId2"/>
              </a:rPr>
              <a:t>https://www.youtube.com/watch?v=KKIqmneZEKg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66744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21465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calendaristice (scadenţă</a:t>
            </a:r>
            <a:r>
              <a:rPr lang="en-US" dirty="0"/>
              <a:t>: 2 s</a:t>
            </a:r>
            <a:r>
              <a:rPr lang="ro-RO" dirty="0"/>
              <a:t>ăpt.)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0" y="1207827"/>
            <a:ext cx="9144000" cy="2286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Factura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Data_Facturare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+ 14 AS </a:t>
            </a:r>
            <a:r>
              <a:rPr lang="en-US" sz="2400" dirty="0" err="1">
                <a:latin typeface="Consolas"/>
                <a:cs typeface="Consolas"/>
              </a:rPr>
              <a:t>Scadenta_Incasare1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'14 DAYS' AS </a:t>
            </a:r>
            <a:r>
              <a:rPr lang="en-US" sz="2400" dirty="0" err="1">
                <a:latin typeface="Consolas"/>
                <a:cs typeface="Consolas"/>
              </a:rPr>
              <a:t>Scadenta2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'2 WEEKS' AS </a:t>
            </a:r>
            <a:r>
              <a:rPr lang="en-US" sz="2400" dirty="0" err="1">
                <a:latin typeface="Consolas"/>
                <a:cs typeface="Consolas"/>
              </a:rPr>
              <a:t>Scadenta3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ro-RO" sz="2400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DCC1C-0C4B-AD4A-B8FD-DE9480F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4043062"/>
            <a:ext cx="8915400" cy="262285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</a:t>
            </a:r>
            <a:r>
              <a:rPr lang="en-US" dirty="0" err="1"/>
              <a:t>aristice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(scadenţă</a:t>
            </a:r>
            <a:r>
              <a:rPr lang="en-US" dirty="0"/>
              <a:t>: </a:t>
            </a:r>
            <a:r>
              <a:rPr lang="ro-RO" dirty="0"/>
              <a:t>2 luni) 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PostgreSQL</a:t>
            </a:r>
            <a:r>
              <a:rPr lang="en-US" sz="2400" dirty="0"/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 MONTHS'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Oracle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'2' MONTH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12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(1)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>
          <a:xfrm>
            <a:off x="892098" y="1676400"/>
            <a:ext cx="825190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1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YEAR' +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INTERVAL '2 MONTH‘ + INTERVAL '25 DAY'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2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 2 MONTH 25 DAY' 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 fontScale="92500" lnSpcReduction="10000"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SQL2009_Cap05_SELECT(1)_</a:t>
            </a:r>
            <a:r>
              <a:rPr lang="en-US" dirty="0" err="1">
                <a:cs typeface="Avenir Light"/>
              </a:rPr>
              <a:t>Sintaxa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https://github.com/marinfotache/Baze-de-date-I/blob/master/SQL.%20Dialecte%20DB2-%20Oracle-%20PostgreSQL%20si%20SQL%20Server/SQL2009_Cap05_SELECT(1)_Sintaxa.pdf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SQL2009_Cap07_SELECT(3)_</a:t>
            </a:r>
            <a:r>
              <a:rPr lang="en-US" dirty="0" err="1">
                <a:cs typeface="Avenir Light"/>
              </a:rPr>
              <a:t>Grupari</a:t>
            </a:r>
            <a:r>
              <a:rPr lang="en-US" dirty="0">
                <a:cs typeface="Avenir Light"/>
              </a:rPr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5"/>
              </a:rPr>
              <a:t>https://github.com/marinfotache/Baze-de-date-I/blob/master/SQL.%20Dialecte%20DB2-%20Oracle-%20PostgreSQL%20si%20SQL%20Server/SQL2009_Cap07_SELECT(3)_Grupari.pdf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668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676400"/>
            <a:ext cx="789615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400" dirty="0"/>
              <a:t>Soluţia 1 Oracle (transformarea anilor în luni):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    </a:t>
            </a:r>
            <a:r>
              <a:rPr lang="en-US" sz="2500" dirty="0" err="1">
                <a:latin typeface="Consolas"/>
                <a:cs typeface="Consolas"/>
              </a:rPr>
              <a:t>ADD_MONTHS</a:t>
            </a:r>
            <a:r>
              <a:rPr lang="en-US" sz="2500" dirty="0">
                <a:latin typeface="Consolas"/>
                <a:cs typeface="Consolas"/>
              </a:rPr>
              <a:t>(</a:t>
            </a:r>
            <a:r>
              <a:rPr lang="en-US" sz="2500" dirty="0" err="1">
                <a:latin typeface="Consolas"/>
                <a:cs typeface="Consolas"/>
              </a:rPr>
              <a:t>DataFact,14</a:t>
            </a:r>
            <a:r>
              <a:rPr lang="en-US" sz="2500" dirty="0">
                <a:latin typeface="Consolas"/>
                <a:cs typeface="Consolas"/>
              </a:rPr>
              <a:t>)+25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9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 dirty="0"/>
              <a:t>Soluţia 2 Oracle: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'1-2' YEAR TO MONTH + 25 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4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43080"/>
            <a:ext cx="8755888" cy="20701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 -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Interval1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AGE(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) AS </a:t>
            </a:r>
            <a:r>
              <a:rPr lang="en-US" sz="2500" dirty="0" err="1">
                <a:latin typeface="Consolas"/>
                <a:cs typeface="Consolas"/>
              </a:rPr>
              <a:t>Interval2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6B8F-E8FC-9D41-88AC-420BD205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85" y="2975302"/>
            <a:ext cx="6515100" cy="355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476488" cy="120100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526" y="1109067"/>
            <a:ext cx="8902700" cy="4336389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AGE (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AS Interval,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AS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 </a:t>
            </a:r>
            <a:r>
              <a:rPr lang="en-US" sz="2000" dirty="0" err="1">
                <a:latin typeface="Consolas"/>
                <a:cs typeface="Consolas"/>
              </a:rPr>
              <a:t>Interval_Ani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CURRENT_DATE,DataFact</a:t>
            </a:r>
            <a:r>
              <a:rPr lang="en-US" sz="2000" dirty="0">
                <a:latin typeface="Consolas"/>
                <a:cs typeface="Consolas"/>
              </a:rPr>
              <a:t>)) * 12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+</a:t>
            </a:r>
            <a:r>
              <a:rPr lang="ro-RO" sz="200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EXTRACT (MONTH FROM AGE(CURRENT_DATE,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AS </a:t>
            </a:r>
            <a:r>
              <a:rPr lang="en-US" sz="2000" dirty="0" err="1">
                <a:latin typeface="Consolas"/>
                <a:cs typeface="Consolas"/>
              </a:rPr>
              <a:t>Interval_Luni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9573C-A371-D44D-88C5-6686720F5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2" y="3988780"/>
            <a:ext cx="7277447" cy="27981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Conversii generalizate</a:t>
            </a:r>
            <a:r>
              <a:rPr lang="en-US" dirty="0"/>
              <a:t>: 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9144000" cy="48006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'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facturii</a:t>
            </a:r>
            <a:r>
              <a:rPr lang="en-US" sz="2000" dirty="0">
                <a:latin typeface="Consolas"/>
                <a:cs typeface="Consolas"/>
              </a:rPr>
              <a:t> ' || TRIM( TRAILING FROM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 AS CHAR(8)) ) || ' (</a:t>
            </a:r>
            <a:r>
              <a:rPr lang="en-US" sz="2000" dirty="0" err="1">
                <a:latin typeface="Consolas"/>
                <a:cs typeface="Consolas"/>
              </a:rPr>
              <a:t>trimisa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clientului</a:t>
            </a:r>
            <a:r>
              <a:rPr lang="en-US" sz="2000" dirty="0">
                <a:latin typeface="Consolas"/>
                <a:cs typeface="Consolas"/>
              </a:rPr>
              <a:t> ' || </a:t>
            </a:r>
            <a:r>
              <a:rPr lang="en-US" sz="2000" dirty="0" err="1">
                <a:latin typeface="Consolas"/>
                <a:cs typeface="Consolas"/>
              </a:rPr>
              <a:t>dencl</a:t>
            </a:r>
            <a:r>
              <a:rPr lang="en-US" sz="2000" dirty="0">
                <a:latin typeface="Consolas"/>
                <a:cs typeface="Consolas"/>
              </a:rPr>
              <a:t> || ') are 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pe</a:t>
            </a:r>
            <a:r>
              <a:rPr lang="en-US" sz="2000" dirty="0">
                <a:latin typeface="Consolas"/>
                <a:cs typeface="Consolas"/>
              </a:rPr>
              <a:t> ' ||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((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 + INTERVAL '14' DAY) AS CHAR(10) )    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 	Scadente_facturi_Sept2013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NATURAL JOIN </a:t>
            </a:r>
            <a:r>
              <a:rPr lang="en-US" sz="2000" dirty="0" err="1">
                <a:latin typeface="Consolas"/>
                <a:cs typeface="Consolas"/>
              </a:rPr>
              <a:t>clienti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WHERE EXTRACT (YEAR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= 2013 AND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EXTRACT (MONTH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)=9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8077-5050-3F40-8D28-818CE92B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933"/>
            <a:ext cx="5542674" cy="25290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în rezultat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76400"/>
            <a:ext cx="78105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i="1" dirty="0"/>
              <a:t>Să se obţină, în ordinea descrescătoare a indicativului judeţelor, lista localităţilor în ordinea crescătoare a denumirii.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Jud, Loc, </a:t>
            </a:r>
            <a:r>
              <a:rPr lang="en-US" dirty="0" err="1">
                <a:latin typeface="Consolas"/>
                <a:cs typeface="Consolas"/>
              </a:rPr>
              <a:t>CodPost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coduri_postale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ORDER BY Jud </a:t>
            </a:r>
            <a:r>
              <a:rPr lang="en-US" dirty="0" err="1">
                <a:latin typeface="Consolas"/>
                <a:cs typeface="Consolas"/>
              </a:rPr>
              <a:t>DESC</a:t>
            </a:r>
            <a:r>
              <a:rPr lang="en-US" dirty="0">
                <a:latin typeface="Consolas"/>
                <a:cs typeface="Consolas"/>
              </a:rPr>
              <a:t>, Loc </a:t>
            </a:r>
            <a:r>
              <a:rPr lang="en-US" dirty="0" err="1">
                <a:latin typeface="Consolas"/>
                <a:cs typeface="Consolas"/>
              </a:rPr>
              <a:t>ASC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90500"/>
            <a:ext cx="7924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BETWEEN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914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500" b="1" i="1" dirty="0">
                <a:cs typeface="Times New Roman" pitchFamily="18" charset="0"/>
              </a:rPr>
              <a:t>Care </a:t>
            </a:r>
            <a:r>
              <a:rPr lang="en-US" sz="2500" b="1" i="1" dirty="0" err="1">
                <a:cs typeface="Times New Roman" pitchFamily="18" charset="0"/>
              </a:rPr>
              <a:t>sunt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facturile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emise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în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perioada</a:t>
            </a:r>
            <a:r>
              <a:rPr lang="en-US" sz="2500" b="1" i="1" dirty="0">
                <a:cs typeface="Times New Roman" pitchFamily="18" charset="0"/>
              </a:rPr>
              <a:t> 3-5 august 20</a:t>
            </a:r>
            <a:r>
              <a:rPr lang="ro-RO" sz="2500" b="1" i="1" dirty="0">
                <a:cs typeface="Times New Roman" pitchFamily="18" charset="0"/>
              </a:rPr>
              <a:t>13</a:t>
            </a:r>
            <a:r>
              <a:rPr lang="en-US" sz="2500" b="1" i="1" dirty="0">
                <a:cs typeface="Times New Roman" pitchFamily="18" charset="0"/>
              </a:rPr>
              <a:t> ?</a:t>
            </a:r>
            <a:r>
              <a:rPr lang="en-US" sz="2500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68991" y="2590799"/>
            <a:ext cx="8175009" cy="409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BETWEEN</a:t>
            </a:r>
            <a:endParaRPr lang="ro-RO" dirty="0">
              <a:latin typeface="Consolas"/>
              <a:cs typeface="Consolas"/>
            </a:endParaRP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DATE’20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-08-03'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AND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TO_DATE('05/08/20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','DD/MM/YYYY') ;</a:t>
            </a:r>
            <a:endParaRPr lang="ro-RO" dirty="0">
              <a:latin typeface="Consolas"/>
              <a:cs typeface="Consolas"/>
            </a:endParaRPr>
          </a:p>
          <a:p>
            <a:pPr marL="342900" indent="-342900" algn="l">
              <a:buFont typeface="Wingdings" pitchFamily="2" charset="2"/>
              <a:buNone/>
            </a:pPr>
            <a:endParaRPr lang="ro-RO" i="1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15326"/>
            <a:ext cx="784186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OVERLAPS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156344"/>
            <a:ext cx="8087528" cy="456517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IdExaminare,DataOra_Examinare</a:t>
            </a:r>
            <a:r>
              <a:rPr lang="en-US" dirty="0">
                <a:latin typeface="Consolas"/>
                <a:cs typeface="Consolas"/>
              </a:rPr>
              <a:t>, 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r>
              <a:rPr lang="en-US" dirty="0">
                <a:latin typeface="Consolas"/>
                <a:cs typeface="Consolas"/>
              </a:rPr>
              <a:t> ON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 (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OVERLAPS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(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037230" y="1061864"/>
            <a:ext cx="78552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Criterii inexacte. Operatorul </a:t>
            </a:r>
            <a:r>
              <a:rPr lang="en-US" dirty="0"/>
              <a:t>LIKE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975600" cy="3733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- 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</a:t>
            </a:r>
            <a:r>
              <a:rPr lang="en-US" i="1" dirty="0">
                <a:cs typeface="Times New Roman" pitchFamily="18" charset="0"/>
              </a:rPr>
              <a:t> au </a:t>
            </a:r>
            <a:r>
              <a:rPr lang="en-US" i="1" dirty="0" err="1">
                <a:cs typeface="Times New Roman" pitchFamily="18" charset="0"/>
              </a:rPr>
              <a:t>nume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conţin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litera</a:t>
            </a:r>
            <a:r>
              <a:rPr lang="en-US" i="1" dirty="0">
                <a:cs typeface="Times New Roman" pitchFamily="18" charset="0"/>
              </a:rPr>
              <a:t> S </a:t>
            </a:r>
            <a:r>
              <a:rPr lang="en-US" i="1" dirty="0" err="1">
                <a:cs typeface="Times New Roman" pitchFamily="18" charset="0"/>
              </a:rPr>
              <a:t>pe</a:t>
            </a:r>
            <a:r>
              <a:rPr lang="en-US" i="1" dirty="0">
                <a:cs typeface="Times New Roman" pitchFamily="18" charset="0"/>
              </a:rPr>
              <a:t> a </a:t>
            </a:r>
            <a:r>
              <a:rPr lang="en-US" i="1" dirty="0" err="1">
                <a:cs typeface="Times New Roman" pitchFamily="18" charset="0"/>
              </a:rPr>
              <a:t>treia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poziţie</a:t>
            </a:r>
            <a:r>
              <a:rPr lang="en-US" i="1" dirty="0">
                <a:cs typeface="Times New Roman" pitchFamily="18" charset="0"/>
              </a:rPr>
              <a:t> ?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OR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</a:t>
            </a:r>
          </a:p>
          <a:p>
            <a:pPr eaLnBrk="1" hangingPunct="1">
              <a:buFontTx/>
              <a:buNone/>
            </a:pPr>
            <a:r>
              <a:rPr lang="en-US" sz="36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4" y="5049838"/>
            <a:ext cx="8021659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95488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47800"/>
            <a:ext cx="8031988" cy="36576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'%ION%' OR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'%IOAN%'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7" y="4740274"/>
            <a:ext cx="7705977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77200" cy="3733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persoanele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trebuie</a:t>
            </a:r>
            <a:r>
              <a:rPr lang="en-US" sz="2800" i="1" dirty="0">
                <a:cs typeface="Times New Roman" pitchFamily="18" charset="0"/>
              </a:rPr>
              <a:t> felicitate de </a:t>
            </a:r>
            <a:r>
              <a:rPr lang="en-US" sz="2800" i="1" dirty="0" err="1">
                <a:cs typeface="Times New Roman" pitchFamily="18" charset="0"/>
              </a:rPr>
              <a:t>Sf.Ion</a:t>
            </a:r>
            <a:r>
              <a:rPr lang="en-US" sz="2800" i="1" dirty="0">
                <a:cs typeface="Times New Roman" pitchFamily="18" charset="0"/>
              </a:rPr>
              <a:t>?</a:t>
            </a:r>
            <a:r>
              <a:rPr lang="en-US" sz="2800" dirty="0"/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'ION%' OR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ION%' OR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'%-ION%' OR 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'%-IOAN%' </a:t>
            </a:r>
          </a:p>
        </p:txBody>
      </p:sp>
      <p:pic>
        <p:nvPicPr>
          <p:cNvPr id="22532" name="Picture 4" descr="fig4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010150"/>
            <a:ext cx="9131301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Constante, expresii, func</a:t>
            </a:r>
            <a:r>
              <a:rPr lang="ro-RO" b="1"/>
              <a:t>ții sistem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/>
          <a:lstStyle/>
          <a:p>
            <a:r>
              <a:rPr lang="ro-RO" dirty="0"/>
              <a:t>In clauza SELECT pot fi plasate nu numai atribute din tabele, dar 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Constante</a:t>
            </a:r>
            <a:endParaRPr lang="en-US" dirty="0"/>
          </a:p>
          <a:p>
            <a:pPr lvl="1"/>
            <a:r>
              <a:rPr lang="en-US" dirty="0" err="1"/>
              <a:t>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 sistem</a:t>
            </a:r>
          </a:p>
          <a:p>
            <a:pPr lvl="1"/>
            <a:r>
              <a:rPr lang="ro-RO" dirty="0"/>
              <a:t>Funcţii definite de utilizator</a:t>
            </a:r>
          </a:p>
          <a:p>
            <a:pPr lvl="1"/>
            <a:r>
              <a:rPr lang="ro-RO" dirty="0"/>
              <a:t>Funcţii agregat</a:t>
            </a:r>
          </a:p>
          <a:p>
            <a:pPr lvl="1"/>
            <a:r>
              <a:rPr lang="en-US" dirty="0" err="1"/>
              <a:t>Expresii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ro-RO" dirty="0"/>
              <a:t>, atribute şi 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</a:t>
            </a:r>
          </a:p>
          <a:p>
            <a:r>
              <a:rPr lang="ro-RO" dirty="0"/>
              <a:t>Coloanele definite prin expresii pot avea un antet (nume) stabilit de utilizator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503238"/>
            <a:ext cx="81462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ILIKE</a:t>
            </a:r>
            <a:r>
              <a:rPr lang="en-US" dirty="0"/>
              <a:t> – c</a:t>
            </a:r>
            <a:r>
              <a:rPr lang="ro-RO" dirty="0"/>
              <a:t>ăutare nesenzitivă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0" y="1761547"/>
            <a:ext cx="7704587" cy="4486853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persoane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WHERE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'ION%' OR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'% 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 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8750300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Expresii</a:t>
            </a:r>
            <a:r>
              <a:rPr lang="en-US" dirty="0"/>
              <a:t> “obi</a:t>
            </a:r>
            <a:r>
              <a:rPr lang="ro-RO" dirty="0"/>
              <a:t>şnuite</a:t>
            </a:r>
            <a:r>
              <a:rPr lang="en-US" dirty="0"/>
              <a:t>” (Regular Expressions)</a:t>
            </a:r>
            <a:br>
              <a:rPr lang="en-US" dirty="0"/>
            </a:br>
            <a:r>
              <a:rPr lang="ro-RO" dirty="0"/>
              <a:t>SIMILAR TO (SQL</a:t>
            </a:r>
            <a:r>
              <a:rPr lang="en-US" dirty="0"/>
              <a:t>:1999)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583140"/>
            <a:ext cx="8318591" cy="514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ro-RO" dirty="0"/>
              <a:t>ecanism</a:t>
            </a:r>
            <a:r>
              <a:rPr lang="en-US" dirty="0"/>
              <a:t> </a:t>
            </a:r>
            <a:r>
              <a:rPr lang="ro-RO" dirty="0"/>
              <a:t>elegant de căutare preluat din UNIX (Posix)</a:t>
            </a:r>
            <a:endParaRPr lang="en-US" dirty="0"/>
          </a:p>
          <a:p>
            <a:r>
              <a:rPr lang="en-US" dirty="0" err="1"/>
              <a:t>Caracterele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 pentru construirea „măştilor” sunt tot procent (%) şi underscore (_) </a:t>
            </a:r>
            <a:endParaRPr lang="en-US" dirty="0"/>
          </a:p>
          <a:p>
            <a:r>
              <a:rPr lang="ro-RO" dirty="0"/>
              <a:t>Alte caractere disponibile :</a:t>
            </a:r>
            <a:endParaRPr lang="en-US" dirty="0"/>
          </a:p>
          <a:p>
            <a:pPr lvl="1"/>
            <a:r>
              <a:rPr lang="ro-RO" dirty="0"/>
              <a:t>| - pentru structuri alterative;</a:t>
            </a:r>
            <a:endParaRPr lang="en-US" dirty="0"/>
          </a:p>
          <a:p>
            <a:pPr lvl="1"/>
            <a:r>
              <a:rPr lang="ro-RO" dirty="0"/>
              <a:t>* - pentru repetarea şirului (de caractere) precedent de zero sau mai multe ori;</a:t>
            </a:r>
            <a:endParaRPr lang="en-US" dirty="0"/>
          </a:p>
          <a:p>
            <a:pPr lvl="1"/>
            <a:r>
              <a:rPr lang="ro-RO" dirty="0"/>
              <a:t>+ - pentru repetarea şirului precedent de unu sau mai multe ori;</a:t>
            </a:r>
            <a:endParaRPr lang="en-US" dirty="0"/>
          </a:p>
          <a:p>
            <a:pPr lvl="1"/>
            <a:r>
              <a:rPr lang="ro-RO" dirty="0"/>
              <a:t>() – pentru gruparea mai multor şiruri de caractere într-o unitate logică;</a:t>
            </a:r>
            <a:endParaRPr lang="en-US" dirty="0"/>
          </a:p>
          <a:p>
            <a:pPr lvl="1"/>
            <a:r>
              <a:rPr lang="ro-RO" dirty="0"/>
              <a:t>[] – pentru indicarea unei clase de caractere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8" y="33359"/>
            <a:ext cx="8750300" cy="129047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032000"/>
            <a:ext cx="7981188" cy="469900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	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98262"/>
            <a:ext cx="8077200" cy="93079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sunt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persoanele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trebuie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felicitate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Sf.Ion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08" y="206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(3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300" y="990600"/>
            <a:ext cx="8267700" cy="33782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	 '%(| |-)IO(|A)N(|A)%'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4437566"/>
            <a:ext cx="8272463" cy="217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22238"/>
            <a:ext cx="8178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TO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trebuie</a:t>
            </a:r>
            <a:r>
              <a:rPr lang="en-US" i="1" dirty="0">
                <a:cs typeface="Times New Roman" pitchFamily="18" charset="0"/>
              </a:rPr>
              <a:t> felicitate de </a:t>
            </a:r>
            <a:r>
              <a:rPr lang="en-US" i="1" dirty="0" err="1">
                <a:cs typeface="Times New Roman" pitchFamily="18" charset="0"/>
              </a:rPr>
              <a:t>Sf.Ion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'(|% |%-)(I|)O(|A)N%' 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Arial" charset="0"/>
                <a:cs typeface="Arial" charset="0"/>
              </a:rPr>
              <a:t>Obs. Soluția este mai bună decât cea cu LIKE/ILIKE, întrucât extrage și 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cs typeface="Arial" charset="0"/>
              </a:rPr>
              <a:t>Oanele</a:t>
            </a:r>
            <a:r>
              <a:rPr lang="en-US" dirty="0">
                <a:latin typeface="Arial" charset="0"/>
                <a:cs typeface="Arial" charset="0"/>
              </a:rPr>
              <a:t>”</a:t>
            </a:r>
            <a:r>
              <a:rPr lang="ro-RO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0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(5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2851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ro-RO" i="1" dirty="0"/>
              <a:t>clienţii cu sediul la un număr (de pe orice stradă) care conţine cifre 2, 3 sau 5</a:t>
            </a:r>
            <a:r>
              <a:rPr lang="ro-RO" dirty="0"/>
              <a:t>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Adresa</a:t>
            </a:r>
            <a:r>
              <a:rPr lang="en-US" dirty="0">
                <a:latin typeface="Consolas"/>
                <a:cs typeface="Consolas"/>
              </a:rPr>
              <a:t> SIMILAR TO '%[235]+%'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3781"/>
            <a:ext cx="9144000" cy="182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-2561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Operatorul</a:t>
            </a:r>
            <a:r>
              <a:rPr lang="en-US" dirty="0"/>
              <a:t> IN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887105" y="976153"/>
            <a:ext cx="8065826" cy="588184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100" i="1" dirty="0">
                <a:cs typeface="Times New Roman" pitchFamily="18" charset="0"/>
              </a:rPr>
              <a:t>Care </a:t>
            </a:r>
            <a:r>
              <a:rPr lang="en-US" sz="3100" i="1" dirty="0" err="1">
                <a:cs typeface="Times New Roman" pitchFamily="18" charset="0"/>
              </a:rPr>
              <a:t>sunt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localităţile</a:t>
            </a:r>
            <a:r>
              <a:rPr lang="en-US" sz="3100" i="1" dirty="0">
                <a:cs typeface="Times New Roman" pitchFamily="18" charset="0"/>
              </a:rPr>
              <a:t> din </a:t>
            </a:r>
            <a:r>
              <a:rPr lang="en-US" sz="3100" i="1" dirty="0" err="1">
                <a:cs typeface="Times New Roman" pitchFamily="18" charset="0"/>
              </a:rPr>
              <a:t>judeţele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Iaşi</a:t>
            </a:r>
            <a:r>
              <a:rPr lang="en-US" sz="3100" i="1" dirty="0">
                <a:cs typeface="Times New Roman" pitchFamily="18" charset="0"/>
              </a:rPr>
              <a:t> (IS), </a:t>
            </a:r>
            <a:r>
              <a:rPr lang="en-US" sz="3100" i="1" dirty="0" err="1">
                <a:cs typeface="Times New Roman" pitchFamily="18" charset="0"/>
              </a:rPr>
              <a:t>Vaslui</a:t>
            </a:r>
            <a:r>
              <a:rPr lang="en-US" sz="3100" i="1" dirty="0">
                <a:cs typeface="Times New Roman" pitchFamily="18" charset="0"/>
              </a:rPr>
              <a:t> (VS) </a:t>
            </a:r>
            <a:r>
              <a:rPr lang="en-US" sz="3100" i="1" dirty="0" err="1">
                <a:cs typeface="Times New Roman" pitchFamily="18" charset="0"/>
              </a:rPr>
              <a:t>şi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Timiş</a:t>
            </a:r>
            <a:r>
              <a:rPr lang="en-US" sz="3100" i="1" dirty="0">
                <a:cs typeface="Times New Roman" pitchFamily="18" charset="0"/>
              </a:rPr>
              <a:t> (TM) ?</a:t>
            </a:r>
            <a:r>
              <a:rPr lang="en-US" sz="31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600" b="1" dirty="0" err="1"/>
              <a:t>Fără</a:t>
            </a:r>
            <a:r>
              <a:rPr lang="en-US" sz="2600" b="1" dirty="0"/>
              <a:t>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r>
              <a:rPr lang="en-US" sz="3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= 'IS' OR Jud = 'VS'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	OR Jud = 'TM'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600" b="1" dirty="0"/>
              <a:t>Cu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IN ('IS', 'VS', 'TM')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3338"/>
            <a:ext cx="7937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Funcţii agregat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33500"/>
            <a:ext cx="8483600" cy="55245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Dintr-un set de înregistrări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 o singură valoare (agregat)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COUNT, SUM, AVG, MIN, MAX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o-RO" dirty="0"/>
              <a:t>CORR</a:t>
            </a:r>
            <a:r>
              <a:rPr lang="en-US" dirty="0"/>
              <a:t>, </a:t>
            </a:r>
            <a:r>
              <a:rPr lang="en-US" dirty="0" err="1"/>
              <a:t>COVAR_POP</a:t>
            </a:r>
            <a:r>
              <a:rPr lang="en-US" dirty="0"/>
              <a:t>, </a:t>
            </a:r>
            <a:r>
              <a:rPr lang="en-US" dirty="0" err="1"/>
              <a:t>COVAR_SAMP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STDDEV_POP</a:t>
            </a:r>
            <a:r>
              <a:rPr lang="en-US" dirty="0"/>
              <a:t>, </a:t>
            </a:r>
            <a:r>
              <a:rPr lang="en-US" dirty="0" err="1"/>
              <a:t>STDDEV_SAMP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Restricţie</a:t>
            </a:r>
            <a:r>
              <a:rPr lang="en-US" dirty="0"/>
              <a:t>: </a:t>
            </a:r>
            <a:r>
              <a:rPr lang="ro-RO" dirty="0"/>
              <a:t>într-o clauză SELECT, o func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ie agregat trebuie să apară numai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Singur</a:t>
            </a:r>
            <a:r>
              <a:rPr lang="ro-RO" dirty="0"/>
              <a:t>ă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ită numai de alte funcţii agregat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Însoţită de atribute şi funcţii ne-agregat, dar în prezenţa clauzei GROUP BY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41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08" y="1244599"/>
            <a:ext cx="7498080" cy="3259161"/>
          </a:xfrm>
        </p:spPr>
        <p:txBody>
          <a:bodyPr>
            <a:normAutofit fontScale="77500" lnSpcReduction="20000"/>
          </a:bodyPr>
          <a:lstStyle/>
          <a:p>
            <a:r>
              <a:rPr lang="ro-RO" i="1" dirty="0"/>
              <a:t>Câţi clienţi are firma ?</a:t>
            </a:r>
            <a:endParaRPr lang="en-US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SELECT COUNT (*) AS NrClienti </a:t>
            </a:r>
            <a:endParaRPr lang="en-US" sz="37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FROM clienti</a:t>
            </a:r>
            <a:endParaRPr lang="en-US" sz="37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000" dirty="0" err="1"/>
              <a:t>sau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SELECT COUNT (CodCl) AS NrClienti </a:t>
            </a:r>
            <a:endParaRPr lang="en-US" sz="38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FROM clienti</a:t>
            </a:r>
            <a:endParaRPr lang="en-US" sz="3800" dirty="0">
              <a:latin typeface="Consolas"/>
              <a:cs typeface="Consolas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629" y="3886662"/>
            <a:ext cx="4051300" cy="27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4138"/>
            <a:ext cx="86741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110016"/>
            <a:ext cx="7892288" cy="2552700"/>
          </a:xfrm>
        </p:spPr>
        <p:txBody>
          <a:bodyPr/>
          <a:lstStyle/>
          <a:p>
            <a:r>
              <a:rPr lang="ro-RO" i="1" dirty="0"/>
              <a:t>Câte linii are produsul cartezian al tabelelor FACTURI şi LINIIFACT ?</a:t>
            </a:r>
            <a:endParaRPr lang="en-US" i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COUNT(*)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CROSS JOIN liniifact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3638221"/>
            <a:ext cx="4597400" cy="3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20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formulă şi o funcţie-sistem</a:t>
            </a:r>
            <a:endParaRPr lang="en-US" dirty="0"/>
          </a:p>
        </p:txBody>
      </p:sp>
      <p:pic>
        <p:nvPicPr>
          <p:cNvPr id="2050" name="Picture 2" descr="C:\Users\Marin\AppData\Local\Temp\SNAGHTML5d67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7981"/>
            <a:ext cx="2453786" cy="421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345CE-7814-9B4A-9621-C35CF6B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1" y="2762263"/>
            <a:ext cx="2972018" cy="2086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856F-1494-484A-9164-BC76BFF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3" y="1222046"/>
            <a:ext cx="2895600" cy="481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8287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0"/>
            <a:ext cx="7930388" cy="2717800"/>
          </a:xfrm>
        </p:spPr>
        <p:txBody>
          <a:bodyPr/>
          <a:lstStyle/>
          <a:p>
            <a:r>
              <a:rPr lang="ro-RO" i="1" dirty="0"/>
              <a:t>Pentru câţi clienţi se cunoaşte adresa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 (Adresa) AS NrClienti_cu_adresa_cunoscuta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clienti</a:t>
            </a:r>
            <a:endParaRPr lang="en-US" sz="3100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074" name="Picture 2" descr="C:\Users\Marin\AppData\Local\Temp\SNAGHTML1b935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54202"/>
            <a:ext cx="6939314" cy="271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0800"/>
            <a:ext cx="83748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4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7255" y="1587499"/>
            <a:ext cx="8376745" cy="5079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i="1" dirty="0" err="1">
                <a:cs typeface="Times New Roman" pitchFamily="18" charset="0"/>
              </a:rPr>
              <a:t>Câte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facturi</a:t>
            </a:r>
            <a:r>
              <a:rPr lang="en-US" sz="2600" i="1" dirty="0">
                <a:cs typeface="Times New Roman" pitchFamily="18" charset="0"/>
              </a:rPr>
              <a:t> au </a:t>
            </a:r>
            <a:r>
              <a:rPr lang="en-US" sz="2600" i="1" dirty="0" err="1">
                <a:cs typeface="Times New Roman" pitchFamily="18" charset="0"/>
              </a:rPr>
              <a:t>fost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emise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clienţilor</a:t>
            </a:r>
            <a:r>
              <a:rPr lang="en-US" sz="2600" i="1" dirty="0">
                <a:cs typeface="Times New Roman" pitchFamily="18" charset="0"/>
              </a:rPr>
              <a:t> din </a:t>
            </a:r>
            <a:r>
              <a:rPr lang="en-US" sz="2600" i="1" dirty="0" err="1">
                <a:cs typeface="Times New Roman" pitchFamily="18" charset="0"/>
              </a:rPr>
              <a:t>judeţul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Vaslui</a:t>
            </a:r>
            <a:r>
              <a:rPr lang="en-US" sz="2600" i="1" dirty="0">
                <a:cs typeface="Times New Roman" pitchFamily="18" charset="0"/>
              </a:rPr>
              <a:t> ?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</a:t>
            </a:r>
            <a:r>
              <a:rPr lang="ro-RO" sz="3100" dirty="0" err="1">
                <a:latin typeface="Consolas"/>
                <a:cs typeface="Consolas"/>
              </a:rPr>
              <a:t>NrFact</a:t>
            </a:r>
            <a:r>
              <a:rPr lang="ro-RO" sz="3100" dirty="0">
                <a:latin typeface="Consolas"/>
                <a:cs typeface="Consolas"/>
              </a:rPr>
              <a:t>) AS </a:t>
            </a:r>
            <a:r>
              <a:rPr lang="ro-RO" sz="3100" dirty="0" err="1">
                <a:latin typeface="Consolas"/>
                <a:cs typeface="Consolas"/>
              </a:rPr>
              <a:t>NrFacturi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f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clienti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coduri_postale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judete</a:t>
            </a:r>
            <a:r>
              <a:rPr lang="ro-RO" sz="31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WHERE </a:t>
            </a:r>
            <a:r>
              <a:rPr lang="ro-RO" sz="3100" dirty="0" err="1">
                <a:latin typeface="Consolas"/>
                <a:cs typeface="Consolas"/>
              </a:rPr>
              <a:t>Judet</a:t>
            </a:r>
            <a:r>
              <a:rPr lang="ro-RO" sz="3100" dirty="0">
                <a:latin typeface="Consolas"/>
                <a:cs typeface="Consolas"/>
              </a:rPr>
              <a:t>='Vaslui'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31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908" y="25400"/>
            <a:ext cx="7498080" cy="12525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 err="1"/>
              <a:t>5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562100"/>
            <a:ext cx="8374888" cy="4851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ro-RO" sz="2800" i="1" dirty="0"/>
              <a:t>În c</a:t>
            </a:r>
            <a:r>
              <a:rPr lang="en-US" sz="2800" i="1" dirty="0" err="1"/>
              <a:t>âte</a:t>
            </a:r>
            <a:r>
              <a:rPr lang="en-US" sz="2800" i="1" dirty="0"/>
              <a:t> </a:t>
            </a:r>
            <a:r>
              <a:rPr lang="ro-RO" sz="2800" i="1" dirty="0"/>
              <a:t>zile s-au înregistrat vânzări</a:t>
            </a:r>
            <a:r>
              <a:rPr lang="en-US" sz="2800" i="1" dirty="0"/>
              <a:t> ?</a:t>
            </a:r>
          </a:p>
          <a:p>
            <a:pPr algn="just"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NrZileVnz_Gresit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ro-RO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COUNT(DISTINCT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206500" y="2197100"/>
            <a:ext cx="7480300" cy="11938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55700" y="2362200"/>
            <a:ext cx="7429500" cy="86360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73400"/>
            <a:ext cx="23812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270500"/>
            <a:ext cx="1550987" cy="126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5400"/>
            <a:ext cx="7854188" cy="12319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14500"/>
            <a:ext cx="8547100" cy="4800600"/>
          </a:xfrm>
        </p:spPr>
        <p:txBody>
          <a:bodyPr/>
          <a:lstStyle/>
          <a:p>
            <a:r>
              <a:rPr lang="ro-RO" i="1" dirty="0"/>
              <a:t>Care este valoarea fără TVA a facturii 1111?</a:t>
            </a:r>
          </a:p>
          <a:p>
            <a:pPr>
              <a:buNone/>
            </a:pPr>
            <a:r>
              <a:rPr lang="ro-RO" dirty="0"/>
              <a:t> 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/>
              <a:t>   </a:t>
            </a: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</a:t>
            </a:r>
            <a:endParaRPr lang="ro-RO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   </a:t>
            </a:r>
            <a:r>
              <a:rPr lang="en-US" sz="3100" dirty="0" err="1">
                <a:latin typeface="Consolas"/>
                <a:cs typeface="Consolas"/>
              </a:rPr>
              <a:t>ValFaraTVA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NrFact</a:t>
            </a:r>
            <a:r>
              <a:rPr lang="en-US" sz="3100" dirty="0">
                <a:latin typeface="Consolas"/>
                <a:cs typeface="Consolas"/>
              </a:rPr>
              <a:t> = 1111</a:t>
            </a:r>
          </a:p>
          <a:p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85006"/>
            <a:ext cx="1841500" cy="144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8738"/>
            <a:ext cx="81407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01992"/>
            <a:ext cx="7879588" cy="4800600"/>
          </a:xfrm>
        </p:spPr>
        <p:txBody>
          <a:bodyPr/>
          <a:lstStyle/>
          <a:p>
            <a:r>
              <a:rPr lang="ro-RO" i="1" dirty="0"/>
              <a:t>Care este valoarea fără TVA a facturilor întocmite pe 7 august 2013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Val_Fara_TVA_7aug2013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NATURAL JOIN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 = DATE'2013-08-07'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847D-1B8A-C646-BD90-7D6FF10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4" y="4596961"/>
            <a:ext cx="4401268" cy="1698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208" y="46038"/>
            <a:ext cx="79369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(3)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8673" y="868924"/>
            <a:ext cx="8355327" cy="50404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valori</a:t>
            </a:r>
            <a:r>
              <a:rPr lang="en-US" sz="2800" i="1" dirty="0">
                <a:cs typeface="Times New Roman" pitchFamily="18" charset="0"/>
              </a:rPr>
              <a:t>: </a:t>
            </a:r>
            <a:r>
              <a:rPr lang="en-US" sz="2800" i="1" dirty="0" err="1">
                <a:cs typeface="Times New Roman" pitchFamily="18" charset="0"/>
              </a:rPr>
              <a:t>fără</a:t>
            </a:r>
            <a:r>
              <a:rPr lang="en-US" sz="2800" i="1" dirty="0">
                <a:cs typeface="Times New Roman" pitchFamily="18" charset="0"/>
              </a:rPr>
              <a:t> TVA, TVA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totală</a:t>
            </a:r>
            <a:r>
              <a:rPr lang="en-US" sz="2800" i="1" dirty="0">
                <a:cs typeface="Times New Roman" pitchFamily="18" charset="0"/>
              </a:rPr>
              <a:t> ale </a:t>
            </a:r>
            <a:r>
              <a:rPr lang="en-US" sz="2800" i="1" dirty="0" err="1">
                <a:cs typeface="Times New Roman" pitchFamily="18" charset="0"/>
              </a:rPr>
              <a:t>facturii</a:t>
            </a:r>
            <a:r>
              <a:rPr lang="en-US" sz="2800" i="1" dirty="0">
                <a:cs typeface="Times New Roman" pitchFamily="18" charset="0"/>
              </a:rPr>
              <a:t> 1111 ?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) AS </a:t>
            </a:r>
            <a:r>
              <a:rPr lang="en-US" sz="2700" dirty="0" err="1">
                <a:latin typeface="Consolas"/>
                <a:cs typeface="Consolas"/>
              </a:rPr>
              <a:t>ValFaraTVA</a:t>
            </a:r>
            <a:r>
              <a:rPr lang="en-US" sz="27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AS TVA,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+ 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 AS </a:t>
            </a:r>
            <a:r>
              <a:rPr lang="en-US" sz="2700" dirty="0" err="1">
                <a:latin typeface="Consolas"/>
                <a:cs typeface="Consolas"/>
              </a:rPr>
              <a:t>ValTotala</a:t>
            </a:r>
            <a:endParaRPr lang="en-US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</a:t>
            </a:r>
            <a:r>
              <a:rPr lang="en-US" sz="2700" dirty="0" err="1">
                <a:latin typeface="Consolas"/>
                <a:cs typeface="Consolas"/>
              </a:rPr>
              <a:t>liniifact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produse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NrFact</a:t>
            </a:r>
            <a:r>
              <a:rPr lang="en-US" sz="2700" dirty="0">
                <a:latin typeface="Consolas"/>
                <a:cs typeface="Consolas"/>
              </a:rPr>
              <a:t>=1111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7C41-370A-F041-BD6D-E7BB2146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68" y="5513474"/>
            <a:ext cx="4827971" cy="1115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4900" cy="6565900"/>
          </a:xfrm>
        </p:spPr>
        <p:txBody>
          <a:bodyPr>
            <a:normAutofit/>
          </a:bodyPr>
          <a:lstStyle/>
          <a:p>
            <a:r>
              <a:rPr lang="ro-RO" sz="2800" b="1" dirty="0"/>
              <a:t>O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altă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vari-antă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de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afi-şare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32" y="109183"/>
            <a:ext cx="7993888" cy="6673756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'1' AS " ",'Valoarea </a:t>
            </a:r>
            <a:r>
              <a:rPr lang="ro-RO" sz="1900" dirty="0" err="1">
                <a:latin typeface="Consolas"/>
                <a:cs typeface="Consolas"/>
              </a:rPr>
              <a:t>fara</a:t>
            </a:r>
            <a:r>
              <a:rPr lang="ro-RO" sz="1900" dirty="0">
                <a:latin typeface="Consolas"/>
                <a:cs typeface="Consolas"/>
              </a:rPr>
              <a:t> TVA' AS "Factura 1111",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)) AS Suma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'2','TVA', 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 * </a:t>
            </a:r>
            <a:r>
              <a:rPr lang="ro-RO" sz="1900" dirty="0" err="1">
                <a:latin typeface="Consolas"/>
                <a:cs typeface="Consolas"/>
              </a:rPr>
              <a:t>ProcTVA</a:t>
            </a:r>
            <a:r>
              <a:rPr lang="ro-RO" sz="1900" dirty="0">
                <a:latin typeface="Consolas"/>
                <a:cs typeface="Consolas"/>
              </a:rPr>
              <a:t>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     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'3','Valoarea totala', TRUNC(SUM(Cantitate*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*(1+ProcTVA)))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ro-RO" sz="1900" dirty="0">
              <a:latin typeface="Consolas"/>
              <a:cs typeface="Consolas"/>
            </a:endParaRPr>
          </a:p>
          <a:p>
            <a:pPr>
              <a:buNone/>
            </a:pPr>
            <a:endParaRPr lang="en-US" sz="19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639E-F4D0-E84A-BB9E-A1B40117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6" y="4535871"/>
            <a:ext cx="4276396" cy="213819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0"/>
            <a:ext cx="9144000" cy="1397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Să se afişeze valorile (fără TVA, TVA, cu TVA) liniilor facturii 1111, plus o linie de total.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1116"/>
            <a:ext cx="8933688" cy="551616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Linia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DenPr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Produs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",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</a:t>
            </a:r>
            <a:r>
              <a:rPr lang="en-US" sz="1800" dirty="0" err="1">
                <a:latin typeface="Consolas"/>
                <a:cs typeface="Consolas"/>
              </a:rPr>
              <a:t>Pret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Unitar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"Val. </a:t>
            </a:r>
            <a:r>
              <a:rPr lang="en-US" sz="1800" dirty="0" err="1">
                <a:latin typeface="Consolas"/>
                <a:cs typeface="Consolas"/>
              </a:rPr>
              <a:t>fara</a:t>
            </a:r>
            <a:r>
              <a:rPr lang="en-US" sz="1800" dirty="0">
                <a:latin typeface="Consolas"/>
                <a:cs typeface="Consolas"/>
              </a:rPr>
              <a:t> TVA",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 AS "TVA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 AS "Val cu 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UNION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101, ' TOTAL </a:t>
            </a:r>
            <a:r>
              <a:rPr lang="en-US" sz="1800" dirty="0" err="1">
                <a:latin typeface="Consolas"/>
                <a:cs typeface="Consolas"/>
              </a:rPr>
              <a:t>factura</a:t>
            </a:r>
            <a:r>
              <a:rPr lang="en-US" sz="1800" dirty="0">
                <a:latin typeface="Consolas"/>
                <a:cs typeface="Consolas"/>
              </a:rPr>
              <a:t> ',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ORDER BY 1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60" y="5663821"/>
            <a:ext cx="6612340" cy="119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968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AVG (1)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0300"/>
            <a:ext cx="9144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o-RO" sz="2800" i="1" dirty="0"/>
              <a:t>Care este media valorilor (cu TVA) la care a fost vândut Produs 1? 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'Val. medie a </a:t>
            </a:r>
            <a:r>
              <a:rPr lang="ro-RO" sz="3000" dirty="0" err="1">
                <a:latin typeface="Consolas"/>
                <a:cs typeface="Consolas"/>
              </a:rPr>
              <a:t>vinzarilor</a:t>
            </a:r>
            <a:r>
              <a:rPr lang="ro-RO" sz="3000" dirty="0">
                <a:latin typeface="Consolas"/>
                <a:cs typeface="Consolas"/>
              </a:rPr>
              <a:t> Produs 1'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AS </a:t>
            </a:r>
            <a:r>
              <a:rPr lang="ro-RO" sz="3000" dirty="0" err="1">
                <a:latin typeface="Consolas"/>
                <a:cs typeface="Consolas"/>
              </a:rPr>
              <a:t>Explicatii</a:t>
            </a:r>
            <a:r>
              <a:rPr lang="ro-RO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ROUND(AVG(Cantitate*</a:t>
            </a:r>
            <a:r>
              <a:rPr lang="ro-RO" sz="3000" dirty="0" err="1">
                <a:latin typeface="Consolas"/>
                <a:cs typeface="Consolas"/>
              </a:rPr>
              <a:t>PretUnit</a:t>
            </a:r>
            <a:r>
              <a:rPr lang="ro-RO" sz="3000" dirty="0">
                <a:latin typeface="Consolas"/>
                <a:cs typeface="Consolas"/>
              </a:rPr>
              <a:t>*(1+ProcTVA)),2)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 AS  "Valoare (cu TVA) medie"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ro-RO" sz="3000" dirty="0" err="1">
                <a:latin typeface="Consolas"/>
                <a:cs typeface="Consolas"/>
              </a:rPr>
              <a:t>liniifact</a:t>
            </a:r>
            <a:r>
              <a:rPr lang="ro-RO" sz="30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</a:t>
            </a:r>
            <a:r>
              <a:rPr lang="ro-RO" sz="3000" dirty="0" err="1">
                <a:latin typeface="Consolas"/>
                <a:cs typeface="Consolas"/>
              </a:rPr>
              <a:t>DenPr</a:t>
            </a:r>
            <a:r>
              <a:rPr lang="ro-RO" sz="3000" dirty="0">
                <a:latin typeface="Consolas"/>
                <a:cs typeface="Consolas"/>
              </a:rPr>
              <a:t> = 'Produs 1'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660" y="5752675"/>
            <a:ext cx="6457950" cy="100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8331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Care este primul client şi ultimul client (în ordinea numelui) din judeţul Iaşi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MIN(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Primul_Client</a:t>
            </a:r>
            <a:r>
              <a:rPr lang="en-US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MAX(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Ultimul_Client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NATURAL JOIN </a:t>
            </a:r>
            <a:r>
              <a:rPr lang="en-US" sz="3000" dirty="0" err="1">
                <a:latin typeface="Consolas"/>
                <a:cs typeface="Consolas"/>
              </a:rPr>
              <a:t>coduri_postale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NATURAL JOIN </a:t>
            </a:r>
            <a:r>
              <a:rPr lang="en-US" sz="3000" dirty="0" err="1">
                <a:latin typeface="Consolas"/>
                <a:cs typeface="Consolas"/>
              </a:rPr>
              <a:t>judete</a:t>
            </a:r>
            <a:r>
              <a:rPr lang="en-US" sz="30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Judet</a:t>
            </a:r>
            <a:r>
              <a:rPr lang="en-US" sz="3000" dirty="0">
                <a:latin typeface="Consolas"/>
                <a:cs typeface="Consolas"/>
              </a:rPr>
              <a:t> = 'Iasi'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955" y="5578839"/>
            <a:ext cx="3739192" cy="107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Clauza AS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036 as statement-Complete SQL Bootcamp </a:t>
            </a:r>
            <a:r>
              <a:rPr lang="en-US" dirty="0">
                <a:cs typeface="Avenir Light"/>
                <a:hlinkClick r:id="rId2"/>
              </a:rPr>
              <a:t>https://www.youtube.com/watch?v</a:t>
            </a:r>
            <a:r>
              <a:rPr lang="en-US">
                <a:cs typeface="Avenir Light"/>
                <a:hlinkClick r:id="rId2"/>
              </a:rPr>
              <a:t>=1pEEINabMiM</a:t>
            </a:r>
            <a:endParaRPr lang="en-US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8789353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80319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1460500"/>
            <a:ext cx="7947228" cy="4800600"/>
          </a:xfrm>
        </p:spPr>
        <p:txBody>
          <a:bodyPr/>
          <a:lstStyle/>
          <a:p>
            <a:pPr>
              <a:buNone/>
            </a:pPr>
            <a:r>
              <a:rPr lang="ro-RO" i="1" dirty="0"/>
              <a:t>Care este cea lungimea maximă a unei  adrese de firmă-client ?</a:t>
            </a:r>
          </a:p>
          <a:p>
            <a:pPr>
              <a:buNone/>
            </a:pPr>
            <a:endParaRPr lang="ro-RO" sz="1600" b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538" y="4625974"/>
            <a:ext cx="1287462" cy="112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587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9055100" cy="2959100"/>
          </a:xfrm>
        </p:spPr>
        <p:txBody>
          <a:bodyPr/>
          <a:lstStyle/>
          <a:p>
            <a:r>
              <a:rPr lang="ro-RO" dirty="0"/>
              <a:t>Care este firma client cu lungimea maximă a adresei ?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, 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,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36975"/>
            <a:ext cx="8953500" cy="30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0"/>
            <a:ext cx="7968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Grupuri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43100"/>
            <a:ext cx="7841488" cy="4419600"/>
          </a:xfrm>
        </p:spPr>
        <p:txBody>
          <a:bodyPr/>
          <a:lstStyle/>
          <a:p>
            <a:r>
              <a:rPr lang="ro-RO"/>
              <a:t>Funcţiile agregat pot fi aplicate la nivel de grup de înregistrări</a:t>
            </a:r>
          </a:p>
          <a:p>
            <a:r>
              <a:rPr lang="ro-RO"/>
              <a:t>Rezultatul are un număr de linii egal cu numărul de valori distincte ale atributu-lui/coloanei de grupare</a:t>
            </a:r>
          </a:p>
          <a:p>
            <a:r>
              <a:rPr lang="ro-RO"/>
              <a:t>Grupurile pot fi filtrate folosind un predicat cu o clauză HAVING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(1)</a:t>
            </a:r>
            <a:r>
              <a:rPr lang="en-US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01800"/>
            <a:ext cx="8915400" cy="4851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r>
              <a:rPr lang="ro-RO" sz="2800" i="1" dirty="0"/>
              <a:t>Care este valoarea fără TVA a facturilor cu numere cuprinse între 1111 şi 1119?</a:t>
            </a:r>
            <a:endParaRPr lang="en-US" sz="2800" i="1" dirty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endParaRPr lang="en-US" sz="12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NrFact, SUM(Cantitate*PretUnit) </a:t>
            </a:r>
            <a:r>
              <a:rPr lang="en-US" sz="3000" dirty="0">
                <a:latin typeface="Consolas"/>
                <a:cs typeface="Consolas"/>
              </a:rPr>
              <a:t>AS</a:t>
            </a:r>
            <a:r>
              <a:rPr lang="ro-RO" sz="3000" dirty="0">
                <a:latin typeface="Consolas"/>
                <a:cs typeface="Consolas"/>
              </a:rPr>
              <a:t>   ValFaraTVA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liniifact</a:t>
            </a:r>
            <a:r>
              <a:rPr lang="en-US" sz="3000" dirty="0">
                <a:latin typeface="Consolas"/>
                <a:cs typeface="Consolas"/>
              </a:rPr>
              <a:t>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</a:t>
            </a:r>
            <a:r>
              <a:rPr lang="ro-RO" sz="3000" dirty="0">
                <a:latin typeface="Consolas"/>
                <a:cs typeface="Consolas"/>
              </a:rPr>
              <a:t>HERE NrFact BETWEEN 1111 AND 1119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NrFact</a:t>
            </a:r>
            <a:r>
              <a:rPr lang="en-US" sz="3000" dirty="0">
                <a:latin typeface="Consolas"/>
                <a:cs typeface="Consolas"/>
              </a:rPr>
              <a:t> 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</a:t>
            </a:r>
            <a:r>
              <a:rPr lang="ro-RO" sz="3000" dirty="0">
                <a:latin typeface="Consolas"/>
                <a:cs typeface="Consolas"/>
              </a:rPr>
              <a:t>NrFact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8738"/>
            <a:ext cx="8044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8933688" cy="124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1. </a:t>
            </a:r>
            <a:r>
              <a:rPr lang="ro-RO" sz="2400"/>
              <a:t>Din tabela LINIIFACT se extrag numai tuplurile în care valorile atributului NrFact sunt cuprinse între 1111 şi 1119.</a:t>
            </a:r>
            <a:endParaRPr lang="en-US" sz="2400"/>
          </a:p>
          <a:p>
            <a:endParaRPr lang="en-US" sz="2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2106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0"/>
            <a:ext cx="80645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8692388" cy="149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2. </a:t>
            </a:r>
            <a:r>
              <a:rPr lang="ro-RO" sz="2400"/>
              <a:t>Se constituie câte un grup pentru fiecare valoare distinctă a NrFact</a:t>
            </a:r>
            <a:endParaRPr lang="en-US" sz="24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1979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60600" y="24130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3300" y="3086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052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3300" y="37719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4323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3300" y="46482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3300" y="48768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3300" y="5308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3300" y="57404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4138"/>
            <a:ext cx="7968488" cy="11604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9144000" cy="1562100"/>
          </a:xfrm>
        </p:spPr>
        <p:txBody>
          <a:bodyPr/>
          <a:lstStyle/>
          <a:p>
            <a:pPr>
              <a:buNone/>
            </a:pPr>
            <a:r>
              <a:rPr lang="ro-RO"/>
              <a:t>3. </a:t>
            </a:r>
            <a:r>
              <a:rPr lang="ro-RO" sz="2400"/>
              <a:t>În interiorul fiecărui grup se execută funcţia-agregat  </a:t>
            </a:r>
            <a:r>
              <a:rPr lang="ro-RO" sz="2400" i="1"/>
              <a:t>SUM(Cantitate * PretUnit)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20939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82700" y="25273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2004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8100" y="36195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862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8100" y="45466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47625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4991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5435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58547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9282" y="27063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3658750.00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6007" y="32651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112400.00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026" y="3608035"/>
            <a:ext cx="76174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97500.00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7382" y="40652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5070850.00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7754" y="45224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138750.00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907" y="47637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116250.00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5054" y="50558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195000.00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5054" y="54749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172500.00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1982" y="61734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4861650.00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34938"/>
            <a:ext cx="8128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19200"/>
            <a:ext cx="8489188" cy="1981200"/>
          </a:xfrm>
        </p:spPr>
        <p:txBody>
          <a:bodyPr/>
          <a:lstStyle/>
          <a:p>
            <a:pPr>
              <a:buNone/>
            </a:pPr>
            <a:r>
              <a:rPr lang="ro-RO"/>
              <a:t>4. </a:t>
            </a:r>
            <a:r>
              <a:rPr lang="ro-RO" sz="2400"/>
              <a:t>Se obţine rezultatul al cărui număr de linii coincide cu valorile distincte ale NrFact. Ordinea liniilor nu este garantată în lipsa clauzei ORDER BY</a:t>
            </a:r>
            <a:endParaRPr lang="en-US" sz="2400"/>
          </a:p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4" y="2759074"/>
            <a:ext cx="2955925" cy="376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8349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</a:t>
            </a:r>
            <a:r>
              <a:rPr lang="ro-RO" dirty="0"/>
              <a:t>âte facturi au fost emise în fiecare zi cu vânzări ?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546" y="247948"/>
            <a:ext cx="1296144" cy="64807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80988"/>
            <a:ext cx="17267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>
                <a:solidFill>
                  <a:srgbClr val="FF0000"/>
                </a:solidFill>
                <a:latin typeface="Segoe Print" pitchFamily="2" charset="0"/>
              </a:rPr>
              <a:t>COUNT</a:t>
            </a:r>
            <a:endParaRPr lang="en-US" sz="3200" b="1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87427" y="200038"/>
            <a:ext cx="2495004" cy="7807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7300" y="993431"/>
            <a:ext cx="1272884" cy="45564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3996" y="5397500"/>
            <a:ext cx="996404" cy="6223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33236"/>
            <a:ext cx="4517583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GROUP BY DataFact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032" y="3687688"/>
            <a:ext cx="4445448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FROM facturi        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98248"/>
            <a:ext cx="4174541" cy="10895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SELECT DataFact, </a:t>
            </a:r>
          </a:p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   COUNT(*)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50800"/>
            <a:ext cx="8178800" cy="1016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Ordinea grupurilor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48641" y="2066069"/>
            <a:ext cx="2349500" cy="3169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51931" y="1142173"/>
            <a:ext cx="3739138" cy="1355299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COUNT(*)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     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GROUP BY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39315" y="928761"/>
            <a:ext cx="3847652" cy="151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COUNT(*)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facturi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       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GROUP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000" dirty="0">
                <a:latin typeface="Consolas"/>
                <a:cs typeface="Consolas"/>
              </a:rPr>
              <a:t>ORDER BY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7140-0D09-234A-A420-A4BD30AC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8" y="2406869"/>
            <a:ext cx="1443604" cy="437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D8FE-EB13-5344-AEB1-80A8FF6E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7" y="2383058"/>
            <a:ext cx="1459453" cy="4474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numerice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043 mathematical functions-Complete SQL Bootcamp </a:t>
            </a:r>
            <a:r>
              <a:rPr lang="en-US" dirty="0">
                <a:cs typeface="Avenir Light"/>
                <a:hlinkClick r:id="rId2"/>
              </a:rPr>
              <a:t>https://www.youtube.com/watch?v=BHpEPmr8hXg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087234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638"/>
            <a:ext cx="89789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15396" y="324148"/>
            <a:ext cx="1644104" cy="6156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638550" y="2851150"/>
            <a:ext cx="4572000" cy="8255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0496" y="5537200"/>
            <a:ext cx="1047204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196" y="260648"/>
            <a:ext cx="2380704" cy="7172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7496" y="474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1896" y="47752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7096" y="347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0400" y="3822700"/>
            <a:ext cx="1270000" cy="9525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5757999" y="2725601"/>
            <a:ext cx="3771900" cy="276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1" idx="1"/>
          </p:cNvCxnSpPr>
          <p:nvPr/>
        </p:nvCxnSpPr>
        <p:spPr>
          <a:xfrm rot="16200000" flipH="1">
            <a:off x="6098834" y="2540613"/>
            <a:ext cx="3853096" cy="7276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16200000" flipH="1">
            <a:off x="6894651" y="1982653"/>
            <a:ext cx="2489198" cy="5050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845957"/>
            <a:ext cx="397897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7" y="3382888"/>
            <a:ext cx="509145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FROM facturi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</a:t>
            </a:r>
            <a:r>
              <a:rPr lang="ro-RO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liniifact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produse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473200"/>
            <a:ext cx="5219699" cy="1902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SELECT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DataFact,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SUM(Cantitate * PretUnit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* (1+ProcTVA))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AS ValTotala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685" y="5360089"/>
            <a:ext cx="396294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ORDER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33154" y="1456143"/>
            <a:ext cx="6043079" cy="5135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	(1+ProcTVA)) AS </a:t>
            </a:r>
            <a:r>
              <a:rPr lang="en-US" sz="2400" dirty="0" err="1">
                <a:latin typeface="Consolas"/>
                <a:cs typeface="Consolas"/>
              </a:rPr>
              <a:t>ValTotala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 	NATURAL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149" y="20638"/>
            <a:ext cx="83647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V</a:t>
            </a:r>
            <a:r>
              <a:rPr lang="en-US" dirty="0" err="1"/>
              <a:t>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DDF-C2FF-3E4C-96A2-F3303A3A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1339193"/>
            <a:ext cx="2349500" cy="4978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274638"/>
            <a:ext cx="7340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Grupări după două sau mai multe criterii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39888" cy="4800600"/>
          </a:xfrm>
        </p:spPr>
        <p:txBody>
          <a:bodyPr/>
          <a:lstStyle/>
          <a:p>
            <a:r>
              <a:rPr lang="ro-RO"/>
              <a:t>Una sau mai multe funcții agregat pot apărea în clauzele SELECT și GROUP BY în combinație cu două sau mai multe atribute sau expresii</a:t>
            </a:r>
          </a:p>
          <a:p>
            <a:r>
              <a:rPr lang="ro-RO"/>
              <a:t>Ordinea enumerării atributelor expresiilor (ce preced funcțiile agregat) trebuie să fie identică în clauzele SELECT și GROUP BY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4938"/>
            <a:ext cx="78922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grupare eronată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1727200"/>
            <a:ext cx="8254492" cy="48006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r>
              <a:rPr lang="en-US" sz="3000" dirty="0">
                <a:latin typeface="Consolas"/>
                <a:cs typeface="Consolas"/>
              </a:rPr>
              <a:t>, UM,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Cantitativ</a:t>
            </a:r>
            <a:r>
              <a:rPr lang="en-US" sz="3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PretUnit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(</a:t>
            </a:r>
            <a:r>
              <a:rPr lang="en-US" sz="3000" dirty="0" err="1">
                <a:latin typeface="Consolas"/>
                <a:cs typeface="Consolas"/>
              </a:rPr>
              <a:t>1+ProcTVA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</a:t>
            </a:r>
            <a:r>
              <a:rPr lang="en-US" sz="3000" dirty="0">
                <a:latin typeface="Consolas"/>
                <a:cs typeface="Consolas"/>
              </a:rPr>
              <a:t>AS </a:t>
            </a:r>
            <a:r>
              <a:rPr lang="en-US" sz="3000" dirty="0" err="1">
                <a:latin typeface="Consolas"/>
                <a:cs typeface="Consolas"/>
              </a:rPr>
              <a:t>Valoric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liniifact</a:t>
            </a:r>
            <a:r>
              <a:rPr lang="en-US" sz="3000" dirty="0">
                <a:latin typeface="Consolas"/>
                <a:cs typeface="Consolas"/>
              </a:rPr>
              <a:t> lf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INNER JOIN </a:t>
            </a:r>
            <a:r>
              <a:rPr lang="en-US" sz="3000" dirty="0" err="1">
                <a:latin typeface="Consolas"/>
                <a:cs typeface="Consolas"/>
              </a:rPr>
              <a:t>produse</a:t>
            </a:r>
            <a:r>
              <a:rPr lang="en-US" sz="3000" dirty="0">
                <a:latin typeface="Consolas"/>
                <a:cs typeface="Consolas"/>
              </a:rPr>
              <a:t> p ON </a:t>
            </a:r>
            <a:r>
              <a:rPr lang="en-US" sz="3000" dirty="0" err="1">
                <a:latin typeface="Consolas"/>
                <a:cs typeface="Consolas"/>
              </a:rPr>
              <a:t>lf.CodPr</a:t>
            </a:r>
            <a:r>
              <a:rPr lang="en-US" sz="3000" dirty="0">
                <a:latin typeface="Consolas"/>
                <a:cs typeface="Consolas"/>
              </a:rPr>
              <a:t>=</a:t>
            </a:r>
            <a:r>
              <a:rPr lang="en-US" sz="3000" dirty="0" err="1">
                <a:latin typeface="Consolas"/>
                <a:cs typeface="Consolas"/>
              </a:rPr>
              <a:t>p.CodPr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0900" y="1638300"/>
            <a:ext cx="7366000" cy="4508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63600" y="1955800"/>
            <a:ext cx="6997700" cy="4305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38116" y="1733848"/>
            <a:ext cx="2402123" cy="6410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2148" y="5889179"/>
            <a:ext cx="1959519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85738"/>
            <a:ext cx="7924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Mesaj PostgreSQL de grupare eronată</a:t>
            </a:r>
            <a:endParaRPr lang="en-US" dirty="0"/>
          </a:p>
        </p:txBody>
      </p:sp>
      <p:pic>
        <p:nvPicPr>
          <p:cNvPr id="2050" name="Picture 2" descr="C:\Users\Marin\AppData\Local\Temp\SNAGHTML4b7f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6237"/>
            <a:ext cx="8487787" cy="502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608" y="1016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Vânzări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&amp; </a:t>
            </a:r>
            <a:r>
              <a:rPr lang="en-US" dirty="0" err="1"/>
              <a:t>zile</a:t>
            </a:r>
            <a:r>
              <a:rPr 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310919"/>
            <a:ext cx="8978900" cy="54835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 AS Client,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AS Data,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SUM(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* (1+ProcTVA))  AS </a:t>
            </a:r>
            <a:r>
              <a:rPr lang="en-US" sz="2600" dirty="0" err="1">
                <a:latin typeface="Consolas"/>
                <a:cs typeface="Consolas"/>
              </a:rPr>
              <a:t>Vinzari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produse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51B3B-28E2-9544-9D75-168E35C6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"/>
            <a:ext cx="4914900" cy="6362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6C9F0-12B8-2B41-87CB-5E19FA7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773151"/>
            <a:ext cx="5160526" cy="430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1438"/>
            <a:ext cx="85653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(1)</a:t>
            </a:r>
          </a:p>
        </p:txBody>
      </p:sp>
      <p:sp>
        <p:nvSpPr>
          <p:cNvPr id="5" name="Oval 4"/>
          <p:cNvSpPr/>
          <p:nvPr/>
        </p:nvSpPr>
        <p:spPr>
          <a:xfrm>
            <a:off x="2902496" y="3632200"/>
            <a:ext cx="62415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7896" y="4279900"/>
            <a:ext cx="62161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196" y="4940300"/>
            <a:ext cx="62288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5996" y="5626100"/>
            <a:ext cx="61780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68934"/>
            <a:ext cx="412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 DataFact</a:t>
            </a:r>
            <a:endParaRPr 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111358" y="1590658"/>
            <a:ext cx="812834" cy="908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20858" y="1730358"/>
            <a:ext cx="1117634" cy="958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1308" y="1863708"/>
            <a:ext cx="1473234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476358" y="1971658"/>
            <a:ext cx="1841534" cy="114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123950" y="2254250"/>
            <a:ext cx="24765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36600" y="2540000"/>
            <a:ext cx="3175000" cy="132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23850" y="2889250"/>
            <a:ext cx="3949700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62473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25499" y="4025901"/>
            <a:ext cx="2413002" cy="193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68400" y="4483100"/>
            <a:ext cx="1866900" cy="1739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20800" y="5168900"/>
            <a:ext cx="1651000" cy="1066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62100" y="5842000"/>
            <a:ext cx="1447800" cy="44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08" y="25400"/>
            <a:ext cx="7498080" cy="9477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92200"/>
            <a:ext cx="8654288" cy="558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 AS Client, </a:t>
            </a:r>
            <a:r>
              <a:rPr lang="en-US" sz="1600" b="1" dirty="0" err="1"/>
              <a:t>DataFact</a:t>
            </a:r>
            <a:r>
              <a:rPr lang="en-US" sz="1600" b="1" dirty="0"/>
              <a:t>  AS Data,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</a:t>
            </a:r>
          </a:p>
          <a:p>
            <a:pPr>
              <a:buNone/>
            </a:pPr>
            <a:r>
              <a:rPr lang="en-US" sz="1600" b="1" dirty="0"/>
              <a:t>	(1+ProcTVA))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c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r>
              <a:rPr lang="en-US" sz="1600" b="1" dirty="0"/>
              <a:t>, </a:t>
            </a:r>
            <a:r>
              <a:rPr lang="en-US" sz="1600" b="1" dirty="0" err="1"/>
              <a:t>DataFact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UNION</a:t>
            </a:r>
          </a:p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|| '-Subtotal', NULL,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(1+ProcTVA)) 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165100" y="1193800"/>
            <a:ext cx="330200" cy="233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39700" y="4127500"/>
            <a:ext cx="330200" cy="233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1130300"/>
            <a:ext cx="1612900" cy="2921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5670" y="3975100"/>
            <a:ext cx="1816100" cy="3556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1000" y="1130300"/>
            <a:ext cx="18542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88611" y="3987800"/>
            <a:ext cx="8255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3200" y="3365500"/>
            <a:ext cx="18161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9528" y="6201426"/>
            <a:ext cx="9398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6234"/>
            <a:ext cx="2679700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</a:t>
            </a:r>
          </a:p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DataFact</a:t>
            </a:r>
            <a:endParaRPr lang="en-US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46217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45734"/>
            <a:ext cx="25273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Fără grupare</a:t>
            </a:r>
            <a:endParaRPr lang="en-US" sz="2000" b="1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800" y="6311900"/>
            <a:ext cx="1510731" cy="2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63800" y="3898900"/>
            <a:ext cx="1016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612943"/>
            <a:ext cx="979227" cy="12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4851400"/>
            <a:ext cx="1041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13000" y="4914900"/>
            <a:ext cx="111760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20800" y="3556000"/>
            <a:ext cx="2628900" cy="161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5800" y="3022600"/>
            <a:ext cx="1497084" cy="194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2933700"/>
            <a:ext cx="1398327" cy="1365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857500" y="2483892"/>
            <a:ext cx="596900" cy="12391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575-12AC-3649-BCB6-C1860526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4" y="1930840"/>
            <a:ext cx="4955106" cy="4528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228600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CodPr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ValFaraTVA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2" y="4775739"/>
            <a:ext cx="8593138" cy="192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638800" y="2743200"/>
            <a:ext cx="2590800" cy="838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4724400"/>
            <a:ext cx="21336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7010400" y="3886200"/>
            <a:ext cx="1066800" cy="457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84138"/>
            <a:ext cx="89336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952500"/>
            <a:ext cx="8166100" cy="59055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 AS Client, </a:t>
            </a:r>
            <a:r>
              <a:rPr lang="en-US" b="1" dirty="0" err="1"/>
              <a:t>DataFact</a:t>
            </a:r>
            <a:r>
              <a:rPr lang="en-US" b="1" dirty="0"/>
              <a:t>  AS Data,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r>
              <a:rPr lang="en-US" b="1" dirty="0"/>
              <a:t>, </a:t>
            </a:r>
            <a:r>
              <a:rPr lang="en-US" b="1" dirty="0" err="1"/>
              <a:t>DataFact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|| '-Subtotal', NULL,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</a:t>
            </a:r>
            <a:r>
              <a:rPr lang="en-US" b="1" dirty="0" err="1"/>
              <a:t>lf</a:t>
            </a:r>
            <a:r>
              <a:rPr lang="en-US" b="1" dirty="0"/>
              <a:t> 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'TOTAL ', NULL, 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NATURAL JOIN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AND </a:t>
            </a:r>
          </a:p>
          <a:p>
            <a:pPr>
              <a:buNone/>
            </a:pPr>
            <a:r>
              <a:rPr lang="en-US" b="1" dirty="0"/>
              <a:t>	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4700" y="977900"/>
            <a:ext cx="330200" cy="17526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62000" y="3162300"/>
            <a:ext cx="381000" cy="16383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23900" y="5156200"/>
            <a:ext cx="381000" cy="13970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0"/>
            <a:ext cx="778727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367"/>
            <a:ext cx="8915400" cy="5299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o-RO" sz="2800" i="1" dirty="0"/>
              <a:t>Care este valoarea vânzărilor din fiecare zi a săptămânii ?</a:t>
            </a:r>
            <a:endParaRPr lang="en-US" sz="2800" i="1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TRUNC(SUM(Cantitate * PretUnit * (1+ProcTVA)),0)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 AS Vinzari_Zi_Sapt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facturi f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liniifact lf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f.Nrfact=lf.NrFact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produse p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lf.CodPr=p.CodPr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GROUP BY TO_CHAR(DataFact, 'day')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B6D8-50C4-BA45-8CFA-C1A0A280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104055"/>
            <a:ext cx="2882900" cy="279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915400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Să se afle numărul de facturi întocmite în fiecare lună (calendaristică).</a:t>
            </a:r>
            <a:endParaRPr lang="en-US" sz="2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An,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Luna,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COUNT(*) AS </a:t>
            </a:r>
            <a:r>
              <a:rPr lang="en-US" sz="2400" dirty="0" err="1">
                <a:latin typeface="Consolas"/>
                <a:cs typeface="Consolas"/>
              </a:rPr>
              <a:t>Nr_facturi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EXTRACT (YEAR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EXTRACT (MONTH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1,2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50AA8-DADE-F848-8A11-06D71770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90" y="4698124"/>
            <a:ext cx="4657214" cy="15612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-12115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66" y="900752"/>
            <a:ext cx="9092824" cy="5957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800" i="1" dirty="0"/>
              <a:t>Să se calculeze vânzările săptămânale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AS "De la...",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+ INTERVAL '6 DAYS'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AS "</a:t>
            </a:r>
            <a:r>
              <a:rPr lang="en-US" sz="2400" dirty="0" err="1">
                <a:latin typeface="Consolas"/>
                <a:cs typeface="Consolas"/>
              </a:rPr>
              <a:t>Pana</a:t>
            </a:r>
            <a:r>
              <a:rPr lang="en-US" sz="2400" dirty="0">
                <a:latin typeface="Consolas"/>
                <a:cs typeface="Consolas"/>
              </a:rPr>
              <a:t> la...",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TRUNC</a:t>
            </a:r>
            <a:r>
              <a:rPr lang="en-US" sz="2400" dirty="0">
                <a:latin typeface="Consolas"/>
                <a:cs typeface="Consolas"/>
              </a:rPr>
              <a:t>(SUM(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 (</a:t>
            </a:r>
            <a:r>
              <a:rPr lang="en-US" sz="2400" dirty="0" err="1">
                <a:latin typeface="Consolas"/>
                <a:cs typeface="Consolas"/>
              </a:rPr>
              <a:t>1+ProcTVA</a:t>
            </a:r>
            <a:r>
              <a:rPr lang="en-US" sz="2400" dirty="0">
                <a:latin typeface="Consolas"/>
                <a:cs typeface="Consolas"/>
              </a:rPr>
              <a:t>)),0)  AS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Vinzari_Sapt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f INNER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lf ON </a:t>
            </a:r>
            <a:r>
              <a:rPr lang="en-US" sz="2400" dirty="0" err="1">
                <a:latin typeface="Consolas"/>
                <a:cs typeface="Consolas"/>
              </a:rPr>
              <a:t>f.Nrfact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lf.NrFact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INNER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p ON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lf.CodPr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p.CodPr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+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INTERVAL '6 DAYS'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7D2D-F602-B943-85EC-DE186AA9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4424855"/>
            <a:ext cx="3996384" cy="221111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033 having-Complete SQL Bootcamp </a:t>
            </a:r>
            <a:r>
              <a:rPr lang="en-US" dirty="0">
                <a:cs typeface="Avenir Light"/>
                <a:hlinkClick r:id="rId2"/>
              </a:rPr>
              <a:t>https://www.youtube.com/watch?v=a1sVnck5VE4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220869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14300"/>
            <a:ext cx="7854188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zilele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în</a:t>
            </a:r>
            <a:r>
              <a:rPr lang="en-US" i="1" dirty="0">
                <a:cs typeface="Times New Roman" pitchFamily="18" charset="0"/>
              </a:rPr>
              <a:t> care s-au </a:t>
            </a:r>
            <a:r>
              <a:rPr lang="en-US" i="1" dirty="0" err="1">
                <a:cs typeface="Times New Roman" pitchFamily="18" charset="0"/>
              </a:rPr>
              <a:t>întocmit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cel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puţin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facturi</a:t>
            </a:r>
            <a:r>
              <a:rPr lang="en-US" i="1" dirty="0">
                <a:cs typeface="Times New Roman" pitchFamily="18" charset="0"/>
              </a:rPr>
              <a:t> ?</a:t>
            </a:r>
            <a:endParaRPr lang="en-US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1000" dirty="0"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DataFact AS "Zi",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</a:t>
            </a:r>
            <a:r>
              <a:rPr lang="ro-RO" sz="3000" dirty="0">
                <a:latin typeface="Consolas"/>
                <a:cs typeface="Consolas"/>
              </a:rPr>
              <a:t>COUNT(*) AS "Numar facturi"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HAVING COUNT(*) &gt;= 3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9D966F-7E66-3943-BAA7-A339FFDD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0" y="4248275"/>
            <a:ext cx="29083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8F95C-94EE-F048-BED6-951C498A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4193"/>
            <a:ext cx="2586135" cy="428296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0" y="50800"/>
            <a:ext cx="7854188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en-US" dirty="0" err="1"/>
              <a:t>Clauza</a:t>
            </a:r>
            <a:r>
              <a:rPr lang="en-US" dirty="0"/>
              <a:t> HAVING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000" y="813618"/>
            <a:ext cx="4711700" cy="1659909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SELECT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AS "</a:t>
            </a:r>
            <a:r>
              <a:rPr lang="en-US" sz="2200" dirty="0" err="1">
                <a:latin typeface="Consolas"/>
                <a:cs typeface="Consolas"/>
              </a:rPr>
              <a:t>Zi</a:t>
            </a:r>
            <a:r>
              <a:rPr lang="en-US" sz="2200" dirty="0">
                <a:latin typeface="Consolas"/>
                <a:cs typeface="Consolas"/>
              </a:rPr>
              <a:t>", COUNT(*) AS "</a:t>
            </a:r>
            <a:r>
              <a:rPr lang="en-US" sz="2200" dirty="0" err="1">
                <a:latin typeface="Consolas"/>
                <a:cs typeface="Consolas"/>
              </a:rPr>
              <a:t>Numar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"  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endParaRPr lang="en-US" sz="2200" dirty="0">
              <a:latin typeface="Consolas"/>
              <a:cs typeface="Consolas"/>
            </a:endParaRPr>
          </a:p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GROUP BY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60860" y="952464"/>
            <a:ext cx="4356100" cy="2918766"/>
          </a:xfrm>
          <a:prstGeom prst="rect">
            <a:avLst/>
          </a:prstGeom>
        </p:spPr>
        <p:txBody>
          <a:bodyPr/>
          <a:lstStyle/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DataFact AS "Zi", 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ro-RO" sz="2200" dirty="0">
                <a:latin typeface="Consolas"/>
                <a:cs typeface="Consolas"/>
              </a:rPr>
              <a:t>COUNT(*) AS "Numar facturi"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facturi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GROUP BY DataFact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HAVING COUNT(*) &gt;= 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776248" y="4715676"/>
            <a:ext cx="4019022" cy="233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776248" y="5214418"/>
            <a:ext cx="4008512" cy="208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776248" y="5564364"/>
            <a:ext cx="3941694" cy="87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 HAVING (3)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280334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>
                <a:cs typeface="Avenir Medium"/>
              </a:rPr>
              <a:t>În ce zile s-au emis mai multe facturi decât pe 2 </a:t>
            </a:r>
            <a:r>
              <a:rPr lang="ro-RO" i="1">
                <a:cs typeface="Avenir Medium"/>
              </a:rPr>
              <a:t>august 2013?</a:t>
            </a:r>
            <a:endParaRPr lang="en-US" sz="2800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cs typeface="Avenir Medium"/>
              </a:rPr>
              <a:t>V</a:t>
            </a:r>
            <a:r>
              <a:rPr lang="ro-RO" dirty="0">
                <a:cs typeface="Avenir Medium"/>
              </a:rPr>
              <a:t>ezi tutorialul video de la adresa: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dirty="0">
                <a:cs typeface="Avenir Medium"/>
                <a:hlinkClick r:id="rId2"/>
              </a:rPr>
              <a:t>https://onedrive.live.com/redir?resid=9233CD031198EF03!8354&amp;authkey=!APamgGKA-ScA6QI&amp;ithint=video%2cwmv</a:t>
            </a: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825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402"/>
            <a:ext cx="9144000" cy="1868998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SELECT </a:t>
            </a:r>
            <a:r>
              <a:rPr lang="en-US" sz="4600" dirty="0" err="1">
                <a:latin typeface="Consolas"/>
                <a:cs typeface="Consolas"/>
              </a:rPr>
              <a:t>Linie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lf.CodPr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DenPr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AS </a:t>
            </a:r>
            <a:r>
              <a:rPr lang="en-US" sz="4600" dirty="0" err="1">
                <a:latin typeface="Consolas"/>
                <a:cs typeface="Consolas"/>
              </a:rPr>
              <a:t>ValFaraTVA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ProcTVA</a:t>
            </a:r>
            <a:r>
              <a:rPr lang="en-US" sz="4600" dirty="0">
                <a:latin typeface="Consolas"/>
                <a:cs typeface="Consolas"/>
              </a:rPr>
              <a:t>  AS </a:t>
            </a:r>
            <a:r>
              <a:rPr lang="en-US" sz="4600" dirty="0" err="1">
                <a:latin typeface="Consolas"/>
                <a:cs typeface="Consolas"/>
              </a:rPr>
              <a:t>TVALinie</a:t>
            </a:r>
            <a:endParaRPr lang="en-US" sz="4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FROM </a:t>
            </a:r>
            <a:r>
              <a:rPr lang="en-US" sz="4600" dirty="0" err="1">
                <a:latin typeface="Consolas"/>
                <a:cs typeface="Consolas"/>
              </a:rPr>
              <a:t>liniifact</a:t>
            </a:r>
            <a:r>
              <a:rPr lang="en-US" sz="4600" dirty="0">
                <a:latin typeface="Consolas"/>
                <a:cs typeface="Consolas"/>
              </a:rPr>
              <a:t> </a:t>
            </a:r>
            <a:r>
              <a:rPr lang="en-US" sz="4600" dirty="0" err="1">
                <a:latin typeface="Consolas"/>
                <a:cs typeface="Consolas"/>
              </a:rPr>
              <a:t>lf</a:t>
            </a:r>
            <a:r>
              <a:rPr lang="en-US" sz="4600" dirty="0">
                <a:latin typeface="Consolas"/>
                <a:cs typeface="Consolas"/>
              </a:rPr>
              <a:t> NATURAL JOIN </a:t>
            </a:r>
            <a:r>
              <a:rPr lang="en-US" sz="4600" dirty="0" err="1">
                <a:latin typeface="Consolas"/>
                <a:cs typeface="Consolas"/>
              </a:rPr>
              <a:t>produse</a:t>
            </a:r>
            <a:r>
              <a:rPr lang="en-US" sz="4600" dirty="0">
                <a:latin typeface="Consolas"/>
                <a:cs typeface="Consolas"/>
              </a:rPr>
              <a:t>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WHERE </a:t>
            </a:r>
            <a:r>
              <a:rPr lang="en-US" sz="4600" dirty="0" err="1">
                <a:latin typeface="Consolas"/>
                <a:cs typeface="Consolas"/>
              </a:rPr>
              <a:t>NrFact</a:t>
            </a:r>
            <a:r>
              <a:rPr lang="en-US" sz="4600" dirty="0">
                <a:latin typeface="Consolas"/>
                <a:cs typeface="Consolas"/>
              </a:rPr>
              <a:t> = 1111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76600"/>
            <a:ext cx="8991600" cy="331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(3)</a:t>
            </a:r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81600" y="2057400"/>
            <a:ext cx="1143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1752600"/>
            <a:ext cx="12192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6200000" flipV="1">
            <a:off x="7153556" y="1228445"/>
            <a:ext cx="336737" cy="8008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3600" y="1447800"/>
            <a:ext cx="647700" cy="609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430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9900" y="2057400"/>
            <a:ext cx="863600" cy="241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2006600"/>
            <a:ext cx="9144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00" y="11049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44433" y="1478933"/>
            <a:ext cx="674334" cy="5334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6200000" flipV="1">
            <a:off x="5943171" y="1383496"/>
            <a:ext cx="617371" cy="7181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8100" y="5486400"/>
            <a:ext cx="1346200" cy="330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2318</Words>
  <Application>Microsoft Macintosh PowerPoint</Application>
  <PresentationFormat>On-screen Show (4:3)</PresentationFormat>
  <Paragraphs>618</Paragraphs>
  <Slides>77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5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SQL (3)</vt:lpstr>
      <vt:lpstr>Text</vt:lpstr>
      <vt:lpstr>Constante, expresii, funcții sistem</vt:lpstr>
      <vt:lpstr>O formulă şi o funcţie-sistem</vt:lpstr>
      <vt:lpstr>Clauza AS</vt:lpstr>
      <vt:lpstr>Funcţii pentru date numerice </vt:lpstr>
      <vt:lpstr>Expresii numerice (1)</vt:lpstr>
      <vt:lpstr>Expresii numerice (2)</vt:lpstr>
      <vt:lpstr>Expresii numerice (3)</vt:lpstr>
      <vt:lpstr>Coloane calculate - valori &amp; denumiri</vt:lpstr>
      <vt:lpstr>Funcţii pentru şiruri de caractere</vt:lpstr>
      <vt:lpstr>Expresii-şir (1)</vt:lpstr>
      <vt:lpstr>Expresii-şir (2)</vt:lpstr>
      <vt:lpstr>Expresii-şir (3)</vt:lpstr>
      <vt:lpstr>Funcţii pentru date calendaristice</vt:lpstr>
      <vt:lpstr>Funcţii pentru date calendaristice </vt:lpstr>
      <vt:lpstr>Expresii – date calendaristice (scadenţă: 2 săpt.)</vt:lpstr>
      <vt:lpstr>Expresii – date calendaristice  (scadenţă: 2 luni) </vt:lpstr>
      <vt:lpstr>Scadenţă: 1 an, 2 luni, 25 zile (1)</vt:lpstr>
      <vt:lpstr>Scadenţă: 1 an, 2 luni, 25 zile (2)</vt:lpstr>
      <vt:lpstr>Diferenţa a două date calendaristice (interval) - 1</vt:lpstr>
      <vt:lpstr>Diferenţa a două date calendaristice (interval) - 2</vt:lpstr>
      <vt:lpstr>Conversii generalizate: CAST</vt:lpstr>
      <vt:lpstr>Ordonarea înregistrărilor în rezultat</vt:lpstr>
      <vt:lpstr>Operatorul BETWEEN</vt:lpstr>
      <vt:lpstr>Operatorul OVERLAPS</vt:lpstr>
      <vt:lpstr>Criterii inexacte. Operatorul LIKE</vt:lpstr>
      <vt:lpstr>Operatorul LIKE (2)</vt:lpstr>
      <vt:lpstr>Operatorul LIKE (3)</vt:lpstr>
      <vt:lpstr>ILIKE – căutare nesenzitivă</vt:lpstr>
      <vt:lpstr>Expresii “obişnuite” (Regular Expressions) SIMILAR TO (SQL:1999)</vt:lpstr>
      <vt:lpstr>SIMILAR  TO (2)</vt:lpstr>
      <vt:lpstr>SIMILAR  TO (3)</vt:lpstr>
      <vt:lpstr>SIMILAR TO (4)</vt:lpstr>
      <vt:lpstr>SIMILAR  TO (5)</vt:lpstr>
      <vt:lpstr>Operatorul IN</vt:lpstr>
      <vt:lpstr>Funcţii agregat</vt:lpstr>
      <vt:lpstr>Funcţia COUNT (1)</vt:lpstr>
      <vt:lpstr>Funcţia COUNT (2)</vt:lpstr>
      <vt:lpstr>Funcţia COUNT (3)</vt:lpstr>
      <vt:lpstr>Funcţia COUNT (4)</vt:lpstr>
      <vt:lpstr>Funcţia COUNT (5)</vt:lpstr>
      <vt:lpstr>Funcţia SUM (1)</vt:lpstr>
      <vt:lpstr>Funcţia SUM (2)</vt:lpstr>
      <vt:lpstr>Funcţia SUM (3)</vt:lpstr>
      <vt:lpstr>O   altă   vari-antă   de   afi-şare</vt:lpstr>
      <vt:lpstr>Să se afişeze valorile (fără TVA, TVA, cu TVA) liniilor facturii 1111, plus o linie de total. </vt:lpstr>
      <vt:lpstr>Funcţia AVG (1)</vt:lpstr>
      <vt:lpstr>MAX &amp; MIN (1)</vt:lpstr>
      <vt:lpstr>MAX &amp; MIN (2)</vt:lpstr>
      <vt:lpstr>MAX &amp; MIN (3)</vt:lpstr>
      <vt:lpstr>Grupuri – GROUP BY</vt:lpstr>
      <vt:lpstr>Clauza GROUP BY (1) </vt:lpstr>
      <vt:lpstr>Clauza GROUP BY (2) </vt:lpstr>
      <vt:lpstr>Clauza GROUP BY (3) </vt:lpstr>
      <vt:lpstr>Clauza GROUP BY (4) </vt:lpstr>
      <vt:lpstr>Clauza GROUP BY (5) </vt:lpstr>
      <vt:lpstr>Câte facturi au fost emise în fiecare zi cu vânzări ?</vt:lpstr>
      <vt:lpstr>Ordinea grupurilor</vt:lpstr>
      <vt:lpstr>Care este valoarea zilnică a vânzărilor</vt:lpstr>
      <vt:lpstr>Valoarea zilnică a vânzărilor (2)</vt:lpstr>
      <vt:lpstr>Grupări după două sau mai multe criterii</vt:lpstr>
      <vt:lpstr>O grupare eronată</vt:lpstr>
      <vt:lpstr>Mesaj PostgreSQL de grupare eronată</vt:lpstr>
      <vt:lpstr>Vânzări, pe clienţi &amp; zile </vt:lpstr>
      <vt:lpstr>PowerPoint Presentation</vt:lpstr>
      <vt:lpstr>Subtotaluri (1)</vt:lpstr>
      <vt:lpstr>Subtotaluri (2)</vt:lpstr>
      <vt:lpstr>Subtotal şi total general (1)</vt:lpstr>
      <vt:lpstr>Subtotal şi total general (2)</vt:lpstr>
      <vt:lpstr>Gruparea după expresii (1)</vt:lpstr>
      <vt:lpstr>Gruparea după expresii (2)</vt:lpstr>
      <vt:lpstr>Gruparea după expresii (3)</vt:lpstr>
      <vt:lpstr>Clauza HAVING</vt:lpstr>
      <vt:lpstr>Clauza HAVING (1)</vt:lpstr>
      <vt:lpstr>PowerPoint Presentation</vt:lpstr>
      <vt:lpstr>Clauza HAVING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412</cp:revision>
  <dcterms:created xsi:type="dcterms:W3CDTF">2002-10-11T06:23:42Z</dcterms:created>
  <dcterms:modified xsi:type="dcterms:W3CDTF">2018-09-22T07:48:18Z</dcterms:modified>
</cp:coreProperties>
</file>