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54"/>
  </p:notesMasterIdLst>
  <p:sldIdLst>
    <p:sldId id="256" r:id="rId2"/>
    <p:sldId id="367" r:id="rId3"/>
    <p:sldId id="311" r:id="rId4"/>
    <p:sldId id="325" r:id="rId5"/>
    <p:sldId id="326" r:id="rId6"/>
    <p:sldId id="327" r:id="rId7"/>
    <p:sldId id="281" r:id="rId8"/>
    <p:sldId id="282" r:id="rId9"/>
    <p:sldId id="328" r:id="rId10"/>
    <p:sldId id="330" r:id="rId11"/>
    <p:sldId id="283" r:id="rId12"/>
    <p:sldId id="331" r:id="rId13"/>
    <p:sldId id="332" r:id="rId14"/>
    <p:sldId id="284" r:id="rId15"/>
    <p:sldId id="333" r:id="rId16"/>
    <p:sldId id="329" r:id="rId17"/>
    <p:sldId id="334" r:id="rId18"/>
    <p:sldId id="313" r:id="rId19"/>
    <p:sldId id="288" r:id="rId20"/>
    <p:sldId id="335" r:id="rId21"/>
    <p:sldId id="336" r:id="rId22"/>
    <p:sldId id="337" r:id="rId23"/>
    <p:sldId id="338" r:id="rId24"/>
    <p:sldId id="339" r:id="rId25"/>
    <p:sldId id="340" r:id="rId26"/>
    <p:sldId id="342" r:id="rId27"/>
    <p:sldId id="343" r:id="rId28"/>
    <p:sldId id="362" r:id="rId29"/>
    <p:sldId id="341" r:id="rId30"/>
    <p:sldId id="344" r:id="rId31"/>
    <p:sldId id="345" r:id="rId32"/>
    <p:sldId id="291" r:id="rId33"/>
    <p:sldId id="346" r:id="rId34"/>
    <p:sldId id="347" r:id="rId35"/>
    <p:sldId id="348" r:id="rId36"/>
    <p:sldId id="349" r:id="rId37"/>
    <p:sldId id="350" r:id="rId38"/>
    <p:sldId id="355" r:id="rId39"/>
    <p:sldId id="358" r:id="rId40"/>
    <p:sldId id="359" r:id="rId41"/>
    <p:sldId id="354" r:id="rId42"/>
    <p:sldId id="356" r:id="rId43"/>
    <p:sldId id="357" r:id="rId44"/>
    <p:sldId id="363" r:id="rId45"/>
    <p:sldId id="352" r:id="rId46"/>
    <p:sldId id="368" r:id="rId47"/>
    <p:sldId id="364" r:id="rId48"/>
    <p:sldId id="366" r:id="rId49"/>
    <p:sldId id="365" r:id="rId50"/>
    <p:sldId id="297" r:id="rId51"/>
    <p:sldId id="298" r:id="rId52"/>
    <p:sldId id="360" r:id="rId53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3946" autoAdjust="0"/>
  </p:normalViewPr>
  <p:slideViewPr>
    <p:cSldViewPr snapToGrid="0">
      <p:cViewPr varScale="1">
        <p:scale>
          <a:sx n="119" d="100"/>
          <a:sy n="119" d="100"/>
        </p:scale>
        <p:origin x="20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noProof="0"/>
              <a:t>Click to edit Master text styles</a:t>
            </a:r>
          </a:p>
          <a:p>
            <a:pPr lvl="1"/>
            <a:r>
              <a:rPr lang="ro-RO" noProof="0"/>
              <a:t>Second level</a:t>
            </a:r>
          </a:p>
          <a:p>
            <a:pPr lvl="2"/>
            <a:r>
              <a:rPr lang="ro-RO" noProof="0"/>
              <a:t>Third level</a:t>
            </a:r>
          </a:p>
          <a:p>
            <a:pPr lvl="3"/>
            <a:r>
              <a:rPr lang="ro-RO" noProof="0"/>
              <a:t>Fourth level</a:t>
            </a:r>
          </a:p>
          <a:p>
            <a:pPr lvl="4"/>
            <a:r>
              <a:rPr lang="ro-RO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21D5EAC1-A4DA-49FF-890C-3FBE81E2D76B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579209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8E541-7D71-46E4-810C-A4BC9C1FD4CE}" type="slidenum">
              <a:rPr lang="ro-RO" smtClean="0"/>
              <a:pPr/>
              <a:t>1</a:t>
            </a:fld>
            <a:endParaRPr lang="ro-RO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9E4267-3411-405D-B7B2-03FC910601DE}" type="slidenum">
              <a:rPr lang="ro-RO" smtClean="0"/>
              <a:pPr/>
              <a:t>51</a:t>
            </a:fld>
            <a:endParaRPr lang="ro-RO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73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437211-291A-4581-89B6-1C78C7E45A31}" type="slidenum">
              <a:rPr lang="ro-RO" smtClean="0"/>
              <a:pPr/>
              <a:t>7</a:t>
            </a:fld>
            <a:endParaRPr lang="ro-RO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D0D923-699D-4DC5-A22F-5B148F67B159}" type="slidenum">
              <a:rPr lang="ro-RO" smtClean="0"/>
              <a:pPr/>
              <a:t>8</a:t>
            </a:fld>
            <a:endParaRPr lang="ro-RO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F4C847-2F82-4A41-991A-F1A2FDEB7EC9}" type="slidenum">
              <a:rPr lang="ro-RO" smtClean="0"/>
              <a:pPr/>
              <a:t>11</a:t>
            </a:fld>
            <a:endParaRPr lang="ro-RO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618CB-61E5-4F2A-A034-C7CFA52D6E06}" type="slidenum">
              <a:rPr lang="ro-RO" smtClean="0"/>
              <a:pPr/>
              <a:t>14</a:t>
            </a:fld>
            <a:endParaRPr lang="ro-RO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DF7B25-38F6-4814-9EF1-BDC92BE09966}" type="slidenum">
              <a:rPr lang="ro-RO" smtClean="0"/>
              <a:pPr/>
              <a:t>19</a:t>
            </a:fld>
            <a:endParaRPr lang="ro-RO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376D5E-2201-49C6-9F9B-E8B91B8601B5}" type="slidenum">
              <a:rPr lang="ro-RO" smtClean="0"/>
              <a:pPr/>
              <a:t>32</a:t>
            </a:fld>
            <a:endParaRPr lang="ro-RO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A48664-65D4-46D2-B9B0-03EF5420F17E}" type="slidenum">
              <a:rPr lang="ro-RO" smtClean="0"/>
              <a:pPr/>
              <a:t>50</a:t>
            </a:fld>
            <a:endParaRPr lang="ro-RO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1893C-CF2D-4630-B074-705A1B8166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6F380-2E43-462F-A157-63C347E868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66DB0B-9200-4F53-A893-02F011125D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1752600"/>
            <a:ext cx="37338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4E305-6868-4035-9830-8D76618EA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21962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231ECD-3AFE-43CE-A3EB-FB8F3C9C70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498B2F-D098-49EF-A41F-9F74C2E38E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D8F141-BA39-4066-B926-54BC1E536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E687E-D29D-4631-8176-609E27EDAA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5DA282-78FB-4AE5-A4A9-D0B8758371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F174A-D128-4679-85E9-680912B0D6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6356E2-9ABE-4B62-9737-441807C907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677BE6-97B1-4B6B-B846-C7F828F23F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lvl="0" indent="-282575" algn="l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D1E05C5C-524B-4A7F-A80B-74B39A7D22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gresqltutorial.com/postgresql-aggregate-functions/postgresql-string_agg-function/" TargetMode="External"/><Relationship Id="rId2" Type="http://schemas.openxmlformats.org/officeDocument/2006/relationships/hyperlink" Target="http://www.postgresqltutorial.com/postgresql-group-by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drv.ms/1oCs7z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rinfotache/Baze-de-date-I/blob/master/SQL.%20Dialecte%20DB2-%20Oracle-%20PostgreSQL%20si%20SQL%20Server/SQL2009_Cap07_SELECT(3)_Grupari.pdf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tutorial.com/postgresql-aggregate-functions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tutorial.com/postgresql-having/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1drv.ms/i/s!AgPvmBEDzTOSwSL2poBigPknAOk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3817" y="1528549"/>
            <a:ext cx="7837227" cy="207446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8000" b="0" dirty="0">
                <a:latin typeface="American Typewriter" charset="0"/>
                <a:ea typeface="American Typewriter" charset="0"/>
                <a:cs typeface="American Typewriter" charset="0"/>
              </a:rPr>
              <a:t>SQL (5)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4034621"/>
            <a:ext cx="8382000" cy="2135875"/>
          </a:xfrm>
        </p:spPr>
        <p:txBody>
          <a:bodyPr rtlCol="0">
            <a:normAutofit/>
          </a:bodyPr>
          <a:lstStyle/>
          <a:p>
            <a:pPr marL="0" algn="ctr">
              <a:spcBef>
                <a:spcPct val="0"/>
              </a:spcBef>
              <a:buClrTx/>
              <a:buSzTx/>
            </a:pPr>
            <a:r>
              <a:rPr lang="ro-RO" sz="44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Fraza SELECT</a:t>
            </a:r>
            <a:r>
              <a:rPr lang="en-US" sz="44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:</a:t>
            </a:r>
          </a:p>
          <a:p>
            <a:pPr marL="0" algn="ctr">
              <a:spcBef>
                <a:spcPct val="0"/>
              </a:spcBef>
              <a:buClrTx/>
              <a:buSzTx/>
            </a:pPr>
            <a:r>
              <a:rPr lang="en-US" sz="4400" b="1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func</a:t>
            </a:r>
            <a:r>
              <a:rPr lang="ro-RO" sz="44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ții-agregat, grupări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066800" y="381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buFontTx/>
              <a:buNone/>
            </a:pPr>
            <a:endParaRPr lang="ro-RO" sz="2000" b="1"/>
          </a:p>
        </p:txBody>
      </p:sp>
      <p:pic>
        <p:nvPicPr>
          <p:cNvPr id="6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19" y="337112"/>
            <a:ext cx="958644" cy="958644"/>
          </a:xfrm>
          <a:prstGeom prst="rect">
            <a:avLst/>
          </a:prstGeom>
          <a:noFill/>
        </p:spPr>
      </p:pic>
      <p:pic>
        <p:nvPicPr>
          <p:cNvPr id="7" name="Picture 6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99371" y="375801"/>
            <a:ext cx="2362575" cy="75291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999923" y="397324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Facultatea de </a:t>
            </a:r>
            <a:r>
              <a:rPr lang="en-US" sz="1400" dirty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Departamentul de Contabilitate, Informatică economică și Statistică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0" y="6020569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300" y="58738"/>
            <a:ext cx="81407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ro-RO" dirty="0"/>
              <a:t>SUM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100" y="1201992"/>
            <a:ext cx="7879588" cy="4800600"/>
          </a:xfrm>
        </p:spPr>
        <p:txBody>
          <a:bodyPr/>
          <a:lstStyle/>
          <a:p>
            <a:r>
              <a:rPr lang="ro-RO" i="1" dirty="0"/>
              <a:t>Care este valoarea fără TVA a facturilor întocmite pe 7 august 2013 ?</a:t>
            </a:r>
            <a:endParaRPr lang="en-US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100" dirty="0">
                <a:latin typeface="Consolas"/>
                <a:cs typeface="Consolas"/>
              </a:rPr>
              <a:t>SELECT SUM(</a:t>
            </a:r>
            <a:r>
              <a:rPr lang="en-US" sz="3100" dirty="0" err="1">
                <a:latin typeface="Consolas"/>
                <a:cs typeface="Consolas"/>
              </a:rPr>
              <a:t>Cantitate</a:t>
            </a:r>
            <a:r>
              <a:rPr lang="en-US" sz="3100" dirty="0">
                <a:latin typeface="Consolas"/>
                <a:cs typeface="Consolas"/>
              </a:rPr>
              <a:t> * </a:t>
            </a:r>
            <a:r>
              <a:rPr lang="en-US" sz="3100" dirty="0" err="1">
                <a:latin typeface="Consolas"/>
                <a:cs typeface="Consolas"/>
              </a:rPr>
              <a:t>PretUnit</a:t>
            </a:r>
            <a:r>
              <a:rPr lang="en-US" sz="3100" dirty="0">
                <a:latin typeface="Consolas"/>
                <a:cs typeface="Consolas"/>
              </a:rPr>
              <a:t>) AS Val_Fara_TVA_7aug2013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100" dirty="0">
                <a:latin typeface="Consolas"/>
                <a:cs typeface="Consolas"/>
              </a:rPr>
              <a:t>FROM </a:t>
            </a:r>
            <a:r>
              <a:rPr lang="en-US" sz="3100" dirty="0" err="1">
                <a:latin typeface="Consolas"/>
                <a:cs typeface="Consolas"/>
              </a:rPr>
              <a:t>liniifact</a:t>
            </a:r>
            <a:r>
              <a:rPr lang="en-US" sz="3100" dirty="0">
                <a:latin typeface="Consolas"/>
                <a:cs typeface="Consolas"/>
              </a:rPr>
              <a:t> NATURAL JOIN </a:t>
            </a:r>
            <a:r>
              <a:rPr lang="en-US" sz="3100" dirty="0" err="1">
                <a:latin typeface="Consolas"/>
                <a:cs typeface="Consolas"/>
              </a:rPr>
              <a:t>facturi</a:t>
            </a:r>
            <a:r>
              <a:rPr lang="en-US" sz="31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100" dirty="0">
                <a:latin typeface="Consolas"/>
                <a:cs typeface="Consolas"/>
              </a:rPr>
              <a:t>WHERE </a:t>
            </a:r>
            <a:r>
              <a:rPr lang="en-US" sz="3100" dirty="0" err="1">
                <a:latin typeface="Consolas"/>
                <a:cs typeface="Consolas"/>
              </a:rPr>
              <a:t>DataFact</a:t>
            </a:r>
            <a:r>
              <a:rPr lang="en-US" sz="3100" dirty="0">
                <a:latin typeface="Consolas"/>
                <a:cs typeface="Consolas"/>
              </a:rPr>
              <a:t> = DATE'2013-08-07'</a:t>
            </a:r>
            <a:endParaRPr lang="en-US" dirty="0">
              <a:latin typeface="Consolas"/>
              <a:cs typeface="Consola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EE847D-1B8A-C646-BD90-7D6FF10AE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944" y="4596961"/>
            <a:ext cx="4401268" cy="169873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29208" y="46038"/>
            <a:ext cx="7936992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ro-RO" dirty="0"/>
              <a:t>SUM (3)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788673" y="868924"/>
            <a:ext cx="8355327" cy="504044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z="2800" i="1" dirty="0">
                <a:cs typeface="Times New Roman" pitchFamily="18" charset="0"/>
              </a:rPr>
              <a:t>Care </a:t>
            </a:r>
            <a:r>
              <a:rPr lang="en-US" sz="2800" i="1" dirty="0" err="1">
                <a:cs typeface="Times New Roman" pitchFamily="18" charset="0"/>
              </a:rPr>
              <a:t>sunt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cele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trei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valori</a:t>
            </a:r>
            <a:r>
              <a:rPr lang="en-US" sz="2800" i="1" dirty="0">
                <a:cs typeface="Times New Roman" pitchFamily="18" charset="0"/>
              </a:rPr>
              <a:t>: </a:t>
            </a:r>
            <a:r>
              <a:rPr lang="en-US" sz="2800" i="1" dirty="0" err="1">
                <a:cs typeface="Times New Roman" pitchFamily="18" charset="0"/>
              </a:rPr>
              <a:t>fără</a:t>
            </a:r>
            <a:r>
              <a:rPr lang="en-US" sz="2800" i="1" dirty="0">
                <a:cs typeface="Times New Roman" pitchFamily="18" charset="0"/>
              </a:rPr>
              <a:t> TVA, TVA </a:t>
            </a:r>
            <a:r>
              <a:rPr lang="en-US" sz="2800" i="1" dirty="0" err="1">
                <a:cs typeface="Times New Roman" pitchFamily="18" charset="0"/>
              </a:rPr>
              <a:t>şi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totală</a:t>
            </a:r>
            <a:r>
              <a:rPr lang="en-US" sz="2800" i="1" dirty="0">
                <a:cs typeface="Times New Roman" pitchFamily="18" charset="0"/>
              </a:rPr>
              <a:t> ale </a:t>
            </a:r>
            <a:r>
              <a:rPr lang="en-US" sz="2800" i="1" dirty="0" err="1">
                <a:cs typeface="Times New Roman" pitchFamily="18" charset="0"/>
              </a:rPr>
              <a:t>facturii</a:t>
            </a:r>
            <a:r>
              <a:rPr lang="en-US" sz="2800" i="1" dirty="0">
                <a:cs typeface="Times New Roman" pitchFamily="18" charset="0"/>
              </a:rPr>
              <a:t> 1111 ?</a:t>
            </a:r>
            <a:r>
              <a:rPr lang="en-US" sz="2800" dirty="0"/>
              <a:t> </a:t>
            </a:r>
            <a:endParaRPr lang="ro-RO" sz="2800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SELECT SUM(</a:t>
            </a:r>
            <a:r>
              <a:rPr lang="en-US" sz="2700" dirty="0" err="1">
                <a:latin typeface="Consolas"/>
                <a:cs typeface="Consolas"/>
              </a:rPr>
              <a:t>Cantitate</a:t>
            </a:r>
            <a:r>
              <a:rPr lang="en-US" sz="2700" dirty="0">
                <a:latin typeface="Consolas"/>
                <a:cs typeface="Consolas"/>
              </a:rPr>
              <a:t> * </a:t>
            </a:r>
            <a:r>
              <a:rPr lang="en-US" sz="2700" dirty="0" err="1">
                <a:latin typeface="Consolas"/>
                <a:cs typeface="Consolas"/>
              </a:rPr>
              <a:t>PretUnit</a:t>
            </a:r>
            <a:r>
              <a:rPr lang="en-US" sz="2700" dirty="0">
                <a:latin typeface="Consolas"/>
                <a:cs typeface="Consolas"/>
              </a:rPr>
              <a:t>) AS </a:t>
            </a:r>
            <a:r>
              <a:rPr lang="en-US" sz="2700" dirty="0" err="1">
                <a:latin typeface="Consolas"/>
                <a:cs typeface="Consolas"/>
              </a:rPr>
              <a:t>ValFaraTVA</a:t>
            </a:r>
            <a:r>
              <a:rPr lang="en-US" sz="2700" dirty="0">
                <a:latin typeface="Consolas"/>
                <a:cs typeface="Consolas"/>
              </a:rPr>
              <a:t>,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   SUM(</a:t>
            </a:r>
            <a:r>
              <a:rPr lang="en-US" sz="2700" dirty="0" err="1">
                <a:latin typeface="Consolas"/>
                <a:cs typeface="Consolas"/>
              </a:rPr>
              <a:t>Cantitate</a:t>
            </a:r>
            <a:r>
              <a:rPr lang="en-US" sz="2700" dirty="0">
                <a:latin typeface="Consolas"/>
                <a:cs typeface="Consolas"/>
              </a:rPr>
              <a:t> * </a:t>
            </a:r>
            <a:r>
              <a:rPr lang="en-US" sz="2700" dirty="0" err="1">
                <a:latin typeface="Consolas"/>
                <a:cs typeface="Consolas"/>
              </a:rPr>
              <a:t>PretUnit</a:t>
            </a:r>
            <a:r>
              <a:rPr lang="en-US" sz="2700" dirty="0">
                <a:latin typeface="Consolas"/>
                <a:cs typeface="Consolas"/>
              </a:rPr>
              <a:t> * </a:t>
            </a:r>
            <a:r>
              <a:rPr lang="en-US" sz="2700" dirty="0" err="1">
                <a:latin typeface="Consolas"/>
                <a:cs typeface="Consolas"/>
              </a:rPr>
              <a:t>ProcTVA</a:t>
            </a:r>
            <a:r>
              <a:rPr lang="en-US" sz="2700" dirty="0">
                <a:latin typeface="Consolas"/>
                <a:cs typeface="Consolas"/>
              </a:rPr>
              <a:t>) AS TVA,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   SUM(</a:t>
            </a:r>
            <a:r>
              <a:rPr lang="en-US" sz="2700" dirty="0" err="1">
                <a:latin typeface="Consolas"/>
                <a:cs typeface="Consolas"/>
              </a:rPr>
              <a:t>Cantitate</a:t>
            </a:r>
            <a:r>
              <a:rPr lang="en-US" sz="2700" dirty="0">
                <a:latin typeface="Consolas"/>
                <a:cs typeface="Consolas"/>
              </a:rPr>
              <a:t> * </a:t>
            </a:r>
            <a:r>
              <a:rPr lang="en-US" sz="2700" dirty="0" err="1">
                <a:latin typeface="Consolas"/>
                <a:cs typeface="Consolas"/>
              </a:rPr>
              <a:t>PretUnit</a:t>
            </a:r>
            <a:r>
              <a:rPr lang="en-US" sz="2700" dirty="0">
                <a:latin typeface="Consolas"/>
                <a:cs typeface="Consolas"/>
              </a:rPr>
              <a:t> + </a:t>
            </a:r>
            <a:r>
              <a:rPr lang="en-US" sz="2700" dirty="0" err="1">
                <a:latin typeface="Consolas"/>
                <a:cs typeface="Consolas"/>
              </a:rPr>
              <a:t>Cantitate</a:t>
            </a:r>
            <a:r>
              <a:rPr lang="en-US" sz="2700" dirty="0">
                <a:latin typeface="Consolas"/>
                <a:cs typeface="Consolas"/>
              </a:rPr>
              <a:t> * </a:t>
            </a:r>
            <a:r>
              <a:rPr lang="en-US" sz="2700" dirty="0" err="1">
                <a:latin typeface="Consolas"/>
                <a:cs typeface="Consolas"/>
              </a:rPr>
              <a:t>PretUnit</a:t>
            </a:r>
            <a:r>
              <a:rPr lang="en-US" sz="2700" dirty="0">
                <a:latin typeface="Consolas"/>
                <a:cs typeface="Consolas"/>
              </a:rPr>
              <a:t> * </a:t>
            </a:r>
            <a:r>
              <a:rPr lang="en-US" sz="2700" dirty="0" err="1">
                <a:latin typeface="Consolas"/>
                <a:cs typeface="Consolas"/>
              </a:rPr>
              <a:t>ProcTVA</a:t>
            </a:r>
            <a:r>
              <a:rPr lang="en-US" sz="2700" dirty="0">
                <a:latin typeface="Consolas"/>
                <a:cs typeface="Consolas"/>
              </a:rPr>
              <a:t>)  AS </a:t>
            </a:r>
            <a:r>
              <a:rPr lang="en-US" sz="2700" dirty="0" err="1">
                <a:latin typeface="Consolas"/>
                <a:cs typeface="Consolas"/>
              </a:rPr>
              <a:t>ValTotala</a:t>
            </a:r>
            <a:endParaRPr lang="en-US" sz="27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FROM </a:t>
            </a:r>
            <a:r>
              <a:rPr lang="en-US" sz="2700" dirty="0" err="1">
                <a:latin typeface="Consolas"/>
                <a:cs typeface="Consolas"/>
              </a:rPr>
              <a:t>liniifact</a:t>
            </a:r>
            <a:r>
              <a:rPr lang="en-US" sz="27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	NATURAL JOIN </a:t>
            </a:r>
            <a:r>
              <a:rPr lang="en-US" sz="2700" dirty="0" err="1">
                <a:latin typeface="Consolas"/>
                <a:cs typeface="Consolas"/>
              </a:rPr>
              <a:t>facturi</a:t>
            </a:r>
            <a:r>
              <a:rPr lang="en-US" sz="27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	NATURAL JOIN </a:t>
            </a:r>
            <a:r>
              <a:rPr lang="en-US" sz="2700" dirty="0" err="1">
                <a:latin typeface="Consolas"/>
                <a:cs typeface="Consolas"/>
              </a:rPr>
              <a:t>produse</a:t>
            </a:r>
            <a:r>
              <a:rPr lang="en-US" sz="27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WHERE </a:t>
            </a:r>
            <a:r>
              <a:rPr lang="en-US" sz="2700" dirty="0" err="1">
                <a:latin typeface="Consolas"/>
                <a:cs typeface="Consolas"/>
              </a:rPr>
              <a:t>NrFact</a:t>
            </a:r>
            <a:r>
              <a:rPr lang="en-US" sz="2700" dirty="0">
                <a:latin typeface="Consolas"/>
                <a:cs typeface="Consolas"/>
              </a:rPr>
              <a:t>=1111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2B7C41-370A-F041-BD6D-E7BB21461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968" y="5513474"/>
            <a:ext cx="4827971" cy="1115488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04900" cy="6565900"/>
          </a:xfrm>
        </p:spPr>
        <p:txBody>
          <a:bodyPr>
            <a:normAutofit/>
          </a:bodyPr>
          <a:lstStyle/>
          <a:p>
            <a:r>
              <a:rPr lang="ro-RO" sz="2800" b="1" dirty="0"/>
              <a:t>O </a:t>
            </a:r>
            <a:br>
              <a:rPr lang="ro-RO" sz="2800" b="1" dirty="0"/>
            </a:br>
            <a:br>
              <a:rPr lang="ro-RO" sz="2800" b="1" dirty="0"/>
            </a:br>
            <a:r>
              <a:rPr lang="ro-RO" sz="2800" b="1" dirty="0"/>
              <a:t>altă </a:t>
            </a:r>
            <a:br>
              <a:rPr lang="ro-RO" sz="2800" b="1" dirty="0"/>
            </a:br>
            <a:br>
              <a:rPr lang="ro-RO" sz="2800" b="1" dirty="0"/>
            </a:br>
            <a:r>
              <a:rPr lang="ro-RO" sz="2800" b="1" dirty="0"/>
              <a:t>vari-antă </a:t>
            </a:r>
            <a:br>
              <a:rPr lang="ro-RO" sz="2800" b="1" dirty="0"/>
            </a:br>
            <a:br>
              <a:rPr lang="ro-RO" sz="2800" b="1" dirty="0"/>
            </a:br>
            <a:r>
              <a:rPr lang="ro-RO" sz="2800" b="1" dirty="0"/>
              <a:t>de </a:t>
            </a:r>
            <a:br>
              <a:rPr lang="ro-RO" sz="2800" b="1" dirty="0"/>
            </a:br>
            <a:br>
              <a:rPr lang="ro-RO" sz="2800" b="1" dirty="0"/>
            </a:br>
            <a:r>
              <a:rPr lang="ro-RO" sz="2800" b="1" dirty="0"/>
              <a:t>afi-şare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3632" y="109183"/>
            <a:ext cx="7993888" cy="6673756"/>
          </a:xfrm>
        </p:spPr>
        <p:txBody>
          <a:bodyPr>
            <a:noAutofit/>
          </a:bodyPr>
          <a:lstStyle/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SELECT '1' AS " ",'Valoarea </a:t>
            </a:r>
            <a:r>
              <a:rPr lang="ro-RO" sz="1900" dirty="0" err="1">
                <a:latin typeface="Consolas"/>
                <a:cs typeface="Consolas"/>
              </a:rPr>
              <a:t>fara</a:t>
            </a:r>
            <a:r>
              <a:rPr lang="ro-RO" sz="1900" dirty="0">
                <a:latin typeface="Consolas"/>
                <a:cs typeface="Consolas"/>
              </a:rPr>
              <a:t> TVA' AS "Factura 1111",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	TRUNC(SUM(Cantitate * </a:t>
            </a:r>
            <a:r>
              <a:rPr lang="ro-RO" sz="1900" dirty="0" err="1">
                <a:latin typeface="Consolas"/>
                <a:cs typeface="Consolas"/>
              </a:rPr>
              <a:t>PretUnit</a:t>
            </a:r>
            <a:r>
              <a:rPr lang="ro-RO" sz="1900" dirty="0">
                <a:latin typeface="Consolas"/>
                <a:cs typeface="Consolas"/>
              </a:rPr>
              <a:t>)) AS Suma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FROM </a:t>
            </a:r>
            <a:r>
              <a:rPr lang="ro-RO" sz="1900" dirty="0" err="1">
                <a:latin typeface="Consolas"/>
                <a:cs typeface="Consolas"/>
              </a:rPr>
              <a:t>liniifact</a:t>
            </a:r>
            <a:r>
              <a:rPr lang="ro-RO" sz="1900" dirty="0">
                <a:latin typeface="Consolas"/>
                <a:cs typeface="Consolas"/>
              </a:rPr>
              <a:t> NATURAL JOIN produse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WHERE </a:t>
            </a:r>
            <a:r>
              <a:rPr lang="ro-RO" sz="1900" dirty="0" err="1">
                <a:latin typeface="Consolas"/>
                <a:cs typeface="Consolas"/>
              </a:rPr>
              <a:t>NrFact</a:t>
            </a:r>
            <a:r>
              <a:rPr lang="ro-RO" sz="1900" dirty="0">
                <a:latin typeface="Consolas"/>
                <a:cs typeface="Consolas"/>
              </a:rPr>
              <a:t> = 1111	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		UNION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SELECT '2','TVA', TRUNC(SUM(Cantitate * </a:t>
            </a:r>
            <a:r>
              <a:rPr lang="ro-RO" sz="1900" dirty="0" err="1">
                <a:latin typeface="Consolas"/>
                <a:cs typeface="Consolas"/>
              </a:rPr>
              <a:t>PretUnit</a:t>
            </a:r>
            <a:r>
              <a:rPr lang="ro-RO" sz="1900" dirty="0">
                <a:latin typeface="Consolas"/>
                <a:cs typeface="Consolas"/>
              </a:rPr>
              <a:t> * </a:t>
            </a:r>
            <a:r>
              <a:rPr lang="ro-RO" sz="1900" dirty="0" err="1">
                <a:latin typeface="Consolas"/>
                <a:cs typeface="Consolas"/>
              </a:rPr>
              <a:t>ProcTVA</a:t>
            </a:r>
            <a:r>
              <a:rPr lang="ro-RO" sz="1900" dirty="0">
                <a:latin typeface="Consolas"/>
                <a:cs typeface="Consolas"/>
              </a:rPr>
              <a:t>))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FROM </a:t>
            </a:r>
            <a:r>
              <a:rPr lang="ro-RO" sz="1900" dirty="0" err="1">
                <a:latin typeface="Consolas"/>
                <a:cs typeface="Consolas"/>
              </a:rPr>
              <a:t>liniifact</a:t>
            </a:r>
            <a:r>
              <a:rPr lang="ro-RO" sz="1900" dirty="0">
                <a:latin typeface="Consolas"/>
                <a:cs typeface="Consolas"/>
              </a:rPr>
              <a:t> NATURAL JOIN produse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WHERE </a:t>
            </a:r>
            <a:r>
              <a:rPr lang="ro-RO" sz="1900" dirty="0" err="1">
                <a:latin typeface="Consolas"/>
                <a:cs typeface="Consolas"/>
              </a:rPr>
              <a:t>NrFact</a:t>
            </a:r>
            <a:r>
              <a:rPr lang="ro-RO" sz="1900" dirty="0">
                <a:latin typeface="Consolas"/>
                <a:cs typeface="Consolas"/>
              </a:rPr>
              <a:t> = 1111	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     	UNION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SELECT '3','Valoarea totala', TRUNC(SUM(Cantitate*</a:t>
            </a:r>
            <a:r>
              <a:rPr lang="ro-RO" sz="1900" dirty="0" err="1">
                <a:latin typeface="Consolas"/>
                <a:cs typeface="Consolas"/>
              </a:rPr>
              <a:t>PretUnit</a:t>
            </a:r>
            <a:r>
              <a:rPr lang="ro-RO" sz="1900" dirty="0">
                <a:latin typeface="Consolas"/>
                <a:cs typeface="Consolas"/>
              </a:rPr>
              <a:t>*(1+ProcTVA)))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FROM </a:t>
            </a:r>
            <a:r>
              <a:rPr lang="ro-RO" sz="1900" dirty="0" err="1">
                <a:latin typeface="Consolas"/>
                <a:cs typeface="Consolas"/>
              </a:rPr>
              <a:t>liniifact</a:t>
            </a:r>
            <a:r>
              <a:rPr lang="ro-RO" sz="1900" dirty="0">
                <a:latin typeface="Consolas"/>
                <a:cs typeface="Consolas"/>
              </a:rPr>
              <a:t> NATURAL JOIN produse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WHERE </a:t>
            </a:r>
            <a:r>
              <a:rPr lang="ro-RO" sz="1900" dirty="0" err="1">
                <a:latin typeface="Consolas"/>
                <a:cs typeface="Consolas"/>
              </a:rPr>
              <a:t>NrFact</a:t>
            </a:r>
            <a:r>
              <a:rPr lang="ro-RO" sz="1900" dirty="0">
                <a:latin typeface="Consolas"/>
                <a:cs typeface="Consolas"/>
              </a:rPr>
              <a:t> = 1111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ORDER BY 1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endParaRPr lang="ro-RO" sz="1900" dirty="0">
              <a:latin typeface="Consolas"/>
              <a:cs typeface="Consolas"/>
            </a:endParaRPr>
          </a:p>
          <a:p>
            <a:pPr>
              <a:buNone/>
            </a:pPr>
            <a:endParaRPr lang="en-US" sz="1900" dirty="0">
              <a:latin typeface="Consolas"/>
              <a:cs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7639E-F4D0-E84A-BB9E-A1B401176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956" y="4535871"/>
            <a:ext cx="4276396" cy="2138198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9700"/>
            <a:ext cx="9144000" cy="1397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dirty="0"/>
              <a:t>Să se afişeze valorile (fără TVA, TVA, cu TVA) liniilor facturii 1111, plus o linie de total.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021116"/>
            <a:ext cx="8933688" cy="5516160"/>
          </a:xfrm>
        </p:spPr>
        <p:txBody>
          <a:bodyPr>
            <a:normAutofit fontScale="92500" lnSpcReduction="20000"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SELECT </a:t>
            </a:r>
            <a:r>
              <a:rPr lang="en-US" sz="1800" dirty="0" err="1">
                <a:latin typeface="Consolas"/>
                <a:cs typeface="Consolas"/>
              </a:rPr>
              <a:t>linie</a:t>
            </a:r>
            <a:r>
              <a:rPr lang="en-US" sz="1800" dirty="0">
                <a:latin typeface="Consolas"/>
                <a:cs typeface="Consolas"/>
              </a:rPr>
              <a:t> AS "</a:t>
            </a:r>
            <a:r>
              <a:rPr lang="en-US" sz="1800" dirty="0" err="1">
                <a:latin typeface="Consolas"/>
                <a:cs typeface="Consolas"/>
              </a:rPr>
              <a:t>Linia</a:t>
            </a:r>
            <a:r>
              <a:rPr lang="en-US" sz="1800" dirty="0">
                <a:latin typeface="Consolas"/>
                <a:cs typeface="Consolas"/>
              </a:rPr>
              <a:t>", </a:t>
            </a:r>
            <a:r>
              <a:rPr lang="en-US" sz="1800" dirty="0" err="1">
                <a:latin typeface="Consolas"/>
                <a:cs typeface="Consolas"/>
              </a:rPr>
              <a:t>DenPr</a:t>
            </a:r>
            <a:r>
              <a:rPr lang="en-US" sz="1800" dirty="0">
                <a:latin typeface="Consolas"/>
                <a:cs typeface="Consolas"/>
              </a:rPr>
              <a:t> AS "</a:t>
            </a:r>
            <a:r>
              <a:rPr lang="en-US" sz="1800" dirty="0" err="1">
                <a:latin typeface="Consolas"/>
                <a:cs typeface="Consolas"/>
              </a:rPr>
              <a:t>Produs</a:t>
            </a:r>
            <a:r>
              <a:rPr lang="en-US" sz="1800" dirty="0">
                <a:latin typeface="Consolas"/>
                <a:cs typeface="Consolas"/>
              </a:rPr>
              <a:t>", </a:t>
            </a:r>
            <a:r>
              <a:rPr lang="en-US" sz="1800" dirty="0" err="1">
                <a:latin typeface="Consolas"/>
                <a:cs typeface="Consolas"/>
              </a:rPr>
              <a:t>Cantitate</a:t>
            </a:r>
            <a:r>
              <a:rPr lang="en-US" sz="1800" dirty="0">
                <a:latin typeface="Consolas"/>
                <a:cs typeface="Consolas"/>
              </a:rPr>
              <a:t> AS "</a:t>
            </a:r>
            <a:r>
              <a:rPr lang="en-US" sz="1800" dirty="0" err="1">
                <a:latin typeface="Consolas"/>
                <a:cs typeface="Consolas"/>
              </a:rPr>
              <a:t>Cantitate</a:t>
            </a:r>
            <a:r>
              <a:rPr lang="en-US" sz="1800" dirty="0">
                <a:latin typeface="Consolas"/>
                <a:cs typeface="Consolas"/>
              </a:rPr>
              <a:t>",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  	TRUNC(</a:t>
            </a:r>
            <a:r>
              <a:rPr lang="en-US" sz="1800" dirty="0" err="1">
                <a:latin typeface="Consolas"/>
                <a:cs typeface="Consolas"/>
              </a:rPr>
              <a:t>PretUnit</a:t>
            </a:r>
            <a:r>
              <a:rPr lang="en-US" sz="1800" dirty="0">
                <a:latin typeface="Consolas"/>
                <a:cs typeface="Consolas"/>
              </a:rPr>
              <a:t>) AS "</a:t>
            </a:r>
            <a:r>
              <a:rPr lang="en-US" sz="1800" dirty="0" err="1">
                <a:latin typeface="Consolas"/>
                <a:cs typeface="Consolas"/>
              </a:rPr>
              <a:t>Pret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Unitar</a:t>
            </a:r>
            <a:r>
              <a:rPr lang="en-US" sz="1800" dirty="0">
                <a:latin typeface="Consolas"/>
                <a:cs typeface="Consolas"/>
              </a:rPr>
              <a:t>",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 	TRUNC(</a:t>
            </a:r>
            <a:r>
              <a:rPr lang="en-US" sz="1800" dirty="0" err="1">
                <a:latin typeface="Consolas"/>
                <a:cs typeface="Consolas"/>
              </a:rPr>
              <a:t>Cantitate</a:t>
            </a:r>
            <a:r>
              <a:rPr lang="en-US" sz="1800" dirty="0">
                <a:latin typeface="Consolas"/>
                <a:cs typeface="Consolas"/>
              </a:rPr>
              <a:t> * </a:t>
            </a:r>
            <a:r>
              <a:rPr lang="en-US" sz="1800" dirty="0" err="1">
                <a:latin typeface="Consolas"/>
                <a:cs typeface="Consolas"/>
              </a:rPr>
              <a:t>PretUnit</a:t>
            </a:r>
            <a:r>
              <a:rPr lang="en-US" sz="1800" dirty="0">
                <a:latin typeface="Consolas"/>
                <a:cs typeface="Consolas"/>
              </a:rPr>
              <a:t>) AS "Val. </a:t>
            </a:r>
            <a:r>
              <a:rPr lang="en-US" sz="1800" dirty="0" err="1">
                <a:latin typeface="Consolas"/>
                <a:cs typeface="Consolas"/>
              </a:rPr>
              <a:t>fara</a:t>
            </a:r>
            <a:r>
              <a:rPr lang="en-US" sz="1800" dirty="0">
                <a:latin typeface="Consolas"/>
                <a:cs typeface="Consolas"/>
              </a:rPr>
              <a:t> TVA",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 	TRUNC(</a:t>
            </a:r>
            <a:r>
              <a:rPr lang="en-US" sz="1800" dirty="0" err="1">
                <a:latin typeface="Consolas"/>
                <a:cs typeface="Consolas"/>
              </a:rPr>
              <a:t>Cantitate</a:t>
            </a:r>
            <a:r>
              <a:rPr lang="en-US" sz="1800" dirty="0">
                <a:latin typeface="Consolas"/>
                <a:cs typeface="Consolas"/>
              </a:rPr>
              <a:t> * </a:t>
            </a:r>
            <a:r>
              <a:rPr lang="en-US" sz="1800" dirty="0" err="1">
                <a:latin typeface="Consolas"/>
                <a:cs typeface="Consolas"/>
              </a:rPr>
              <a:t>PretUnit</a:t>
            </a:r>
            <a:r>
              <a:rPr lang="en-US" sz="1800" dirty="0">
                <a:latin typeface="Consolas"/>
                <a:cs typeface="Consolas"/>
              </a:rPr>
              <a:t> * </a:t>
            </a:r>
            <a:r>
              <a:rPr lang="en-US" sz="1800" dirty="0" err="1">
                <a:latin typeface="Consolas"/>
                <a:cs typeface="Consolas"/>
              </a:rPr>
              <a:t>ProcTVA</a:t>
            </a:r>
            <a:r>
              <a:rPr lang="en-US" sz="1800" dirty="0">
                <a:latin typeface="Consolas"/>
                <a:cs typeface="Consolas"/>
              </a:rPr>
              <a:t>) AS "TVA </a:t>
            </a:r>
            <a:r>
              <a:rPr lang="en-US" sz="1800" dirty="0" err="1">
                <a:latin typeface="Consolas"/>
                <a:cs typeface="Consolas"/>
              </a:rPr>
              <a:t>linie</a:t>
            </a:r>
            <a:r>
              <a:rPr lang="en-US" sz="1800" dirty="0">
                <a:latin typeface="Consolas"/>
                <a:cs typeface="Consolas"/>
              </a:rPr>
              <a:t>",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  	TRUNC(</a:t>
            </a:r>
            <a:r>
              <a:rPr lang="en-US" sz="1800" dirty="0" err="1">
                <a:latin typeface="Consolas"/>
                <a:cs typeface="Consolas"/>
              </a:rPr>
              <a:t>Cantitate</a:t>
            </a:r>
            <a:r>
              <a:rPr lang="en-US" sz="1800" dirty="0">
                <a:latin typeface="Consolas"/>
                <a:cs typeface="Consolas"/>
              </a:rPr>
              <a:t> * </a:t>
            </a:r>
            <a:r>
              <a:rPr lang="en-US" sz="1800" dirty="0" err="1">
                <a:latin typeface="Consolas"/>
                <a:cs typeface="Consolas"/>
              </a:rPr>
              <a:t>PretUnit</a:t>
            </a:r>
            <a:r>
              <a:rPr lang="en-US" sz="1800" dirty="0">
                <a:latin typeface="Consolas"/>
                <a:cs typeface="Consolas"/>
              </a:rPr>
              <a:t> * (1 + </a:t>
            </a:r>
            <a:r>
              <a:rPr lang="en-US" sz="1800" dirty="0" err="1">
                <a:latin typeface="Consolas"/>
                <a:cs typeface="Consolas"/>
              </a:rPr>
              <a:t>ProcTVA</a:t>
            </a:r>
            <a:r>
              <a:rPr lang="en-US" sz="1800" dirty="0">
                <a:latin typeface="Consolas"/>
                <a:cs typeface="Consolas"/>
              </a:rPr>
              <a:t>)) AS "Val cu TVA </a:t>
            </a:r>
            <a:r>
              <a:rPr lang="en-US" sz="1800" dirty="0" err="1">
                <a:latin typeface="Consolas"/>
                <a:cs typeface="Consolas"/>
              </a:rPr>
              <a:t>linie</a:t>
            </a:r>
            <a:r>
              <a:rPr lang="en-US" sz="1800" dirty="0">
                <a:latin typeface="Consolas"/>
                <a:cs typeface="Consolas"/>
              </a:rPr>
              <a:t>"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FROM </a:t>
            </a:r>
            <a:r>
              <a:rPr lang="en-US" sz="1800" dirty="0" err="1">
                <a:latin typeface="Consolas"/>
                <a:cs typeface="Consolas"/>
              </a:rPr>
              <a:t>liniifact</a:t>
            </a:r>
            <a:r>
              <a:rPr lang="en-US" sz="1800" dirty="0">
                <a:latin typeface="Consolas"/>
                <a:cs typeface="Consolas"/>
              </a:rPr>
              <a:t> NATURAL JOIN </a:t>
            </a:r>
            <a:r>
              <a:rPr lang="en-US" sz="1800" dirty="0" err="1">
                <a:latin typeface="Consolas"/>
                <a:cs typeface="Consolas"/>
              </a:rPr>
              <a:t>produse</a:t>
            </a:r>
            <a:endParaRPr lang="en-US" sz="18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WHERE </a:t>
            </a:r>
            <a:r>
              <a:rPr lang="en-US" sz="1800" dirty="0" err="1">
                <a:latin typeface="Consolas"/>
                <a:cs typeface="Consolas"/>
              </a:rPr>
              <a:t>NrFact</a:t>
            </a:r>
            <a:r>
              <a:rPr lang="en-US" sz="1800" dirty="0">
                <a:latin typeface="Consolas"/>
                <a:cs typeface="Consolas"/>
              </a:rPr>
              <a:t> = 1111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UNION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SELECT 101, ' TOTAL </a:t>
            </a:r>
            <a:r>
              <a:rPr lang="en-US" sz="1800" dirty="0" err="1">
                <a:latin typeface="Consolas"/>
                <a:cs typeface="Consolas"/>
              </a:rPr>
              <a:t>factura</a:t>
            </a:r>
            <a:r>
              <a:rPr lang="en-US" sz="1800" dirty="0">
                <a:latin typeface="Consolas"/>
                <a:cs typeface="Consolas"/>
              </a:rPr>
              <a:t> ',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  	NULL,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  	NULL, 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  	TRUNC(SUM(</a:t>
            </a:r>
            <a:r>
              <a:rPr lang="en-US" sz="1800" dirty="0" err="1">
                <a:latin typeface="Consolas"/>
                <a:cs typeface="Consolas"/>
              </a:rPr>
              <a:t>Cantitate</a:t>
            </a:r>
            <a:r>
              <a:rPr lang="en-US" sz="1800" dirty="0">
                <a:latin typeface="Consolas"/>
                <a:cs typeface="Consolas"/>
              </a:rPr>
              <a:t> * </a:t>
            </a:r>
            <a:r>
              <a:rPr lang="en-US" sz="1800" dirty="0" err="1">
                <a:latin typeface="Consolas"/>
                <a:cs typeface="Consolas"/>
              </a:rPr>
              <a:t>PretUnit</a:t>
            </a:r>
            <a:r>
              <a:rPr lang="en-US" sz="1800" dirty="0">
                <a:latin typeface="Consolas"/>
                <a:cs typeface="Consolas"/>
              </a:rPr>
              <a:t>)),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  	TRUNC(SUM(</a:t>
            </a:r>
            <a:r>
              <a:rPr lang="en-US" sz="1800" dirty="0" err="1">
                <a:latin typeface="Consolas"/>
                <a:cs typeface="Consolas"/>
              </a:rPr>
              <a:t>Cantitate</a:t>
            </a:r>
            <a:r>
              <a:rPr lang="en-US" sz="1800" dirty="0">
                <a:latin typeface="Consolas"/>
                <a:cs typeface="Consolas"/>
              </a:rPr>
              <a:t> * </a:t>
            </a:r>
            <a:r>
              <a:rPr lang="en-US" sz="1800" dirty="0" err="1">
                <a:latin typeface="Consolas"/>
                <a:cs typeface="Consolas"/>
              </a:rPr>
              <a:t>PretUnit</a:t>
            </a:r>
            <a:r>
              <a:rPr lang="en-US" sz="1800" dirty="0">
                <a:latin typeface="Consolas"/>
                <a:cs typeface="Consolas"/>
              </a:rPr>
              <a:t> * </a:t>
            </a:r>
            <a:r>
              <a:rPr lang="en-US" sz="1800" dirty="0" err="1">
                <a:latin typeface="Consolas"/>
                <a:cs typeface="Consolas"/>
              </a:rPr>
              <a:t>ProcTVA</a:t>
            </a:r>
            <a:r>
              <a:rPr lang="en-US" sz="1800" dirty="0">
                <a:latin typeface="Consolas"/>
                <a:cs typeface="Consolas"/>
              </a:rPr>
              <a:t>)),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  	TRUNC(SUM(</a:t>
            </a:r>
            <a:r>
              <a:rPr lang="en-US" sz="1800" dirty="0" err="1">
                <a:latin typeface="Consolas"/>
                <a:cs typeface="Consolas"/>
              </a:rPr>
              <a:t>Cantitate</a:t>
            </a:r>
            <a:r>
              <a:rPr lang="en-US" sz="1800" dirty="0">
                <a:latin typeface="Consolas"/>
                <a:cs typeface="Consolas"/>
              </a:rPr>
              <a:t> * </a:t>
            </a:r>
            <a:r>
              <a:rPr lang="en-US" sz="1800" dirty="0" err="1">
                <a:latin typeface="Consolas"/>
                <a:cs typeface="Consolas"/>
              </a:rPr>
              <a:t>PretUnit</a:t>
            </a:r>
            <a:r>
              <a:rPr lang="en-US" sz="1800" dirty="0">
                <a:latin typeface="Consolas"/>
                <a:cs typeface="Consolas"/>
              </a:rPr>
              <a:t> * (1 + </a:t>
            </a:r>
            <a:r>
              <a:rPr lang="en-US" sz="1800" dirty="0" err="1">
                <a:latin typeface="Consolas"/>
                <a:cs typeface="Consolas"/>
              </a:rPr>
              <a:t>ProcTVA</a:t>
            </a:r>
            <a:r>
              <a:rPr lang="en-US" sz="1800" dirty="0">
                <a:latin typeface="Consolas"/>
                <a:cs typeface="Consolas"/>
              </a:rPr>
              <a:t>)))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FROM </a:t>
            </a:r>
            <a:r>
              <a:rPr lang="en-US" sz="1800" dirty="0" err="1">
                <a:latin typeface="Consolas"/>
                <a:cs typeface="Consolas"/>
              </a:rPr>
              <a:t>liniifact</a:t>
            </a:r>
            <a:r>
              <a:rPr lang="en-US" sz="1800" dirty="0">
                <a:latin typeface="Consolas"/>
                <a:cs typeface="Consolas"/>
              </a:rPr>
              <a:t> NATURAL JOIN </a:t>
            </a:r>
            <a:r>
              <a:rPr lang="en-US" sz="1800" dirty="0" err="1">
                <a:latin typeface="Consolas"/>
                <a:cs typeface="Consolas"/>
              </a:rPr>
              <a:t>produse</a:t>
            </a:r>
            <a:endParaRPr lang="en-US" sz="18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WHERE </a:t>
            </a:r>
            <a:r>
              <a:rPr lang="en-US" sz="1800" dirty="0" err="1">
                <a:latin typeface="Consolas"/>
                <a:cs typeface="Consolas"/>
              </a:rPr>
              <a:t>NrFact</a:t>
            </a:r>
            <a:r>
              <a:rPr lang="en-US" sz="1800" dirty="0">
                <a:latin typeface="Consolas"/>
                <a:cs typeface="Consolas"/>
              </a:rPr>
              <a:t> = 1111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ORDER BY 1</a:t>
            </a: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1660" y="5663821"/>
            <a:ext cx="6612340" cy="11941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96838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ro-RO" dirty="0"/>
              <a:t>AVG (1)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0" y="1130300"/>
            <a:ext cx="9144000" cy="47244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ro-RO" sz="2800" i="1" dirty="0"/>
              <a:t>Care este media valorilor (cu TVA) la care a fost vândut Produs 1? </a:t>
            </a:r>
            <a:endParaRPr lang="en-US" sz="2800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SELECT 'Val. medie a </a:t>
            </a:r>
            <a:r>
              <a:rPr lang="ro-RO" sz="3000" dirty="0" err="1">
                <a:latin typeface="Consolas"/>
                <a:cs typeface="Consolas"/>
              </a:rPr>
              <a:t>vinzarilor</a:t>
            </a:r>
            <a:r>
              <a:rPr lang="ro-RO" sz="3000" dirty="0">
                <a:latin typeface="Consolas"/>
                <a:cs typeface="Consolas"/>
              </a:rPr>
              <a:t> Produs 1'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		AS </a:t>
            </a:r>
            <a:r>
              <a:rPr lang="ro-RO" sz="3000" dirty="0" err="1">
                <a:latin typeface="Consolas"/>
                <a:cs typeface="Consolas"/>
              </a:rPr>
              <a:t>Explicatii</a:t>
            </a:r>
            <a:r>
              <a:rPr lang="ro-RO" sz="3000" dirty="0">
                <a:latin typeface="Consolas"/>
                <a:cs typeface="Consolas"/>
              </a:rPr>
              <a:t>,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	ROUND(AVG(Cantitate*</a:t>
            </a:r>
            <a:r>
              <a:rPr lang="ro-RO" sz="3000" dirty="0" err="1">
                <a:latin typeface="Consolas"/>
                <a:cs typeface="Consolas"/>
              </a:rPr>
              <a:t>PretUnit</a:t>
            </a:r>
            <a:r>
              <a:rPr lang="ro-RO" sz="3000" dirty="0">
                <a:latin typeface="Consolas"/>
                <a:cs typeface="Consolas"/>
              </a:rPr>
              <a:t>*(1+ProcTVA)),2)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		 AS  "Valoare (cu TVA) medie"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FROM </a:t>
            </a:r>
            <a:r>
              <a:rPr lang="ro-RO" sz="3000" dirty="0" err="1">
                <a:latin typeface="Consolas"/>
                <a:cs typeface="Consolas"/>
              </a:rPr>
              <a:t>liniifact</a:t>
            </a:r>
            <a:r>
              <a:rPr lang="ro-RO" sz="3000" dirty="0">
                <a:latin typeface="Consolas"/>
                <a:cs typeface="Consolas"/>
              </a:rPr>
              <a:t> NATURAL JOIN produse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WHERE </a:t>
            </a:r>
            <a:r>
              <a:rPr lang="ro-RO" sz="3000" dirty="0" err="1">
                <a:latin typeface="Consolas"/>
                <a:cs typeface="Consolas"/>
              </a:rPr>
              <a:t>DenPr</a:t>
            </a:r>
            <a:r>
              <a:rPr lang="ro-RO" sz="3000" dirty="0">
                <a:latin typeface="Consolas"/>
                <a:cs typeface="Consolas"/>
              </a:rPr>
              <a:t> = 'Produs 1'</a:t>
            </a:r>
            <a:endParaRPr lang="en-US" sz="3000" dirty="0">
              <a:latin typeface="Consolas"/>
              <a:cs typeface="Consolas"/>
            </a:endParaRPr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7660" y="5752675"/>
            <a:ext cx="6457950" cy="1006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476488" cy="14176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MAX &amp; MIN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257300"/>
            <a:ext cx="83312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i="1" dirty="0"/>
              <a:t>Care este primul client şi ultimul client (în ordinea numelui) din judeţul Iaşi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SELECT MIN(</a:t>
            </a:r>
            <a:r>
              <a:rPr lang="en-US" sz="3000" dirty="0" err="1">
                <a:latin typeface="Consolas"/>
                <a:cs typeface="Consolas"/>
              </a:rPr>
              <a:t>DenCl</a:t>
            </a:r>
            <a:r>
              <a:rPr lang="en-US" sz="3000" dirty="0">
                <a:latin typeface="Consolas"/>
                <a:cs typeface="Consolas"/>
              </a:rPr>
              <a:t>) AS </a:t>
            </a:r>
            <a:r>
              <a:rPr lang="en-US" sz="3000" dirty="0" err="1">
                <a:latin typeface="Consolas"/>
                <a:cs typeface="Consolas"/>
              </a:rPr>
              <a:t>Primul_Client</a:t>
            </a:r>
            <a:r>
              <a:rPr lang="en-US" sz="3000" dirty="0">
                <a:latin typeface="Consolas"/>
                <a:cs typeface="Consolas"/>
              </a:rPr>
              <a:t>,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MAX(</a:t>
            </a:r>
            <a:r>
              <a:rPr lang="en-US" sz="3000" dirty="0" err="1">
                <a:latin typeface="Consolas"/>
                <a:cs typeface="Consolas"/>
              </a:rPr>
              <a:t>DenCl</a:t>
            </a:r>
            <a:r>
              <a:rPr lang="en-US" sz="3000" dirty="0">
                <a:latin typeface="Consolas"/>
                <a:cs typeface="Consolas"/>
              </a:rPr>
              <a:t>) AS </a:t>
            </a:r>
            <a:r>
              <a:rPr lang="en-US" sz="3000" dirty="0" err="1">
                <a:latin typeface="Consolas"/>
                <a:cs typeface="Consolas"/>
              </a:rPr>
              <a:t>Ultimul_Client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FROM </a:t>
            </a:r>
            <a:r>
              <a:rPr lang="en-US" sz="3000" dirty="0" err="1">
                <a:latin typeface="Consolas"/>
                <a:cs typeface="Consolas"/>
              </a:rPr>
              <a:t>clienti</a:t>
            </a:r>
            <a:r>
              <a:rPr lang="en-US" sz="30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NATURAL JOIN </a:t>
            </a:r>
            <a:r>
              <a:rPr lang="en-US" sz="3000" dirty="0" err="1">
                <a:latin typeface="Consolas"/>
                <a:cs typeface="Consolas"/>
              </a:rPr>
              <a:t>coduri_postale</a:t>
            </a:r>
            <a:r>
              <a:rPr lang="en-US" sz="30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  	NATURAL JOIN </a:t>
            </a:r>
            <a:r>
              <a:rPr lang="en-US" sz="3000" dirty="0" err="1">
                <a:latin typeface="Consolas"/>
                <a:cs typeface="Consolas"/>
              </a:rPr>
              <a:t>judete</a:t>
            </a:r>
            <a:r>
              <a:rPr lang="en-US" sz="3000" dirty="0">
                <a:latin typeface="Consolas"/>
                <a:cs typeface="Consolas"/>
              </a:rPr>
              <a:t> j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WHERE </a:t>
            </a:r>
            <a:r>
              <a:rPr lang="en-US" sz="3000" dirty="0" err="1">
                <a:latin typeface="Consolas"/>
                <a:cs typeface="Consolas"/>
              </a:rPr>
              <a:t>Judet</a:t>
            </a:r>
            <a:r>
              <a:rPr lang="en-US" sz="3000" dirty="0">
                <a:latin typeface="Consolas"/>
                <a:cs typeface="Consolas"/>
              </a:rPr>
              <a:t> = 'Iasi'</a:t>
            </a:r>
            <a:endParaRPr lang="en-US" dirty="0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7955" y="5578839"/>
            <a:ext cx="3739192" cy="1078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0"/>
            <a:ext cx="8031988" cy="14176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MAX &amp; MIN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408" y="1460500"/>
            <a:ext cx="7947228" cy="4800600"/>
          </a:xfrm>
        </p:spPr>
        <p:txBody>
          <a:bodyPr/>
          <a:lstStyle/>
          <a:p>
            <a:pPr>
              <a:buNone/>
            </a:pPr>
            <a:r>
              <a:rPr lang="ro-RO" i="1" dirty="0"/>
              <a:t>Care este cea lungimea maximă a unei  adrese de firmă-client ?</a:t>
            </a:r>
          </a:p>
          <a:p>
            <a:pPr>
              <a:buNone/>
            </a:pPr>
            <a:endParaRPr lang="ro-RO" sz="1600" b="1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SELECT MAX(LENGTH(</a:t>
            </a:r>
            <a:r>
              <a:rPr lang="en-US" sz="3000" dirty="0" err="1">
                <a:latin typeface="Consolas"/>
                <a:cs typeface="Consolas"/>
              </a:rPr>
              <a:t>Adresa</a:t>
            </a:r>
            <a:r>
              <a:rPr lang="en-US" sz="3000" dirty="0">
                <a:latin typeface="Consolas"/>
                <a:cs typeface="Consolas"/>
              </a:rPr>
              <a:t>)) </a:t>
            </a:r>
            <a:endParaRPr lang="ro-RO" sz="30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	</a:t>
            </a:r>
            <a:r>
              <a:rPr lang="en-US" sz="3000" dirty="0">
                <a:latin typeface="Consolas"/>
                <a:cs typeface="Consolas"/>
              </a:rPr>
              <a:t>AS "</a:t>
            </a:r>
            <a:r>
              <a:rPr lang="en-US" sz="3000" dirty="0" err="1">
                <a:latin typeface="Consolas"/>
                <a:cs typeface="Consolas"/>
              </a:rPr>
              <a:t>LgMxAdr</a:t>
            </a:r>
            <a:r>
              <a:rPr lang="en-US" sz="3000" dirty="0">
                <a:latin typeface="Consolas"/>
                <a:cs typeface="Consolas"/>
              </a:rPr>
              <a:t>"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FROM </a:t>
            </a:r>
            <a:r>
              <a:rPr lang="en-US" sz="3000" dirty="0" err="1">
                <a:latin typeface="Consolas"/>
                <a:cs typeface="Consolas"/>
              </a:rPr>
              <a:t>clienti</a:t>
            </a:r>
            <a:endParaRPr lang="en-US" sz="3000" dirty="0">
              <a:latin typeface="Consolas"/>
              <a:cs typeface="Consolas"/>
            </a:endParaRPr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6538" y="4625974"/>
            <a:ext cx="1287462" cy="11293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0" y="58738"/>
            <a:ext cx="785418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MAX &amp; MIN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003300"/>
            <a:ext cx="9055100" cy="2959100"/>
          </a:xfrm>
        </p:spPr>
        <p:txBody>
          <a:bodyPr/>
          <a:lstStyle/>
          <a:p>
            <a:r>
              <a:rPr lang="ro-RO" dirty="0"/>
              <a:t>Care este firma client cu lungimea maximă a adresei ?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SELECT </a:t>
            </a:r>
            <a:r>
              <a:rPr lang="en-US" sz="3000" dirty="0" err="1">
                <a:latin typeface="Consolas"/>
                <a:cs typeface="Consolas"/>
              </a:rPr>
              <a:t>DenCl</a:t>
            </a:r>
            <a:r>
              <a:rPr lang="en-US" sz="3000" dirty="0">
                <a:latin typeface="Consolas"/>
                <a:cs typeface="Consolas"/>
              </a:rPr>
              <a:t>, </a:t>
            </a:r>
            <a:r>
              <a:rPr lang="en-US" sz="3000" dirty="0" err="1">
                <a:latin typeface="Consolas"/>
                <a:cs typeface="Consolas"/>
              </a:rPr>
              <a:t>Adresa</a:t>
            </a:r>
            <a:r>
              <a:rPr lang="en-US" sz="3000" dirty="0">
                <a:latin typeface="Consolas"/>
                <a:cs typeface="Consolas"/>
              </a:rPr>
              <a:t>, MAX(LENGTH(</a:t>
            </a:r>
            <a:r>
              <a:rPr lang="en-US" sz="3000" dirty="0" err="1">
                <a:latin typeface="Consolas"/>
                <a:cs typeface="Consolas"/>
              </a:rPr>
              <a:t>Adresa</a:t>
            </a:r>
            <a:r>
              <a:rPr lang="en-US" sz="3000" dirty="0">
                <a:latin typeface="Consolas"/>
                <a:cs typeface="Consolas"/>
              </a:rPr>
              <a:t>)) AS "</a:t>
            </a:r>
            <a:r>
              <a:rPr lang="en-US" sz="3000" dirty="0" err="1">
                <a:latin typeface="Consolas"/>
                <a:cs typeface="Consolas"/>
              </a:rPr>
              <a:t>LgMxAdr</a:t>
            </a:r>
            <a:r>
              <a:rPr lang="en-US" sz="3000" dirty="0">
                <a:latin typeface="Consolas"/>
                <a:cs typeface="Consolas"/>
              </a:rPr>
              <a:t>"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FROM </a:t>
            </a:r>
            <a:r>
              <a:rPr lang="en-US" sz="3000" dirty="0" err="1">
                <a:latin typeface="Consolas"/>
                <a:cs typeface="Consolas"/>
              </a:rPr>
              <a:t>clienti</a:t>
            </a:r>
            <a:endParaRPr lang="en-US" sz="3000" dirty="0">
              <a:latin typeface="Consolas"/>
              <a:cs typeface="Consolas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1064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" y="3736975"/>
            <a:ext cx="8953500" cy="3092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00" y="0"/>
            <a:ext cx="7968488" cy="14176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Grupuri – GROUP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2330377"/>
            <a:ext cx="7841488" cy="4419600"/>
          </a:xfrm>
        </p:spPr>
        <p:txBody>
          <a:bodyPr/>
          <a:lstStyle/>
          <a:p>
            <a:r>
              <a:rPr lang="ro-RO" dirty="0" err="1"/>
              <a:t>Funcţiile</a:t>
            </a:r>
            <a:r>
              <a:rPr lang="ro-RO" dirty="0"/>
              <a:t> agregat pot fi aplicate la nivel de grup de înregistrări</a:t>
            </a:r>
          </a:p>
          <a:p>
            <a:r>
              <a:rPr lang="ro-RO" dirty="0"/>
              <a:t>Rezultatul are un număr de linii egal cu numărul de valori distincte ale </a:t>
            </a:r>
            <a:r>
              <a:rPr lang="ro-RO" dirty="0" err="1"/>
              <a:t>atributu</a:t>
            </a:r>
            <a:r>
              <a:rPr lang="ro-RO" dirty="0"/>
              <a:t>-lui/coloanei de grupare</a:t>
            </a:r>
          </a:p>
          <a:p>
            <a:r>
              <a:rPr lang="ro-RO" dirty="0"/>
              <a:t>Grupurile pot fi filtrate folosind un predicat cu o clauză HAVING 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B645BF-E484-E748-9C3B-1918326CFD35}"/>
              </a:ext>
            </a:extLst>
          </p:cNvPr>
          <p:cNvSpPr/>
          <p:nvPr/>
        </p:nvSpPr>
        <p:spPr>
          <a:xfrm>
            <a:off x="965200" y="1284569"/>
            <a:ext cx="7968488" cy="1505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ro-RO" sz="1800" dirty="0">
                <a:hlinkClick r:id="rId2"/>
              </a:rPr>
              <a:t>http://www.postgresqltutorial.com/postgresql-group-by/</a:t>
            </a:r>
            <a:endParaRPr lang="ro-RO" sz="1800" dirty="0"/>
          </a:p>
          <a:p>
            <a:pPr algn="ctr">
              <a:buNone/>
            </a:pPr>
            <a:r>
              <a:rPr lang="ro-RO" sz="1800" dirty="0">
                <a:hlinkClick r:id="rId3"/>
              </a:rPr>
              <a:t>http://www.postgresqltutorial.com/postgresql-aggregate-functions/postgresql-string_agg-function/</a:t>
            </a:r>
            <a:endParaRPr lang="ro-RO" sz="1800" dirty="0"/>
          </a:p>
          <a:p>
            <a:pPr algn="ctr">
              <a:buNone/>
            </a:pPr>
            <a:endParaRPr lang="ro-RO" sz="1800" dirty="0"/>
          </a:p>
          <a:p>
            <a:pPr algn="ctr">
              <a:buNone/>
            </a:pPr>
            <a:endParaRPr lang="ro-RO" sz="1800" dirty="0"/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620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Clauza</a:t>
            </a:r>
            <a:r>
              <a:rPr lang="en-US" dirty="0"/>
              <a:t> GROUP BY</a:t>
            </a:r>
            <a:r>
              <a:rPr lang="ro-RO" dirty="0"/>
              <a:t> (1)</a:t>
            </a:r>
            <a:r>
              <a:rPr lang="en-US" dirty="0"/>
              <a:t>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01800"/>
            <a:ext cx="8915400" cy="48514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20000"/>
              </a:lnSpc>
              <a:buFont typeface="Arial" charset="0"/>
              <a:buNone/>
            </a:pPr>
            <a:r>
              <a:rPr lang="ro-RO" sz="2800" i="1" dirty="0"/>
              <a:t>Care este valoarea fără TVA a facturilor cu numere cuprinse între 1111 şi 1119?</a:t>
            </a:r>
            <a:endParaRPr lang="en-US" sz="2800" i="1" dirty="0"/>
          </a:p>
          <a:p>
            <a:pPr algn="just" eaLnBrk="1" hangingPunct="1">
              <a:lnSpc>
                <a:spcPct val="120000"/>
              </a:lnSpc>
              <a:buFont typeface="Arial" charset="0"/>
              <a:buNone/>
            </a:pPr>
            <a:endParaRPr lang="en-US" sz="1200" dirty="0"/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SELECT NrFact, SUM(Cantitate*PretUnit) </a:t>
            </a:r>
            <a:r>
              <a:rPr lang="en-US" sz="3000" dirty="0">
                <a:latin typeface="Consolas"/>
                <a:cs typeface="Consolas"/>
              </a:rPr>
              <a:t>AS</a:t>
            </a:r>
            <a:r>
              <a:rPr lang="ro-RO" sz="3000" dirty="0">
                <a:latin typeface="Consolas"/>
                <a:cs typeface="Consolas"/>
              </a:rPr>
              <a:t>   ValFaraTVA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FROM liniifact</a:t>
            </a:r>
            <a:r>
              <a:rPr lang="en-US" sz="3000" dirty="0">
                <a:latin typeface="Consolas"/>
                <a:cs typeface="Consolas"/>
              </a:rPr>
              <a:t> </a:t>
            </a:r>
            <a:endParaRPr lang="ro-RO" sz="3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W</a:t>
            </a:r>
            <a:r>
              <a:rPr lang="ro-RO" sz="3000" dirty="0">
                <a:latin typeface="Consolas"/>
                <a:cs typeface="Consolas"/>
              </a:rPr>
              <a:t>HERE NrFact BETWEEN 1111 AND 1119 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GROUP BY NrFact</a:t>
            </a:r>
            <a:r>
              <a:rPr lang="en-US" sz="3000" dirty="0">
                <a:latin typeface="Consolas"/>
                <a:cs typeface="Consolas"/>
              </a:rPr>
              <a:t> </a:t>
            </a:r>
            <a:endParaRPr lang="ro-RO" sz="3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ORDER BY </a:t>
            </a:r>
            <a:r>
              <a:rPr lang="ro-RO" sz="3000" dirty="0">
                <a:latin typeface="Consolas"/>
                <a:cs typeface="Consolas"/>
              </a:rPr>
              <a:t>NrFact</a:t>
            </a:r>
            <a:endParaRPr lang="en-US" sz="3000" dirty="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58478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Text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00067" y="1232898"/>
            <a:ext cx="8243932" cy="5625101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sz="2000" dirty="0">
              <a:cs typeface="Avenir Light"/>
            </a:endParaRPr>
          </a:p>
          <a:p>
            <a:pPr marL="365760" indent="-283464"/>
            <a:r>
              <a:rPr lang="en-US" dirty="0">
                <a:cs typeface="Avenir Light"/>
              </a:rPr>
              <a:t>SQL2009_Cap06_SELECT(2)_</a:t>
            </a:r>
            <a:r>
              <a:rPr lang="en-US" dirty="0" err="1">
                <a:cs typeface="Avenir Light"/>
              </a:rPr>
              <a:t>Functii</a:t>
            </a:r>
            <a:endParaRPr lang="en-US" dirty="0">
              <a:cs typeface="Avenir Light"/>
            </a:endParaRPr>
          </a:p>
          <a:p>
            <a:pPr marL="82296" indent="0">
              <a:buNone/>
            </a:pPr>
            <a:r>
              <a:rPr lang="en-US" sz="2200" dirty="0">
                <a:hlinkClick r:id="rId3"/>
              </a:rPr>
              <a:t>https://github.com/marinfotache/Baze-de-date-I/blob/master/SQL.%20Dialecte%20DB2-%20Oracle-%20PostgreSQL%20si%20SQL%20Server/SQL2009_Cap06_SELECT(2)_Functii.pdf</a:t>
            </a:r>
          </a:p>
          <a:p>
            <a:pPr marL="82296" indent="0">
              <a:buNone/>
            </a:pPr>
            <a:endParaRPr lang="en-US" sz="2400" dirty="0">
              <a:hlinkClick r:id="rId3"/>
            </a:endParaRPr>
          </a:p>
          <a:p>
            <a:pPr marL="365760" indent="-283464"/>
            <a:r>
              <a:rPr lang="en-US" dirty="0">
                <a:cs typeface="Avenir Light"/>
              </a:rPr>
              <a:t>SQL2009_Cap07_SELECT(3)_</a:t>
            </a:r>
            <a:r>
              <a:rPr lang="en-US" dirty="0" err="1">
                <a:cs typeface="Avenir Light"/>
              </a:rPr>
              <a:t>Grupari</a:t>
            </a:r>
            <a:r>
              <a:rPr lang="en-US" dirty="0">
                <a:cs typeface="Avenir Light"/>
              </a:rPr>
              <a:t> </a:t>
            </a:r>
          </a:p>
          <a:p>
            <a:pPr marL="82296" indent="0">
              <a:buNone/>
            </a:pPr>
            <a:r>
              <a:rPr lang="en-US" sz="2400" dirty="0">
                <a:hlinkClick r:id="rId4"/>
              </a:rPr>
              <a:t>https://github.com/marinfotache/Baze-de-date-I/blob/master/SQL.%20Dialecte%20DB2-%20Oracle-%20PostgreSQL%20si%20SQL%20Server/SQL2009_Cap07_SELECT(3)_Grupari.pdf</a:t>
            </a:r>
            <a:endParaRPr lang="en-US" sz="2400" dirty="0"/>
          </a:p>
          <a:p>
            <a:pPr marL="82296" indent="0">
              <a:buNone/>
            </a:pP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2218729242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0" y="58738"/>
            <a:ext cx="8044688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Clauza</a:t>
            </a:r>
            <a:r>
              <a:rPr lang="en-US" dirty="0"/>
              <a:t> GROUP BY</a:t>
            </a:r>
            <a:r>
              <a:rPr lang="ro-RO" dirty="0"/>
              <a:t> (2)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7600"/>
            <a:ext cx="8933688" cy="124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/>
              <a:t>1. </a:t>
            </a:r>
            <a:r>
              <a:rPr lang="ro-RO" sz="2400"/>
              <a:t>Din tabela LINIIFACT se extrag numai tuplurile în care valorile atributului NrFact sunt cuprinse între 1111 şi 1119.</a:t>
            </a:r>
            <a:endParaRPr lang="en-US" sz="2400"/>
          </a:p>
          <a:p>
            <a:endParaRPr lang="en-US" sz="2400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9150" y="2106613"/>
            <a:ext cx="5226050" cy="4684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0" y="0"/>
            <a:ext cx="80645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Clauza</a:t>
            </a:r>
            <a:r>
              <a:rPr lang="en-US" dirty="0"/>
              <a:t> GROUP BY</a:t>
            </a:r>
            <a:r>
              <a:rPr lang="ro-RO" dirty="0"/>
              <a:t> (3)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092200"/>
            <a:ext cx="8692388" cy="1498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/>
              <a:t>2. </a:t>
            </a:r>
            <a:r>
              <a:rPr lang="ro-RO" sz="2400"/>
              <a:t>Se constituie câte un grup pentru fiecare valoare distinctă a NrFact</a:t>
            </a:r>
            <a:endParaRPr lang="en-US" sz="2400"/>
          </a:p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7750" y="1979613"/>
            <a:ext cx="5226050" cy="4684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ounded Rectangle 4"/>
          <p:cNvSpPr/>
          <p:nvPr/>
        </p:nvSpPr>
        <p:spPr>
          <a:xfrm>
            <a:off x="2260600" y="2413000"/>
            <a:ext cx="5562600" cy="647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273300" y="3086100"/>
            <a:ext cx="5562600" cy="393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286000" y="3505200"/>
            <a:ext cx="5562600" cy="2286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273300" y="3771900"/>
            <a:ext cx="5562600" cy="647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286000" y="4432300"/>
            <a:ext cx="5562600" cy="1905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273300" y="4648200"/>
            <a:ext cx="5562600" cy="1905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273300" y="4876800"/>
            <a:ext cx="5562600" cy="393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273300" y="5308600"/>
            <a:ext cx="5562600" cy="393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273300" y="5740400"/>
            <a:ext cx="5562600" cy="901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00" y="84138"/>
            <a:ext cx="7968488" cy="116046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Clauza</a:t>
            </a:r>
            <a:r>
              <a:rPr lang="en-US" dirty="0"/>
              <a:t> GROUP BY</a:t>
            </a:r>
            <a:r>
              <a:rPr lang="ro-RO" dirty="0"/>
              <a:t> (4)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77900"/>
            <a:ext cx="9144000" cy="1562100"/>
          </a:xfrm>
        </p:spPr>
        <p:txBody>
          <a:bodyPr/>
          <a:lstStyle/>
          <a:p>
            <a:pPr>
              <a:buNone/>
            </a:pPr>
            <a:r>
              <a:rPr lang="ro-RO"/>
              <a:t>3. </a:t>
            </a:r>
            <a:r>
              <a:rPr lang="ro-RO" sz="2400"/>
              <a:t>În interiorul fiecărui grup se execută funcţia-agregat  </a:t>
            </a:r>
            <a:r>
              <a:rPr lang="ro-RO" sz="2400" i="1"/>
              <a:t>SUM(Cantitate * PretUnit)</a:t>
            </a:r>
            <a:endParaRPr lang="en-US" sz="240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9850" y="2093913"/>
            <a:ext cx="5226050" cy="4684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ounded Rectangle 4"/>
          <p:cNvSpPr/>
          <p:nvPr/>
        </p:nvSpPr>
        <p:spPr>
          <a:xfrm>
            <a:off x="1282700" y="2527300"/>
            <a:ext cx="5562600" cy="647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95400" y="3200400"/>
            <a:ext cx="5562600" cy="393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308100" y="3619500"/>
            <a:ext cx="5562600" cy="2286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95400" y="3886200"/>
            <a:ext cx="5562600" cy="647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308100" y="4546600"/>
            <a:ext cx="5562600" cy="1905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295400" y="4762500"/>
            <a:ext cx="5562600" cy="1905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295400" y="4991100"/>
            <a:ext cx="5562600" cy="393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295400" y="5435600"/>
            <a:ext cx="5562600" cy="393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295400" y="5854700"/>
            <a:ext cx="5562600" cy="901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19282" y="2706335"/>
            <a:ext cx="915635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 b="1"/>
              <a:t>3658750.00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86007" y="3265135"/>
            <a:ext cx="832985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 b="1"/>
              <a:t>112400.00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47026" y="3608035"/>
            <a:ext cx="761747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 b="1"/>
              <a:t>97500.00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57382" y="4065235"/>
            <a:ext cx="915635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 b="1"/>
              <a:t>5070850.00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57754" y="4522435"/>
            <a:ext cx="838691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 b="1"/>
              <a:t>138750.00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47907" y="4763735"/>
            <a:ext cx="832985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 b="1"/>
              <a:t>116250.00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845054" y="5055835"/>
            <a:ext cx="838691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 b="1"/>
              <a:t>195000.00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45054" y="5474935"/>
            <a:ext cx="838691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 b="1"/>
              <a:t>172500.00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31982" y="6173435"/>
            <a:ext cx="915635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 b="1"/>
              <a:t>4861650.00</a:t>
            </a:r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134938"/>
            <a:ext cx="8128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Clauza</a:t>
            </a:r>
            <a:r>
              <a:rPr lang="en-US" dirty="0"/>
              <a:t> GROUP BY</a:t>
            </a:r>
            <a:r>
              <a:rPr lang="ro-RO" dirty="0"/>
              <a:t> (5)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219200"/>
            <a:ext cx="8489188" cy="1981200"/>
          </a:xfrm>
        </p:spPr>
        <p:txBody>
          <a:bodyPr/>
          <a:lstStyle/>
          <a:p>
            <a:pPr>
              <a:buNone/>
            </a:pPr>
            <a:r>
              <a:rPr lang="ro-RO"/>
              <a:t>4. </a:t>
            </a:r>
            <a:r>
              <a:rPr lang="ro-RO" sz="2400"/>
              <a:t>Se obţine rezultatul al cărui număr de linii coincide cu valorile distincte ale NrFact. Ordinea liniilor nu este garantată în lipsa clauzei ORDER BY</a:t>
            </a:r>
            <a:endParaRPr lang="en-US" sz="2400"/>
          </a:p>
          <a:p>
            <a:endParaRPr lang="en-US"/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7074" y="2759074"/>
            <a:ext cx="2955925" cy="37657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74638"/>
            <a:ext cx="8349488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C</a:t>
            </a:r>
            <a:r>
              <a:rPr lang="ro-RO" dirty="0"/>
              <a:t>âte facturi au fost emise în fiecare zi cu vânzări ?</a:t>
            </a:r>
            <a:endParaRPr lang="en-US" dirty="0"/>
          </a:p>
        </p:txBody>
      </p:sp>
      <p:pic>
        <p:nvPicPr>
          <p:cNvPr id="4" name="Picture 6" descr="New Picture (3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844948"/>
            <a:ext cx="8100392" cy="479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815546" y="247948"/>
            <a:ext cx="1296144" cy="648072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880988"/>
            <a:ext cx="1726755" cy="547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3200" b="1">
                <a:solidFill>
                  <a:srgbClr val="FF0000"/>
                </a:solidFill>
                <a:latin typeface="Segoe Print" pitchFamily="2" charset="0"/>
              </a:rPr>
              <a:t>COUNT</a:t>
            </a:r>
            <a:endParaRPr lang="en-US" sz="3200" b="1">
              <a:solidFill>
                <a:srgbClr val="FF0000"/>
              </a:solidFill>
              <a:latin typeface="Segoe Print" pitchFamily="2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487427" y="200038"/>
            <a:ext cx="2495004" cy="780752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337300" y="993431"/>
            <a:ext cx="1272884" cy="4556469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13996" y="5397500"/>
            <a:ext cx="996404" cy="6223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4233236"/>
            <a:ext cx="4517583" cy="5355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3200" b="1" dirty="0">
                <a:solidFill>
                  <a:srgbClr val="FF0000"/>
                </a:solidFill>
                <a:latin typeface="Segoe Print" pitchFamily="2" charset="0"/>
              </a:rPr>
              <a:t>GROUP BY DataFact</a:t>
            </a:r>
            <a:endParaRPr lang="en-US" sz="3200" b="1" dirty="0">
              <a:solidFill>
                <a:srgbClr val="FF0000"/>
              </a:solidFill>
              <a:latin typeface="Segoe Print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2032" y="3687688"/>
            <a:ext cx="4445448" cy="5355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3200" b="1" dirty="0">
                <a:solidFill>
                  <a:srgbClr val="FF0000"/>
                </a:solidFill>
                <a:latin typeface="Segoe Print" pitchFamily="2" charset="0"/>
              </a:rPr>
              <a:t>FROM facturi         </a:t>
            </a:r>
            <a:endParaRPr lang="en-US" sz="3200" b="1" dirty="0">
              <a:solidFill>
                <a:srgbClr val="FF0000"/>
              </a:solidFill>
              <a:latin typeface="Segoe Print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2598248"/>
            <a:ext cx="4174541" cy="10895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3200" b="1" dirty="0">
                <a:solidFill>
                  <a:srgbClr val="FF0000"/>
                </a:solidFill>
                <a:latin typeface="Segoe Print" pitchFamily="2" charset="0"/>
              </a:rPr>
              <a:t>SELECT DataFact, </a:t>
            </a:r>
          </a:p>
          <a:p>
            <a:pPr>
              <a:buNone/>
            </a:pPr>
            <a:r>
              <a:rPr lang="ro-RO" sz="3200" b="1" dirty="0">
                <a:solidFill>
                  <a:srgbClr val="FF0000"/>
                </a:solidFill>
                <a:latin typeface="Segoe Print" pitchFamily="2" charset="0"/>
              </a:rPr>
              <a:t>   COUNT(*) </a:t>
            </a:r>
            <a:endParaRPr lang="en-US" sz="3200" b="1" dirty="0">
              <a:solidFill>
                <a:srgbClr val="FF0000"/>
              </a:solidFill>
              <a:latin typeface="Segoe Print" pitchFamily="2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00" y="50800"/>
            <a:ext cx="8178800" cy="1016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Ordinea grupurilor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948641" y="2066069"/>
            <a:ext cx="2349500" cy="31699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951931" y="1142173"/>
            <a:ext cx="3739138" cy="1355299"/>
          </a:xfrm>
        </p:spPr>
        <p:txBody>
          <a:bodyPr>
            <a:normAutofit fontScale="92500"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SELECT </a:t>
            </a:r>
            <a:r>
              <a:rPr lang="en-US" sz="2000" dirty="0" err="1">
                <a:latin typeface="Consolas"/>
                <a:cs typeface="Consolas"/>
              </a:rPr>
              <a:t>DataFact</a:t>
            </a:r>
            <a:r>
              <a:rPr lang="en-US" sz="2000" dirty="0">
                <a:latin typeface="Consolas"/>
                <a:cs typeface="Consolas"/>
              </a:rPr>
              <a:t>, COUNT(*)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FROM </a:t>
            </a:r>
            <a:r>
              <a:rPr lang="en-US" sz="2000" dirty="0" err="1">
                <a:latin typeface="Consolas"/>
                <a:cs typeface="Consolas"/>
              </a:rPr>
              <a:t>facturi</a:t>
            </a:r>
            <a:r>
              <a:rPr lang="en-US" sz="2000" dirty="0">
                <a:latin typeface="Consolas"/>
                <a:cs typeface="Consolas"/>
              </a:rPr>
              <a:t>        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GROUP BY </a:t>
            </a:r>
            <a:r>
              <a:rPr lang="en-US" sz="2000" dirty="0" err="1">
                <a:latin typeface="Consolas"/>
                <a:cs typeface="Consolas"/>
              </a:rPr>
              <a:t>DataFact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039315" y="928761"/>
            <a:ext cx="3847652" cy="151317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65760" marR="0" lvl="0" indent="-283464" algn="l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SELECT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DataFact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, COUNT(*) </a:t>
            </a:r>
          </a:p>
          <a:p>
            <a:pPr marL="365760" marR="0" lvl="0" indent="-283464" algn="l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FROM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facturi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         </a:t>
            </a:r>
          </a:p>
          <a:p>
            <a:pPr marL="365760" marR="0" lvl="0" indent="-283464" algn="l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GROUP BY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DataFact</a:t>
            </a:r>
            <a:endParaRPr kumimoji="0" lang="ro-RO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/>
              <a:cs typeface="Consolas"/>
            </a:endParaRPr>
          </a:p>
          <a:p>
            <a:pPr marL="365760" marR="0" lvl="0" indent="-283464" algn="l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ro-RO" sz="2000" dirty="0">
                <a:latin typeface="Consolas"/>
                <a:cs typeface="Consolas"/>
              </a:rPr>
              <a:t>ORDER BY 1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/>
              <a:cs typeface="Consola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DE7140-0D09-234A-A420-A4BD30AC8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318" y="2406869"/>
            <a:ext cx="1443604" cy="43726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87D8FE-EB13-5344-AEB1-80A8FF6E6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137" y="2383058"/>
            <a:ext cx="1459453" cy="4474941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0638"/>
            <a:ext cx="89789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zilnic</a:t>
            </a:r>
            <a:r>
              <a:rPr lang="ro-RO" dirty="0"/>
              <a:t>ă a v</a:t>
            </a:r>
            <a:r>
              <a:rPr lang="en-US" dirty="0" err="1"/>
              <a:t>ânz</a:t>
            </a:r>
            <a:r>
              <a:rPr lang="ro-RO" dirty="0"/>
              <a:t>ă</a:t>
            </a:r>
            <a:r>
              <a:rPr lang="en-US" dirty="0" err="1"/>
              <a:t>ri</a:t>
            </a:r>
            <a:r>
              <a:rPr lang="ro-RO" dirty="0"/>
              <a:t>lor</a:t>
            </a:r>
            <a:endParaRPr lang="en-US" dirty="0"/>
          </a:p>
        </p:txBody>
      </p:sp>
      <p:pic>
        <p:nvPicPr>
          <p:cNvPr id="4" name="Picture 6" descr="New Picture (3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844948"/>
            <a:ext cx="8100392" cy="479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4515396" y="324148"/>
            <a:ext cx="1644104" cy="615652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rot="16200000" flipH="1">
            <a:off x="3638550" y="2851150"/>
            <a:ext cx="4572000" cy="82550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950496" y="5537200"/>
            <a:ext cx="1047204" cy="482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71196" y="260648"/>
            <a:ext cx="2380704" cy="717252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347496" y="4749800"/>
            <a:ext cx="869404" cy="3810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261896" y="4775200"/>
            <a:ext cx="869404" cy="3810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957096" y="3479800"/>
            <a:ext cx="869404" cy="3810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740400" y="3822700"/>
            <a:ext cx="1270000" cy="95250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0"/>
          </p:cNvCxnSpPr>
          <p:nvPr/>
        </p:nvCxnSpPr>
        <p:spPr>
          <a:xfrm rot="16200000" flipH="1">
            <a:off x="5757999" y="2725601"/>
            <a:ext cx="3771900" cy="27649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4"/>
            <a:endCxn id="11" idx="1"/>
          </p:cNvCxnSpPr>
          <p:nvPr/>
        </p:nvCxnSpPr>
        <p:spPr>
          <a:xfrm rot="16200000" flipH="1">
            <a:off x="6098834" y="2540613"/>
            <a:ext cx="3853096" cy="727669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2" idx="0"/>
          </p:cNvCxnSpPr>
          <p:nvPr/>
        </p:nvCxnSpPr>
        <p:spPr>
          <a:xfrm rot="16200000" flipH="1">
            <a:off x="6894651" y="1982653"/>
            <a:ext cx="2489198" cy="50509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0" y="4845957"/>
            <a:ext cx="3978974" cy="4909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GROUP BY DataFact</a:t>
            </a:r>
            <a:endParaRPr lang="en-US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Print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67" y="3382888"/>
            <a:ext cx="5091458" cy="14388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FROM facturi</a:t>
            </a:r>
          </a:p>
          <a:p>
            <a:pPr>
              <a:buNone/>
            </a:pPr>
            <a:r>
              <a:rPr lang="ro-RO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   NATURAL JOIN </a:t>
            </a:r>
            <a:r>
              <a:rPr lang="ro-RO" b="1" dirty="0" err="1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liniifact</a:t>
            </a:r>
            <a:endParaRPr lang="ro-RO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Print" pitchFamily="2" charset="0"/>
            </a:endParaRPr>
          </a:p>
          <a:p>
            <a:pPr>
              <a:buNone/>
            </a:pPr>
            <a:r>
              <a:rPr lang="ro-RO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   NATURAL JOIN produse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0" y="1473200"/>
            <a:ext cx="5219699" cy="190205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SELECT </a:t>
            </a:r>
            <a:r>
              <a:rPr lang="pt-BR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DataFact,</a:t>
            </a:r>
            <a:endParaRPr lang="ro-RO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Print" pitchFamily="2" charset="0"/>
            </a:endParaRPr>
          </a:p>
          <a:p>
            <a:pPr>
              <a:buNone/>
            </a:pPr>
            <a:r>
              <a:rPr lang="pt-BR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 </a:t>
            </a:r>
            <a:r>
              <a:rPr lang="ro-RO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 </a:t>
            </a:r>
            <a:r>
              <a:rPr lang="pt-BR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SUM(Cantitate * PretUnit </a:t>
            </a:r>
            <a:endParaRPr lang="ro-RO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Print" pitchFamily="2" charset="0"/>
            </a:endParaRPr>
          </a:p>
          <a:p>
            <a:pPr>
              <a:buNone/>
            </a:pPr>
            <a:r>
              <a:rPr lang="ro-RO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    </a:t>
            </a:r>
            <a:r>
              <a:rPr lang="pt-BR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* (1+ProcTVA)) </a:t>
            </a:r>
            <a:endParaRPr lang="ro-RO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Print" pitchFamily="2" charset="0"/>
            </a:endParaRPr>
          </a:p>
          <a:p>
            <a:pPr>
              <a:buNone/>
            </a:pPr>
            <a:r>
              <a:rPr lang="ro-RO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    </a:t>
            </a:r>
            <a:r>
              <a:rPr lang="pt-BR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AS ValTotala</a:t>
            </a:r>
            <a:endParaRPr lang="en-US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Print" pitchFamily="2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-4685" y="5360089"/>
            <a:ext cx="3962944" cy="4909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ORDER BY DataFact</a:t>
            </a:r>
            <a:endParaRPr lang="en-US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Print" pitchFamily="2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30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  <p:bldP spid="11" grpId="0" animBg="1"/>
      <p:bldP spid="12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133154" y="1456143"/>
            <a:ext cx="6043079" cy="5135725"/>
          </a:xfrm>
        </p:spPr>
        <p:txBody>
          <a:bodyPr>
            <a:normAutofit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SELECT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	SUM(</a:t>
            </a:r>
            <a:r>
              <a:rPr lang="en-US" sz="2400" dirty="0" err="1">
                <a:latin typeface="Consolas"/>
                <a:cs typeface="Consolas"/>
              </a:rPr>
              <a:t>Cantitate</a:t>
            </a:r>
            <a:r>
              <a:rPr lang="en-US" sz="2400" dirty="0">
                <a:latin typeface="Consolas"/>
                <a:cs typeface="Consolas"/>
              </a:rPr>
              <a:t> * </a:t>
            </a:r>
            <a:r>
              <a:rPr lang="en-US" sz="2400" dirty="0" err="1">
                <a:latin typeface="Consolas"/>
                <a:cs typeface="Consolas"/>
              </a:rPr>
              <a:t>PretUnit</a:t>
            </a:r>
            <a:r>
              <a:rPr lang="en-US" sz="2400" dirty="0">
                <a:latin typeface="Consolas"/>
                <a:cs typeface="Consolas"/>
              </a:rPr>
              <a:t> *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  		(1+ProcTVA)) AS </a:t>
            </a:r>
            <a:r>
              <a:rPr lang="en-US" sz="2400" dirty="0" err="1">
                <a:latin typeface="Consolas"/>
                <a:cs typeface="Consolas"/>
              </a:rPr>
              <a:t>ValTotala</a:t>
            </a:r>
            <a:endParaRPr lang="en-US" sz="24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FROM </a:t>
            </a:r>
            <a:r>
              <a:rPr lang="en-US" sz="2400" dirty="0" err="1">
                <a:latin typeface="Consolas"/>
                <a:cs typeface="Consolas"/>
              </a:rPr>
              <a:t>facturi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	NATURAL JOIN </a:t>
            </a:r>
            <a:r>
              <a:rPr lang="en-US" sz="2400" dirty="0" err="1">
                <a:latin typeface="Consolas"/>
                <a:cs typeface="Consolas"/>
              </a:rPr>
              <a:t>liniifact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   	NATURAL JOIN </a:t>
            </a:r>
            <a:r>
              <a:rPr lang="en-US" sz="2400" dirty="0" err="1">
                <a:latin typeface="Consolas"/>
                <a:cs typeface="Consolas"/>
              </a:rPr>
              <a:t>produse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GROUP BY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 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ORDER BY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4149" y="20638"/>
            <a:ext cx="8364752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V</a:t>
            </a:r>
            <a:r>
              <a:rPr lang="en-US" dirty="0" err="1"/>
              <a:t>aloarea</a:t>
            </a:r>
            <a:r>
              <a:rPr lang="en-US" dirty="0"/>
              <a:t> </a:t>
            </a:r>
            <a:r>
              <a:rPr lang="en-US" dirty="0" err="1"/>
              <a:t>zilnic</a:t>
            </a:r>
            <a:r>
              <a:rPr lang="ro-RO" dirty="0"/>
              <a:t>ă a v</a:t>
            </a:r>
            <a:r>
              <a:rPr lang="en-US" dirty="0" err="1"/>
              <a:t>ânz</a:t>
            </a:r>
            <a:r>
              <a:rPr lang="ro-RO" dirty="0"/>
              <a:t>ă</a:t>
            </a:r>
            <a:r>
              <a:rPr lang="en-US" dirty="0" err="1"/>
              <a:t>ri</a:t>
            </a:r>
            <a:r>
              <a:rPr lang="ro-RO" dirty="0"/>
              <a:t>lor (2)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B6ADDF-C2FF-3E4C-96A2-F3303A3A2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223" y="1339193"/>
            <a:ext cx="2349500" cy="49784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344" y="69919"/>
            <a:ext cx="7951049" cy="11430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Grupări şi </a:t>
            </a:r>
            <a:r>
              <a:rPr lang="en-US" dirty="0">
                <a:cs typeface="Arial Unicode MS"/>
              </a:rPr>
              <a:t>NULL</a:t>
            </a:r>
            <a:r>
              <a:rPr lang="ro-RO" dirty="0">
                <a:cs typeface="Arial Unicode MS"/>
              </a:rPr>
              <a:t>-ităţi</a:t>
            </a:r>
            <a:endParaRPr lang="en-US" dirty="0">
              <a:cs typeface="Arial Unicode MS"/>
            </a:endParaRP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381000" y="1014474"/>
            <a:ext cx="8763000" cy="3311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FontTx/>
              <a:buNone/>
              <a:defRPr/>
            </a:pPr>
            <a:r>
              <a:rPr lang="ro-RO" sz="3200" i="1" dirty="0">
                <a:latin typeface="+mn-lt"/>
              </a:rPr>
              <a:t>Să se determine, în tabel FACTURI, de câte ori apare fiecare valoarea distinctă a atributului Obs </a:t>
            </a:r>
            <a:endParaRPr lang="it-IT" sz="3200" i="1" dirty="0">
              <a:latin typeface="+mn-lt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Franklin Gothic Demi" pitchFamily="34" charset="0"/>
                <a:cs typeface="Arial" pitchFamily="34" charset="0"/>
              </a:rPr>
              <a:t>SELECT COALESCE(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Obs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,'* 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fara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observatii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 *'),</a:t>
            </a:r>
            <a:endParaRPr lang="ro-RO" sz="3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 COUNT(*)</a:t>
            </a:r>
            <a:r>
              <a:rPr lang="ro-RO" sz="32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ro-RO" sz="32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Obs</a:t>
            </a:r>
            <a:endParaRPr lang="en-US" sz="3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Franklin Gothic Demi" pitchFamily="34" charset="0"/>
                <a:cs typeface="Arial" pitchFamily="34" charset="0"/>
              </a:rPr>
              <a:t>ORDER BY 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Obs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 NULLS LAST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endParaRPr lang="en-US" sz="3200" dirty="0">
              <a:latin typeface="Franklin Gothic Demi" pitchFamily="34" charset="0"/>
              <a:cs typeface="Arial" pitchFamily="34" charset="0"/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8674" y="4531726"/>
            <a:ext cx="6960358" cy="18778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7411732"/>
      </p:ext>
    </p:extLst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300" y="274638"/>
            <a:ext cx="73406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dirty="0"/>
              <a:t>Grupări după două sau mai multe criterii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52600"/>
            <a:ext cx="7739888" cy="4800600"/>
          </a:xfrm>
        </p:spPr>
        <p:txBody>
          <a:bodyPr/>
          <a:lstStyle/>
          <a:p>
            <a:r>
              <a:rPr lang="ro-RO"/>
              <a:t>Una sau mai multe funcții agregat pot apărea în clauzele SELECT și GROUP BY în combinație cu două sau mai multe atribute sau expresii</a:t>
            </a:r>
          </a:p>
          <a:p>
            <a:r>
              <a:rPr lang="ro-RO"/>
              <a:t>Ordinea enumerării atributelor expresiilor (ce preced funcțiile agregat) trebuie să fie identică în clauzele SELECT și GROUP BY</a:t>
            </a:r>
            <a:endParaRPr lang="en-US"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33338"/>
            <a:ext cx="79375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Funcţii agregat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333500"/>
            <a:ext cx="8483600" cy="55245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ro-RO" dirty="0"/>
              <a:t>Dintr-un set de înregistrări ob</a:t>
            </a:r>
            <a:r>
              <a:rPr lang="ro-RO" dirty="0">
                <a:latin typeface="Gill Sans MT"/>
              </a:rPr>
              <a:t>ţ</a:t>
            </a:r>
            <a:r>
              <a:rPr lang="ro-RO" dirty="0"/>
              <a:t>in o singură valoare (agregat)</a:t>
            </a:r>
          </a:p>
          <a:p>
            <a:pPr lvl="1">
              <a:lnSpc>
                <a:spcPct val="120000"/>
              </a:lnSpc>
            </a:pPr>
            <a:r>
              <a:rPr lang="ro-RO" dirty="0"/>
              <a:t>COUNT, SUM, AVG, MIN, MAX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ro-RO" dirty="0"/>
              <a:t>CORR</a:t>
            </a:r>
            <a:r>
              <a:rPr lang="en-US" dirty="0"/>
              <a:t>, </a:t>
            </a:r>
            <a:r>
              <a:rPr lang="en-US" dirty="0" err="1"/>
              <a:t>COVAR_POP</a:t>
            </a:r>
            <a:r>
              <a:rPr lang="en-US" dirty="0"/>
              <a:t>, </a:t>
            </a:r>
            <a:r>
              <a:rPr lang="en-US" dirty="0" err="1"/>
              <a:t>COVAR_SAMP</a:t>
            </a:r>
            <a:r>
              <a:rPr lang="en-US" dirty="0"/>
              <a:t>, </a:t>
            </a:r>
            <a:r>
              <a:rPr lang="en-US" dirty="0" err="1"/>
              <a:t>STDDEV</a:t>
            </a:r>
            <a:r>
              <a:rPr lang="en-US" dirty="0"/>
              <a:t>, </a:t>
            </a:r>
          </a:p>
          <a:p>
            <a:pPr lvl="1">
              <a:lnSpc>
                <a:spcPct val="120000"/>
              </a:lnSpc>
              <a:buNone/>
            </a:pPr>
            <a:r>
              <a:rPr lang="en-US" dirty="0"/>
              <a:t>		</a:t>
            </a:r>
            <a:r>
              <a:rPr lang="en-US" dirty="0" err="1"/>
              <a:t>STDDEV_POP</a:t>
            </a:r>
            <a:r>
              <a:rPr lang="en-US" dirty="0"/>
              <a:t>, </a:t>
            </a:r>
            <a:r>
              <a:rPr lang="en-US" dirty="0" err="1"/>
              <a:t>STDDEV_SAMP</a:t>
            </a:r>
            <a:endParaRPr lang="ro-RO" dirty="0"/>
          </a:p>
          <a:p>
            <a:pPr>
              <a:lnSpc>
                <a:spcPct val="120000"/>
              </a:lnSpc>
            </a:pPr>
            <a:r>
              <a:rPr lang="ro-RO" dirty="0"/>
              <a:t>Restricţie</a:t>
            </a:r>
            <a:r>
              <a:rPr lang="en-US" dirty="0"/>
              <a:t>: </a:t>
            </a:r>
            <a:r>
              <a:rPr lang="ro-RO" dirty="0"/>
              <a:t>într-o clauză SELECT, o func</a:t>
            </a:r>
            <a:r>
              <a:rPr lang="ro-RO" dirty="0">
                <a:latin typeface="Gill Sans MT"/>
              </a:rPr>
              <a:t>ţ</a:t>
            </a:r>
            <a:r>
              <a:rPr lang="ro-RO" dirty="0"/>
              <a:t>ie agregat trebuie să apară numai</a:t>
            </a:r>
            <a:r>
              <a:rPr lang="en-US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Singur</a:t>
            </a:r>
            <a:r>
              <a:rPr lang="ro-RO" dirty="0"/>
              <a:t>ă</a:t>
            </a:r>
          </a:p>
          <a:p>
            <a:pPr lvl="1">
              <a:lnSpc>
                <a:spcPct val="120000"/>
              </a:lnSpc>
            </a:pPr>
            <a:r>
              <a:rPr lang="ro-RO" dirty="0"/>
              <a:t>Înso</a:t>
            </a:r>
            <a:r>
              <a:rPr lang="ro-RO" dirty="0">
                <a:latin typeface="Gill Sans MT"/>
              </a:rPr>
              <a:t>ț</a:t>
            </a:r>
            <a:r>
              <a:rPr lang="ro-RO" dirty="0"/>
              <a:t>ită numai de alte funcţii agregat</a:t>
            </a:r>
          </a:p>
          <a:p>
            <a:pPr lvl="1">
              <a:lnSpc>
                <a:spcPct val="120000"/>
              </a:lnSpc>
            </a:pPr>
            <a:r>
              <a:rPr lang="ro-RO" dirty="0"/>
              <a:t>Însoţită de atribute şi funcţii ne-agregat, dar în prezenţa clauzei GROUP BY</a:t>
            </a: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FD6E0F-6CE9-B940-924A-C9D4E4E5E18B}"/>
              </a:ext>
            </a:extLst>
          </p:cNvPr>
          <p:cNvSpPr/>
          <p:nvPr/>
        </p:nvSpPr>
        <p:spPr>
          <a:xfrm>
            <a:off x="177800" y="886274"/>
            <a:ext cx="878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ro-RO" sz="1600" dirty="0">
                <a:hlinkClick r:id="rId2"/>
              </a:rPr>
              <a:t>http://www.postgresqltutorial.com/postgresql-aggregate-functions/</a:t>
            </a:r>
            <a:endParaRPr lang="ro-RO" sz="1600" dirty="0"/>
          </a:p>
          <a:p>
            <a:pPr algn="ctr">
              <a:buNone/>
            </a:pPr>
            <a:endParaRPr lang="ro-RO" sz="1600" dirty="0"/>
          </a:p>
        </p:txBody>
      </p: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00" y="134938"/>
            <a:ext cx="789228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O grupare eronată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508" y="1727200"/>
            <a:ext cx="8254492" cy="4800600"/>
          </a:xfrm>
        </p:spPr>
        <p:txBody>
          <a:bodyPr>
            <a:normAutofit lnSpcReduction="10000"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SELECT </a:t>
            </a:r>
            <a:r>
              <a:rPr lang="en-US" sz="3000" dirty="0" err="1">
                <a:latin typeface="Consolas"/>
                <a:cs typeface="Consolas"/>
              </a:rPr>
              <a:t>DenPr</a:t>
            </a:r>
            <a:r>
              <a:rPr lang="en-US" sz="3000" dirty="0">
                <a:latin typeface="Consolas"/>
                <a:cs typeface="Consolas"/>
              </a:rPr>
              <a:t>, UM,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  	SUM(</a:t>
            </a:r>
            <a:r>
              <a:rPr lang="en-US" sz="3000" dirty="0" err="1">
                <a:latin typeface="Consolas"/>
                <a:cs typeface="Consolas"/>
              </a:rPr>
              <a:t>Cantitate</a:t>
            </a:r>
            <a:r>
              <a:rPr lang="en-US" sz="3000" dirty="0">
                <a:latin typeface="Consolas"/>
                <a:cs typeface="Consolas"/>
              </a:rPr>
              <a:t>) AS </a:t>
            </a:r>
            <a:r>
              <a:rPr lang="en-US" sz="3000" dirty="0" err="1">
                <a:latin typeface="Consolas"/>
                <a:cs typeface="Consolas"/>
              </a:rPr>
              <a:t>Cantitativ</a:t>
            </a:r>
            <a:r>
              <a:rPr lang="en-US" sz="3000" dirty="0">
                <a:latin typeface="Consolas"/>
                <a:cs typeface="Consolas"/>
              </a:rPr>
              <a:t>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  	SUM(</a:t>
            </a:r>
            <a:r>
              <a:rPr lang="en-US" sz="3000" dirty="0" err="1">
                <a:latin typeface="Consolas"/>
                <a:cs typeface="Consolas"/>
              </a:rPr>
              <a:t>Cantitate</a:t>
            </a:r>
            <a:r>
              <a:rPr lang="en-US" sz="3000" dirty="0">
                <a:latin typeface="Consolas"/>
                <a:cs typeface="Consolas"/>
              </a:rPr>
              <a:t> * </a:t>
            </a:r>
            <a:r>
              <a:rPr lang="en-US" sz="3000" dirty="0" err="1">
                <a:latin typeface="Consolas"/>
                <a:cs typeface="Consolas"/>
              </a:rPr>
              <a:t>PretUnit</a:t>
            </a:r>
            <a:r>
              <a:rPr lang="en-US" sz="3000" dirty="0">
                <a:latin typeface="Consolas"/>
                <a:cs typeface="Consolas"/>
              </a:rPr>
              <a:t> * </a:t>
            </a:r>
            <a:r>
              <a:rPr lang="ro-RO" sz="3000" dirty="0">
                <a:latin typeface="Consolas"/>
                <a:cs typeface="Consolas"/>
              </a:rPr>
              <a:t>	</a:t>
            </a:r>
            <a:r>
              <a:rPr lang="en-US" sz="3000" dirty="0">
                <a:latin typeface="Consolas"/>
                <a:cs typeface="Consolas"/>
              </a:rPr>
              <a:t>(</a:t>
            </a:r>
            <a:r>
              <a:rPr lang="en-US" sz="3000" dirty="0" err="1">
                <a:latin typeface="Consolas"/>
                <a:cs typeface="Consolas"/>
              </a:rPr>
              <a:t>1+ProcTVA</a:t>
            </a:r>
            <a:r>
              <a:rPr lang="en-US" sz="3000" dirty="0">
                <a:latin typeface="Consolas"/>
                <a:cs typeface="Consolas"/>
              </a:rPr>
              <a:t>)) </a:t>
            </a:r>
            <a:endParaRPr lang="ro-RO" sz="3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		</a:t>
            </a:r>
            <a:r>
              <a:rPr lang="en-US" sz="3000" dirty="0">
                <a:latin typeface="Consolas"/>
                <a:cs typeface="Consolas"/>
              </a:rPr>
              <a:t>AS </a:t>
            </a:r>
            <a:r>
              <a:rPr lang="en-US" sz="3000" dirty="0" err="1">
                <a:latin typeface="Consolas"/>
                <a:cs typeface="Consolas"/>
              </a:rPr>
              <a:t>Valoric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FROM </a:t>
            </a:r>
            <a:r>
              <a:rPr lang="en-US" sz="3000" dirty="0" err="1">
                <a:latin typeface="Consolas"/>
                <a:cs typeface="Consolas"/>
              </a:rPr>
              <a:t>liniifact</a:t>
            </a:r>
            <a:r>
              <a:rPr lang="en-US" sz="3000" dirty="0">
                <a:latin typeface="Consolas"/>
                <a:cs typeface="Consolas"/>
              </a:rPr>
              <a:t> lf</a:t>
            </a:r>
            <a:endParaRPr lang="ro-RO" sz="3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	</a:t>
            </a:r>
            <a:r>
              <a:rPr lang="en-US" sz="3000" dirty="0">
                <a:latin typeface="Consolas"/>
                <a:cs typeface="Consolas"/>
              </a:rPr>
              <a:t>INNER JOIN </a:t>
            </a:r>
            <a:r>
              <a:rPr lang="en-US" sz="3000" dirty="0" err="1">
                <a:latin typeface="Consolas"/>
                <a:cs typeface="Consolas"/>
              </a:rPr>
              <a:t>produse</a:t>
            </a:r>
            <a:r>
              <a:rPr lang="en-US" sz="3000" dirty="0">
                <a:latin typeface="Consolas"/>
                <a:cs typeface="Consolas"/>
              </a:rPr>
              <a:t> p ON </a:t>
            </a:r>
            <a:r>
              <a:rPr lang="en-US" sz="3000" dirty="0" err="1">
                <a:latin typeface="Consolas"/>
                <a:cs typeface="Consolas"/>
              </a:rPr>
              <a:t>lf.CodPr</a:t>
            </a:r>
            <a:r>
              <a:rPr lang="en-US" sz="3000" dirty="0">
                <a:latin typeface="Consolas"/>
                <a:cs typeface="Consolas"/>
              </a:rPr>
              <a:t>=</a:t>
            </a:r>
            <a:r>
              <a:rPr lang="en-US" sz="3000" dirty="0" err="1">
                <a:latin typeface="Consolas"/>
                <a:cs typeface="Consolas"/>
              </a:rPr>
              <a:t>p.CodPr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GROUP BY </a:t>
            </a:r>
            <a:r>
              <a:rPr lang="en-US" sz="3000" dirty="0" err="1">
                <a:latin typeface="Consolas"/>
                <a:cs typeface="Consolas"/>
              </a:rPr>
              <a:t>DenPr</a:t>
            </a:r>
            <a:endParaRPr lang="en-US" sz="3000" dirty="0">
              <a:latin typeface="Consolas"/>
              <a:cs typeface="Consolas"/>
            </a:endParaRPr>
          </a:p>
          <a:p>
            <a:pPr>
              <a:buNone/>
            </a:pPr>
            <a:endParaRPr lang="en-US" dirty="0">
              <a:latin typeface="Consolas"/>
              <a:cs typeface="Consola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50900" y="1638300"/>
            <a:ext cx="7366000" cy="450850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63600" y="1955800"/>
            <a:ext cx="6997700" cy="430530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238116" y="1733848"/>
            <a:ext cx="2402123" cy="641052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42148" y="5889179"/>
            <a:ext cx="1959519" cy="482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00" y="185738"/>
            <a:ext cx="7924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dirty="0"/>
              <a:t>Mesaj PostgreSQL de grupare eronată</a:t>
            </a:r>
            <a:endParaRPr lang="en-US" dirty="0"/>
          </a:p>
        </p:txBody>
      </p:sp>
      <p:pic>
        <p:nvPicPr>
          <p:cNvPr id="2050" name="Picture 2" descr="C:\Users\Marin\AppData\Local\Temp\SNAGHTML4b7fe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46237"/>
            <a:ext cx="8487787" cy="50231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54608" y="101600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Vânzări</a:t>
            </a:r>
            <a:r>
              <a:rPr lang="en-US" dirty="0"/>
              <a:t>,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clienţi</a:t>
            </a:r>
            <a:r>
              <a:rPr lang="en-US" dirty="0"/>
              <a:t> &amp; </a:t>
            </a:r>
            <a:r>
              <a:rPr lang="en-US" dirty="0" err="1"/>
              <a:t>zile</a:t>
            </a:r>
            <a:r>
              <a:rPr lang="en-US" dirty="0"/>
              <a:t>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01600" y="1310919"/>
            <a:ext cx="8978900" cy="5483581"/>
          </a:xfrm>
        </p:spPr>
        <p:txBody>
          <a:bodyPr>
            <a:noAutofit/>
          </a:bodyPr>
          <a:lstStyle/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SELECT </a:t>
            </a:r>
            <a:r>
              <a:rPr lang="en-US" sz="2600" dirty="0" err="1">
                <a:latin typeface="Consolas"/>
                <a:cs typeface="Consolas"/>
              </a:rPr>
              <a:t>DenCl</a:t>
            </a:r>
            <a:r>
              <a:rPr lang="en-US" sz="2600" dirty="0">
                <a:latin typeface="Consolas"/>
                <a:cs typeface="Consolas"/>
              </a:rPr>
              <a:t> AS Client, </a:t>
            </a:r>
            <a:r>
              <a:rPr lang="en-US" sz="2600" dirty="0" err="1">
                <a:latin typeface="Consolas"/>
                <a:cs typeface="Consolas"/>
              </a:rPr>
              <a:t>DataFact</a:t>
            </a:r>
            <a:r>
              <a:rPr lang="en-US" sz="2600" dirty="0">
                <a:latin typeface="Consolas"/>
                <a:cs typeface="Consolas"/>
              </a:rPr>
              <a:t> AS Data,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	SUM(</a:t>
            </a:r>
            <a:r>
              <a:rPr lang="en-US" sz="2600" dirty="0" err="1">
                <a:latin typeface="Consolas"/>
                <a:cs typeface="Consolas"/>
              </a:rPr>
              <a:t>Cantitate</a:t>
            </a:r>
            <a:r>
              <a:rPr lang="en-US" sz="2600" dirty="0">
                <a:latin typeface="Consolas"/>
                <a:cs typeface="Consolas"/>
              </a:rPr>
              <a:t> * </a:t>
            </a:r>
            <a:r>
              <a:rPr lang="en-US" sz="2600" dirty="0" err="1">
                <a:latin typeface="Consolas"/>
                <a:cs typeface="Consolas"/>
              </a:rPr>
              <a:t>PretUnit</a:t>
            </a:r>
            <a:r>
              <a:rPr lang="en-US" sz="2600" dirty="0">
                <a:latin typeface="Consolas"/>
                <a:cs typeface="Consolas"/>
              </a:rPr>
              <a:t> * (1+ProcTVA))  AS </a:t>
            </a:r>
            <a:r>
              <a:rPr lang="en-US" sz="2600" dirty="0" err="1">
                <a:latin typeface="Consolas"/>
                <a:cs typeface="Consolas"/>
              </a:rPr>
              <a:t>Vinzari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FROM </a:t>
            </a:r>
            <a:r>
              <a:rPr lang="en-US" sz="2600" dirty="0" err="1">
                <a:latin typeface="Consolas"/>
                <a:cs typeface="Consolas"/>
              </a:rPr>
              <a:t>liniifact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	NATURAL JOIN </a:t>
            </a:r>
            <a:r>
              <a:rPr lang="en-US" sz="2600" dirty="0" err="1">
                <a:latin typeface="Consolas"/>
                <a:cs typeface="Consolas"/>
              </a:rPr>
              <a:t>produse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	NATURAL JOIN </a:t>
            </a:r>
            <a:r>
              <a:rPr lang="en-US" sz="2600" dirty="0" err="1">
                <a:latin typeface="Consolas"/>
                <a:cs typeface="Consolas"/>
              </a:rPr>
              <a:t>facturi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	NATURAL JOIN </a:t>
            </a:r>
            <a:r>
              <a:rPr lang="en-US" sz="2600" dirty="0" err="1">
                <a:latin typeface="Consolas"/>
                <a:cs typeface="Consolas"/>
              </a:rPr>
              <a:t>clienti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GROUP BY </a:t>
            </a:r>
            <a:r>
              <a:rPr lang="en-US" sz="2600" dirty="0" err="1">
                <a:latin typeface="Consolas"/>
                <a:cs typeface="Consolas"/>
              </a:rPr>
              <a:t>DenCl</a:t>
            </a:r>
            <a:r>
              <a:rPr lang="en-US" sz="2600" dirty="0">
                <a:latin typeface="Consolas"/>
                <a:cs typeface="Consolas"/>
              </a:rPr>
              <a:t>, </a:t>
            </a:r>
            <a:r>
              <a:rPr lang="en-US" sz="2600" dirty="0" err="1">
                <a:latin typeface="Consolas"/>
                <a:cs typeface="Consolas"/>
              </a:rPr>
              <a:t>DataFact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ORDER BY </a:t>
            </a:r>
            <a:r>
              <a:rPr lang="en-US" sz="2600" dirty="0" err="1">
                <a:latin typeface="Consolas"/>
                <a:cs typeface="Consolas"/>
              </a:rPr>
              <a:t>DenCl</a:t>
            </a:r>
            <a:r>
              <a:rPr lang="en-US" sz="2600" dirty="0">
                <a:latin typeface="Consolas"/>
                <a:cs typeface="Consolas"/>
              </a:rPr>
              <a:t>, </a:t>
            </a:r>
            <a:r>
              <a:rPr lang="en-US" sz="2600" dirty="0" err="1">
                <a:latin typeface="Consolas"/>
                <a:cs typeface="Consolas"/>
              </a:rPr>
              <a:t>DataFact</a:t>
            </a:r>
            <a:endParaRPr lang="en-US" sz="2600" dirty="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051B3B-28E2-9544-9D75-168E35C63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247650"/>
            <a:ext cx="4914900" cy="63627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C6C9F0-12B8-2B41-87CB-5E19FA71A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171" y="1773151"/>
            <a:ext cx="5160526" cy="43027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71438"/>
            <a:ext cx="856538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Subtotaluri</a:t>
            </a:r>
            <a:r>
              <a:rPr lang="en-US" dirty="0"/>
              <a:t> (1)</a:t>
            </a:r>
          </a:p>
        </p:txBody>
      </p:sp>
      <p:sp>
        <p:nvSpPr>
          <p:cNvPr id="5" name="Oval 4"/>
          <p:cNvSpPr/>
          <p:nvPr/>
        </p:nvSpPr>
        <p:spPr>
          <a:xfrm>
            <a:off x="2902496" y="3632200"/>
            <a:ext cx="6241504" cy="4445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27896" y="4279900"/>
            <a:ext cx="6216104" cy="4445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15196" y="4940300"/>
            <a:ext cx="6228804" cy="4445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65996" y="5626100"/>
            <a:ext cx="6178004" cy="4445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268934"/>
            <a:ext cx="41275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000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GROUP BY DenCl, DataFact</a:t>
            </a:r>
            <a:endParaRPr lang="en-US" sz="2000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Print" pitchFamily="2" charset="0"/>
            </a:endParaRP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rot="16200000" flipH="1">
            <a:off x="2111358" y="1590658"/>
            <a:ext cx="812834" cy="9080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H="1">
            <a:off x="1920858" y="1730358"/>
            <a:ext cx="1117634" cy="9588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1711308" y="1863708"/>
            <a:ext cx="1473234" cy="1047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1476358" y="1971658"/>
            <a:ext cx="1841534" cy="11493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H="1">
            <a:off x="1123950" y="2254250"/>
            <a:ext cx="2476500" cy="1219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6200000" flipH="1">
            <a:off x="736600" y="2540000"/>
            <a:ext cx="3175000" cy="1320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323850" y="2889250"/>
            <a:ext cx="3949700" cy="142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6247334"/>
            <a:ext cx="25273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Print" pitchFamily="2" charset="0"/>
              </a:rPr>
              <a:t>GROUP BY DenCl</a:t>
            </a:r>
            <a:endParaRPr lang="en-US" sz="20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Print" pitchFamily="2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825499" y="4025901"/>
            <a:ext cx="2413002" cy="1930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168400" y="4483100"/>
            <a:ext cx="1866900" cy="17399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320800" y="5168900"/>
            <a:ext cx="1651000" cy="10668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562100" y="5842000"/>
            <a:ext cx="1447800" cy="4445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7308" y="25400"/>
            <a:ext cx="7498080" cy="9477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Subtotaluri</a:t>
            </a:r>
            <a:r>
              <a:rPr lang="en-US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092200"/>
            <a:ext cx="8654288" cy="558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/>
              <a:t>SELECT </a:t>
            </a:r>
            <a:r>
              <a:rPr lang="en-US" sz="1600" b="1" dirty="0" err="1"/>
              <a:t>DenCl</a:t>
            </a:r>
            <a:r>
              <a:rPr lang="en-US" sz="1600" b="1" dirty="0"/>
              <a:t>  AS Client, </a:t>
            </a:r>
            <a:r>
              <a:rPr lang="en-US" sz="1600" b="1" dirty="0" err="1"/>
              <a:t>DataFact</a:t>
            </a:r>
            <a:r>
              <a:rPr lang="en-US" sz="1600" b="1" dirty="0"/>
              <a:t>  AS Data, SUM(</a:t>
            </a:r>
            <a:r>
              <a:rPr lang="en-US" sz="1600" b="1" dirty="0" err="1"/>
              <a:t>Cantitate</a:t>
            </a:r>
            <a:r>
              <a:rPr lang="en-US" sz="1600" b="1" dirty="0"/>
              <a:t> * </a:t>
            </a:r>
            <a:r>
              <a:rPr lang="en-US" sz="1600" b="1" dirty="0" err="1"/>
              <a:t>PretUnit</a:t>
            </a:r>
            <a:r>
              <a:rPr lang="en-US" sz="1600" b="1" dirty="0"/>
              <a:t> * </a:t>
            </a:r>
          </a:p>
          <a:p>
            <a:pPr>
              <a:buNone/>
            </a:pPr>
            <a:r>
              <a:rPr lang="en-US" sz="1600" b="1" dirty="0"/>
              <a:t>	(1+ProcTVA)) AS </a:t>
            </a:r>
            <a:r>
              <a:rPr lang="en-US" sz="1600" b="1" dirty="0" err="1"/>
              <a:t>Vinzari</a:t>
            </a:r>
            <a:endParaRPr lang="en-US" sz="1600" b="1" dirty="0"/>
          </a:p>
          <a:p>
            <a:pPr>
              <a:buNone/>
            </a:pPr>
            <a:r>
              <a:rPr lang="en-US" sz="1600" b="1" dirty="0"/>
              <a:t>FROM </a:t>
            </a:r>
            <a:r>
              <a:rPr lang="en-US" sz="1600" b="1" dirty="0" err="1"/>
              <a:t>liniifact</a:t>
            </a:r>
            <a:r>
              <a:rPr lang="en-US" sz="1600" b="1" dirty="0"/>
              <a:t> NATURAL JOIN </a:t>
            </a:r>
            <a:r>
              <a:rPr lang="en-US" sz="1600" b="1" dirty="0" err="1"/>
              <a:t>produse</a:t>
            </a:r>
            <a:endParaRPr lang="en-US" sz="1600" b="1" dirty="0"/>
          </a:p>
          <a:p>
            <a:pPr>
              <a:buNone/>
            </a:pPr>
            <a:r>
              <a:rPr lang="en-US" sz="1600" b="1" dirty="0"/>
              <a:t>	NATURAL JOIN </a:t>
            </a:r>
            <a:r>
              <a:rPr lang="en-US" sz="1600" b="1" dirty="0" err="1"/>
              <a:t>facturi</a:t>
            </a:r>
            <a:endParaRPr lang="en-US" sz="1600" b="1" dirty="0"/>
          </a:p>
          <a:p>
            <a:pPr>
              <a:buNone/>
            </a:pPr>
            <a:r>
              <a:rPr lang="en-US" sz="1600" b="1" dirty="0"/>
              <a:t>	NATURAL JOIN </a:t>
            </a:r>
            <a:r>
              <a:rPr lang="en-US" sz="1600" b="1" dirty="0" err="1"/>
              <a:t>clienti</a:t>
            </a:r>
            <a:r>
              <a:rPr lang="en-US" sz="1600" b="1" dirty="0"/>
              <a:t> c </a:t>
            </a:r>
          </a:p>
          <a:p>
            <a:pPr>
              <a:buNone/>
            </a:pPr>
            <a:r>
              <a:rPr lang="en-US" sz="1600" b="1" dirty="0"/>
              <a:t>WHERE EXTRACT (YEAR FROM </a:t>
            </a:r>
            <a:r>
              <a:rPr lang="en-US" sz="1600" b="1" dirty="0" err="1"/>
              <a:t>DataFact</a:t>
            </a:r>
            <a:r>
              <a:rPr lang="en-US" sz="1600" b="1" dirty="0"/>
              <a:t>) = 2013 AND  </a:t>
            </a:r>
          </a:p>
          <a:p>
            <a:pPr>
              <a:buNone/>
            </a:pPr>
            <a:r>
              <a:rPr lang="en-US" sz="1600" b="1" dirty="0"/>
              <a:t>	EXTRACT (MONTH FROM </a:t>
            </a:r>
            <a:r>
              <a:rPr lang="en-US" sz="1600" b="1" dirty="0" err="1"/>
              <a:t>DataFact</a:t>
            </a:r>
            <a:r>
              <a:rPr lang="en-US" sz="1600" b="1" dirty="0"/>
              <a:t>)=9</a:t>
            </a:r>
          </a:p>
          <a:p>
            <a:pPr>
              <a:buNone/>
            </a:pPr>
            <a:r>
              <a:rPr lang="en-US" sz="1600" b="1" dirty="0"/>
              <a:t>GROUP BY </a:t>
            </a:r>
            <a:r>
              <a:rPr lang="en-US" sz="1600" b="1" dirty="0" err="1"/>
              <a:t>DenCl</a:t>
            </a:r>
            <a:r>
              <a:rPr lang="en-US" sz="1600" b="1" dirty="0"/>
              <a:t>, </a:t>
            </a:r>
            <a:r>
              <a:rPr lang="en-US" sz="1600" b="1" dirty="0" err="1"/>
              <a:t>DataFact</a:t>
            </a:r>
            <a:endParaRPr lang="en-US" sz="1600" b="1" dirty="0"/>
          </a:p>
          <a:p>
            <a:pPr>
              <a:buNone/>
            </a:pPr>
            <a:r>
              <a:rPr lang="en-US" sz="1600" b="1" dirty="0"/>
              <a:t>UNION</a:t>
            </a:r>
          </a:p>
          <a:p>
            <a:pPr>
              <a:buNone/>
            </a:pPr>
            <a:r>
              <a:rPr lang="en-US" sz="1600" b="1" dirty="0"/>
              <a:t>SELECT </a:t>
            </a:r>
            <a:r>
              <a:rPr lang="en-US" sz="1600" b="1" dirty="0" err="1"/>
              <a:t>DenCl</a:t>
            </a:r>
            <a:r>
              <a:rPr lang="en-US" sz="1600" b="1" dirty="0"/>
              <a:t> || '-Subtotal', NULL, SUM(</a:t>
            </a:r>
            <a:r>
              <a:rPr lang="en-US" sz="1600" b="1" dirty="0" err="1"/>
              <a:t>Cantitate</a:t>
            </a:r>
            <a:r>
              <a:rPr lang="en-US" sz="1600" b="1" dirty="0"/>
              <a:t> * </a:t>
            </a:r>
            <a:r>
              <a:rPr lang="en-US" sz="1600" b="1" dirty="0" err="1"/>
              <a:t>PretUnit</a:t>
            </a:r>
            <a:r>
              <a:rPr lang="en-US" sz="1600" b="1" dirty="0"/>
              <a:t> * (1+ProcTVA))  AS </a:t>
            </a:r>
            <a:r>
              <a:rPr lang="en-US" sz="1600" b="1" dirty="0" err="1"/>
              <a:t>Vinzari</a:t>
            </a:r>
            <a:endParaRPr lang="en-US" sz="1600" b="1" dirty="0"/>
          </a:p>
          <a:p>
            <a:pPr>
              <a:buNone/>
            </a:pPr>
            <a:r>
              <a:rPr lang="en-US" sz="1600" b="1" dirty="0"/>
              <a:t>FROM </a:t>
            </a:r>
            <a:r>
              <a:rPr lang="en-US" sz="1600" b="1" dirty="0" err="1"/>
              <a:t>liniifact</a:t>
            </a:r>
            <a:r>
              <a:rPr lang="en-US" sz="1600" b="1" dirty="0"/>
              <a:t> NATURAL JOIN </a:t>
            </a:r>
            <a:r>
              <a:rPr lang="en-US" sz="1600" b="1" dirty="0" err="1"/>
              <a:t>produse</a:t>
            </a:r>
            <a:r>
              <a:rPr lang="en-US" sz="1600" b="1" dirty="0"/>
              <a:t> </a:t>
            </a:r>
          </a:p>
          <a:p>
            <a:pPr>
              <a:buNone/>
            </a:pPr>
            <a:r>
              <a:rPr lang="en-US" sz="1600" b="1" dirty="0"/>
              <a:t>	NATURAL JOIN </a:t>
            </a:r>
            <a:r>
              <a:rPr lang="en-US" sz="1600" b="1" dirty="0" err="1"/>
              <a:t>facturi</a:t>
            </a:r>
            <a:r>
              <a:rPr lang="en-US" sz="1600" b="1" dirty="0"/>
              <a:t> </a:t>
            </a:r>
          </a:p>
          <a:p>
            <a:pPr>
              <a:buNone/>
            </a:pPr>
            <a:r>
              <a:rPr lang="en-US" sz="1600" b="1" dirty="0"/>
              <a:t>	NATURAL JOIN </a:t>
            </a:r>
            <a:r>
              <a:rPr lang="en-US" sz="1600" b="1" dirty="0" err="1"/>
              <a:t>clienti</a:t>
            </a:r>
            <a:r>
              <a:rPr lang="en-US" sz="1600" b="1" dirty="0"/>
              <a:t> </a:t>
            </a:r>
          </a:p>
          <a:p>
            <a:pPr>
              <a:buNone/>
            </a:pPr>
            <a:r>
              <a:rPr lang="en-US" sz="1600" b="1" dirty="0"/>
              <a:t>WHERE EXTRACT (YEAR FROM </a:t>
            </a:r>
            <a:r>
              <a:rPr lang="en-US" sz="1600" b="1" dirty="0" err="1"/>
              <a:t>DataFact</a:t>
            </a:r>
            <a:r>
              <a:rPr lang="en-US" sz="1600" b="1" dirty="0"/>
              <a:t>) = 2013 AND </a:t>
            </a:r>
          </a:p>
          <a:p>
            <a:pPr>
              <a:buNone/>
            </a:pPr>
            <a:r>
              <a:rPr lang="en-US" sz="1600" b="1" dirty="0"/>
              <a:t>	EXTRACT (MONTH FROM </a:t>
            </a:r>
            <a:r>
              <a:rPr lang="en-US" sz="1600" b="1" dirty="0" err="1"/>
              <a:t>DataFact</a:t>
            </a:r>
            <a:r>
              <a:rPr lang="en-US" sz="1600" b="1" dirty="0"/>
              <a:t>)=9</a:t>
            </a:r>
          </a:p>
          <a:p>
            <a:pPr>
              <a:buNone/>
            </a:pPr>
            <a:r>
              <a:rPr lang="en-US" sz="1600" b="1" dirty="0"/>
              <a:t>GROUP BY </a:t>
            </a:r>
            <a:r>
              <a:rPr lang="en-US" sz="1600" b="1" dirty="0" err="1"/>
              <a:t>DenCl</a:t>
            </a:r>
            <a:endParaRPr lang="en-US" sz="1600" b="1" dirty="0"/>
          </a:p>
          <a:p>
            <a:pPr>
              <a:buNone/>
            </a:pPr>
            <a:r>
              <a:rPr lang="en-US" sz="1600" b="1" dirty="0"/>
              <a:t>ORDER BY 1,2</a:t>
            </a:r>
          </a:p>
        </p:txBody>
      </p:sp>
      <p:sp>
        <p:nvSpPr>
          <p:cNvPr id="4" name="Left Brace 3"/>
          <p:cNvSpPr/>
          <p:nvPr/>
        </p:nvSpPr>
        <p:spPr>
          <a:xfrm>
            <a:off x="165100" y="1193800"/>
            <a:ext cx="330200" cy="2336800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>
            <a:off x="139700" y="4127500"/>
            <a:ext cx="330200" cy="233680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295400" y="1130300"/>
            <a:ext cx="1612900" cy="2921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05670" y="3975100"/>
            <a:ext cx="1816100" cy="355600"/>
          </a:xfrm>
          <a:prstGeom prst="ellipse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21000" y="1130300"/>
            <a:ext cx="1854200" cy="2794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88611" y="3987800"/>
            <a:ext cx="825500" cy="317500"/>
          </a:xfrm>
          <a:prstGeom prst="ellipse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473200" y="3365500"/>
            <a:ext cx="1816100" cy="2794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19528" y="6201426"/>
            <a:ext cx="939800" cy="317500"/>
          </a:xfrm>
          <a:prstGeom prst="ellipse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714488" cy="85566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Subtotal </a:t>
            </a:r>
            <a:r>
              <a:rPr lang="ro-RO" dirty="0"/>
              <a:t>şi total general (1)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526234"/>
            <a:ext cx="2679700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000" b="1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GROUP BY DenCl,</a:t>
            </a:r>
          </a:p>
          <a:p>
            <a:pPr>
              <a:buNone/>
            </a:pPr>
            <a:r>
              <a:rPr lang="ro-RO" sz="2000" b="1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  DataFact</a:t>
            </a:r>
            <a:endParaRPr lang="en-US" sz="2000" b="1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Print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400" y="4621734"/>
            <a:ext cx="25273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Print" pitchFamily="2" charset="0"/>
              </a:rPr>
              <a:t>GROUP BY DenCl</a:t>
            </a:r>
            <a:endParaRPr lang="en-US" sz="20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Print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145734"/>
            <a:ext cx="2527300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000" b="1">
                <a:ln w="1905"/>
                <a:solidFill>
                  <a:schemeClr val="tx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Print" pitchFamily="2" charset="0"/>
              </a:rPr>
              <a:t>Fără grupare</a:t>
            </a:r>
            <a:endParaRPr lang="en-US" sz="2000" b="1">
              <a:ln w="1905"/>
              <a:solidFill>
                <a:schemeClr val="tx2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Print" pitchFamily="2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55800" y="6311900"/>
            <a:ext cx="1510731" cy="206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63800" y="3898900"/>
            <a:ext cx="10160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514600" y="4612943"/>
            <a:ext cx="979227" cy="1299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476500" y="4851400"/>
            <a:ext cx="1041400" cy="49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6200000" flipH="1">
            <a:off x="2413000" y="4914900"/>
            <a:ext cx="1117600" cy="1092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H="1">
            <a:off x="1320800" y="3556000"/>
            <a:ext cx="2628900" cy="1612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955800" y="3022600"/>
            <a:ext cx="1497084" cy="19451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095500" y="2933700"/>
            <a:ext cx="1398327" cy="13653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>
            <a:off x="2857500" y="2483892"/>
            <a:ext cx="596900" cy="1239103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43575-12AC-3649-BCB6-C1860526E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544" y="1930840"/>
            <a:ext cx="4955106" cy="4528860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84138"/>
            <a:ext cx="8933688" cy="85566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Subtotal </a:t>
            </a:r>
            <a:r>
              <a:rPr lang="ro-RO" dirty="0"/>
              <a:t>şi total general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900" y="952500"/>
            <a:ext cx="8166100" cy="59055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/>
              <a:t>SELECT </a:t>
            </a:r>
            <a:r>
              <a:rPr lang="en-US" b="1" dirty="0" err="1"/>
              <a:t>DenCl</a:t>
            </a:r>
            <a:r>
              <a:rPr lang="en-US" b="1" dirty="0"/>
              <a:t>  AS Client, </a:t>
            </a:r>
            <a:r>
              <a:rPr lang="en-US" b="1" dirty="0" err="1"/>
              <a:t>DataFact</a:t>
            </a:r>
            <a:r>
              <a:rPr lang="en-US" b="1" dirty="0"/>
              <a:t>  AS Data, </a:t>
            </a:r>
          </a:p>
          <a:p>
            <a:pPr>
              <a:buNone/>
            </a:pPr>
            <a:r>
              <a:rPr lang="en-US" b="1" dirty="0"/>
              <a:t>	SUM(</a:t>
            </a:r>
            <a:r>
              <a:rPr lang="en-US" b="1" dirty="0" err="1"/>
              <a:t>Cantitate</a:t>
            </a:r>
            <a:r>
              <a:rPr lang="en-US" b="1" dirty="0"/>
              <a:t> * </a:t>
            </a:r>
            <a:r>
              <a:rPr lang="en-US" b="1" dirty="0" err="1"/>
              <a:t>PretUnit</a:t>
            </a:r>
            <a:r>
              <a:rPr lang="en-US" b="1" dirty="0"/>
              <a:t> * (1+ProcTVA)) AS </a:t>
            </a:r>
            <a:r>
              <a:rPr lang="en-US" b="1" dirty="0" err="1"/>
              <a:t>Vinzari</a:t>
            </a:r>
            <a:endParaRPr lang="en-US" b="1" dirty="0"/>
          </a:p>
          <a:p>
            <a:pPr>
              <a:buNone/>
            </a:pPr>
            <a:r>
              <a:rPr lang="en-US" b="1" dirty="0"/>
              <a:t>FROM </a:t>
            </a:r>
            <a:r>
              <a:rPr lang="en-US" b="1" dirty="0" err="1"/>
              <a:t>liniifact</a:t>
            </a:r>
            <a:r>
              <a:rPr lang="en-US" b="1" dirty="0"/>
              <a:t> NATURAL JOIN </a:t>
            </a:r>
            <a:r>
              <a:rPr lang="en-US" b="1" dirty="0" err="1"/>
              <a:t>produse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b="1" dirty="0"/>
              <a:t>	NATURAL JOIN </a:t>
            </a:r>
            <a:r>
              <a:rPr lang="en-US" b="1" dirty="0" err="1"/>
              <a:t>facturi</a:t>
            </a:r>
            <a:r>
              <a:rPr lang="en-US" b="1" dirty="0"/>
              <a:t> NATURAL JOIN </a:t>
            </a:r>
            <a:r>
              <a:rPr lang="en-US" b="1" dirty="0" err="1"/>
              <a:t>clienti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b="1" dirty="0"/>
              <a:t>WHERE EXTRACT (YEAR FROM </a:t>
            </a:r>
            <a:r>
              <a:rPr lang="en-US" b="1" dirty="0" err="1"/>
              <a:t>DataFact</a:t>
            </a:r>
            <a:r>
              <a:rPr lang="en-US" b="1" dirty="0"/>
              <a:t>) = 2013 </a:t>
            </a:r>
          </a:p>
          <a:p>
            <a:pPr>
              <a:buNone/>
            </a:pPr>
            <a:r>
              <a:rPr lang="en-US" b="1" dirty="0"/>
              <a:t>	AND EXTRACT (MONTH FROM </a:t>
            </a:r>
            <a:r>
              <a:rPr lang="en-US" b="1" dirty="0" err="1"/>
              <a:t>DataFact</a:t>
            </a:r>
            <a:r>
              <a:rPr lang="en-US" b="1" dirty="0"/>
              <a:t>)=9</a:t>
            </a:r>
          </a:p>
          <a:p>
            <a:pPr>
              <a:buNone/>
            </a:pPr>
            <a:r>
              <a:rPr lang="en-US" b="1" dirty="0"/>
              <a:t>GROUP BY </a:t>
            </a:r>
            <a:r>
              <a:rPr lang="en-US" b="1" dirty="0" err="1"/>
              <a:t>DenCl</a:t>
            </a:r>
            <a:r>
              <a:rPr lang="en-US" b="1" dirty="0"/>
              <a:t>, </a:t>
            </a:r>
            <a:r>
              <a:rPr lang="en-US" b="1" dirty="0" err="1"/>
              <a:t>DataFact</a:t>
            </a:r>
            <a:endParaRPr lang="en-US" b="1" dirty="0"/>
          </a:p>
          <a:p>
            <a:pPr>
              <a:buNone/>
            </a:pPr>
            <a:r>
              <a:rPr lang="en-US" b="1" dirty="0"/>
              <a:t>UNION</a:t>
            </a:r>
          </a:p>
          <a:p>
            <a:pPr>
              <a:buNone/>
            </a:pPr>
            <a:r>
              <a:rPr lang="en-US" b="1" dirty="0"/>
              <a:t>SELECT </a:t>
            </a:r>
            <a:r>
              <a:rPr lang="en-US" b="1" dirty="0" err="1"/>
              <a:t>DenCl</a:t>
            </a:r>
            <a:r>
              <a:rPr lang="en-US" b="1" dirty="0"/>
              <a:t> || '-Subtotal', NULL, </a:t>
            </a:r>
          </a:p>
          <a:p>
            <a:pPr>
              <a:buNone/>
            </a:pPr>
            <a:r>
              <a:rPr lang="en-US" b="1" dirty="0"/>
              <a:t>	SUM(</a:t>
            </a:r>
            <a:r>
              <a:rPr lang="en-US" b="1" dirty="0" err="1"/>
              <a:t>Cantitate</a:t>
            </a:r>
            <a:r>
              <a:rPr lang="en-US" b="1" dirty="0"/>
              <a:t> * </a:t>
            </a:r>
            <a:r>
              <a:rPr lang="en-US" b="1" dirty="0" err="1"/>
              <a:t>PretUnit</a:t>
            </a:r>
            <a:r>
              <a:rPr lang="en-US" b="1" dirty="0"/>
              <a:t> * (1+ProcTVA))  AS </a:t>
            </a:r>
            <a:r>
              <a:rPr lang="en-US" b="1" dirty="0" err="1"/>
              <a:t>Vinzari</a:t>
            </a:r>
            <a:endParaRPr lang="en-US" b="1" dirty="0"/>
          </a:p>
          <a:p>
            <a:pPr>
              <a:buNone/>
            </a:pPr>
            <a:r>
              <a:rPr lang="en-US" b="1" dirty="0"/>
              <a:t>FROM </a:t>
            </a:r>
            <a:r>
              <a:rPr lang="en-US" b="1" dirty="0" err="1"/>
              <a:t>liniifact</a:t>
            </a:r>
            <a:r>
              <a:rPr lang="en-US" b="1" dirty="0"/>
              <a:t> </a:t>
            </a:r>
            <a:r>
              <a:rPr lang="en-US" b="1" dirty="0" err="1"/>
              <a:t>lf</a:t>
            </a:r>
            <a:r>
              <a:rPr lang="en-US" b="1" dirty="0"/>
              <a:t>  NATURAL JOIN </a:t>
            </a:r>
            <a:r>
              <a:rPr lang="en-US" b="1" dirty="0" err="1"/>
              <a:t>produse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b="1" dirty="0"/>
              <a:t>	NATURAL JOIN </a:t>
            </a:r>
            <a:r>
              <a:rPr lang="en-US" b="1" dirty="0" err="1"/>
              <a:t>facturi</a:t>
            </a:r>
            <a:r>
              <a:rPr lang="en-US" b="1" dirty="0"/>
              <a:t> NATURAL JOIN </a:t>
            </a:r>
            <a:r>
              <a:rPr lang="en-US" b="1" dirty="0" err="1"/>
              <a:t>clienti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b="1" dirty="0"/>
              <a:t>WHERE EXTRACT (YEAR FROM </a:t>
            </a:r>
            <a:r>
              <a:rPr lang="en-US" b="1" dirty="0" err="1"/>
              <a:t>DataFact</a:t>
            </a:r>
            <a:r>
              <a:rPr lang="en-US" b="1" dirty="0"/>
              <a:t>) = 2013</a:t>
            </a:r>
          </a:p>
          <a:p>
            <a:pPr>
              <a:buNone/>
            </a:pPr>
            <a:r>
              <a:rPr lang="en-US" b="1" dirty="0"/>
              <a:t>	AND EXTRACT (MONTH FROM </a:t>
            </a:r>
            <a:r>
              <a:rPr lang="en-US" b="1" dirty="0" err="1"/>
              <a:t>DataFact</a:t>
            </a:r>
            <a:r>
              <a:rPr lang="en-US" b="1" dirty="0"/>
              <a:t>)=9</a:t>
            </a:r>
          </a:p>
          <a:p>
            <a:pPr>
              <a:buNone/>
            </a:pPr>
            <a:r>
              <a:rPr lang="en-US" b="1" dirty="0"/>
              <a:t>GROUP BY </a:t>
            </a:r>
            <a:r>
              <a:rPr lang="en-US" b="1" dirty="0" err="1"/>
              <a:t>DenCl</a:t>
            </a:r>
            <a:endParaRPr lang="en-US" b="1" dirty="0"/>
          </a:p>
          <a:p>
            <a:pPr>
              <a:buNone/>
            </a:pPr>
            <a:r>
              <a:rPr lang="en-US" b="1" dirty="0"/>
              <a:t>UNION</a:t>
            </a:r>
          </a:p>
          <a:p>
            <a:pPr>
              <a:buNone/>
            </a:pPr>
            <a:r>
              <a:rPr lang="en-US" b="1" dirty="0"/>
              <a:t>SELECT 'TOTAL ', NULL, SUM(</a:t>
            </a:r>
            <a:r>
              <a:rPr lang="en-US" b="1" dirty="0" err="1"/>
              <a:t>Cantitate</a:t>
            </a:r>
            <a:r>
              <a:rPr lang="en-US" b="1" dirty="0"/>
              <a:t> * </a:t>
            </a:r>
            <a:r>
              <a:rPr lang="en-US" b="1" dirty="0" err="1"/>
              <a:t>PretUnit</a:t>
            </a:r>
            <a:r>
              <a:rPr lang="en-US" b="1" dirty="0"/>
              <a:t> * (1+ProcTVA))  AS </a:t>
            </a:r>
            <a:r>
              <a:rPr lang="en-US" b="1" dirty="0" err="1"/>
              <a:t>Vinzari</a:t>
            </a:r>
            <a:endParaRPr lang="en-US" b="1" dirty="0"/>
          </a:p>
          <a:p>
            <a:pPr>
              <a:buNone/>
            </a:pPr>
            <a:r>
              <a:rPr lang="en-US" b="1" dirty="0"/>
              <a:t>FROM </a:t>
            </a:r>
            <a:r>
              <a:rPr lang="en-US" b="1" dirty="0" err="1"/>
              <a:t>liniifact</a:t>
            </a:r>
            <a:r>
              <a:rPr lang="en-US" b="1" dirty="0"/>
              <a:t> NATURAL JOIN </a:t>
            </a:r>
            <a:r>
              <a:rPr lang="en-US" b="1" dirty="0" err="1"/>
              <a:t>produse</a:t>
            </a:r>
            <a:r>
              <a:rPr lang="en-US" b="1" dirty="0"/>
              <a:t> NATURAL JOIN </a:t>
            </a:r>
            <a:r>
              <a:rPr lang="en-US" b="1" dirty="0" err="1"/>
              <a:t>facturi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b="1" dirty="0"/>
              <a:t>    NATURAL JOIN </a:t>
            </a:r>
            <a:r>
              <a:rPr lang="en-US" b="1" dirty="0" err="1"/>
              <a:t>clienti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b="1" dirty="0"/>
              <a:t>WHERE EXTRACT (YEAR FROM </a:t>
            </a:r>
            <a:r>
              <a:rPr lang="en-US" b="1" dirty="0" err="1"/>
              <a:t>DataFact</a:t>
            </a:r>
            <a:r>
              <a:rPr lang="en-US" b="1" dirty="0"/>
              <a:t>) = 2013 AND </a:t>
            </a:r>
          </a:p>
          <a:p>
            <a:pPr>
              <a:buNone/>
            </a:pPr>
            <a:r>
              <a:rPr lang="en-US" b="1" dirty="0"/>
              <a:t>	EXTRACT (MONTH FROM </a:t>
            </a:r>
            <a:r>
              <a:rPr lang="en-US" b="1" dirty="0" err="1"/>
              <a:t>DataFact</a:t>
            </a:r>
            <a:r>
              <a:rPr lang="en-US" b="1" dirty="0"/>
              <a:t>)=9</a:t>
            </a:r>
          </a:p>
          <a:p>
            <a:pPr>
              <a:buNone/>
            </a:pPr>
            <a:r>
              <a:rPr lang="en-US" b="1" dirty="0"/>
              <a:t>ORDER BY 1,2</a:t>
            </a:r>
          </a:p>
        </p:txBody>
      </p:sp>
      <p:sp>
        <p:nvSpPr>
          <p:cNvPr id="4" name="Left Brace 3"/>
          <p:cNvSpPr/>
          <p:nvPr/>
        </p:nvSpPr>
        <p:spPr>
          <a:xfrm>
            <a:off x="774700" y="977900"/>
            <a:ext cx="330200" cy="1752600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>
            <a:off x="762000" y="3162300"/>
            <a:ext cx="381000" cy="1638300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>
            <a:off x="723900" y="5156200"/>
            <a:ext cx="381000" cy="1397000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412" y="0"/>
            <a:ext cx="7787276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Gruparea</a:t>
            </a:r>
            <a:r>
              <a:rPr lang="en-US" dirty="0"/>
              <a:t> dup</a:t>
            </a:r>
            <a:r>
              <a:rPr lang="ro-RO" dirty="0"/>
              <a:t>ă expresii (1)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2367"/>
            <a:ext cx="8915400" cy="5299501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  <a:buNone/>
            </a:pPr>
            <a:r>
              <a:rPr lang="ro-RO" sz="2800" i="1" dirty="0"/>
              <a:t>Care este valoarea vânzărilor din fiecare zi a săptămânii ?</a:t>
            </a:r>
            <a:endParaRPr lang="en-US" sz="2800" i="1" dirty="0"/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SELECT TO_CHAR(DataFact, 'day') AS Zi_Saptamina,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	TRUNC(SUM(Cantitate * PretUnit * (1+ProcTVA)),0)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		 AS Vinzari_Zi_Sapt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FROM facturi f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	INNER JOIN liniifact lf ON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		f.Nrfact=lf.NrFact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	INNER JOIN produse p ON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		lf.CodPr=p.CodPr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GROUP BY TO_CHAR(DataFact, 'day')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3AB6D8-50C4-BA45-8CFA-C1A0A2802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116" y="3104055"/>
            <a:ext cx="2882900" cy="27940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776" y="28974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Gruparea</a:t>
            </a:r>
            <a:r>
              <a:rPr lang="en-US" dirty="0"/>
              <a:t> dup</a:t>
            </a:r>
            <a:r>
              <a:rPr lang="ro-RO" dirty="0"/>
              <a:t>ă expresii (2)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63666" y="1292367"/>
            <a:ext cx="8915400" cy="556563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sz="2800" i="1" dirty="0"/>
              <a:t>Să se afle numărul de facturi întocmite în fiecare lună (calendaristică).</a:t>
            </a:r>
            <a:endParaRPr lang="en-US" sz="2800" dirty="0"/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SELECT EXTRACT (YEAR FROM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) AS An,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  	EXTRACT (MONTH FROM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) AS Luna,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  	COUNT(*) AS </a:t>
            </a:r>
            <a:r>
              <a:rPr lang="en-US" sz="2400" dirty="0" err="1">
                <a:latin typeface="Consolas"/>
                <a:cs typeface="Consolas"/>
              </a:rPr>
              <a:t>Nr_facturi</a:t>
            </a:r>
            <a:endParaRPr lang="en-US" sz="24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FROM </a:t>
            </a:r>
            <a:r>
              <a:rPr lang="en-US" sz="2400" dirty="0" err="1">
                <a:latin typeface="Consolas"/>
                <a:cs typeface="Consolas"/>
              </a:rPr>
              <a:t>facturi</a:t>
            </a:r>
            <a:endParaRPr lang="en-US" sz="24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GROUP BY EXTRACT (YEAR </a:t>
            </a:r>
            <a:endParaRPr lang="ro-RO" sz="24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400" dirty="0">
                <a:latin typeface="Consolas"/>
                <a:cs typeface="Consolas"/>
              </a:rPr>
              <a:t>		</a:t>
            </a:r>
            <a:r>
              <a:rPr lang="en-US" sz="2400" dirty="0">
                <a:latin typeface="Consolas"/>
                <a:cs typeface="Consolas"/>
              </a:rPr>
              <a:t>FROM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),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EXTRACT (MONTH </a:t>
            </a:r>
            <a:endParaRPr lang="ro-RO" sz="24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400" dirty="0">
                <a:latin typeface="Consolas"/>
                <a:cs typeface="Consolas"/>
              </a:rPr>
              <a:t>		</a:t>
            </a:r>
            <a:r>
              <a:rPr lang="en-US" sz="2400" dirty="0">
                <a:latin typeface="Consolas"/>
                <a:cs typeface="Consolas"/>
              </a:rPr>
              <a:t>FROM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)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ORDER BY 1,2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endParaRPr lang="ro-RO" sz="2800" dirty="0">
              <a:latin typeface="Franklin Gothic Demi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650AA8-DADE-F848-8A11-06D717702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890" y="4698124"/>
            <a:ext cx="4657214" cy="156122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84138"/>
            <a:ext cx="7854188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ia</a:t>
            </a:r>
            <a:r>
              <a:rPr lang="en-US" dirty="0"/>
              <a:t> COUNT</a:t>
            </a:r>
            <a:r>
              <a:rPr lang="ro-RO" dirty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708" y="1244599"/>
            <a:ext cx="7498080" cy="3259161"/>
          </a:xfrm>
        </p:spPr>
        <p:txBody>
          <a:bodyPr>
            <a:normAutofit fontScale="77500" lnSpcReduction="20000"/>
          </a:bodyPr>
          <a:lstStyle/>
          <a:p>
            <a:r>
              <a:rPr lang="ro-RO" i="1" dirty="0"/>
              <a:t>Câţi clienţi are firma ?</a:t>
            </a:r>
            <a:endParaRPr lang="en-US" dirty="0"/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3700" dirty="0">
                <a:latin typeface="Consolas"/>
                <a:cs typeface="Consolas"/>
              </a:rPr>
              <a:t>SELECT COUNT (*) AS NrClienti </a:t>
            </a:r>
            <a:endParaRPr lang="en-US" sz="37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3700" dirty="0">
                <a:latin typeface="Consolas"/>
                <a:cs typeface="Consolas"/>
              </a:rPr>
              <a:t>FROM clienti</a:t>
            </a:r>
            <a:endParaRPr lang="en-US" sz="37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3000" dirty="0" err="1"/>
              <a:t>sau</a:t>
            </a:r>
            <a:endParaRPr lang="en-US" sz="3000" dirty="0"/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3800" dirty="0">
                <a:latin typeface="Consolas"/>
                <a:cs typeface="Consolas"/>
              </a:rPr>
              <a:t>SELECT COUNT (CodCl) AS NrClienti </a:t>
            </a:r>
            <a:endParaRPr lang="en-US" sz="38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3800" dirty="0">
                <a:latin typeface="Consolas"/>
                <a:cs typeface="Consolas"/>
              </a:rPr>
              <a:t>FROM clienti</a:t>
            </a:r>
            <a:endParaRPr lang="en-US" sz="3800" dirty="0">
              <a:latin typeface="Consolas"/>
              <a:cs typeface="Consolas"/>
            </a:endParaRPr>
          </a:p>
          <a:p>
            <a:pPr>
              <a:buNone/>
            </a:pPr>
            <a:endParaRPr lang="en-US" b="1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62629" y="3886662"/>
            <a:ext cx="4051300" cy="2706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776" y="-121154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Gruparea</a:t>
            </a:r>
            <a:r>
              <a:rPr lang="en-US" dirty="0"/>
              <a:t> dup</a:t>
            </a:r>
            <a:r>
              <a:rPr lang="ro-RO" dirty="0"/>
              <a:t>ă expresii (3)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0666" y="900752"/>
            <a:ext cx="9092824" cy="595724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o-RO" sz="2800" i="1" dirty="0"/>
              <a:t>Să se calculeze vânzările săptămânale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SELECT </a:t>
            </a:r>
            <a:r>
              <a:rPr lang="en-US" sz="2400" dirty="0" err="1">
                <a:latin typeface="Consolas"/>
                <a:cs typeface="Consolas"/>
              </a:rPr>
              <a:t>DATE_TRUNC</a:t>
            </a:r>
            <a:r>
              <a:rPr lang="en-US" sz="2400" dirty="0">
                <a:latin typeface="Consolas"/>
                <a:cs typeface="Consolas"/>
              </a:rPr>
              <a:t>('</a:t>
            </a:r>
            <a:r>
              <a:rPr lang="en-US" sz="2400" dirty="0" err="1">
                <a:latin typeface="Consolas"/>
                <a:cs typeface="Consolas"/>
              </a:rPr>
              <a:t>week',DataFact</a:t>
            </a:r>
            <a:r>
              <a:rPr lang="en-US" sz="2400" dirty="0">
                <a:latin typeface="Consolas"/>
                <a:cs typeface="Consolas"/>
              </a:rPr>
              <a:t>) AS "De la...",</a:t>
            </a:r>
            <a:endParaRPr lang="ro-RO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DATE_TRUNC</a:t>
            </a:r>
            <a:r>
              <a:rPr lang="en-US" sz="2400" dirty="0">
                <a:latin typeface="Consolas"/>
                <a:cs typeface="Consolas"/>
              </a:rPr>
              <a:t>('</a:t>
            </a:r>
            <a:r>
              <a:rPr lang="en-US" sz="2400" dirty="0" err="1">
                <a:latin typeface="Consolas"/>
                <a:cs typeface="Consolas"/>
              </a:rPr>
              <a:t>week',DataFact</a:t>
            </a:r>
            <a:r>
              <a:rPr lang="en-US" sz="2400" dirty="0">
                <a:latin typeface="Consolas"/>
                <a:cs typeface="Consolas"/>
              </a:rPr>
              <a:t>) + INTERVAL '6 DAYS' </a:t>
            </a:r>
            <a:endParaRPr lang="ro-RO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400" dirty="0">
                <a:latin typeface="Consolas"/>
                <a:cs typeface="Consolas"/>
              </a:rPr>
              <a:t>		</a:t>
            </a:r>
            <a:r>
              <a:rPr lang="en-US" sz="2400" dirty="0">
                <a:latin typeface="Consolas"/>
                <a:cs typeface="Consolas"/>
              </a:rPr>
              <a:t>AS "</a:t>
            </a:r>
            <a:r>
              <a:rPr lang="en-US" sz="2400" dirty="0" err="1">
                <a:latin typeface="Consolas"/>
                <a:cs typeface="Consolas"/>
              </a:rPr>
              <a:t>Pana</a:t>
            </a:r>
            <a:r>
              <a:rPr lang="en-US" sz="2400" dirty="0">
                <a:latin typeface="Consolas"/>
                <a:cs typeface="Consolas"/>
              </a:rPr>
              <a:t> la...",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TRUNC</a:t>
            </a:r>
            <a:r>
              <a:rPr lang="en-US" sz="2400" dirty="0">
                <a:latin typeface="Consolas"/>
                <a:cs typeface="Consolas"/>
              </a:rPr>
              <a:t>(SUM(</a:t>
            </a:r>
            <a:r>
              <a:rPr lang="en-US" sz="2400" dirty="0" err="1">
                <a:latin typeface="Consolas"/>
                <a:cs typeface="Consolas"/>
              </a:rPr>
              <a:t>Cantitate</a:t>
            </a:r>
            <a:r>
              <a:rPr lang="en-US" sz="2400" dirty="0">
                <a:latin typeface="Consolas"/>
                <a:cs typeface="Consolas"/>
              </a:rPr>
              <a:t> * </a:t>
            </a:r>
            <a:r>
              <a:rPr lang="en-US" sz="2400" dirty="0" err="1">
                <a:latin typeface="Consolas"/>
                <a:cs typeface="Consolas"/>
              </a:rPr>
              <a:t>PretUnit</a:t>
            </a:r>
            <a:r>
              <a:rPr lang="en-US" sz="2400" dirty="0">
                <a:latin typeface="Consolas"/>
                <a:cs typeface="Consolas"/>
              </a:rPr>
              <a:t> * (</a:t>
            </a:r>
            <a:r>
              <a:rPr lang="en-US" sz="2400" dirty="0" err="1">
                <a:latin typeface="Consolas"/>
                <a:cs typeface="Consolas"/>
              </a:rPr>
              <a:t>1+ProcTVA</a:t>
            </a:r>
            <a:r>
              <a:rPr lang="en-US" sz="2400" dirty="0">
                <a:latin typeface="Consolas"/>
                <a:cs typeface="Consolas"/>
              </a:rPr>
              <a:t>)),0)  AS</a:t>
            </a:r>
            <a:endParaRPr lang="ro-RO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400" dirty="0">
                <a:latin typeface="Consolas"/>
                <a:cs typeface="Consolas"/>
              </a:rPr>
              <a:t>		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Vinzari_Sapt</a:t>
            </a:r>
            <a:endParaRPr lang="en-US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FROM </a:t>
            </a:r>
            <a:r>
              <a:rPr lang="en-US" sz="2400" dirty="0" err="1">
                <a:latin typeface="Consolas"/>
                <a:cs typeface="Consolas"/>
              </a:rPr>
              <a:t>facturi</a:t>
            </a:r>
            <a:r>
              <a:rPr lang="en-US" sz="2400" dirty="0">
                <a:latin typeface="Consolas"/>
                <a:cs typeface="Consolas"/>
              </a:rPr>
              <a:t> f INNER JOIN </a:t>
            </a:r>
            <a:r>
              <a:rPr lang="en-US" sz="2400" dirty="0" err="1">
                <a:latin typeface="Consolas"/>
                <a:cs typeface="Consolas"/>
              </a:rPr>
              <a:t>liniifact</a:t>
            </a:r>
            <a:r>
              <a:rPr lang="en-US" sz="2400" dirty="0">
                <a:latin typeface="Consolas"/>
                <a:cs typeface="Consolas"/>
              </a:rPr>
              <a:t> lf ON </a:t>
            </a:r>
            <a:r>
              <a:rPr lang="en-US" sz="2400" dirty="0" err="1">
                <a:latin typeface="Consolas"/>
                <a:cs typeface="Consolas"/>
              </a:rPr>
              <a:t>f.Nrfact</a:t>
            </a:r>
            <a:r>
              <a:rPr lang="en-US" sz="2400" dirty="0">
                <a:latin typeface="Consolas"/>
                <a:cs typeface="Consolas"/>
              </a:rPr>
              <a:t>=</a:t>
            </a:r>
            <a:r>
              <a:rPr lang="en-US" sz="2400" dirty="0" err="1">
                <a:latin typeface="Consolas"/>
                <a:cs typeface="Consolas"/>
              </a:rPr>
              <a:t>lf.NrFact</a:t>
            </a:r>
            <a:endParaRPr lang="en-US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INNER JOIN </a:t>
            </a:r>
            <a:r>
              <a:rPr lang="en-US" sz="2400" dirty="0" err="1">
                <a:latin typeface="Consolas"/>
                <a:cs typeface="Consolas"/>
              </a:rPr>
              <a:t>produse</a:t>
            </a:r>
            <a:r>
              <a:rPr lang="en-US" sz="2400" dirty="0">
                <a:latin typeface="Consolas"/>
                <a:cs typeface="Consolas"/>
              </a:rPr>
              <a:t> p ON </a:t>
            </a:r>
            <a:endParaRPr lang="ro-RO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400" dirty="0">
                <a:latin typeface="Consolas"/>
                <a:cs typeface="Consolas"/>
              </a:rPr>
              <a:t>		</a:t>
            </a:r>
            <a:r>
              <a:rPr lang="en-US" sz="2400" dirty="0" err="1">
                <a:latin typeface="Consolas"/>
                <a:cs typeface="Consolas"/>
              </a:rPr>
              <a:t>lf.CodPr</a:t>
            </a:r>
            <a:r>
              <a:rPr lang="en-US" sz="2400" dirty="0">
                <a:latin typeface="Consolas"/>
                <a:cs typeface="Consolas"/>
              </a:rPr>
              <a:t>=</a:t>
            </a:r>
            <a:r>
              <a:rPr lang="en-US" sz="2400" dirty="0" err="1">
                <a:latin typeface="Consolas"/>
                <a:cs typeface="Consolas"/>
              </a:rPr>
              <a:t>p.CodPr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GROUP BY </a:t>
            </a:r>
            <a:endParaRPr lang="ro-RO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DATE_TRUNC</a:t>
            </a:r>
            <a:r>
              <a:rPr lang="en-US" sz="2400" dirty="0">
                <a:latin typeface="Consolas"/>
                <a:cs typeface="Consolas"/>
              </a:rPr>
              <a:t>('week',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), 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DATE_TRUNC</a:t>
            </a:r>
            <a:r>
              <a:rPr lang="en-US" sz="2400" dirty="0">
                <a:latin typeface="Consolas"/>
                <a:cs typeface="Consolas"/>
              </a:rPr>
              <a:t>('week',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) </a:t>
            </a:r>
            <a:endParaRPr lang="ro-RO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400" dirty="0">
                <a:latin typeface="Consolas"/>
                <a:cs typeface="Consolas"/>
              </a:rPr>
              <a:t>		</a:t>
            </a:r>
            <a:r>
              <a:rPr lang="en-US" sz="2400" dirty="0">
                <a:latin typeface="Consolas"/>
                <a:cs typeface="Consolas"/>
              </a:rPr>
              <a:t>+</a:t>
            </a:r>
            <a:r>
              <a:rPr lang="ro-RO" sz="2400" dirty="0"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INTERVAL '6 DAYS'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ORDER BY 1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endParaRPr lang="ro-RO" sz="2800" dirty="0">
              <a:latin typeface="Franklin Gothic Demi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0A7D2D-F602-B943-85EC-DE186AA93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616" y="4424855"/>
            <a:ext cx="3996384" cy="2211114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152400"/>
            <a:ext cx="8902700" cy="1265238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en-US">
                <a:cs typeface="Arial Unicode MS"/>
              </a:rPr>
              <a:t>Câţi dintre clienţi sunt din localitatea Iaşi şi câţi din afara Iaşului ?</a:t>
            </a:r>
            <a:r>
              <a:rPr lang="ro-RO">
                <a:cs typeface="Arial Unicode MS"/>
              </a:rPr>
              <a:t> (1)</a:t>
            </a:r>
            <a:endParaRPr lang="en-US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765300"/>
            <a:ext cx="8705088" cy="5092700"/>
          </a:xfrm>
        </p:spPr>
        <p:txBody>
          <a:bodyPr>
            <a:normAutofit fontScale="92500" lnSpcReduction="20000"/>
          </a:bodyPr>
          <a:lstStyle/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SELECT </a:t>
            </a:r>
            <a:r>
              <a:rPr lang="ro-RO" sz="2600" dirty="0">
                <a:latin typeface="Consolas"/>
                <a:cs typeface="Consolas"/>
              </a:rPr>
              <a:t>  </a:t>
            </a:r>
            <a:r>
              <a:rPr lang="en-US" sz="2600" dirty="0">
                <a:latin typeface="Consolas"/>
                <a:cs typeface="Consolas"/>
              </a:rPr>
              <a:t>CASE Loc </a:t>
            </a:r>
            <a:endParaRPr lang="ro-RO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		</a:t>
            </a:r>
            <a:r>
              <a:rPr lang="en-US" sz="2600" dirty="0">
                <a:latin typeface="Consolas"/>
                <a:cs typeface="Consolas"/>
              </a:rPr>
              <a:t>WHEN 'Iasi' THEN 'Din Iasi'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   </a:t>
            </a:r>
            <a:r>
              <a:rPr lang="ro-RO" sz="2600" dirty="0">
                <a:latin typeface="Consolas"/>
                <a:cs typeface="Consolas"/>
              </a:rPr>
              <a:t>			</a:t>
            </a:r>
            <a:r>
              <a:rPr lang="en-US" sz="2600" dirty="0">
                <a:latin typeface="Consolas"/>
                <a:cs typeface="Consolas"/>
              </a:rPr>
              <a:t>ELSE 'Din </a:t>
            </a:r>
            <a:r>
              <a:rPr lang="en-US" sz="2600" dirty="0" err="1">
                <a:latin typeface="Consolas"/>
                <a:cs typeface="Consolas"/>
              </a:rPr>
              <a:t>afara</a:t>
            </a: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en-US" sz="2600" dirty="0" err="1">
                <a:latin typeface="Consolas"/>
                <a:cs typeface="Consolas"/>
              </a:rPr>
              <a:t>Iasului</a:t>
            </a:r>
            <a:r>
              <a:rPr lang="en-US" sz="2600" dirty="0">
                <a:latin typeface="Consolas"/>
                <a:cs typeface="Consolas"/>
              </a:rPr>
              <a:t>'</a:t>
            </a:r>
            <a:r>
              <a:rPr lang="ro-RO" sz="2600" dirty="0">
                <a:latin typeface="Consolas"/>
                <a:cs typeface="Consolas"/>
              </a:rPr>
              <a:t>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	        </a:t>
            </a:r>
            <a:r>
              <a:rPr lang="en-US" sz="2600" dirty="0">
                <a:latin typeface="Consolas"/>
                <a:cs typeface="Consolas"/>
              </a:rPr>
              <a:t>END AS </a:t>
            </a:r>
            <a:r>
              <a:rPr lang="en-US" sz="2600" dirty="0" err="1">
                <a:latin typeface="Consolas"/>
                <a:cs typeface="Consolas"/>
              </a:rPr>
              <a:t>Pozitionare</a:t>
            </a:r>
            <a:r>
              <a:rPr lang="en-US" sz="2600" dirty="0">
                <a:latin typeface="Consolas"/>
                <a:cs typeface="Consolas"/>
              </a:rPr>
              <a:t>,</a:t>
            </a:r>
            <a:endParaRPr lang="ro-RO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	</a:t>
            </a:r>
            <a:r>
              <a:rPr lang="en-US" sz="2600" dirty="0">
                <a:latin typeface="Consolas"/>
                <a:cs typeface="Consolas"/>
              </a:rPr>
              <a:t>COUNT(*) AS </a:t>
            </a:r>
            <a:r>
              <a:rPr lang="en-US" sz="2600" dirty="0" err="1">
                <a:latin typeface="Consolas"/>
                <a:cs typeface="Consolas"/>
              </a:rPr>
              <a:t>NrClienti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FROM </a:t>
            </a:r>
            <a:r>
              <a:rPr lang="en-US" sz="2600" dirty="0" err="1">
                <a:latin typeface="Consolas"/>
                <a:cs typeface="Consolas"/>
              </a:rPr>
              <a:t>clienti</a:t>
            </a: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ro-RO" sz="2600" dirty="0">
                <a:latin typeface="Consolas"/>
                <a:cs typeface="Consolas"/>
              </a:rPr>
              <a:t>c </a:t>
            </a:r>
            <a:r>
              <a:rPr lang="en-US" sz="2600" dirty="0">
                <a:latin typeface="Consolas"/>
                <a:cs typeface="Consolas"/>
              </a:rPr>
              <a:t>INNER JOIN </a:t>
            </a:r>
            <a:r>
              <a:rPr lang="en-US" sz="2600" dirty="0" err="1">
                <a:latin typeface="Consolas"/>
                <a:cs typeface="Consolas"/>
              </a:rPr>
              <a:t>coduri_postale</a:t>
            </a:r>
            <a:r>
              <a:rPr lang="ro-RO" sz="2600" dirty="0">
                <a:latin typeface="Consolas"/>
                <a:cs typeface="Consolas"/>
              </a:rPr>
              <a:t> cp</a:t>
            </a:r>
            <a:r>
              <a:rPr lang="en-US" sz="2600" dirty="0">
                <a:latin typeface="Consolas"/>
                <a:cs typeface="Consolas"/>
              </a:rPr>
              <a:t> </a:t>
            </a:r>
            <a:endParaRPr lang="ro-RO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</a:t>
            </a:r>
            <a:r>
              <a:rPr lang="en-US" sz="2600" dirty="0">
                <a:latin typeface="Consolas"/>
                <a:cs typeface="Consolas"/>
              </a:rPr>
              <a:t>ON </a:t>
            </a:r>
            <a:r>
              <a:rPr lang="en-US" sz="2600" dirty="0" err="1">
                <a:latin typeface="Consolas"/>
                <a:cs typeface="Consolas"/>
              </a:rPr>
              <a:t>c.CodPost</a:t>
            </a: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ro-RO" sz="2600" dirty="0">
                <a:latin typeface="Consolas"/>
                <a:cs typeface="Consolas"/>
              </a:rPr>
              <a:t>= </a:t>
            </a:r>
            <a:r>
              <a:rPr lang="en-US" sz="2600" dirty="0" err="1">
                <a:latin typeface="Consolas"/>
                <a:cs typeface="Consolas"/>
              </a:rPr>
              <a:t>cp.CodPost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GROUP BY  CASE Loc  </a:t>
            </a:r>
            <a:endParaRPr lang="ro-RO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		      </a:t>
            </a:r>
            <a:r>
              <a:rPr lang="en-US" sz="2600" dirty="0">
                <a:latin typeface="Consolas"/>
                <a:cs typeface="Consolas"/>
              </a:rPr>
              <a:t>WHEN 'Iasi'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THEN 'Din Iasi' </a:t>
            </a:r>
            <a:r>
              <a:rPr lang="ro-RO" sz="2600" dirty="0">
                <a:latin typeface="Consolas"/>
                <a:cs typeface="Consolas"/>
              </a:rPr>
              <a:t>				      </a:t>
            </a:r>
            <a:r>
              <a:rPr lang="en-US" sz="2600" dirty="0">
                <a:latin typeface="Consolas"/>
                <a:cs typeface="Consolas"/>
              </a:rPr>
              <a:t>ELSE 'Din </a:t>
            </a:r>
            <a:r>
              <a:rPr lang="en-US" sz="2600" dirty="0" err="1">
                <a:latin typeface="Consolas"/>
                <a:cs typeface="Consolas"/>
              </a:rPr>
              <a:t>afara</a:t>
            </a: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en-US" sz="2600" dirty="0" err="1">
                <a:latin typeface="Consolas"/>
                <a:cs typeface="Consolas"/>
              </a:rPr>
              <a:t>Iasului</a:t>
            </a:r>
            <a:r>
              <a:rPr lang="en-US" sz="2600" dirty="0">
                <a:latin typeface="Consolas"/>
                <a:cs typeface="Consolas"/>
              </a:rPr>
              <a:t>' </a:t>
            </a:r>
            <a:endParaRPr lang="ro-RO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		  </a:t>
            </a:r>
            <a:r>
              <a:rPr lang="en-US" sz="2600" dirty="0">
                <a:latin typeface="Consolas"/>
                <a:cs typeface="Consolas"/>
              </a:rPr>
              <a:t>END</a:t>
            </a:r>
          </a:p>
          <a:p>
            <a:pPr>
              <a:buNone/>
            </a:pP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5" name="Oval 4"/>
          <p:cNvSpPr/>
          <p:nvPr/>
        </p:nvSpPr>
        <p:spPr>
          <a:xfrm>
            <a:off x="1486652" y="1739900"/>
            <a:ext cx="1689100" cy="4826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44700" y="2197100"/>
            <a:ext cx="1917700" cy="482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11164" y="4857464"/>
            <a:ext cx="1689100" cy="4826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13376" y="5301964"/>
            <a:ext cx="1917700" cy="482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82019"/>
      </p:ext>
    </p:extLst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7800"/>
            <a:ext cx="9144000" cy="1417638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en-US">
                <a:cs typeface="Arial Unicode MS"/>
              </a:rPr>
              <a:t>Câţi dintre clienţi sunt din localitatea Iaşi şi câţi din afara Iaşului ?</a:t>
            </a:r>
            <a:r>
              <a:rPr lang="ro-RO">
                <a:cs typeface="Arial Unicode MS"/>
              </a:rPr>
              <a:t> (2)</a:t>
            </a:r>
            <a:endParaRPr lang="en-US">
              <a:cs typeface="Arial Unicode MS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1000" y="2077602"/>
            <a:ext cx="6565899" cy="4235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1687510"/>
      </p:ext>
    </p:extLst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8900"/>
            <a:ext cx="9144000" cy="1727200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en-US" dirty="0" err="1">
                <a:cs typeface="Arial Unicode MS"/>
              </a:rPr>
              <a:t>Câţi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dintre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clienţi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sunt</a:t>
            </a:r>
            <a:r>
              <a:rPr lang="en-US" dirty="0">
                <a:cs typeface="Arial Unicode MS"/>
              </a:rPr>
              <a:t> din </a:t>
            </a:r>
            <a:r>
              <a:rPr lang="en-US" dirty="0" err="1">
                <a:cs typeface="Arial Unicode MS"/>
              </a:rPr>
              <a:t>localitatea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Iaşi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şi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câţi</a:t>
            </a:r>
            <a:r>
              <a:rPr lang="en-US" dirty="0">
                <a:cs typeface="Arial Unicode MS"/>
              </a:rPr>
              <a:t> din </a:t>
            </a:r>
            <a:r>
              <a:rPr lang="en-US" dirty="0" err="1">
                <a:cs typeface="Arial Unicode MS"/>
              </a:rPr>
              <a:t>afara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Iaşului</a:t>
            </a:r>
            <a:r>
              <a:rPr lang="en-US" dirty="0">
                <a:cs typeface="Arial Unicode MS"/>
              </a:rPr>
              <a:t> ?</a:t>
            </a:r>
            <a:r>
              <a:rPr lang="ro-RO" dirty="0">
                <a:cs typeface="Arial Unicode MS"/>
              </a:rPr>
              <a:t> (3)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524" y="1496132"/>
            <a:ext cx="8108188" cy="5143500"/>
          </a:xfrm>
        </p:spPr>
        <p:txBody>
          <a:bodyPr>
            <a:noAutofit/>
          </a:bodyPr>
          <a:lstStyle/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SELECT</a:t>
            </a:r>
            <a:r>
              <a:rPr lang="ro-RO" sz="2400" dirty="0">
                <a:latin typeface="Franklin Gothic Demi" pitchFamily="34" charset="0"/>
                <a:cs typeface="Arial" pitchFamily="34" charset="0"/>
              </a:rPr>
              <a:t> 	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24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CASE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ro-RO" sz="24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WHEN Loc = 'Iasi' THEN 'Din Iasi'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ro-RO" sz="24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ELSE 'Din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afara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Iasului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'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END AS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Pozitionare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	COUNT(*) AS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NrClienti</a:t>
            </a:r>
            <a:endParaRPr lang="en-US" sz="24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clienti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c INNER JOIN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coduri_postale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cp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ON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c.CodPost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cp.CodPost</a:t>
            </a:r>
            <a:endParaRPr lang="en-US" sz="24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GROUP BY  CASE WHEN Loc = 'Iasi' THEN 'Din Iasi'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ELSE 'Din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afara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Iasului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' END</a:t>
            </a:r>
          </a:p>
        </p:txBody>
      </p:sp>
      <p:sp>
        <p:nvSpPr>
          <p:cNvPr id="4" name="Oval 3"/>
          <p:cNvSpPr/>
          <p:nvPr/>
        </p:nvSpPr>
        <p:spPr>
          <a:xfrm>
            <a:off x="1161386" y="2033328"/>
            <a:ext cx="1295400" cy="4191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14032" y="5655860"/>
            <a:ext cx="1117600" cy="4064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51000" y="2521613"/>
            <a:ext cx="2882900" cy="482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94501" y="5646950"/>
            <a:ext cx="2882900" cy="482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05170"/>
      </p:ext>
    </p:extLst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344" y="69919"/>
            <a:ext cx="7951049" cy="1143000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ro-RO" dirty="0">
                <a:cs typeface="Arial Unicode MS"/>
              </a:rPr>
              <a:t>Grupări, </a:t>
            </a:r>
            <a:r>
              <a:rPr lang="en-US" dirty="0">
                <a:cs typeface="Arial Unicode MS"/>
              </a:rPr>
              <a:t>NULL</a:t>
            </a:r>
            <a:r>
              <a:rPr lang="ro-RO" dirty="0">
                <a:cs typeface="Arial Unicode MS"/>
              </a:rPr>
              <a:t> şi CASE </a:t>
            </a:r>
            <a:endParaRPr lang="en-US" dirty="0">
              <a:cs typeface="Arial Unicode MS"/>
            </a:endParaRP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177421" y="1014473"/>
            <a:ext cx="8966579" cy="4226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FontTx/>
              <a:buNone/>
              <a:defRPr/>
            </a:pPr>
            <a:r>
              <a:rPr lang="ro-RO" i="1" dirty="0">
                <a:latin typeface="Avenir Medium"/>
                <a:cs typeface="Avenir Medium"/>
              </a:rPr>
              <a:t>Să se afişeze câte facturi au observaţii (adică valoarea atributului Obs este nenulă) şi câte nu au </a:t>
            </a:r>
            <a:endParaRPr lang="it-IT" i="1" dirty="0">
              <a:latin typeface="Avenir Medium"/>
              <a:cs typeface="Avenir Medium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Consolas"/>
                <a:cs typeface="Consolas"/>
              </a:rPr>
              <a:t>SELECT CASE WHEN COALESCE(</a:t>
            </a:r>
            <a:r>
              <a:rPr lang="en-US" sz="2200" dirty="0" err="1">
                <a:latin typeface="Consolas"/>
                <a:cs typeface="Consolas"/>
              </a:rPr>
              <a:t>Obs</a:t>
            </a:r>
            <a:r>
              <a:rPr lang="en-US" sz="2200" dirty="0">
                <a:latin typeface="Consolas"/>
                <a:cs typeface="Consolas"/>
              </a:rPr>
              <a:t>,' ') = ' ' </a:t>
            </a:r>
            <a:endParaRPr lang="ro-RO" sz="22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</a:t>
            </a:r>
            <a:r>
              <a:rPr lang="en-US" sz="2200" dirty="0">
                <a:latin typeface="Consolas"/>
                <a:cs typeface="Consolas"/>
              </a:rPr>
              <a:t>THEN </a:t>
            </a:r>
            <a:r>
              <a:rPr lang="ro-RO" sz="220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'* </a:t>
            </a:r>
            <a:r>
              <a:rPr lang="en-US" sz="2200" dirty="0" err="1">
                <a:latin typeface="Consolas"/>
                <a:cs typeface="Consolas"/>
              </a:rPr>
              <a:t>fara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observatii</a:t>
            </a:r>
            <a:r>
              <a:rPr lang="en-US" sz="2200" dirty="0">
                <a:latin typeface="Consolas"/>
                <a:cs typeface="Consolas"/>
              </a:rPr>
              <a:t> *'</a:t>
            </a:r>
            <a:r>
              <a:rPr lang="ro-RO" sz="2200" dirty="0">
                <a:latin typeface="Consolas"/>
                <a:cs typeface="Consolas"/>
              </a:rPr>
              <a:t> 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</a:t>
            </a:r>
            <a:r>
              <a:rPr lang="en-US" sz="2200" dirty="0">
                <a:latin typeface="Consolas"/>
                <a:cs typeface="Consolas"/>
              </a:rPr>
              <a:t>ELSE </a:t>
            </a:r>
            <a:r>
              <a:rPr lang="ro-RO" sz="220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'* cu </a:t>
            </a:r>
            <a:r>
              <a:rPr lang="en-US" sz="2200" dirty="0" err="1">
                <a:latin typeface="Consolas"/>
                <a:cs typeface="Consolas"/>
              </a:rPr>
              <a:t>observatii</a:t>
            </a:r>
            <a:r>
              <a:rPr lang="en-US" sz="2200" dirty="0">
                <a:latin typeface="Consolas"/>
                <a:cs typeface="Consolas"/>
              </a:rPr>
              <a:t> *'</a:t>
            </a:r>
            <a:r>
              <a:rPr lang="ro-RO" sz="220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END </a:t>
            </a:r>
            <a:endParaRPr lang="ro-RO" sz="22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	</a:t>
            </a:r>
            <a:r>
              <a:rPr lang="en-US" sz="2200" dirty="0">
                <a:latin typeface="Consolas"/>
                <a:cs typeface="Consolas"/>
              </a:rPr>
              <a:t>AS </a:t>
            </a:r>
            <a:r>
              <a:rPr lang="en-US" sz="2200" dirty="0" err="1">
                <a:latin typeface="Consolas"/>
                <a:cs typeface="Consolas"/>
              </a:rPr>
              <a:t>Situatie</a:t>
            </a:r>
            <a:r>
              <a:rPr lang="en-US" sz="2200" dirty="0">
                <a:latin typeface="Consolas"/>
                <a:cs typeface="Consolas"/>
              </a:rPr>
              <a:t>, </a:t>
            </a:r>
            <a:r>
              <a:rPr lang="ro-RO" sz="220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COUNT(*)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Consolas"/>
                <a:cs typeface="Consolas"/>
              </a:rPr>
              <a:t>FROM </a:t>
            </a:r>
            <a:r>
              <a:rPr lang="en-US" sz="2200" dirty="0" err="1">
                <a:latin typeface="Consolas"/>
                <a:cs typeface="Consolas"/>
              </a:rPr>
              <a:t>facturi</a:t>
            </a:r>
            <a:r>
              <a:rPr lang="en-US" sz="2200" dirty="0">
                <a:latin typeface="Consolas"/>
                <a:cs typeface="Consolas"/>
              </a:rPr>
              <a:t>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Consolas"/>
                <a:cs typeface="Consolas"/>
              </a:rPr>
              <a:t>GROUP BY CASE WHEN COALESCE(</a:t>
            </a:r>
            <a:r>
              <a:rPr lang="en-US" sz="2200" dirty="0" err="1">
                <a:latin typeface="Consolas"/>
                <a:cs typeface="Consolas"/>
              </a:rPr>
              <a:t>Obs</a:t>
            </a:r>
            <a:r>
              <a:rPr lang="en-US" sz="2200" dirty="0">
                <a:latin typeface="Consolas"/>
                <a:cs typeface="Consolas"/>
              </a:rPr>
              <a:t>,' ') = ' ' </a:t>
            </a:r>
            <a:endParaRPr lang="ro-RO" sz="22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Consolas"/>
                <a:cs typeface="Consolas"/>
              </a:rPr>
              <a:t>THEN </a:t>
            </a:r>
            <a:r>
              <a:rPr lang="ro-RO" sz="220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'* </a:t>
            </a:r>
            <a:r>
              <a:rPr lang="en-US" sz="2200" dirty="0" err="1">
                <a:latin typeface="Consolas"/>
                <a:cs typeface="Consolas"/>
              </a:rPr>
              <a:t>fara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observatii</a:t>
            </a:r>
            <a:r>
              <a:rPr lang="en-US" sz="2200" dirty="0">
                <a:latin typeface="Consolas"/>
                <a:cs typeface="Consolas"/>
              </a:rPr>
              <a:t> *'</a:t>
            </a:r>
            <a:r>
              <a:rPr lang="ro-RO" sz="2200" dirty="0">
                <a:latin typeface="Consolas"/>
                <a:cs typeface="Consolas"/>
              </a:rPr>
              <a:t>   </a:t>
            </a:r>
            <a:r>
              <a:rPr lang="en-US" sz="2200" dirty="0">
                <a:latin typeface="Consolas"/>
                <a:cs typeface="Consolas"/>
              </a:rPr>
              <a:t>ELSE </a:t>
            </a:r>
            <a:r>
              <a:rPr lang="ro-RO" sz="220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'* cu </a:t>
            </a:r>
            <a:r>
              <a:rPr lang="en-US" sz="2200" dirty="0" err="1">
                <a:latin typeface="Consolas"/>
                <a:cs typeface="Consolas"/>
              </a:rPr>
              <a:t>observatii</a:t>
            </a:r>
            <a:r>
              <a:rPr lang="en-US" sz="2200" dirty="0">
                <a:latin typeface="Consolas"/>
                <a:cs typeface="Consolas"/>
              </a:rPr>
              <a:t> *'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END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endParaRPr lang="en-US" sz="2200" dirty="0">
              <a:latin typeface="Consolas"/>
              <a:cs typeface="Consolas"/>
            </a:endParaRP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4018" y="4992399"/>
            <a:ext cx="3684894" cy="1377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2732535"/>
      </p:ext>
    </p:extLst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27200"/>
            <a:ext cx="8705088" cy="5016500"/>
          </a:xfrm>
        </p:spPr>
        <p:txBody>
          <a:bodyPr>
            <a:normAutofit fontScale="77500" lnSpcReduction="20000"/>
          </a:bodyPr>
          <a:lstStyle/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SELECT CASE WHEN s.An IS NULL THEN 2011 ELSE s.An 		END AS An,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       	CASE WHEN s.Luna IS NULL THEN 5 ELSE s.Luna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			END AS Luna,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       	p.Marca, NumePren,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       	CASE WHEN SporNoapte IS NULL THEN 0 				ELSE s.SporNoapte END AS SporNoapte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FROM personal p LEFT OUTER JOIN  sporuri s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		ON p.Marca=s.Marca AND An=2013 AND Luna=5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ORDER BY NumePren, An, Luna</a:t>
            </a:r>
          </a:p>
          <a:p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25400" y="185738"/>
            <a:ext cx="9144000" cy="1143000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ro-RO" dirty="0">
                <a:cs typeface="Arial Unicode MS"/>
              </a:rPr>
              <a:t>Sporuri de noapte pe luna mai 2013 (4)</a:t>
            </a:r>
            <a:br>
              <a:rPr lang="ro-RO" dirty="0">
                <a:cs typeface="Arial Unicode MS"/>
              </a:rPr>
            </a:br>
            <a:r>
              <a:rPr lang="ro-RO" dirty="0">
                <a:cs typeface="Arial Unicode MS"/>
              </a:rPr>
              <a:t>(fără COALESCE)</a:t>
            </a:r>
            <a:endParaRPr lang="en-US" dirty="0"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918204311"/>
      </p:ext>
    </p:extLst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7000"/>
            <a:ext cx="9144000" cy="1562100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en-US" dirty="0" err="1">
                <a:cs typeface="Arial Unicode MS"/>
              </a:rPr>
              <a:t>Câţi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angajaţi</a:t>
            </a:r>
            <a:r>
              <a:rPr lang="en-US" dirty="0">
                <a:cs typeface="Arial Unicode MS"/>
              </a:rPr>
              <a:t> au </a:t>
            </a:r>
            <a:r>
              <a:rPr lang="en-US" dirty="0" err="1">
                <a:cs typeface="Arial Unicode MS"/>
              </a:rPr>
              <a:t>primit</a:t>
            </a:r>
            <a:r>
              <a:rPr lang="en-US" dirty="0">
                <a:cs typeface="Arial Unicode MS"/>
              </a:rPr>
              <a:t>, </a:t>
            </a:r>
            <a:r>
              <a:rPr lang="ro-RO" dirty="0">
                <a:cs typeface="Arial Unicode MS"/>
              </a:rPr>
              <a:t>în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iulie</a:t>
            </a:r>
            <a:r>
              <a:rPr lang="en-US" dirty="0">
                <a:cs typeface="Arial Unicode MS"/>
              </a:rPr>
              <a:t> 2013, </a:t>
            </a:r>
            <a:r>
              <a:rPr lang="en-US" dirty="0" err="1">
                <a:cs typeface="Arial Unicode MS"/>
              </a:rPr>
              <a:t>spor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pentru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condiţii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deosebite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şi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câţi</a:t>
            </a:r>
            <a:r>
              <a:rPr lang="en-US" dirty="0">
                <a:cs typeface="Arial Unicode MS"/>
              </a:rPr>
              <a:t> nu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3810000"/>
          </a:xfrm>
        </p:spPr>
        <p:txBody>
          <a:bodyPr>
            <a:normAutofit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SELECT CASE 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WHEN 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 err="1">
                <a:latin typeface="Consolas"/>
                <a:cs typeface="Consolas"/>
              </a:rPr>
              <a:t>SporCD</a:t>
            </a:r>
            <a:r>
              <a:rPr lang="en-US" sz="2600" dirty="0">
                <a:latin typeface="Consolas"/>
                <a:cs typeface="Consolas"/>
              </a:rPr>
              <a:t> &gt; 0 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THEN </a:t>
            </a:r>
            <a:endParaRPr lang="ro-RO" sz="26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</a:t>
            </a:r>
            <a:r>
              <a:rPr lang="en-US" sz="2600" dirty="0">
                <a:latin typeface="Consolas"/>
                <a:cs typeface="Consolas"/>
              </a:rPr>
              <a:t>'Au </a:t>
            </a:r>
            <a:r>
              <a:rPr lang="en-US" sz="2600" dirty="0" err="1">
                <a:latin typeface="Consolas"/>
                <a:cs typeface="Consolas"/>
              </a:rPr>
              <a:t>spor</a:t>
            </a:r>
            <a:r>
              <a:rPr lang="en-US" sz="2600" dirty="0">
                <a:latin typeface="Consolas"/>
                <a:cs typeface="Consolas"/>
              </a:rPr>
              <a:t> CD' 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ELSE 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'Nu au </a:t>
            </a:r>
            <a:r>
              <a:rPr lang="en-US" sz="2600" dirty="0" err="1">
                <a:latin typeface="Consolas"/>
                <a:cs typeface="Consolas"/>
              </a:rPr>
              <a:t>spor</a:t>
            </a:r>
            <a:r>
              <a:rPr lang="en-US" sz="2600" dirty="0">
                <a:latin typeface="Consolas"/>
                <a:cs typeface="Consolas"/>
              </a:rPr>
              <a:t> CD' 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END AS "</a:t>
            </a:r>
            <a:r>
              <a:rPr lang="en-US" sz="2600" dirty="0" err="1">
                <a:latin typeface="Consolas"/>
                <a:cs typeface="Consolas"/>
              </a:rPr>
              <a:t>Situatie</a:t>
            </a:r>
            <a:r>
              <a:rPr lang="en-US" sz="2600" dirty="0">
                <a:latin typeface="Consolas"/>
                <a:cs typeface="Consolas"/>
              </a:rPr>
              <a:t>", COUNT(*) AS Nr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FROM </a:t>
            </a:r>
            <a:r>
              <a:rPr lang="en-US" sz="2600" dirty="0" err="1">
                <a:latin typeface="Consolas"/>
                <a:cs typeface="Consolas"/>
              </a:rPr>
              <a:t>sporuri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WHERE An=201</a:t>
            </a:r>
            <a:r>
              <a:rPr lang="ro-RO" sz="2600" dirty="0">
                <a:latin typeface="Consolas"/>
                <a:cs typeface="Consolas"/>
              </a:rPr>
              <a:t>3</a:t>
            </a:r>
            <a:r>
              <a:rPr lang="en-US" sz="2600" dirty="0">
                <a:latin typeface="Consolas"/>
                <a:cs typeface="Consolas"/>
              </a:rPr>
              <a:t> AND Luna=7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GROUP BY  CASE WHEN </a:t>
            </a:r>
            <a:r>
              <a:rPr lang="en-US" sz="2600" dirty="0" err="1">
                <a:latin typeface="Consolas"/>
                <a:cs typeface="Consolas"/>
              </a:rPr>
              <a:t>SporCD</a:t>
            </a:r>
            <a:r>
              <a:rPr lang="en-US" sz="2600" dirty="0">
                <a:latin typeface="Consolas"/>
                <a:cs typeface="Consolas"/>
              </a:rPr>
              <a:t> &gt; 0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THEN </a:t>
            </a:r>
            <a:endParaRPr lang="ro-RO" sz="26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</a:t>
            </a:r>
            <a:r>
              <a:rPr lang="en-US" sz="2600" dirty="0">
                <a:latin typeface="Consolas"/>
                <a:cs typeface="Consolas"/>
              </a:rPr>
              <a:t>'Au </a:t>
            </a:r>
            <a:r>
              <a:rPr lang="en-US" sz="2600" dirty="0" err="1">
                <a:latin typeface="Consolas"/>
                <a:cs typeface="Consolas"/>
              </a:rPr>
              <a:t>spor</a:t>
            </a:r>
            <a:r>
              <a:rPr lang="en-US" sz="2600" dirty="0">
                <a:latin typeface="Consolas"/>
                <a:cs typeface="Consolas"/>
              </a:rPr>
              <a:t> CD' ELSE 'Nu au </a:t>
            </a:r>
            <a:r>
              <a:rPr lang="en-US" sz="2600" dirty="0" err="1">
                <a:latin typeface="Consolas"/>
                <a:cs typeface="Consolas"/>
              </a:rPr>
              <a:t>spor</a:t>
            </a:r>
            <a:r>
              <a:rPr lang="en-US" sz="2600" dirty="0">
                <a:latin typeface="Consolas"/>
                <a:cs typeface="Consolas"/>
              </a:rPr>
              <a:t> CD' END</a:t>
            </a:r>
          </a:p>
          <a:p>
            <a:pPr>
              <a:buNone/>
            </a:pPr>
            <a:endParaRPr lang="en-US" sz="3000" b="1" dirty="0">
              <a:latin typeface="Consolas"/>
              <a:cs typeface="Consolas"/>
            </a:endParaRPr>
          </a:p>
          <a:p>
            <a:pPr>
              <a:buNone/>
            </a:pPr>
            <a:endParaRPr lang="en-US" sz="3000" b="1" dirty="0">
              <a:latin typeface="Consolas"/>
              <a:cs typeface="Consolas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674" y="5168899"/>
            <a:ext cx="3203974" cy="1485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3648441"/>
      </p:ext>
    </p:extLst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25636" cy="1485877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ro-RO" dirty="0">
                <a:cs typeface="Arial Unicode MS"/>
              </a:rPr>
              <a:t>Care este valoarea vânzărilor din fiecare zi a săptămânii (I) ? 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317979"/>
            <a:ext cx="9144000" cy="5396238"/>
          </a:xfrm>
        </p:spPr>
        <p:txBody>
          <a:bodyPr>
            <a:noAutofit/>
          </a:bodyPr>
          <a:lstStyle/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SELECT TO_CHAR(DataFact, 'day') AS Zi_Saptamina,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	SUM(Cantitate * PretUnit * (1+ProcTVA)) AS Vinzari_Zi_Sapt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FROM facturi f INNER JOIN liniifact lf ON f.Nrfact=lf.NrFact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	</a:t>
            </a:r>
            <a:r>
              <a:rPr lang="ro-RO" sz="1700" dirty="0">
                <a:latin typeface="Consolas"/>
                <a:cs typeface="Consolas"/>
              </a:rPr>
              <a:t>		</a:t>
            </a:r>
            <a:r>
              <a:rPr lang="vi-VN" sz="1700" dirty="0">
                <a:latin typeface="Consolas"/>
                <a:cs typeface="Consolas"/>
              </a:rPr>
              <a:t>INNER JOIN produse p ON lf.CodPr=p.CodPr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GROUP BY TO_CHAR(DataFact, 'day')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ORDER BY </a:t>
            </a:r>
            <a:r>
              <a:rPr lang="ro-RO" sz="1700" dirty="0">
                <a:latin typeface="Consolas"/>
                <a:cs typeface="Consolas"/>
              </a:rPr>
              <a:t>	</a:t>
            </a:r>
            <a:r>
              <a:rPr lang="vi-VN" sz="1700" dirty="0">
                <a:latin typeface="Consolas"/>
                <a:cs typeface="Consolas"/>
              </a:rPr>
              <a:t>CASE 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WHEN RTRIM(TO_CHAR(DataFact, 'day')) IN ('luni', 'monday') THEN 1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WHEN RTRIM(TO_CHAR(DataFact, 'day')) IN ('marţi', 'tuesday') THEN 2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WHEN RTRIM(TO_CHAR(DataFact, 'day')) IN ('miercuri', 'wednesday') THEN 3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WHEN RTRIM(TO_CHAR(DataFact, 'day')) IN ('joi', 'thursday') THEN 4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WHEN RTRIM(TO_CHAR(DataFact, 'day')) IN ('vineri', 'friday') THEN 5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WHEN RTRIM(TO_CHAR(DataFact, 'day')) IN ('sâmbătă', 'saturday') THEN 6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WHEN RTRIM(TO_CHAR(DataFact, 'day')) IN ('duminică', 'sunday') THEN 7  END</a:t>
            </a:r>
          </a:p>
          <a:p>
            <a:pPr>
              <a:buNone/>
            </a:pPr>
            <a:endParaRPr lang="en-US" sz="17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03725288"/>
      </p:ext>
    </p:extLst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68" y="95536"/>
            <a:ext cx="8925636" cy="1143000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ro-RO" dirty="0">
                <a:cs typeface="Arial Unicode MS"/>
              </a:rPr>
              <a:t>Care este valoarea vânzărilor din fiecare zi a săptămânii (II) ? </a:t>
            </a:r>
            <a:endParaRPr lang="en-US" dirty="0">
              <a:cs typeface="Arial Unicode M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9898D-124A-4F47-8BB3-E6E6C8599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168" y="1912226"/>
            <a:ext cx="4319314" cy="411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40846"/>
      </p:ext>
    </p:extLst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en-US" dirty="0" err="1"/>
              <a:t>Clauza</a:t>
            </a:r>
            <a:r>
              <a:rPr lang="en-US" dirty="0"/>
              <a:t> HAVING</a:t>
            </a:r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3572" y="1547664"/>
            <a:ext cx="9070428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640A8B-82FF-3740-8CEC-9BA4A6D1829E}"/>
              </a:ext>
            </a:extLst>
          </p:cNvPr>
          <p:cNvSpPr/>
          <p:nvPr/>
        </p:nvSpPr>
        <p:spPr>
          <a:xfrm>
            <a:off x="1066800" y="2995035"/>
            <a:ext cx="7620000" cy="1341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2"/>
              </a:rPr>
              <a:t>http://www.postgresqltutorial.com/postgresql-having/</a:t>
            </a:r>
            <a:endParaRPr lang="ro-RO" dirty="0"/>
          </a:p>
          <a:p>
            <a:pPr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64220869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84138"/>
            <a:ext cx="86741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ia</a:t>
            </a:r>
            <a:r>
              <a:rPr lang="en-US" dirty="0"/>
              <a:t> COUNT</a:t>
            </a:r>
            <a:r>
              <a:rPr lang="ro-RO" dirty="0"/>
              <a:t> (</a:t>
            </a:r>
            <a:r>
              <a:rPr lang="en-US" dirty="0"/>
              <a:t>2</a:t>
            </a:r>
            <a:r>
              <a:rPr lang="ro-RO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400" y="1110016"/>
            <a:ext cx="7892288" cy="2552700"/>
          </a:xfrm>
        </p:spPr>
        <p:txBody>
          <a:bodyPr/>
          <a:lstStyle/>
          <a:p>
            <a:r>
              <a:rPr lang="ro-RO" i="1" dirty="0"/>
              <a:t>Câte linii are produsul cartezian al tabelelor FACTURI şi LINIIFACT ?</a:t>
            </a:r>
            <a:endParaRPr lang="en-US" i="1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SELECT COUNT(*) </a:t>
            </a:r>
            <a:endParaRPr lang="en-US" sz="31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FROM facturi CROSS JOIN liniifact</a:t>
            </a:r>
            <a:endParaRPr lang="en-US" sz="3100" dirty="0">
              <a:latin typeface="Consolas"/>
              <a:cs typeface="Consola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5100" y="3638221"/>
            <a:ext cx="4597400" cy="3003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0" y="114300"/>
            <a:ext cx="7854188" cy="12954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Clauza</a:t>
            </a:r>
            <a:r>
              <a:rPr lang="en-US" dirty="0"/>
              <a:t> HAVING (1)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7772400" cy="49530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i="1" dirty="0">
                <a:cs typeface="Times New Roman" pitchFamily="18" charset="0"/>
              </a:rPr>
              <a:t>Care </a:t>
            </a:r>
            <a:r>
              <a:rPr lang="en-US" i="1" dirty="0" err="1">
                <a:cs typeface="Times New Roman" pitchFamily="18" charset="0"/>
              </a:rPr>
              <a:t>sunt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zilele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în</a:t>
            </a:r>
            <a:r>
              <a:rPr lang="en-US" i="1" dirty="0">
                <a:cs typeface="Times New Roman" pitchFamily="18" charset="0"/>
              </a:rPr>
              <a:t> care s-au </a:t>
            </a:r>
            <a:r>
              <a:rPr lang="en-US" i="1" dirty="0" err="1">
                <a:cs typeface="Times New Roman" pitchFamily="18" charset="0"/>
              </a:rPr>
              <a:t>întocmit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cel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puţin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trei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facturi</a:t>
            </a:r>
            <a:r>
              <a:rPr lang="en-US" i="1" dirty="0">
                <a:cs typeface="Times New Roman" pitchFamily="18" charset="0"/>
              </a:rPr>
              <a:t> ?</a:t>
            </a:r>
            <a:endParaRPr lang="en-US" dirty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1000" dirty="0">
                <a:cs typeface="Times New Roman" pitchFamily="18" charset="0"/>
              </a:rPr>
              <a:t> 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SELECT DataFact AS "Zi", 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</a:t>
            </a:r>
            <a:r>
              <a:rPr lang="ro-RO" sz="3000" dirty="0">
                <a:latin typeface="Consolas"/>
                <a:cs typeface="Consolas"/>
              </a:rPr>
              <a:t>COUNT(*) AS "Numar facturi"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FROM facturi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GROUP BY DataFact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HAVING COUNT(*) &gt;= 3</a:t>
            </a:r>
            <a:endParaRPr lang="en-US" sz="3000" dirty="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E9D966F-7E66-3943-BAA7-A339FFDDA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760" y="4248275"/>
            <a:ext cx="2908300" cy="1485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C8F95C-94EE-F048-BED6-951C498A35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2574193"/>
            <a:ext cx="2586135" cy="4282966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016000" y="50800"/>
            <a:ext cx="7854188" cy="9525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eaLnBrk="1" latinLnBrk="0" hangingPunct="1">
              <a:spcBef>
                <a:spcPct val="0"/>
              </a:spcBef>
              <a:buNone/>
              <a:defRPr kumimoji="0" sz="3600" b="1" i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defRPr>
            </a:lvl1pPr>
            <a:extLst/>
          </a:lstStyle>
          <a:p>
            <a:r>
              <a:rPr lang="en-US" dirty="0" err="1"/>
              <a:t>Clauza</a:t>
            </a:r>
            <a:r>
              <a:rPr lang="en-US" dirty="0"/>
              <a:t> HAVING (2)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7000" y="813618"/>
            <a:ext cx="4711700" cy="1659909"/>
          </a:xfrm>
          <a:prstGeom prst="rect">
            <a:avLst/>
          </a:prstGeom>
        </p:spPr>
        <p:txBody>
          <a:bodyPr/>
          <a:lstStyle/>
          <a:p>
            <a:pPr marL="365760" marR="0" lvl="0" indent="-283464" algn="l" defTabSz="9144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tabLst/>
              <a:defRPr/>
            </a:pPr>
            <a:r>
              <a:rPr lang="en-US" sz="2200" dirty="0">
                <a:latin typeface="Consolas"/>
                <a:cs typeface="Consolas"/>
              </a:rPr>
              <a:t>SELECT </a:t>
            </a:r>
            <a:r>
              <a:rPr lang="en-US" sz="2200" dirty="0" err="1">
                <a:latin typeface="Consolas"/>
                <a:cs typeface="Consolas"/>
              </a:rPr>
              <a:t>DataFact</a:t>
            </a:r>
            <a:r>
              <a:rPr lang="en-US" sz="2200" dirty="0">
                <a:latin typeface="Consolas"/>
                <a:cs typeface="Consolas"/>
              </a:rPr>
              <a:t> AS "</a:t>
            </a:r>
            <a:r>
              <a:rPr lang="en-US" sz="2200" dirty="0" err="1">
                <a:latin typeface="Consolas"/>
                <a:cs typeface="Consolas"/>
              </a:rPr>
              <a:t>Zi</a:t>
            </a:r>
            <a:r>
              <a:rPr lang="en-US" sz="2200" dirty="0">
                <a:latin typeface="Consolas"/>
                <a:cs typeface="Consolas"/>
              </a:rPr>
              <a:t>", COUNT(*) AS "</a:t>
            </a:r>
            <a:r>
              <a:rPr lang="en-US" sz="2200" dirty="0" err="1">
                <a:latin typeface="Consolas"/>
                <a:cs typeface="Consolas"/>
              </a:rPr>
              <a:t>Numar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facturi</a:t>
            </a:r>
            <a:r>
              <a:rPr lang="en-US" sz="2200" dirty="0">
                <a:latin typeface="Consolas"/>
                <a:cs typeface="Consolas"/>
              </a:rPr>
              <a:t>"  FROM </a:t>
            </a:r>
            <a:r>
              <a:rPr lang="en-US" sz="2200" dirty="0" err="1">
                <a:latin typeface="Consolas"/>
                <a:cs typeface="Consolas"/>
              </a:rPr>
              <a:t>facturi</a:t>
            </a:r>
            <a:endParaRPr lang="en-US" sz="2200" dirty="0">
              <a:latin typeface="Consolas"/>
              <a:cs typeface="Consolas"/>
            </a:endParaRPr>
          </a:p>
          <a:p>
            <a:pPr marL="365760" marR="0" lvl="0" indent="-283464" algn="l" defTabSz="9144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tabLst/>
              <a:defRPr/>
            </a:pPr>
            <a:r>
              <a:rPr lang="en-US" sz="2200" dirty="0">
                <a:latin typeface="Consolas"/>
                <a:cs typeface="Consolas"/>
              </a:rPr>
              <a:t>GROUP BY </a:t>
            </a:r>
            <a:r>
              <a:rPr lang="en-US" sz="2200" dirty="0" err="1">
                <a:latin typeface="Consolas"/>
                <a:cs typeface="Consolas"/>
              </a:rPr>
              <a:t>DataFact</a:t>
            </a:r>
            <a:endParaRPr lang="en-US" sz="2200" dirty="0">
              <a:latin typeface="Consolas"/>
              <a:cs typeface="Consola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060860" y="952464"/>
            <a:ext cx="4356100" cy="2918766"/>
          </a:xfrm>
          <a:prstGeom prst="rect">
            <a:avLst/>
          </a:prstGeom>
        </p:spPr>
        <p:txBody>
          <a:bodyPr/>
          <a:lstStyle/>
          <a:p>
            <a:pPr marL="365760" indent="-283464" algn="l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SELECT DataFact AS "Zi", </a:t>
            </a:r>
            <a:endParaRPr lang="en-US" sz="2200" dirty="0">
              <a:latin typeface="Consolas"/>
              <a:cs typeface="Consolas"/>
            </a:endParaRPr>
          </a:p>
          <a:p>
            <a:pPr marL="365760" indent="-283464" algn="l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Consolas"/>
                <a:cs typeface="Consolas"/>
              </a:rPr>
              <a:t>	</a:t>
            </a:r>
            <a:r>
              <a:rPr lang="ro-RO" sz="2200" dirty="0">
                <a:latin typeface="Consolas"/>
                <a:cs typeface="Consolas"/>
              </a:rPr>
              <a:t>COUNT(*) AS "Numar facturi"</a:t>
            </a:r>
            <a:endParaRPr lang="en-US" sz="2200" dirty="0">
              <a:latin typeface="Consolas"/>
              <a:cs typeface="Consolas"/>
            </a:endParaRPr>
          </a:p>
          <a:p>
            <a:pPr marL="365760" indent="-283464" algn="l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FROM facturi</a:t>
            </a:r>
            <a:endParaRPr lang="en-US" sz="2200" dirty="0">
              <a:latin typeface="Consolas"/>
              <a:cs typeface="Consolas"/>
            </a:endParaRPr>
          </a:p>
          <a:p>
            <a:pPr marL="365760" indent="-283464" algn="l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GROUP BY DataFact</a:t>
            </a:r>
            <a:endParaRPr lang="en-US" sz="2200" dirty="0">
              <a:latin typeface="Consolas"/>
              <a:cs typeface="Consolas"/>
            </a:endParaRPr>
          </a:p>
          <a:p>
            <a:pPr marL="365760" indent="-283464" algn="l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Consolas"/>
                <a:cs typeface="Consolas"/>
              </a:rPr>
              <a:t>HAVING COUNT(*) &gt;= 3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1776248" y="4715676"/>
            <a:ext cx="4019022" cy="2335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1776248" y="5214418"/>
            <a:ext cx="4008512" cy="2088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1776248" y="5564364"/>
            <a:ext cx="3941694" cy="8784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776" y="28974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Clauza HAVING (3)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63666" y="1292367"/>
            <a:ext cx="8280334" cy="556563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i="1" dirty="0">
                <a:cs typeface="Avenir Medium"/>
              </a:rPr>
              <a:t>În ce zile s-au emis mai multe facturi decât pe 2 august 2013?</a:t>
            </a:r>
            <a:endParaRPr lang="en-US" sz="2800" dirty="0">
              <a:cs typeface="Avenir Medium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dirty="0">
                <a:cs typeface="Avenir Medium"/>
              </a:rPr>
              <a:t>V</a:t>
            </a:r>
            <a:r>
              <a:rPr lang="ro-RO" dirty="0">
                <a:cs typeface="Avenir Medium"/>
              </a:rPr>
              <a:t>ezi tutorialul video de la adresa: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dirty="0">
                <a:cs typeface="Avenir Medium"/>
                <a:hlinkClick r:id="rId2"/>
              </a:rPr>
              <a:t>https://1drv.ms/i/s!AgPvmBEDzTOSwSL2poBigPknAOkC</a:t>
            </a:r>
            <a:endParaRPr lang="ro-RO" dirty="0">
              <a:cs typeface="Avenir Medium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endParaRPr lang="ro-RO" dirty="0">
              <a:cs typeface="Avenir Medium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endParaRPr lang="ro-RO" dirty="0">
              <a:cs typeface="Avenir Medium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endParaRPr lang="ro-RO" sz="2800" dirty="0">
              <a:latin typeface="Franklin Gothic Dem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048257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0"/>
            <a:ext cx="7828788" cy="12398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ia</a:t>
            </a:r>
            <a:r>
              <a:rPr lang="en-US" dirty="0"/>
              <a:t> COUNT</a:t>
            </a:r>
            <a:r>
              <a:rPr lang="ro-RO" dirty="0"/>
              <a:t> (</a:t>
            </a:r>
            <a:r>
              <a:rPr lang="en-US" dirty="0"/>
              <a:t>3</a:t>
            </a:r>
            <a:r>
              <a:rPr lang="ro-RO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300" y="1447800"/>
            <a:ext cx="7930388" cy="2717800"/>
          </a:xfrm>
        </p:spPr>
        <p:txBody>
          <a:bodyPr/>
          <a:lstStyle/>
          <a:p>
            <a:r>
              <a:rPr lang="ro-RO" i="1" dirty="0"/>
              <a:t>Pentru câţi clienţi se cunoaşte adresa ?</a:t>
            </a:r>
            <a:endParaRPr lang="en-US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SELECT COUNT (Adresa) AS NrClienti_cu_adresa_cunoscuta </a:t>
            </a:r>
            <a:endParaRPr lang="en-US" sz="31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FROM clienti</a:t>
            </a:r>
            <a:endParaRPr lang="en-US" sz="3100" dirty="0">
              <a:latin typeface="Consolas"/>
              <a:cs typeface="Consolas"/>
            </a:endParaRPr>
          </a:p>
          <a:p>
            <a:endParaRPr lang="en-US" dirty="0"/>
          </a:p>
        </p:txBody>
      </p:sp>
      <p:pic>
        <p:nvPicPr>
          <p:cNvPr id="3074" name="Picture 2" descr="C:\Users\Marin\AppData\Local\Temp\SNAGHTML1b9351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1000" y="3754202"/>
            <a:ext cx="6939314" cy="2710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50800"/>
            <a:ext cx="8374888" cy="12398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ia</a:t>
            </a:r>
            <a:r>
              <a:rPr lang="en-US" dirty="0"/>
              <a:t> COUNT</a:t>
            </a:r>
            <a:r>
              <a:rPr lang="ro-RO" dirty="0"/>
              <a:t> (</a:t>
            </a:r>
            <a:r>
              <a:rPr lang="en-US" dirty="0"/>
              <a:t>4</a:t>
            </a:r>
            <a:r>
              <a:rPr lang="ro-RO" dirty="0"/>
              <a:t>)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767255" y="1587499"/>
            <a:ext cx="8376745" cy="507975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600" i="1" dirty="0" err="1">
                <a:cs typeface="Times New Roman" pitchFamily="18" charset="0"/>
              </a:rPr>
              <a:t>Câte</a:t>
            </a:r>
            <a:r>
              <a:rPr lang="en-US" sz="2600" i="1" dirty="0">
                <a:cs typeface="Times New Roman" pitchFamily="18" charset="0"/>
              </a:rPr>
              <a:t> </a:t>
            </a:r>
            <a:r>
              <a:rPr lang="en-US" sz="2600" i="1" dirty="0" err="1">
                <a:cs typeface="Times New Roman" pitchFamily="18" charset="0"/>
              </a:rPr>
              <a:t>facturi</a:t>
            </a:r>
            <a:r>
              <a:rPr lang="en-US" sz="2600" i="1" dirty="0">
                <a:cs typeface="Times New Roman" pitchFamily="18" charset="0"/>
              </a:rPr>
              <a:t> au </a:t>
            </a:r>
            <a:r>
              <a:rPr lang="en-US" sz="2600" i="1" dirty="0" err="1">
                <a:cs typeface="Times New Roman" pitchFamily="18" charset="0"/>
              </a:rPr>
              <a:t>fost</a:t>
            </a:r>
            <a:r>
              <a:rPr lang="en-US" sz="2600" i="1" dirty="0">
                <a:cs typeface="Times New Roman" pitchFamily="18" charset="0"/>
              </a:rPr>
              <a:t> </a:t>
            </a:r>
            <a:r>
              <a:rPr lang="en-US" sz="2600" i="1" dirty="0" err="1">
                <a:cs typeface="Times New Roman" pitchFamily="18" charset="0"/>
              </a:rPr>
              <a:t>emise</a:t>
            </a:r>
            <a:r>
              <a:rPr lang="en-US" sz="2600" i="1" dirty="0">
                <a:cs typeface="Times New Roman" pitchFamily="18" charset="0"/>
              </a:rPr>
              <a:t> </a:t>
            </a:r>
            <a:r>
              <a:rPr lang="en-US" sz="2600" i="1" dirty="0" err="1">
                <a:cs typeface="Times New Roman" pitchFamily="18" charset="0"/>
              </a:rPr>
              <a:t>clienţilor</a:t>
            </a:r>
            <a:r>
              <a:rPr lang="en-US" sz="2600" i="1" dirty="0">
                <a:cs typeface="Times New Roman" pitchFamily="18" charset="0"/>
              </a:rPr>
              <a:t> din </a:t>
            </a:r>
            <a:r>
              <a:rPr lang="en-US" sz="2600" i="1" dirty="0" err="1">
                <a:cs typeface="Times New Roman" pitchFamily="18" charset="0"/>
              </a:rPr>
              <a:t>judeţul</a:t>
            </a:r>
            <a:r>
              <a:rPr lang="en-US" sz="2600" i="1" dirty="0">
                <a:cs typeface="Times New Roman" pitchFamily="18" charset="0"/>
              </a:rPr>
              <a:t> </a:t>
            </a:r>
            <a:r>
              <a:rPr lang="en-US" sz="2600" i="1" dirty="0" err="1">
                <a:cs typeface="Times New Roman" pitchFamily="18" charset="0"/>
              </a:rPr>
              <a:t>Vaslui</a:t>
            </a:r>
            <a:r>
              <a:rPr lang="en-US" sz="2600" i="1" dirty="0">
                <a:cs typeface="Times New Roman" pitchFamily="18" charset="0"/>
              </a:rPr>
              <a:t> ?</a:t>
            </a:r>
            <a:r>
              <a:rPr lang="en-US" sz="2600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ro-RO" sz="2400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SELECT COUNT(</a:t>
            </a:r>
            <a:r>
              <a:rPr lang="ro-RO" sz="3100" dirty="0" err="1">
                <a:latin typeface="Consolas"/>
                <a:cs typeface="Consolas"/>
              </a:rPr>
              <a:t>NrFact</a:t>
            </a:r>
            <a:r>
              <a:rPr lang="ro-RO" sz="3100" dirty="0">
                <a:latin typeface="Consolas"/>
                <a:cs typeface="Consolas"/>
              </a:rPr>
              <a:t>) AS </a:t>
            </a:r>
            <a:r>
              <a:rPr lang="ro-RO" sz="3100" dirty="0" err="1">
                <a:latin typeface="Consolas"/>
                <a:cs typeface="Consolas"/>
              </a:rPr>
              <a:t>NrFacturi</a:t>
            </a:r>
            <a:r>
              <a:rPr lang="ro-RO" sz="31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FROM facturi f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  	NATURAL JOIN </a:t>
            </a:r>
            <a:r>
              <a:rPr lang="ro-RO" sz="3100" dirty="0" err="1">
                <a:latin typeface="Consolas"/>
                <a:cs typeface="Consolas"/>
              </a:rPr>
              <a:t>clienti</a:t>
            </a:r>
            <a:r>
              <a:rPr lang="ro-RO" sz="31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  	NATURAL JOIN </a:t>
            </a:r>
            <a:r>
              <a:rPr lang="ro-RO" sz="3100" dirty="0" err="1">
                <a:latin typeface="Consolas"/>
                <a:cs typeface="Consolas"/>
              </a:rPr>
              <a:t>coduri_postale</a:t>
            </a:r>
            <a:r>
              <a:rPr lang="ro-RO" sz="31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  	NATURAL JOIN </a:t>
            </a:r>
            <a:r>
              <a:rPr lang="ro-RO" sz="3100" dirty="0" err="1">
                <a:latin typeface="Consolas"/>
                <a:cs typeface="Consolas"/>
              </a:rPr>
              <a:t>judete</a:t>
            </a:r>
            <a:r>
              <a:rPr lang="ro-RO" sz="3100" dirty="0">
                <a:latin typeface="Consolas"/>
                <a:cs typeface="Consolas"/>
              </a:rPr>
              <a:t> j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WHERE </a:t>
            </a:r>
            <a:r>
              <a:rPr lang="ro-RO" sz="3100" dirty="0" err="1">
                <a:latin typeface="Consolas"/>
                <a:cs typeface="Consolas"/>
              </a:rPr>
              <a:t>Judet</a:t>
            </a:r>
            <a:r>
              <a:rPr lang="ro-RO" sz="3100" dirty="0">
                <a:latin typeface="Consolas"/>
                <a:cs typeface="Consolas"/>
              </a:rPr>
              <a:t>='Vaslui'</a:t>
            </a:r>
          </a:p>
          <a:p>
            <a:pPr fontAlgn="base">
              <a:spcAft>
                <a:spcPct val="0"/>
              </a:spcAft>
              <a:buNone/>
              <a:defRPr/>
            </a:pPr>
            <a:endParaRPr lang="ro-RO" sz="3100" dirty="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908" y="25400"/>
            <a:ext cx="7498080" cy="12525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ia</a:t>
            </a:r>
            <a:r>
              <a:rPr lang="en-US" dirty="0"/>
              <a:t> COUNT</a:t>
            </a:r>
            <a:r>
              <a:rPr lang="ro-RO" dirty="0"/>
              <a:t> (</a:t>
            </a:r>
            <a:r>
              <a:rPr lang="en-US" dirty="0" err="1"/>
              <a:t>5</a:t>
            </a:r>
            <a:r>
              <a:rPr lang="ro-RO" dirty="0"/>
              <a:t>)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889000" y="1562100"/>
            <a:ext cx="8374888" cy="4851400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Tx/>
              <a:buNone/>
            </a:pPr>
            <a:r>
              <a:rPr lang="ro-RO" sz="2800" i="1" dirty="0"/>
              <a:t>În c</a:t>
            </a:r>
            <a:r>
              <a:rPr lang="en-US" sz="2800" i="1" dirty="0" err="1"/>
              <a:t>âte</a:t>
            </a:r>
            <a:r>
              <a:rPr lang="en-US" sz="2800" i="1" dirty="0"/>
              <a:t> </a:t>
            </a:r>
            <a:r>
              <a:rPr lang="ro-RO" sz="2800" i="1" dirty="0"/>
              <a:t>zile s-au înregistrat vânzări</a:t>
            </a:r>
            <a:r>
              <a:rPr lang="en-US" sz="2800" i="1" dirty="0"/>
              <a:t> ?</a:t>
            </a:r>
          </a:p>
          <a:p>
            <a:pPr algn="just" eaLnBrk="1" hangingPunct="1">
              <a:buFontTx/>
              <a:buNone/>
            </a:pPr>
            <a:endParaRPr lang="en-US" sz="1600" dirty="0">
              <a:cs typeface="Times New Roman" pitchFamily="18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100" dirty="0">
                <a:latin typeface="Consolas"/>
                <a:cs typeface="Consolas"/>
              </a:rPr>
              <a:t>SELECT COUNT(</a:t>
            </a:r>
            <a:r>
              <a:rPr lang="en-US" sz="3100" dirty="0" err="1">
                <a:latin typeface="Consolas"/>
                <a:cs typeface="Consolas"/>
              </a:rPr>
              <a:t>DataFact</a:t>
            </a:r>
            <a:r>
              <a:rPr lang="en-US" sz="3100" dirty="0">
                <a:latin typeface="Consolas"/>
                <a:cs typeface="Consolas"/>
              </a:rPr>
              <a:t>) AS </a:t>
            </a:r>
            <a:r>
              <a:rPr lang="en-US" sz="3100" dirty="0" err="1">
                <a:latin typeface="Consolas"/>
                <a:cs typeface="Consolas"/>
              </a:rPr>
              <a:t>NrZileVnz_Gresit</a:t>
            </a:r>
            <a:r>
              <a:rPr lang="en-US" sz="31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100" dirty="0">
                <a:latin typeface="Consolas"/>
                <a:cs typeface="Consolas"/>
              </a:rPr>
              <a:t>FROM </a:t>
            </a:r>
            <a:r>
              <a:rPr lang="en-US" sz="3100" dirty="0" err="1">
                <a:latin typeface="Consolas"/>
                <a:cs typeface="Consolas"/>
              </a:rPr>
              <a:t>facturi</a:t>
            </a:r>
            <a:endParaRPr lang="en-US" sz="3100" dirty="0">
              <a:latin typeface="Consolas"/>
              <a:cs typeface="Consolas"/>
            </a:endParaRPr>
          </a:p>
          <a:p>
            <a:pPr eaLnBrk="1" hangingPunct="1">
              <a:buFontTx/>
              <a:buNone/>
            </a:pPr>
            <a:endParaRPr lang="en-US" sz="1400" dirty="0">
              <a:latin typeface="Arial" charset="0"/>
            </a:endParaRPr>
          </a:p>
          <a:p>
            <a:pPr eaLnBrk="1" hangingPunct="1">
              <a:buFontTx/>
              <a:buNone/>
            </a:pPr>
            <a:endParaRPr lang="en-US" sz="1400" dirty="0">
              <a:latin typeface="Arial" charset="0"/>
            </a:endParaRPr>
          </a:p>
          <a:p>
            <a:pPr eaLnBrk="1" hangingPunct="1">
              <a:buFontTx/>
              <a:buNone/>
            </a:pPr>
            <a:endParaRPr lang="ro-RO" sz="1400" dirty="0">
              <a:latin typeface="Arial" charset="0"/>
            </a:endParaRPr>
          </a:p>
          <a:p>
            <a:pPr eaLnBrk="1" hangingPunct="1">
              <a:buFontTx/>
              <a:buNone/>
            </a:pPr>
            <a:endParaRPr lang="en-US" sz="1400" dirty="0">
              <a:latin typeface="Arial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100" dirty="0">
                <a:latin typeface="Consolas"/>
                <a:cs typeface="Consolas"/>
              </a:rPr>
              <a:t>SELECT COUNT(DISTINCT </a:t>
            </a:r>
            <a:r>
              <a:rPr lang="en-US" sz="3100" dirty="0" err="1">
                <a:latin typeface="Consolas"/>
                <a:cs typeface="Consolas"/>
              </a:rPr>
              <a:t>DataFact</a:t>
            </a:r>
            <a:r>
              <a:rPr lang="en-US" sz="3100" dirty="0">
                <a:latin typeface="Consolas"/>
                <a:cs typeface="Consolas"/>
              </a:rPr>
              <a:t>) AS </a:t>
            </a:r>
            <a:r>
              <a:rPr lang="en-US" sz="3100" dirty="0" err="1">
                <a:latin typeface="Consolas"/>
                <a:cs typeface="Consolas"/>
              </a:rPr>
              <a:t>NrZileVnz</a:t>
            </a:r>
            <a:r>
              <a:rPr lang="en-US" sz="31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100" dirty="0">
                <a:latin typeface="Consolas"/>
                <a:cs typeface="Consolas"/>
              </a:rPr>
              <a:t>FROM </a:t>
            </a:r>
            <a:r>
              <a:rPr lang="en-US" sz="3100" dirty="0" err="1">
                <a:latin typeface="Consolas"/>
                <a:cs typeface="Consolas"/>
              </a:rPr>
              <a:t>facturi</a:t>
            </a:r>
            <a:endParaRPr lang="en-US" sz="3100" dirty="0">
              <a:latin typeface="Consolas"/>
              <a:cs typeface="Consolas"/>
            </a:endParaRPr>
          </a:p>
          <a:p>
            <a:pPr>
              <a:buNone/>
            </a:pPr>
            <a:endParaRPr lang="en-US" sz="2800" dirty="0">
              <a:latin typeface="Arial" charset="0"/>
            </a:endParaRPr>
          </a:p>
          <a:p>
            <a:pPr>
              <a:buNone/>
            </a:pPr>
            <a:endParaRPr lang="en-US" sz="2800" dirty="0">
              <a:latin typeface="Arial" charset="0"/>
            </a:endParaRPr>
          </a:p>
        </p:txBody>
      </p:sp>
      <p:sp>
        <p:nvSpPr>
          <p:cNvPr id="29700" name="Line 5"/>
          <p:cNvSpPr>
            <a:spLocks noChangeShapeType="1"/>
          </p:cNvSpPr>
          <p:nvPr/>
        </p:nvSpPr>
        <p:spPr bwMode="auto">
          <a:xfrm flipV="1">
            <a:off x="1206500" y="2197100"/>
            <a:ext cx="7480300" cy="119380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9701" name="Line 6"/>
          <p:cNvSpPr>
            <a:spLocks noChangeShapeType="1"/>
          </p:cNvSpPr>
          <p:nvPr/>
        </p:nvSpPr>
        <p:spPr bwMode="auto">
          <a:xfrm>
            <a:off x="1155700" y="2362200"/>
            <a:ext cx="7429500" cy="863600"/>
          </a:xfrm>
          <a:prstGeom prst="line">
            <a:avLst/>
          </a:prstGeom>
          <a:ln w="1905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5750" y="3073400"/>
            <a:ext cx="2381250" cy="114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19913" y="5270500"/>
            <a:ext cx="1550987" cy="1261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0" y="25400"/>
            <a:ext cx="7854188" cy="12319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ro-RO" dirty="0"/>
              <a:t>SUM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00" y="1714500"/>
            <a:ext cx="8547100" cy="4800600"/>
          </a:xfrm>
        </p:spPr>
        <p:txBody>
          <a:bodyPr/>
          <a:lstStyle/>
          <a:p>
            <a:r>
              <a:rPr lang="ro-RO" i="1" dirty="0"/>
              <a:t>Care este valoarea fără TVA a facturii 1111?</a:t>
            </a:r>
          </a:p>
          <a:p>
            <a:pPr>
              <a:buNone/>
            </a:pPr>
            <a:r>
              <a:rPr lang="ro-RO" dirty="0"/>
              <a:t>  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dirty="0"/>
              <a:t>   </a:t>
            </a:r>
            <a:r>
              <a:rPr lang="en-US" sz="3100" dirty="0">
                <a:latin typeface="Consolas"/>
                <a:cs typeface="Consolas"/>
              </a:rPr>
              <a:t>SELECT SUM(</a:t>
            </a:r>
            <a:r>
              <a:rPr lang="en-US" sz="3100" dirty="0" err="1">
                <a:latin typeface="Consolas"/>
                <a:cs typeface="Consolas"/>
              </a:rPr>
              <a:t>Cantitate</a:t>
            </a:r>
            <a:r>
              <a:rPr lang="en-US" sz="3100" dirty="0">
                <a:latin typeface="Consolas"/>
                <a:cs typeface="Consolas"/>
              </a:rPr>
              <a:t> * </a:t>
            </a:r>
            <a:r>
              <a:rPr lang="en-US" sz="3100" dirty="0" err="1">
                <a:latin typeface="Consolas"/>
                <a:cs typeface="Consolas"/>
              </a:rPr>
              <a:t>PretUnit</a:t>
            </a:r>
            <a:r>
              <a:rPr lang="en-US" sz="3100" dirty="0">
                <a:latin typeface="Consolas"/>
                <a:cs typeface="Consolas"/>
              </a:rPr>
              <a:t>) AS </a:t>
            </a:r>
            <a:endParaRPr lang="ro-RO" sz="31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      </a:t>
            </a:r>
            <a:r>
              <a:rPr lang="en-US" sz="3100" dirty="0" err="1">
                <a:latin typeface="Consolas"/>
                <a:cs typeface="Consolas"/>
              </a:rPr>
              <a:t>ValFaraTVA</a:t>
            </a:r>
            <a:r>
              <a:rPr lang="en-US" sz="31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   </a:t>
            </a:r>
            <a:r>
              <a:rPr lang="en-US" sz="3100" dirty="0">
                <a:latin typeface="Consolas"/>
                <a:cs typeface="Consolas"/>
              </a:rPr>
              <a:t>FROM </a:t>
            </a:r>
            <a:r>
              <a:rPr lang="en-US" sz="3100" dirty="0" err="1">
                <a:latin typeface="Consolas"/>
                <a:cs typeface="Consolas"/>
              </a:rPr>
              <a:t>liniifact</a:t>
            </a:r>
            <a:r>
              <a:rPr lang="en-US" sz="3100" dirty="0">
                <a:latin typeface="Consolas"/>
                <a:cs typeface="Consolas"/>
              </a:rPr>
              <a:t> 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   </a:t>
            </a:r>
            <a:r>
              <a:rPr lang="en-US" sz="3100" dirty="0">
                <a:latin typeface="Consolas"/>
                <a:cs typeface="Consolas"/>
              </a:rPr>
              <a:t>WHERE </a:t>
            </a:r>
            <a:r>
              <a:rPr lang="en-US" sz="3100" dirty="0" err="1">
                <a:latin typeface="Consolas"/>
                <a:cs typeface="Consolas"/>
              </a:rPr>
              <a:t>NrFact</a:t>
            </a:r>
            <a:r>
              <a:rPr lang="en-US" sz="3100" dirty="0">
                <a:latin typeface="Consolas"/>
                <a:cs typeface="Consolas"/>
              </a:rPr>
              <a:t> = 1111</a:t>
            </a:r>
          </a:p>
          <a:p>
            <a:endParaRPr lang="en-US" dirty="0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4885006"/>
            <a:ext cx="1841500" cy="14448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6972</TotalTime>
  <Words>1526</Words>
  <Application>Microsoft Macintosh PowerPoint</Application>
  <PresentationFormat>On-screen Show (4:3)</PresentationFormat>
  <Paragraphs>417</Paragraphs>
  <Slides>52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9" baseType="lpstr">
      <vt:lpstr>Arial Unicode MS</vt:lpstr>
      <vt:lpstr>American Typewriter</vt:lpstr>
      <vt:lpstr>Arial</vt:lpstr>
      <vt:lpstr>Avenir Light</vt:lpstr>
      <vt:lpstr>Avenir Medium</vt:lpstr>
      <vt:lpstr>Book Antiqua</vt:lpstr>
      <vt:lpstr>Consolas</vt:lpstr>
      <vt:lpstr>Franklin Gothic Demi</vt:lpstr>
      <vt:lpstr>Gabriola</vt:lpstr>
      <vt:lpstr>Gill Sans MT</vt:lpstr>
      <vt:lpstr>Segoe Print</vt:lpstr>
      <vt:lpstr>Segoe UI Semibold</vt:lpstr>
      <vt:lpstr>Times New Roman</vt:lpstr>
      <vt:lpstr>Verdana</vt:lpstr>
      <vt:lpstr>Wingdings</vt:lpstr>
      <vt:lpstr>Wingdings 2</vt:lpstr>
      <vt:lpstr>Solstice</vt:lpstr>
      <vt:lpstr>SQL (5)</vt:lpstr>
      <vt:lpstr>Text</vt:lpstr>
      <vt:lpstr>Funcţii agregat</vt:lpstr>
      <vt:lpstr>Funcţia COUNT (1)</vt:lpstr>
      <vt:lpstr>Funcţia COUNT (2)</vt:lpstr>
      <vt:lpstr>Funcţia COUNT (3)</vt:lpstr>
      <vt:lpstr>Funcţia COUNT (4)</vt:lpstr>
      <vt:lpstr>Funcţia COUNT (5)</vt:lpstr>
      <vt:lpstr>Funcţia SUM (1)</vt:lpstr>
      <vt:lpstr>Funcţia SUM (2)</vt:lpstr>
      <vt:lpstr>Funcţia SUM (3)</vt:lpstr>
      <vt:lpstr>O   altă   vari-antă   de   afi-şare</vt:lpstr>
      <vt:lpstr>Să se afişeze valorile (fără TVA, TVA, cu TVA) liniilor facturii 1111, plus o linie de total. </vt:lpstr>
      <vt:lpstr>Funcţia AVG (1)</vt:lpstr>
      <vt:lpstr>MAX &amp; MIN (1)</vt:lpstr>
      <vt:lpstr>MAX &amp; MIN (2)</vt:lpstr>
      <vt:lpstr>MAX &amp; MIN (3)</vt:lpstr>
      <vt:lpstr>Grupuri – GROUP BY</vt:lpstr>
      <vt:lpstr>Clauza GROUP BY (1) </vt:lpstr>
      <vt:lpstr>Clauza GROUP BY (2) </vt:lpstr>
      <vt:lpstr>Clauza GROUP BY (3) </vt:lpstr>
      <vt:lpstr>Clauza GROUP BY (4) </vt:lpstr>
      <vt:lpstr>Clauza GROUP BY (5) </vt:lpstr>
      <vt:lpstr>Câte facturi au fost emise în fiecare zi cu vânzări ?</vt:lpstr>
      <vt:lpstr>Ordinea grupurilor</vt:lpstr>
      <vt:lpstr>Care este valoarea zilnică a vânzărilor</vt:lpstr>
      <vt:lpstr>Valoarea zilnică a vânzărilor (2)</vt:lpstr>
      <vt:lpstr>Grupări şi NULL-ităţi</vt:lpstr>
      <vt:lpstr>Grupări după două sau mai multe criterii</vt:lpstr>
      <vt:lpstr>O grupare eronată</vt:lpstr>
      <vt:lpstr>Mesaj PostgreSQL de grupare eronată</vt:lpstr>
      <vt:lpstr>Vânzări, pe clienţi &amp; zile </vt:lpstr>
      <vt:lpstr>PowerPoint Presentation</vt:lpstr>
      <vt:lpstr>Subtotaluri (1)</vt:lpstr>
      <vt:lpstr>Subtotaluri (2)</vt:lpstr>
      <vt:lpstr>Subtotal şi total general (1)</vt:lpstr>
      <vt:lpstr>Subtotal şi total general (2)</vt:lpstr>
      <vt:lpstr>Gruparea după expresii (1)</vt:lpstr>
      <vt:lpstr>Gruparea după expresii (2)</vt:lpstr>
      <vt:lpstr>Gruparea după expresii (3)</vt:lpstr>
      <vt:lpstr>Câţi dintre clienţi sunt din localitatea Iaşi şi câţi din afara Iaşului ? (1)</vt:lpstr>
      <vt:lpstr>Câţi dintre clienţi sunt din localitatea Iaşi şi câţi din afara Iaşului ? (2)</vt:lpstr>
      <vt:lpstr>Câţi dintre clienţi sunt din localitatea Iaşi şi câţi din afara Iaşului ? (3)</vt:lpstr>
      <vt:lpstr>Grupări, NULL şi CASE </vt:lpstr>
      <vt:lpstr>Sporuri de noapte pe luna mai 2013 (4) (fără COALESCE)</vt:lpstr>
      <vt:lpstr>Câţi angajaţi au primit, în iulie 2013, spor pentru condiţii deosebite şi câţi nu ?</vt:lpstr>
      <vt:lpstr>Care este valoarea vânzărilor din fiecare zi a săptămânii (I) ? </vt:lpstr>
      <vt:lpstr>Care este valoarea vânzărilor din fiecare zi a săptămânii (II) ? </vt:lpstr>
      <vt:lpstr>Clauza HAVING</vt:lpstr>
      <vt:lpstr>Clauza HAVING (1)</vt:lpstr>
      <vt:lpstr>PowerPoint Presentation</vt:lpstr>
      <vt:lpstr>Clauza HAVING (3)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419</cp:revision>
  <dcterms:created xsi:type="dcterms:W3CDTF">2002-10-11T06:23:42Z</dcterms:created>
  <dcterms:modified xsi:type="dcterms:W3CDTF">2019-04-10T05:59:37Z</dcterms:modified>
</cp:coreProperties>
</file>