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58" r:id="rId3"/>
    <p:sldId id="359" r:id="rId4"/>
    <p:sldId id="361" r:id="rId5"/>
    <p:sldId id="360" r:id="rId6"/>
    <p:sldId id="351" r:id="rId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61" autoAdjust="0"/>
  </p:normalViewPr>
  <p:slideViewPr>
    <p:cSldViewPr>
      <p:cViewPr varScale="1">
        <p:scale>
          <a:sx n="116" d="100"/>
          <a:sy n="116" d="100"/>
        </p:scale>
        <p:origin x="20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mpostgresql.com/product.jsp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sql-workbench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gexercises.com/" TargetMode="External"/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elephantsql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install-postgresql/" TargetMode="External"/><Relationship Id="rId7" Type="http://schemas.openxmlformats.org/officeDocument/2006/relationships/hyperlink" Target="https://www.youtube.com/watch?v=xaWlS9HtWYw" TargetMode="External"/><Relationship Id="rId2" Type="http://schemas.openxmlformats.org/officeDocument/2006/relationships/hyperlink" Target="https://www.datacamp.com/community/tutorials/installing-postgresql-windows-macos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playlist?list=PLk1kxccoEnNEtwGZW-3KAcAlhI_Guwh8x" TargetMode="External"/><Relationship Id="rId5" Type="http://schemas.openxmlformats.org/officeDocument/2006/relationships/hyperlink" Target="https://www.youtube.com/watch?v=ghTksCsFBcI&amp;t=9s" TargetMode="External"/><Relationship Id="rId4" Type="http://schemas.openxmlformats.org/officeDocument/2006/relationships/hyperlink" Target="https://www.youtube.com/watch?v=rOdxApL0Fh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dirty="0">
                <a:latin typeface="American Typewriter" charset="0"/>
                <a:ea typeface="American Typewriter" charset="0"/>
                <a:cs typeface="American Typewriter" charset="0"/>
              </a:rPr>
              <a:t>Baze de date</a:t>
            </a:r>
            <a:endParaRPr sz="5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213" y="4800599"/>
            <a:ext cx="7899187" cy="11430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ctr">
              <a:defRPr/>
            </a:pPr>
            <a:r>
              <a:rPr lang="en-US" sz="4400" b="1" dirty="0" err="1">
                <a:latin typeface="Gabriola"/>
                <a:cs typeface="Gabriola"/>
              </a:rPr>
              <a:t>Descărcare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și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instalare</a:t>
            </a:r>
            <a:r>
              <a:rPr lang="en-US" sz="4400" b="1" dirty="0">
                <a:latin typeface="Gabriola"/>
                <a:cs typeface="Gabriola"/>
              </a:rPr>
              <a:t> PostgreSQL, </a:t>
            </a:r>
            <a:r>
              <a:rPr lang="en-US" sz="4400" b="1" dirty="0" err="1">
                <a:latin typeface="Gabriola"/>
                <a:cs typeface="Gabriola"/>
              </a:rPr>
              <a:t>sesiuni</a:t>
            </a:r>
            <a:r>
              <a:rPr lang="en-US" sz="4400" b="1" dirty="0">
                <a:latin typeface="Gabriola"/>
                <a:cs typeface="Gabriola"/>
              </a:rPr>
              <a:t> web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304800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Ce este PostgreSQL?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Unul dintre cele mai bune servere de baze de date relaționale/SQL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Open-</a:t>
            </a:r>
            <a:r>
              <a:rPr lang="ro-RO" sz="3000" dirty="0" err="1">
                <a:latin typeface="Avenir Light"/>
                <a:cs typeface="Avenir Light"/>
              </a:rPr>
              <a:t>source</a:t>
            </a:r>
            <a:endParaRPr lang="ro-RO" sz="30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Cea mai recentă versiune este 12x, însă puteți folosi și o versiune ulterioară 9.6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Ca număr de utilizatori/dezvoltatori, este devansat de MySQL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Două avantaje principale față de MySQL: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Sintaxa SQL este mai apropiată de standard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Limbajul de programare PL/pgSQL este foarte apropiat de Oracle PL/SQL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Site web: </a:t>
            </a:r>
            <a:r>
              <a:rPr lang="ro-RO" sz="3000" dirty="0">
                <a:latin typeface="Avenir Light"/>
                <a:cs typeface="Avenir Light"/>
                <a:hlinkClick r:id="rId2"/>
              </a:rPr>
              <a:t>http://www.postgresql.org</a:t>
            </a:r>
            <a:r>
              <a:rPr lang="ro-RO" sz="3000" dirty="0">
                <a:latin typeface="Avenir Light"/>
                <a:cs typeface="Avenir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23563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0616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Clienți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Servere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2" descr="New Picture">
            <a:extLst>
              <a:ext uri="{FF2B5EF4-FFF2-40B4-BE49-F238E27FC236}">
                <a16:creationId xmlns:a16="http://schemas.microsoft.com/office/drawing/2014/main" id="{1A6AEFA8-4FE5-274D-8A5A-DEC01631B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191443"/>
            <a:ext cx="4431993" cy="18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29893B3-3E2F-EA43-A897-B4C9CBF12A94}"/>
              </a:ext>
            </a:extLst>
          </p:cNvPr>
          <p:cNvSpPr txBox="1">
            <a:spLocks/>
          </p:cNvSpPr>
          <p:nvPr/>
        </p:nvSpPr>
        <p:spPr>
          <a:xfrm>
            <a:off x="1143000" y="1100459"/>
            <a:ext cx="3505200" cy="1219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endParaRPr lang="ro-RO" sz="4000" b="1" dirty="0">
              <a:latin typeface="Avenir Light"/>
              <a:cs typeface="Avenir Light"/>
            </a:endParaRP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Server</a:t>
            </a: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 BD 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47867EE-5158-2342-85C6-907D53211824}"/>
              </a:ext>
            </a:extLst>
          </p:cNvPr>
          <p:cNvSpPr/>
          <p:nvPr/>
        </p:nvSpPr>
        <p:spPr>
          <a:xfrm>
            <a:off x="2743200" y="3353243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0905E4F-14E3-554C-B251-745AD2154217}"/>
              </a:ext>
            </a:extLst>
          </p:cNvPr>
          <p:cNvSpPr txBox="1">
            <a:spLocks/>
          </p:cNvSpPr>
          <p:nvPr/>
        </p:nvSpPr>
        <p:spPr>
          <a:xfrm>
            <a:off x="3733800" y="1066800"/>
            <a:ext cx="3505200" cy="1219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endParaRPr lang="ro-RO" sz="4000" b="1" dirty="0">
              <a:latin typeface="Avenir Light"/>
              <a:cs typeface="Avenir Light"/>
            </a:endParaRP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Client </a:t>
            </a: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BD 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78B1F53-4ACE-924B-ABC3-3DF90AB85CCB}"/>
              </a:ext>
            </a:extLst>
          </p:cNvPr>
          <p:cNvSpPr/>
          <p:nvPr/>
        </p:nvSpPr>
        <p:spPr>
          <a:xfrm>
            <a:off x="5486400" y="3212394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1D015-5A75-3C43-A2E3-B9B3F4F3C260}"/>
              </a:ext>
            </a:extLst>
          </p:cNvPr>
          <p:cNvSpPr txBox="1"/>
          <p:nvPr/>
        </p:nvSpPr>
        <p:spPr>
          <a:xfrm>
            <a:off x="0" y="2286001"/>
            <a:ext cx="2209800" cy="35548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1800" dirty="0"/>
              <a:t>* Instalat local (pe calculatorul vostru)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Instalat pe o mașină dedicată/configurabilă (ex. serverul </a:t>
            </a:r>
            <a:r>
              <a:rPr lang="ro-RO" sz="1800" dirty="0" err="1"/>
              <a:t>PostgreSQL</a:t>
            </a:r>
            <a:r>
              <a:rPr lang="ro-RO" sz="1800" dirty="0"/>
              <a:t> al FEAA)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Instalat pe un server web (neconfigurabil) și accesibil prin browser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DC12882-F670-AD46-946E-C6290084C737}"/>
              </a:ext>
            </a:extLst>
          </p:cNvPr>
          <p:cNvSpPr/>
          <p:nvPr/>
        </p:nvSpPr>
        <p:spPr>
          <a:xfrm>
            <a:off x="1981200" y="2209357"/>
            <a:ext cx="304800" cy="32770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9A2C07F-26DC-434E-A591-703701FB75DB}"/>
              </a:ext>
            </a:extLst>
          </p:cNvPr>
          <p:cNvSpPr/>
          <p:nvPr/>
        </p:nvSpPr>
        <p:spPr>
          <a:xfrm rot="10800000">
            <a:off x="6477000" y="2175588"/>
            <a:ext cx="304800" cy="32770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00558-EBAE-694A-9A5E-72FC42027378}"/>
              </a:ext>
            </a:extLst>
          </p:cNvPr>
          <p:cNvSpPr txBox="1"/>
          <p:nvPr/>
        </p:nvSpPr>
        <p:spPr>
          <a:xfrm>
            <a:off x="6772940" y="2244232"/>
            <a:ext cx="2307253" cy="28069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1800" dirty="0"/>
              <a:t>* Instalat local pe calculatorul vostru – vezi următorul </a:t>
            </a:r>
            <a:r>
              <a:rPr lang="ro-RO" sz="1800" dirty="0" err="1"/>
              <a:t>slide</a:t>
            </a:r>
            <a:endParaRPr lang="ro-RO" sz="1800" dirty="0"/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Instalat local pe fiecare stație de lucru din laboratoarele FEAA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Browser web</a:t>
            </a:r>
          </a:p>
        </p:txBody>
      </p:sp>
    </p:spTree>
    <p:extLst>
      <p:ext uri="{BB962C8B-B14F-4D97-AF65-F5344CB8AC3E}">
        <p14:creationId xmlns:p14="http://schemas.microsoft.com/office/powerpoint/2010/main" val="178125050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implicte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Varianta </a:t>
            </a:r>
            <a:r>
              <a:rPr lang="ro-RO" sz="3000" b="1" dirty="0">
                <a:latin typeface="Avenir Light"/>
                <a:cs typeface="Avenir Light"/>
              </a:rPr>
              <a:t>calculator personal </a:t>
            </a:r>
            <a:r>
              <a:rPr lang="ro-RO" sz="3000" dirty="0">
                <a:latin typeface="Avenir Light"/>
                <a:cs typeface="Avenir Light"/>
              </a:rPr>
              <a:t>(laptop, desktop)</a:t>
            </a: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Server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DB Server 12 sau anterioară: </a:t>
            </a:r>
            <a:r>
              <a:rPr lang="ro-RO" sz="2600" dirty="0">
                <a:latin typeface="Avenir Light"/>
                <a:cs typeface="Avenir Light"/>
                <a:hlinkClick r:id="rId2"/>
              </a:rPr>
              <a:t>http://www.postgresql.org</a:t>
            </a:r>
            <a:r>
              <a:rPr lang="ro-RO" sz="2600" dirty="0">
                <a:latin typeface="Avenir Light"/>
                <a:cs typeface="Avenir Light"/>
              </a:rPr>
              <a:t> (trebuie să-l descărcați și instalați – vezi </a:t>
            </a:r>
            <a:r>
              <a:rPr lang="ro-RO" sz="2600" dirty="0" err="1">
                <a:latin typeface="Avenir Light"/>
                <a:cs typeface="Avenir Light"/>
              </a:rPr>
              <a:t>slide-ul</a:t>
            </a:r>
            <a:r>
              <a:rPr lang="ro-RO" sz="2600" dirty="0">
                <a:latin typeface="Avenir Light"/>
                <a:cs typeface="Avenir Light"/>
              </a:rPr>
              <a:t> următor cu </a:t>
            </a:r>
            <a:r>
              <a:rPr lang="ro-RO" sz="2600" dirty="0" err="1">
                <a:latin typeface="Avenir Light"/>
                <a:cs typeface="Avenir Light"/>
              </a:rPr>
              <a:t>tutorialele</a:t>
            </a:r>
            <a:r>
              <a:rPr lang="ro-RO" sz="2600" dirty="0">
                <a:latin typeface="Avenir Light"/>
                <a:cs typeface="Avenir Light"/>
              </a:rPr>
              <a:t>)  </a:t>
            </a: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Client implicit</a:t>
            </a:r>
            <a:r>
              <a:rPr lang="ro-RO" sz="2600" dirty="0">
                <a:latin typeface="Avenir Light"/>
                <a:cs typeface="Avenir Light"/>
              </a:rPr>
              <a:t>: pgAdmin4 (instalat automat împreună cu serverul)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Variante </a:t>
            </a:r>
            <a:r>
              <a:rPr lang="ro-RO" sz="2600" i="1" dirty="0">
                <a:latin typeface="Avenir Light"/>
                <a:cs typeface="Avenir Light"/>
              </a:rPr>
              <a:t>alternative</a:t>
            </a:r>
            <a:r>
              <a:rPr lang="ro-RO" sz="2600" dirty="0">
                <a:latin typeface="Avenir Light"/>
                <a:cs typeface="Avenir Light"/>
              </a:rPr>
              <a:t> de client (opțional):</a:t>
            </a:r>
          </a:p>
          <a:p>
            <a:pPr lvl="2">
              <a:lnSpc>
                <a:spcPct val="110000"/>
              </a:lnSpc>
            </a:pPr>
            <a:r>
              <a:rPr lang="ro-RO" sz="2200" dirty="0">
                <a:latin typeface="Avenir Light"/>
                <a:cs typeface="Avenir Light"/>
              </a:rPr>
              <a:t>Team </a:t>
            </a:r>
            <a:r>
              <a:rPr lang="ro-RO" sz="2200" dirty="0" err="1">
                <a:latin typeface="Avenir Light"/>
                <a:cs typeface="Avenir Light"/>
              </a:rPr>
              <a:t>PostgreSQL</a:t>
            </a:r>
            <a:r>
              <a:rPr lang="ro-RO" sz="2200" dirty="0">
                <a:latin typeface="Avenir Light"/>
                <a:cs typeface="Avenir Light"/>
              </a:rPr>
              <a:t>: </a:t>
            </a:r>
            <a:r>
              <a:rPr lang="ro-RO" sz="2200" dirty="0">
                <a:latin typeface="Avenir Light"/>
                <a:cs typeface="Avenir Light"/>
                <a:hlinkClick r:id="rId3"/>
              </a:rPr>
              <a:t>http://www.teampostgresql.com/product.jsp</a:t>
            </a:r>
            <a:endParaRPr lang="ro-RO" sz="2200" dirty="0">
              <a:latin typeface="Avenir Light"/>
              <a:cs typeface="Avenir Light"/>
            </a:endParaRPr>
          </a:p>
          <a:p>
            <a:pPr lvl="2">
              <a:lnSpc>
                <a:spcPct val="110000"/>
              </a:lnSpc>
            </a:pPr>
            <a:r>
              <a:rPr lang="ro-RO" sz="2200" dirty="0">
                <a:latin typeface="Avenir Light"/>
                <a:cs typeface="Avenir Light"/>
              </a:rPr>
              <a:t>SQL </a:t>
            </a:r>
            <a:r>
              <a:rPr lang="ro-RO" sz="2200" dirty="0" err="1">
                <a:latin typeface="Avenir Light"/>
                <a:cs typeface="Avenir Light"/>
              </a:rPr>
              <a:t>Workbench</a:t>
            </a:r>
            <a:r>
              <a:rPr lang="ro-RO" sz="2200" dirty="0">
                <a:latin typeface="Avenir Light"/>
                <a:cs typeface="Avenir Light"/>
              </a:rPr>
              <a:t>/J: </a:t>
            </a:r>
            <a:r>
              <a:rPr lang="ro-RO" sz="2200" dirty="0">
                <a:latin typeface="Avenir Light"/>
                <a:cs typeface="Avenir Light"/>
                <a:hlinkClick r:id="rId4"/>
              </a:rPr>
              <a:t>http://www.sql-workbench.net/</a:t>
            </a:r>
            <a:endParaRPr lang="ro-RO" sz="22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Varianta implicită </a:t>
            </a:r>
            <a:r>
              <a:rPr lang="ro-RO" sz="3000" b="1" dirty="0">
                <a:latin typeface="Avenir Light"/>
                <a:cs typeface="Avenir Light"/>
              </a:rPr>
              <a:t>laborator FEAA</a:t>
            </a:r>
            <a:endParaRPr lang="ro-RO" sz="30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Server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DB Server 11 instalat (de dl. </a:t>
            </a:r>
            <a:r>
              <a:rPr lang="ro-RO" sz="2600" dirty="0" err="1">
                <a:latin typeface="Avenir Light"/>
                <a:cs typeface="Avenir Light"/>
              </a:rPr>
              <a:t>Strîmbei</a:t>
            </a:r>
            <a:r>
              <a:rPr lang="ro-RO" sz="2600" dirty="0">
                <a:latin typeface="Avenir Light"/>
                <a:cs typeface="Avenir Light"/>
              </a:rPr>
              <a:t>) pe serverul FEAA</a:t>
            </a: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Client implicit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 err="1">
                <a:latin typeface="Avenir Light"/>
                <a:cs typeface="Avenir Light"/>
              </a:rPr>
              <a:t>PgAdminPortable</a:t>
            </a:r>
            <a:r>
              <a:rPr lang="ro-RO" sz="2600" dirty="0">
                <a:latin typeface="Avenir Light"/>
                <a:cs typeface="Avenir Light"/>
              </a:rPr>
              <a:t> (vezi anunțul de pe portal)</a:t>
            </a:r>
            <a:endParaRPr lang="ro-RO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432614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avarie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Emulatoare ale serverului BD </a:t>
            </a:r>
            <a:r>
              <a:rPr lang="ro-RO" sz="3000" dirty="0" err="1">
                <a:latin typeface="Avenir Light"/>
                <a:cs typeface="Avenir Light"/>
              </a:rPr>
              <a:t>PostgreSQL</a:t>
            </a:r>
            <a:r>
              <a:rPr lang="ro-RO" sz="3000" dirty="0">
                <a:latin typeface="Avenir Light"/>
                <a:cs typeface="Avenir Light"/>
              </a:rPr>
              <a:t> (sau servicii web) accesibile exclusiv prin </a:t>
            </a:r>
            <a:r>
              <a:rPr lang="ro-RO" sz="3000" dirty="0" err="1">
                <a:latin typeface="Avenir Light"/>
                <a:cs typeface="Avenir Light"/>
              </a:rPr>
              <a:t>browsere</a:t>
            </a:r>
            <a:r>
              <a:rPr lang="ro-RO" sz="3000" dirty="0">
                <a:latin typeface="Avenir Light"/>
                <a:cs typeface="Avenir Light"/>
              </a:rPr>
              <a:t> web (deci nu e nevoie să instalați nimic)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Utile când nu aveți instalat serverul BD </a:t>
            </a:r>
            <a:r>
              <a:rPr lang="ro-RO" sz="3000" dirty="0" err="1">
                <a:latin typeface="Avenir Light"/>
                <a:cs typeface="Avenir Light"/>
              </a:rPr>
              <a:t>PostgreSQL</a:t>
            </a:r>
            <a:r>
              <a:rPr lang="ro-RO" sz="3000" dirty="0">
                <a:latin typeface="Avenir Light"/>
                <a:cs typeface="Avenir Light"/>
              </a:rPr>
              <a:t> nu funcționează aplicația „client” pe calculatorul vostru sau în laborator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Uneori tabele create/editate în sesiunea voastră sunt păstrate în mediul de lucru alocat, însă, pentru siguranță, salvați scripturile SQL (CREATE TABLE, INSERT, UPDATE, DELETE, SELECT) în fișiere </a:t>
            </a:r>
            <a:r>
              <a:rPr lang="ro-RO" sz="3000" i="1" dirty="0">
                <a:latin typeface="Avenir Light"/>
                <a:cs typeface="Avenir Light"/>
              </a:rPr>
              <a:t>.</a:t>
            </a:r>
            <a:r>
              <a:rPr lang="ro-RO" sz="3000" i="1" dirty="0" err="1">
                <a:latin typeface="Avenir Light"/>
                <a:cs typeface="Avenir Light"/>
              </a:rPr>
              <a:t>sql</a:t>
            </a:r>
            <a:r>
              <a:rPr lang="ro-RO" sz="3000" dirty="0">
                <a:latin typeface="Avenir Light"/>
                <a:cs typeface="Avenir Ligh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Exemple:</a:t>
            </a:r>
          </a:p>
          <a:p>
            <a:pPr lvl="1">
              <a:lnSpc>
                <a:spcPct val="110000"/>
              </a:lnSpc>
            </a:pPr>
            <a:r>
              <a:rPr lang="ro-RO" sz="2600" dirty="0" err="1">
                <a:latin typeface="Avenir Light"/>
                <a:cs typeface="Avenir Light"/>
              </a:rPr>
              <a:t>SQLFiddle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>
                <a:latin typeface="Avenir Light"/>
                <a:cs typeface="Avenir Light"/>
                <a:hlinkClick r:id="rId2"/>
              </a:rPr>
              <a:t>http://sqlfiddle.com</a:t>
            </a:r>
            <a:r>
              <a:rPr lang="ro-RO" sz="2600" dirty="0">
                <a:latin typeface="Avenir Light"/>
                <a:cs typeface="Avenir Light"/>
              </a:rPr>
              <a:t> (alegeți opțiunea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9.6 din lista serverelor BD disponibile) – numai pentru structuri simple (scriptul de creare si populare e limitat la 8000 de caractere)</a:t>
            </a:r>
          </a:p>
          <a:p>
            <a:pPr lvl="1">
              <a:lnSpc>
                <a:spcPct val="110000"/>
              </a:lnSpc>
            </a:pP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</a:t>
            </a:r>
            <a:r>
              <a:rPr lang="ro-RO" sz="2600" dirty="0" err="1">
                <a:latin typeface="Avenir Light"/>
                <a:cs typeface="Avenir Light"/>
              </a:rPr>
              <a:t>Exercises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>
                <a:latin typeface="Avenir Light"/>
                <a:cs typeface="Avenir Light"/>
                <a:hlinkClick r:id="rId3"/>
              </a:rPr>
              <a:t>https://www.pgexercises.com</a:t>
            </a: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ro-RO" sz="2600" dirty="0" err="1">
                <a:latin typeface="Avenir Light"/>
                <a:cs typeface="Avenir Light"/>
              </a:rPr>
              <a:t>ElephantSQL</a:t>
            </a:r>
            <a:r>
              <a:rPr lang="ro-RO" sz="2600" dirty="0">
                <a:latin typeface="Avenir Light"/>
                <a:cs typeface="Avenir Light"/>
              </a:rPr>
              <a:t> (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as a Service. Versiunea </a:t>
            </a:r>
            <a:r>
              <a:rPr lang="ro-RO" sz="2600" dirty="0" err="1">
                <a:latin typeface="Avenir Light"/>
                <a:cs typeface="Avenir Light"/>
              </a:rPr>
              <a:t>free</a:t>
            </a:r>
            <a:r>
              <a:rPr lang="ro-RO" sz="2600" dirty="0">
                <a:latin typeface="Avenir Light"/>
                <a:cs typeface="Avenir Light"/>
              </a:rPr>
              <a:t> este 9.4.1 si are limita de 20 MB): </a:t>
            </a:r>
            <a:r>
              <a:rPr lang="ro-RO" sz="2600" dirty="0">
                <a:latin typeface="Avenir Light"/>
                <a:cs typeface="Avenir Light"/>
                <a:hlinkClick r:id="rId4"/>
              </a:rPr>
              <a:t>https://www.elephantsql.com</a:t>
            </a: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endParaRPr lang="ro-RO" sz="30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67234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instalare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PostgreSQL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715000"/>
          </a:xfrm>
        </p:spPr>
        <p:txBody>
          <a:bodyPr>
            <a:normAutofit fontScale="62500" lnSpcReduction="20000"/>
          </a:bodyPr>
          <a:lstStyle/>
          <a:p>
            <a:r>
              <a:rPr lang="en" sz="2800" dirty="0">
                <a:latin typeface="Avenir Light"/>
                <a:cs typeface="Avenir Light"/>
              </a:rPr>
              <a:t>Installing PostgreSQL on Windows and Mac OS X (2019)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https://www.datacamp.com/community/tutorials/installing-postgresql-windows-macosx</a:t>
            </a:r>
            <a:endParaRPr lang="en-US" sz="28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PostgreSQL Tutorial: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3"/>
              </a:rPr>
              <a:t>http://www.postgresqltutorial.com/install-postgresql/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8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How to Install PostgreSQL 10 &amp; </a:t>
            </a:r>
            <a:r>
              <a:rPr lang="en-US" sz="2800" dirty="0" err="1">
                <a:latin typeface="Avenir Light"/>
                <a:cs typeface="Avenir Light"/>
              </a:rPr>
              <a:t>pgAdmin</a:t>
            </a:r>
            <a:r>
              <a:rPr lang="en-US" sz="2800" dirty="0">
                <a:latin typeface="Avenir Light"/>
                <a:cs typeface="Avenir Light"/>
              </a:rPr>
              <a:t> 4 on Windows 10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4"/>
              </a:rPr>
              <a:t>https://www.youtube.com/watch?v=rOdxApL0Fhc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0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000" dirty="0"/>
          </a:p>
          <a:p>
            <a:r>
              <a:rPr lang="en-US" sz="2800" dirty="0">
                <a:latin typeface="Avenir Light"/>
                <a:cs typeface="Avenir Light"/>
              </a:rPr>
              <a:t>Beginners PostgreSQL database Tutorial 1 - Installing and Setting up PostgreSQL ( </a:t>
            </a:r>
            <a:r>
              <a:rPr lang="en-US" sz="2800" dirty="0" err="1">
                <a:latin typeface="Avenir Light"/>
                <a:cs typeface="Avenir Light"/>
              </a:rPr>
              <a:t>pgAdmin</a:t>
            </a:r>
            <a:r>
              <a:rPr lang="en-US" sz="2800" dirty="0">
                <a:latin typeface="Avenir Light"/>
                <a:cs typeface="Avenir Light"/>
              </a:rPr>
              <a:t> 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5"/>
              </a:rPr>
              <a:t>https://www.youtube.com/watch?v=ghTksCsFBcI&amp;t=9s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PostgreSQL Tutorials : Learn PostgreSQL From Beginning to Advanced(Beginner's List)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6"/>
              </a:rPr>
              <a:t>https://www.youtube.com/playlist?list=PLk1kxccoEnNEtwGZW-3KAcAlhI_Guwh8x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SQL Tutorial for Beginners 1: Installing PostgreSQL and Creating Your First Database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7"/>
              </a:rPr>
              <a:t>https://www.youtube.com/watch?v=xaWlS9HtWYw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28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599178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5896</TotalTime>
  <Words>617</Words>
  <Application>Microsoft Macintosh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 Unicode MS</vt:lpstr>
      <vt:lpstr>American Typewriter</vt:lpstr>
      <vt:lpstr>Avenir Light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Baze de date</vt:lpstr>
      <vt:lpstr>Ce este PostgreSQL?</vt:lpstr>
      <vt:lpstr>Variante de lucru – Clienți &amp; Servere</vt:lpstr>
      <vt:lpstr>Variante implicte de lucru</vt:lpstr>
      <vt:lpstr>Variante de avarie</vt:lpstr>
      <vt:lpstr>Tutoriale – instalare PostgreSQL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350</cp:revision>
  <dcterms:created xsi:type="dcterms:W3CDTF">2002-10-11T06:23:42Z</dcterms:created>
  <dcterms:modified xsi:type="dcterms:W3CDTF">2020-02-17T06:50:38Z</dcterms:modified>
</cp:coreProperties>
</file>