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tags/tag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8"/>
  </p:notesMasterIdLst>
  <p:sldIdLst>
    <p:sldId id="256" r:id="rId2"/>
    <p:sldId id="417" r:id="rId3"/>
    <p:sldId id="332" r:id="rId4"/>
    <p:sldId id="333" r:id="rId5"/>
    <p:sldId id="334" r:id="rId6"/>
    <p:sldId id="335" r:id="rId7"/>
    <p:sldId id="336" r:id="rId8"/>
    <p:sldId id="340" r:id="rId9"/>
    <p:sldId id="343" r:id="rId10"/>
    <p:sldId id="369" r:id="rId11"/>
    <p:sldId id="370" r:id="rId12"/>
    <p:sldId id="407" r:id="rId13"/>
    <p:sldId id="367" r:id="rId14"/>
    <p:sldId id="368" r:id="rId15"/>
    <p:sldId id="366" r:id="rId16"/>
    <p:sldId id="371" r:id="rId17"/>
    <p:sldId id="355" r:id="rId18"/>
    <p:sldId id="352" r:id="rId19"/>
    <p:sldId id="359" r:id="rId20"/>
    <p:sldId id="349" r:id="rId21"/>
    <p:sldId id="356" r:id="rId22"/>
    <p:sldId id="357" r:id="rId23"/>
    <p:sldId id="360" r:id="rId24"/>
    <p:sldId id="361" r:id="rId25"/>
    <p:sldId id="372" r:id="rId26"/>
    <p:sldId id="365" r:id="rId27"/>
    <p:sldId id="303" r:id="rId28"/>
    <p:sldId id="374" r:id="rId29"/>
    <p:sldId id="373" r:id="rId30"/>
    <p:sldId id="375" r:id="rId31"/>
    <p:sldId id="376" r:id="rId32"/>
    <p:sldId id="378" r:id="rId33"/>
    <p:sldId id="328" r:id="rId34"/>
    <p:sldId id="331" r:id="rId35"/>
    <p:sldId id="302" r:id="rId36"/>
    <p:sldId id="379" r:id="rId37"/>
    <p:sldId id="381" r:id="rId38"/>
    <p:sldId id="382" r:id="rId39"/>
    <p:sldId id="380" r:id="rId40"/>
    <p:sldId id="383" r:id="rId41"/>
    <p:sldId id="384" r:id="rId42"/>
    <p:sldId id="385" r:id="rId43"/>
    <p:sldId id="324" r:id="rId44"/>
    <p:sldId id="297" r:id="rId45"/>
    <p:sldId id="304" r:id="rId46"/>
    <p:sldId id="305" r:id="rId47"/>
    <p:sldId id="301" r:id="rId48"/>
    <p:sldId id="292" r:id="rId49"/>
    <p:sldId id="320" r:id="rId50"/>
    <p:sldId id="388" r:id="rId51"/>
    <p:sldId id="389" r:id="rId52"/>
    <p:sldId id="391" r:id="rId53"/>
    <p:sldId id="329" r:id="rId54"/>
    <p:sldId id="309" r:id="rId55"/>
    <p:sldId id="392" r:id="rId56"/>
    <p:sldId id="393" r:id="rId57"/>
    <p:sldId id="387" r:id="rId58"/>
    <p:sldId id="394" r:id="rId59"/>
    <p:sldId id="397" r:id="rId60"/>
    <p:sldId id="402" r:id="rId61"/>
    <p:sldId id="396" r:id="rId62"/>
    <p:sldId id="398" r:id="rId63"/>
    <p:sldId id="311" r:id="rId64"/>
    <p:sldId id="321" r:id="rId65"/>
    <p:sldId id="322" r:id="rId66"/>
    <p:sldId id="319" r:id="rId67"/>
    <p:sldId id="310" r:id="rId68"/>
    <p:sldId id="312" r:id="rId69"/>
    <p:sldId id="406" r:id="rId70"/>
    <p:sldId id="414" r:id="rId71"/>
    <p:sldId id="404" r:id="rId72"/>
    <p:sldId id="403" r:id="rId73"/>
    <p:sldId id="401" r:id="rId74"/>
    <p:sldId id="416" r:id="rId75"/>
    <p:sldId id="408" r:id="rId76"/>
    <p:sldId id="313" r:id="rId77"/>
    <p:sldId id="410" r:id="rId78"/>
    <p:sldId id="315" r:id="rId79"/>
    <p:sldId id="411" r:id="rId80"/>
    <p:sldId id="325" r:id="rId81"/>
    <p:sldId id="316" r:id="rId82"/>
    <p:sldId id="413" r:id="rId83"/>
    <p:sldId id="412" r:id="rId84"/>
    <p:sldId id="399" r:id="rId85"/>
    <p:sldId id="314" r:id="rId86"/>
    <p:sldId id="326" r:id="rId8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142" autoAdjust="0"/>
  </p:normalViewPr>
  <p:slideViewPr>
    <p:cSldViewPr snapToGrid="0"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212E-3214-4E5D-9E1D-BC74341DD8DE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EF19-A7E0-4ADE-8306-A7A8A4CEA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59726-CF3D-4274-A503-076B345F1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85050-F21D-4163-B795-9A504AD4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E6A06-B627-4B2A-BC52-2911FF475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9F412-F1AC-4CB5-B637-740EADBA86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36103-FBA1-49B9-84C0-2C9EAA449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F9070-D9A3-4F98-B622-1C89EAC0B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EF9B0-D110-4CDE-BFAA-FCA1D1603B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3C7BF-8396-4B6B-AB77-C297DA3D04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C989-A509-4C73-9D0C-9ACFABD87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F5A7-7107-4408-825D-3A5F96E0E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56B4B-F422-4F1F-88E8-A774883BC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9257F93-9139-4C17-A6B0-219B245F0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te6J4P" TargetMode="External"/><Relationship Id="rId3" Type="http://schemas.openxmlformats.org/officeDocument/2006/relationships/hyperlink" Target="https://1drv.ms/v/s!AgPvmBEDzTOSwRJWcJ56hFxPvWFu" TargetMode="External"/><Relationship Id="rId7" Type="http://schemas.openxmlformats.org/officeDocument/2006/relationships/hyperlink" Target="https://1drv.ms/v/s!AgPvmBEDzTOSwQ5c1-1X6WLiLZI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8uyYPy2jxS_B86" TargetMode="External"/><Relationship Id="rId5" Type="http://schemas.openxmlformats.org/officeDocument/2006/relationships/hyperlink" Target="https://1drv.ms/v/s!AgPvmBEDzTOSwRBiAgBCDX0WZyFf" TargetMode="External"/><Relationship Id="rId4" Type="http://schemas.openxmlformats.org/officeDocument/2006/relationships/hyperlink" Target="https://1drv.ms/v/s!AgPvmBEDzTOSwRFNhnTebhgYpVUP" TargetMode="External"/><Relationship Id="rId9" Type="http://schemas.openxmlformats.org/officeDocument/2006/relationships/hyperlink" Target="https://1drv.ms/v/s!AgPvmBEDzTOSwQ20KY2pnbJNY6a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Xslub-nHVss" TargetMode="External"/><Relationship Id="rId3" Type="http://schemas.openxmlformats.org/officeDocument/2006/relationships/hyperlink" Target="http://www.youtube.com/watch?v=c-Zfgg5Ayyc&amp;feature=related" TargetMode="External"/><Relationship Id="rId7" Type="http://schemas.openxmlformats.org/officeDocument/2006/relationships/hyperlink" Target="http://www.youtube.com/watch?v=YD8dhOmuVnY&amp;feature=related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nQwgtLQG0hU&amp;feature=related" TargetMode="External"/><Relationship Id="rId5" Type="http://schemas.openxmlformats.org/officeDocument/2006/relationships/hyperlink" Target="http://www.youtube.com/watch?v=fg7r3DgS3rA&amp;feature=related" TargetMode="External"/><Relationship Id="rId4" Type="http://schemas.openxmlformats.org/officeDocument/2006/relationships/hyperlink" Target="http://www.youtube.com/watch?v=RJdBLASKZw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1165" y="1516821"/>
            <a:ext cx="7784380" cy="3161549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ORMELE NORMALE </a:t>
            </a:r>
            <a:b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1, 2 ȘI 3</a:t>
            </a:r>
            <a:endParaRPr lang="en-US" sz="6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968" y="4728677"/>
            <a:ext cx="8415336" cy="136261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it-IT" sz="4000" b="1" dirty="0">
                <a:latin typeface="Gabriola" pitchFamily="82" charset="0"/>
                <a:cs typeface="Vani" pitchFamily="34" charset="0"/>
              </a:rPr>
              <a:t>Normalizarea prin descompunere şi prin sinteză. Dou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ă cazuri practice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32327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 spd="med" advTm="11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6176" y="53788"/>
            <a:ext cx="8807824" cy="129091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ro-RO" dirty="0"/>
              <a:t> </a:t>
            </a:r>
            <a:r>
              <a:rPr lang="en-US" dirty="0"/>
              <a:t>2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FACTURARE</a:t>
            </a:r>
            <a:r>
              <a:rPr lang="en-US" dirty="0"/>
              <a:t>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5459" y="1275416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Scop</a:t>
            </a:r>
            <a:r>
              <a:rPr lang="en-US" sz="2500" dirty="0">
                <a:latin typeface="Avenir Light"/>
                <a:cs typeface="Avenir Light"/>
              </a:rPr>
              <a:t>: 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ro-RO" sz="2500" dirty="0">
                <a:latin typeface="Avenir Light"/>
                <a:cs typeface="Avenir Light"/>
              </a:rPr>
              <a:t>	</a:t>
            </a:r>
            <a:r>
              <a:rPr lang="en-US" sz="2500" dirty="0" err="1">
                <a:latin typeface="Avenir Light"/>
                <a:cs typeface="Avenir Light"/>
              </a:rPr>
              <a:t>Stocarea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de </a:t>
            </a:r>
            <a:r>
              <a:rPr lang="en-US" sz="2500" dirty="0" err="1">
                <a:latin typeface="Avenir Light"/>
                <a:cs typeface="Avenir Light"/>
              </a:rPr>
              <a:t>informa</a:t>
            </a:r>
            <a:r>
              <a:rPr lang="ro-RO" sz="2500" dirty="0">
                <a:latin typeface="Avenir Light"/>
                <a:cs typeface="Avenir Light"/>
              </a:rPr>
              <a:t>ţii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privind facturile emise de o companie, facturile ce reflectă vânzări de produse.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Specifica</a:t>
            </a:r>
            <a:r>
              <a:rPr lang="ro-RO" sz="2500" dirty="0">
                <a:latin typeface="Avenir Light"/>
                <a:cs typeface="Avenir Light"/>
              </a:rPr>
              <a:t>ţii minimale</a:t>
            </a:r>
            <a:r>
              <a:rPr lang="en-US" sz="2500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Compania îşi numerotează strict facturile emise, fără a mai refolosi vreodată numerele </a:t>
            </a:r>
            <a:r>
              <a:rPr lang="en-US" sz="2500" dirty="0" err="1">
                <a:latin typeface="Avenir Light"/>
                <a:cs typeface="Avenir Light"/>
              </a:rPr>
              <a:t>deja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alocate</a:t>
            </a:r>
            <a:r>
              <a:rPr lang="en-US" sz="2500" dirty="0">
                <a:latin typeface="Avenir Light"/>
                <a:cs typeface="Avenir Ligh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O factură este adresată unui singur client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ro-RO" sz="2500" dirty="0">
                <a:latin typeface="Avenir Light"/>
                <a:cs typeface="Avenir Light"/>
              </a:rPr>
              <a:t>în timp, unui client îi pot fi adresate oricâte facturi</a:t>
            </a:r>
            <a:r>
              <a:rPr lang="en-US" sz="2500" dirty="0">
                <a:latin typeface="Avenir Light"/>
                <a:cs typeface="Avenir Light"/>
              </a:rPr>
              <a:t>;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Clienţii sunt exclusiv persoane juridice (organizaţii</a:t>
            </a:r>
            <a:r>
              <a:rPr lang="en-US" sz="2500" dirty="0">
                <a:latin typeface="Avenir Light"/>
                <a:cs typeface="Avenir Light"/>
              </a:rPr>
              <a:t>/</a:t>
            </a:r>
            <a:r>
              <a:rPr lang="en-US" sz="2500" dirty="0" err="1">
                <a:latin typeface="Avenir Light"/>
                <a:cs typeface="Avenir Light"/>
              </a:rPr>
              <a:t>companii</a:t>
            </a:r>
            <a:r>
              <a:rPr lang="ro-RO" sz="2500" dirty="0">
                <a:latin typeface="Avenir Light"/>
                <a:cs typeface="Avenir Light"/>
              </a:rPr>
              <a:t>)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en-US" sz="2500" dirty="0" err="1">
                <a:latin typeface="Avenir Light"/>
                <a:cs typeface="Avenir Light"/>
              </a:rPr>
              <a:t>pentru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en-US" sz="2500" dirty="0" err="1">
                <a:latin typeface="Avenir Light"/>
                <a:cs typeface="Avenir Light"/>
              </a:rPr>
              <a:t>fiecare</a:t>
            </a:r>
            <a:r>
              <a:rPr lang="en-US" sz="2500" dirty="0">
                <a:latin typeface="Avenir Light"/>
                <a:cs typeface="Avenir Light"/>
              </a:rPr>
              <a:t> client exist</a:t>
            </a:r>
            <a:r>
              <a:rPr lang="ro-RO" sz="2500" dirty="0">
                <a:latin typeface="Avenir Light"/>
                <a:cs typeface="Avenir Light"/>
              </a:rPr>
              <a:t>ă</a:t>
            </a:r>
            <a:r>
              <a:rPr lang="en-US" sz="2500" dirty="0">
                <a:latin typeface="Avenir Light"/>
                <a:cs typeface="Avenir Light"/>
              </a:rPr>
              <a:t> o</a:t>
            </a:r>
            <a:r>
              <a:rPr lang="ro-RO" sz="2500" dirty="0">
                <a:latin typeface="Avenir Light"/>
                <a:cs typeface="Avenir Light"/>
              </a:rPr>
              <a:t> singură persoană de contact</a:t>
            </a:r>
            <a:r>
              <a:rPr lang="en-US" sz="2500" dirty="0">
                <a:latin typeface="Avenir Light"/>
                <a:cs typeface="Avenir Light"/>
              </a:rPr>
              <a:t>, </a:t>
            </a:r>
            <a:r>
              <a:rPr lang="en-US" sz="2500" dirty="0" err="1">
                <a:latin typeface="Avenir Light"/>
                <a:cs typeface="Avenir Light"/>
              </a:rPr>
              <a:t>despre</a:t>
            </a:r>
            <a:r>
              <a:rPr lang="en-US" sz="2500" dirty="0">
                <a:latin typeface="Avenir Light"/>
                <a:cs typeface="Avenir Light"/>
              </a:rPr>
              <a:t> care ne </a:t>
            </a:r>
            <a:r>
              <a:rPr lang="en-US" sz="2500" dirty="0" err="1">
                <a:latin typeface="Avenir Light"/>
                <a:cs typeface="Avenir Light"/>
              </a:rPr>
              <a:t>intereseaz</a:t>
            </a:r>
            <a:r>
              <a:rPr lang="ro-RO" sz="2500" dirty="0">
                <a:latin typeface="Avenir Light"/>
                <a:cs typeface="Avenir Light"/>
              </a:rPr>
              <a:t>ă numele, telefonul şi adresa de e</a:t>
            </a:r>
            <a:r>
              <a:rPr lang="en-US" sz="2500" dirty="0">
                <a:latin typeface="Avenir Light"/>
                <a:cs typeface="Avenir Light"/>
              </a:rPr>
              <a:t>-mail; </a:t>
            </a:r>
          </a:p>
        </p:txBody>
      </p:sp>
    </p:spTree>
  </p:cSld>
  <p:clrMapOvr>
    <a:masterClrMapping/>
  </p:clrMapOvr>
  <p:transition advTm="22016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46039"/>
            <a:ext cx="8592671" cy="9087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0" y="1272989"/>
            <a:ext cx="8409253" cy="5410200"/>
          </a:xfrm>
        </p:spPr>
        <p:txBody>
          <a:bodyPr>
            <a:normAutofit fontScale="92500"/>
          </a:bodyPr>
          <a:lstStyle/>
          <a:p>
            <a:pPr marL="342900" indent="-342900"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 se consemnează vânzarea a unu, două sau mai multe produse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err="1">
                <a:cs typeface="Times New Roman" pitchFamily="18" charset="0"/>
              </a:rPr>
              <a:t>Informa</a:t>
            </a:r>
            <a:r>
              <a:rPr lang="ro-RO" dirty="0">
                <a:cs typeface="Times New Roman" pitchFamily="18" charset="0"/>
              </a:rPr>
              <a:t>ţiile care ne interesează despre produse sunt</a:t>
            </a:r>
            <a:r>
              <a:rPr lang="en-US" dirty="0">
                <a:cs typeface="Times New Roman" pitchFamily="18" charset="0"/>
              </a:rPr>
              <a:t>:</a:t>
            </a:r>
            <a:r>
              <a:rPr lang="ro-RO" dirty="0">
                <a:cs typeface="Times New Roman" pitchFamily="18" charset="0"/>
              </a:rPr>
              <a:t> Codul (intern), Denumirea, Unitatea de măsură şi Procentul TVA</a:t>
            </a:r>
            <a:r>
              <a:rPr lang="en-US" dirty="0">
                <a:cs typeface="Times New Roman" pitchFamily="18" charset="0"/>
              </a:rPr>
              <a:t>; p</a:t>
            </a:r>
            <a:r>
              <a:rPr lang="ro-RO" dirty="0">
                <a:cs typeface="Times New Roman" pitchFamily="18" charset="0"/>
              </a:rPr>
              <a:t>rocent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ro-RO" dirty="0">
                <a:cs typeface="Times New Roman" pitchFamily="18" charset="0"/>
              </a:rPr>
              <a:t> de TVA se aplică la </a:t>
            </a:r>
            <a:r>
              <a:rPr lang="en-US" dirty="0" err="1">
                <a:cs typeface="Times New Roman" pitchFamily="18" charset="0"/>
              </a:rPr>
              <a:t>fiecare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vânzare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a </a:t>
            </a:r>
            <a:r>
              <a:rPr lang="en-US" dirty="0" err="1">
                <a:cs typeface="Times New Roman" pitchFamily="18" charset="0"/>
              </a:rPr>
              <a:t>produsului</a:t>
            </a:r>
            <a:r>
              <a:rPr lang="ro-RO" dirty="0">
                <a:cs typeface="Times New Roman" pitchFamily="18" charset="0"/>
              </a:rPr>
              <a:t> (19%, 9%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ro-RO" dirty="0">
                <a:cs typeface="Times New Roman" pitchFamily="18" charset="0"/>
              </a:rPr>
              <a:t>0%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nou</a:t>
            </a:r>
            <a:r>
              <a:rPr lang="en-US">
                <a:cs typeface="Times New Roman" pitchFamily="18" charset="0"/>
              </a:rPr>
              <a:t> 24%</a:t>
            </a:r>
            <a:r>
              <a:rPr lang="ro-RO" dirty="0">
                <a:cs typeface="Times New Roman" pitchFamily="18" charset="0"/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factură, un produs apare o singură dată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BD </a:t>
            </a:r>
            <a:r>
              <a:rPr lang="en-US" dirty="0" err="1">
                <a:cs typeface="Times New Roman" pitchFamily="18" charset="0"/>
              </a:rPr>
              <a:t>trebuie</a:t>
            </a:r>
            <a:r>
              <a:rPr lang="en-US" dirty="0">
                <a:cs typeface="Times New Roman" pitchFamily="18" charset="0"/>
              </a:rPr>
              <a:t> s</a:t>
            </a:r>
            <a:r>
              <a:rPr lang="ro-RO" dirty="0">
                <a:cs typeface="Times New Roman" pitchFamily="18" charset="0"/>
              </a:rPr>
              <a:t>ă furnizeze informaţii precum</a:t>
            </a:r>
            <a:r>
              <a:rPr lang="en-US" dirty="0">
                <a:cs typeface="Times New Roman" pitchFamily="18" charset="0"/>
              </a:rPr>
              <a:t>: TVA </a:t>
            </a:r>
            <a:r>
              <a:rPr lang="en-US" dirty="0" err="1">
                <a:cs typeface="Times New Roman" pitchFamily="18" charset="0"/>
              </a:rPr>
              <a:t>colectat</a:t>
            </a:r>
            <a:r>
              <a:rPr lang="ro-RO" dirty="0">
                <a:cs typeface="Times New Roman" pitchFamily="18" charset="0"/>
              </a:rPr>
              <a:t>ă pentru o factură, valoarea fără şi cu TVA a facturii etc.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I. Normalizare prin descompunere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6602" y="0"/>
            <a:ext cx="8187398" cy="115355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(1)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8224" y="1385888"/>
            <a:ext cx="8465764" cy="5472112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Codd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O</a:t>
            </a:r>
            <a:r>
              <a:rPr lang="ro-RO" dirty="0"/>
              <a:t> relaţie este în prima formă normală dacă… nici unul dintre domeniile sale nu conţine elemente care sunt, la rândul lor, seturi (ansambluri)</a:t>
            </a:r>
            <a:endParaRPr lang="en-US" dirty="0"/>
          </a:p>
          <a:p>
            <a:pPr eaLnBrk="1" hangingPunct="1"/>
            <a:r>
              <a:rPr lang="en-US" i="1" dirty="0"/>
              <a:t>O</a:t>
            </a:r>
            <a:r>
              <a:rPr lang="ro-RO" i="1" dirty="0"/>
              <a:t> relaţie aflată în 1FN ca acea relaţie în care fiecare atribut prezintă numai valori atomice</a:t>
            </a:r>
            <a:r>
              <a:rPr lang="ro-RO" dirty="0"/>
              <a:t>, adică </a:t>
            </a:r>
            <a:r>
              <a:rPr lang="ro-RO" i="1" dirty="0"/>
              <a:t>toate atributele sunt ne-decompozabile</a:t>
            </a:r>
            <a:r>
              <a:rPr lang="ro-RO" dirty="0"/>
              <a:t>; </a:t>
            </a:r>
            <a:endParaRPr lang="en-US" dirty="0"/>
          </a:p>
          <a:p>
            <a:pPr eaLnBrk="1" hangingPunct="1"/>
            <a:r>
              <a:rPr lang="ro-RO" dirty="0"/>
              <a:t>R.Riordan</a:t>
            </a:r>
            <a:r>
              <a:rPr lang="en-US" dirty="0"/>
              <a:t>:</a:t>
            </a:r>
            <a:r>
              <a:rPr lang="ro-RO" dirty="0"/>
              <a:t> o relaţie este în 1FN dacă </a:t>
            </a:r>
            <a:r>
              <a:rPr lang="ro-RO" i="1" dirty="0"/>
              <a:t>domeniile pe care sunt definite atributele relaţiei sunt scalare</a:t>
            </a:r>
            <a:endParaRPr lang="en-US" dirty="0"/>
          </a:p>
        </p:txBody>
      </p:sp>
    </p:spTree>
  </p:cSld>
  <p:clrMapOvr>
    <a:masterClrMapping/>
  </p:clrMapOvr>
  <p:transition advTm="14953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112713"/>
            <a:ext cx="78609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(2)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99246" y="1600200"/>
            <a:ext cx="8229600" cy="5095875"/>
          </a:xfrm>
        </p:spPr>
        <p:txBody>
          <a:bodyPr>
            <a:normAutofit/>
          </a:bodyPr>
          <a:lstStyle/>
          <a:p>
            <a:pPr eaLnBrk="1" hangingPunct="1"/>
            <a:r>
              <a:rPr lang="ro-RO"/>
              <a:t>Connoly şi Begg</a:t>
            </a:r>
            <a:r>
              <a:rPr lang="en-US"/>
              <a:t>:</a:t>
            </a:r>
            <a:r>
              <a:rPr lang="ro-RO"/>
              <a:t> </a:t>
            </a:r>
            <a:r>
              <a:rPr lang="en-US" i="1"/>
              <a:t>O</a:t>
            </a:r>
            <a:r>
              <a:rPr lang="ro-RO" i="1"/>
              <a:t> relaţie în 1FN este o relaţie în care intersecţia oricărei linii cu oricare coloană conţine o valoare şi numai una</a:t>
            </a:r>
            <a:endParaRPr lang="en-US" i="1"/>
          </a:p>
          <a:p>
            <a:pPr eaLnBrk="1" hangingPunct="1"/>
            <a:r>
              <a:rPr lang="ro-RO" i="1"/>
              <a:t>O relaţie în 1FN nu trebuie să conţină grupuri repetitive</a:t>
            </a:r>
            <a:r>
              <a:rPr lang="ro-RO"/>
              <a:t>. </a:t>
            </a:r>
          </a:p>
          <a:p>
            <a:pPr eaLnBrk="1" hangingPunct="1"/>
            <a:endParaRPr lang="ro-RO"/>
          </a:p>
          <a:p>
            <a:pPr eaLnBrk="1" hangingPunct="1">
              <a:buFont typeface="Arial" charset="0"/>
              <a:buNone/>
            </a:pPr>
            <a:r>
              <a:rPr lang="ro-RO"/>
              <a:t>Obs</a:t>
            </a:r>
            <a:r>
              <a:rPr lang="en-US"/>
              <a:t>: orice rela</a:t>
            </a:r>
            <a:r>
              <a:rPr lang="ro-RO"/>
              <a:t>ţie în 1FN trebuie să posede cheie primară (atributele din componenţa cheii primare nu pot avea valori nule)</a:t>
            </a:r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Tm="11188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5" y="70340"/>
            <a:ext cx="786454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(o (mică) porţiune)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08" y="1899129"/>
            <a:ext cx="9164508" cy="42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6316" y="211072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7553" y="2582011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5374" y="3010764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0732" y="160901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0185" y="3810835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25409" y="4252551"/>
            <a:ext cx="1842878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24979" y="4686326"/>
            <a:ext cx="1885512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Cote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24979" y="5101781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CuvinteCheie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 – Relaţia universală (iniţială)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45058" y="2377448"/>
            <a:ext cx="5373859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linie a tabelei BIBL</a:t>
            </a:r>
            <a:r>
              <a:rPr lang="en-US" sz="2400" dirty="0">
                <a:latin typeface="Avenir Light"/>
                <a:cs typeface="Avenir Light"/>
              </a:rPr>
              <a:t>I</a:t>
            </a:r>
            <a:r>
              <a:rPr lang="ro-RO" sz="2400" dirty="0">
                <a:latin typeface="Avenir Light"/>
                <a:cs typeface="Avenir Light"/>
              </a:rPr>
              <a:t>OTECA se referă la un titlu de carte din care s-au achiziţionat unul, două sau mai multe exemplare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poate fi atributul </a:t>
            </a:r>
            <a:r>
              <a:rPr lang="ro-RO" sz="24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Trei dintre atribute – </a:t>
            </a:r>
            <a:r>
              <a:rPr lang="ro-RO" sz="2400" i="1" dirty="0">
                <a:latin typeface="Avenir Light"/>
                <a:cs typeface="Avenir Light"/>
              </a:rPr>
              <a:t>Autori</a:t>
            </a:r>
            <a:r>
              <a:rPr lang="ro-RO" sz="2400" dirty="0">
                <a:latin typeface="Avenir Light"/>
                <a:cs typeface="Avenir Light"/>
              </a:rPr>
              <a:t>, </a:t>
            </a:r>
            <a:r>
              <a:rPr lang="ro-RO" sz="2400" i="1" dirty="0">
                <a:latin typeface="Avenir Light"/>
                <a:cs typeface="Avenir Light"/>
              </a:rPr>
              <a:t>Cote</a:t>
            </a:r>
            <a:r>
              <a:rPr lang="ro-RO" sz="2400" dirty="0">
                <a:latin typeface="Avenir Light"/>
                <a:cs typeface="Avenir Light"/>
              </a:rPr>
              <a:t> şi </a:t>
            </a:r>
            <a:r>
              <a:rPr lang="ro-RO" sz="2400" i="1" dirty="0">
                <a:latin typeface="Avenir Light"/>
                <a:cs typeface="Avenir Light"/>
              </a:rPr>
              <a:t>CuvinteCheie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ro-RO" sz="2400" b="1" dirty="0">
                <a:latin typeface="Avenir Light"/>
                <a:cs typeface="Avenir Light"/>
              </a:rPr>
              <a:t>nu sunt atomice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Deocamdată nu atomizăm cele trei atribute neatomice (deşi ne-am pricepe)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151162" y="3402320"/>
            <a:ext cx="1953183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002" y="42204"/>
            <a:ext cx="8229600" cy="133643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Relaţia BIBLIOTECA nu este în prima forma normală !!!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2709" y="1533379"/>
            <a:ext cx="8595359" cy="5409029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Motivul</a:t>
            </a:r>
            <a:r>
              <a:rPr lang="en-US" dirty="0"/>
              <a:t>: 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i="1" dirty="0" err="1"/>
              <a:t>seturi</a:t>
            </a:r>
            <a:r>
              <a:rPr lang="ro-RO" dirty="0"/>
              <a:t> sau </a:t>
            </a:r>
            <a:r>
              <a:rPr lang="ro-RO" i="1" dirty="0"/>
              <a:t>grupuri repetitive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>
                <a:cs typeface="Avenir Light"/>
              </a:rPr>
              <a:t>Trei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ţii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orizonta</a:t>
            </a:r>
            <a:r>
              <a:rPr lang="en-US" dirty="0">
                <a:latin typeface="Avenir Light"/>
                <a:cs typeface="Avenir Light"/>
              </a:rPr>
              <a:t>l</a:t>
            </a:r>
            <a:r>
              <a:rPr lang="ro-RO" dirty="0">
                <a:latin typeface="Avenir Light"/>
                <a:cs typeface="Avenir Light"/>
              </a:rPr>
              <a:t>ă – ex. înlocuirea atributului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cu atributele </a:t>
            </a:r>
            <a:r>
              <a:rPr lang="ro-RO" i="1" dirty="0">
                <a:latin typeface="Avenir Light"/>
                <a:cs typeface="Avenir Light"/>
              </a:rPr>
              <a:t>Autor1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Autor2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Autor3</a:t>
            </a:r>
            <a:r>
              <a:rPr lang="ro-RO" dirty="0">
                <a:latin typeface="Avenir Light"/>
                <a:cs typeface="Avenir Light"/>
              </a:rPr>
              <a:t>...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verticală</a:t>
            </a:r>
            <a:r>
              <a:rPr lang="ro-RO" dirty="0">
                <a:latin typeface="Avenir Light"/>
                <a:cs typeface="Avenir Light"/>
              </a:rPr>
              <a:t> şi modificarea cheii primare din 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 în (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Cotă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Spargerea relaţiei universale (RU) în câte o tabelă pentru fiecare atribut neatomic (plus</a:t>
            </a:r>
            <a:r>
              <a:rPr lang="en-US" dirty="0">
                <a:latin typeface="Avenir Light"/>
                <a:cs typeface="Avenir Light"/>
              </a:rPr>
              <a:t> o </a:t>
            </a:r>
            <a:r>
              <a:rPr lang="en-US" dirty="0" err="1">
                <a:latin typeface="Avenir Light"/>
                <a:cs typeface="Avenir Light"/>
              </a:rPr>
              <a:t>tabel</a:t>
            </a:r>
            <a:r>
              <a:rPr lang="ro-RO" dirty="0">
                <a:latin typeface="Avenir Light"/>
                <a:cs typeface="Avenir Light"/>
              </a:rPr>
              <a:t>ă cu ceea ce râmâne din RU)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4953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115" y="105822"/>
            <a:ext cx="8356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 1 -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8" y="1604231"/>
            <a:ext cx="9144000" cy="50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641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704439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27213" y="2175725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034" y="260447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392" y="1244934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69845" y="3404549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069" y="3804061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8706" y="5306979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a1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89877" y="1628745"/>
            <a:ext cx="228435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1</a:t>
            </a:r>
            <a:r>
              <a:rPr lang="ro-RO" dirty="0"/>
              <a:t> –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55743" y="3142975"/>
            <a:ext cx="6288257" cy="313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300" b="1" i="1" dirty="0">
                <a:latin typeface="Avenir Light"/>
                <a:cs typeface="Avenir Light"/>
              </a:rPr>
              <a:t>Obs</a:t>
            </a:r>
            <a:r>
              <a:rPr lang="en-US" sz="2300" b="1" i="1" dirty="0">
                <a:latin typeface="Avenir Light"/>
                <a:cs typeface="Avenir Light"/>
              </a:rPr>
              <a:t>:</a:t>
            </a:r>
            <a:endParaRPr lang="ro-RO" sz="23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Cheia primară a tabelei rămâne atributul </a:t>
            </a:r>
            <a:r>
              <a:rPr lang="ro-RO" sz="23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puţin de patru autori, mai puţin de trei exemplare (cote) şi mai puţin de opt cuvinte cheie o să avem valori NULL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mult de patru autori, mai mult de trei exemplare (cote) şi mai mult de opt cuvinte cheie AM ÎNCURCAT-O !!!</a:t>
            </a:r>
          </a:p>
          <a:p>
            <a:pPr marL="342900" indent="-342900">
              <a:buFontTx/>
              <a:buChar char="-"/>
            </a:pPr>
            <a:endParaRPr lang="ro-RO" sz="2300" dirty="0">
              <a:latin typeface="Avenir Light"/>
              <a:cs typeface="Avenir Ligh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80822" y="2996034"/>
            <a:ext cx="1868700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66789" y="4195617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4441" y="457310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6161" y="493652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80426" y="5642263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a2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4010" y="5991615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a3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01597" y="1964029"/>
            <a:ext cx="2298420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27385" y="2327449"/>
            <a:ext cx="211727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CuvântCheie3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425037" y="2719005"/>
            <a:ext cx="224919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CuvântCheie4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97080" y="161937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CuvintCheie5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994732" y="198279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CuvintCheie6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20520" y="2360287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CuvintCheie7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18172" y="270963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CuvintCheie8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975935"/>
            <a:ext cx="8243932" cy="5882065"/>
          </a:xfrm>
        </p:spPr>
        <p:txBody>
          <a:bodyPr>
            <a:normAutofit fontScale="92500" lnSpcReduction="10000"/>
          </a:bodyPr>
          <a:lstStyle/>
          <a:p>
            <a:pPr marL="365760" indent="-283464"/>
            <a:r>
              <a:rPr lang="en-US">
                <a:cs typeface="Avenir Light"/>
              </a:rPr>
              <a:t>05a Normalizare. Introducere, specificatii, cazuri practice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https://1drv.ms/v/s!AgPvmBEDzTOSwRJWcJ56hFxPvWFu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05b_Prima_forma_normala</a:t>
            </a:r>
          </a:p>
          <a:p>
            <a:pPr marL="82296" indent="0">
              <a:buNone/>
            </a:pPr>
            <a:r>
              <a:rPr lang="en-US" sz="2200">
                <a:hlinkClick r:id="rId4"/>
              </a:rPr>
              <a:t>https://1drv.ms/v/s!AgPvmBEDzTOSwRFNhnTebhgYpVUP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ro-RO">
                <a:cs typeface="Avenir Light"/>
              </a:rPr>
              <a:t>05c_A_doua_forma_normala</a:t>
            </a:r>
          </a:p>
          <a:p>
            <a:pPr marL="82296" indent="0">
              <a:buNone/>
            </a:pPr>
            <a:r>
              <a:rPr lang="ro-RO" sz="2200">
                <a:hlinkClick r:id="rId5"/>
              </a:rPr>
              <a:t>https://1drv.ms/v/s!AgPvmBEDzTOSwRBiAgBCDX0WZyFf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05d_A_treia_forma_normala</a:t>
            </a:r>
          </a:p>
          <a:p>
            <a:pPr marL="82296" indent="0">
              <a:buNone/>
            </a:pPr>
            <a:r>
              <a:rPr lang="ro-RO" sz="2200">
                <a:hlinkClick r:id="rId6"/>
              </a:rPr>
              <a:t>https://1drv.ms/v/s!AgPvmBEDzTOSwQ8uyYPy2jxS_B86</a:t>
            </a:r>
            <a:endParaRPr lang="ro-RO" sz="2200"/>
          </a:p>
          <a:p>
            <a:pPr marL="365760" indent="-283464">
              <a:lnSpc>
                <a:spcPct val="130000"/>
              </a:lnSpc>
            </a:pPr>
            <a:r>
              <a:rPr lang="ro-RO">
                <a:cs typeface="Avenir Light"/>
              </a:rPr>
              <a:t>05e_A_patra_forma_normala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2200">
                <a:hlinkClick r:id="rId7"/>
              </a:rPr>
              <a:t>https://1drv.ms/v/s!AgPvmBEDzTOSwQ5c1-1X6WLiLZIM</a:t>
            </a:r>
            <a:endParaRPr lang="ro-RO" sz="2200"/>
          </a:p>
          <a:p>
            <a:pPr marL="365760" indent="-283464">
              <a:lnSpc>
                <a:spcPct val="140000"/>
              </a:lnSpc>
            </a:pPr>
            <a:r>
              <a:rPr lang="ro-RO">
                <a:cs typeface="Avenir Light"/>
              </a:rPr>
              <a:t>05f_Normalizarea_prin_sinteza</a:t>
            </a:r>
            <a:endParaRPr lang="ro-RO" sz="2200">
              <a:hlinkClick r:id="rId8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9"/>
              </a:rPr>
              <a:t>https://1drv.ms/v/s!AgPvmBEDzTOSwQ20KY2pnbJNY6au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376218760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162"/>
            <a:ext cx="914399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BIBLIOTECA1 - 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47800"/>
            <a:ext cx="8370980" cy="54102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ţia este destul de stupidă, însă baza de date este în </a:t>
            </a:r>
            <a:r>
              <a:rPr lang="ro-RO" b="1" dirty="0">
                <a:cs typeface="Avenir Light"/>
              </a:rPr>
              <a:t>1FN </a:t>
            </a:r>
            <a:r>
              <a:rPr lang="ro-RO" dirty="0">
                <a:cs typeface="Avenir Light"/>
              </a:rPr>
              <a:t>!</a:t>
            </a:r>
          </a:p>
          <a:p>
            <a:r>
              <a:rPr lang="ro-RO" dirty="0">
                <a:cs typeface="Avenir Light"/>
              </a:rPr>
              <a:t>Trebuie să luăm în calcul numărul maxim de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Autori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>
                <a:latin typeface="Avenir Light"/>
                <a:cs typeface="Avenir Light"/>
              </a:rPr>
              <a:t>Cote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Cuvinte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Cheie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o carte </a:t>
            </a:r>
            <a:r>
              <a:rPr lang="ro-RO" dirty="0">
                <a:latin typeface="Avenir Light"/>
                <a:cs typeface="Avenir Light"/>
              </a:rPr>
              <a:t>şi obţinem o structură complet ineficientă</a:t>
            </a:r>
            <a:r>
              <a:rPr lang="en-US" dirty="0">
                <a:latin typeface="Avenir Light"/>
                <a:cs typeface="Avenir Light"/>
              </a:rPr>
              <a:t> 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>
                <a:latin typeface="Avenir Light"/>
                <a:cs typeface="Avenir Light"/>
              </a:rPr>
              <a:t>Solu</a:t>
            </a:r>
            <a:r>
              <a:rPr lang="ro-RO" sz="3200" dirty="0">
                <a:latin typeface="Avenir Light"/>
                <a:cs typeface="Avenir Light"/>
              </a:rPr>
              <a:t>ţia poate fi aplicată doar când numărul de membri ai setului este cunoscut şi fix</a:t>
            </a:r>
            <a:r>
              <a:rPr lang="en-US" sz="3200" dirty="0">
                <a:latin typeface="Avenir Light"/>
                <a:cs typeface="Avenir Light"/>
              </a:rPr>
              <a:t>; </a:t>
            </a:r>
            <a:r>
              <a:rPr lang="ro-RO" sz="3200" dirty="0">
                <a:latin typeface="Avenir Light"/>
                <a:cs typeface="Avenir Light"/>
              </a:rPr>
              <a:t>de </a:t>
            </a:r>
            <a:r>
              <a:rPr lang="en-US" sz="3200" dirty="0">
                <a:latin typeface="Avenir Light"/>
                <a:cs typeface="Avenir Light"/>
              </a:rPr>
              <a:t>ex:</a:t>
            </a:r>
            <a:r>
              <a:rPr lang="ro-RO" sz="3200" dirty="0">
                <a:latin typeface="Avenir Light"/>
                <a:cs typeface="Avenir Light"/>
              </a:rPr>
              <a:t>, în loc de atributul (neatomic) </a:t>
            </a:r>
            <a:r>
              <a:rPr lang="ro-RO" sz="3200" i="1" dirty="0">
                <a:latin typeface="Avenir Light"/>
                <a:cs typeface="Avenir Light"/>
              </a:rPr>
              <a:t>Părinţi</a:t>
            </a:r>
            <a:r>
              <a:rPr lang="ro-RO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putem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folosi </a:t>
            </a:r>
            <a:r>
              <a:rPr lang="ro-RO" sz="3200" i="1" dirty="0">
                <a:latin typeface="Avenir Light"/>
                <a:cs typeface="Avenir Light"/>
              </a:rPr>
              <a:t>IdPărinte1_Mama</a:t>
            </a:r>
            <a:r>
              <a:rPr lang="ro-RO" sz="3200" dirty="0">
                <a:latin typeface="Avenir Light"/>
                <a:cs typeface="Avenir Light"/>
              </a:rPr>
              <a:t> şi </a:t>
            </a:r>
            <a:r>
              <a:rPr lang="ro-RO" sz="3200" i="1" dirty="0">
                <a:latin typeface="Avenir Light"/>
                <a:cs typeface="Avenir Light"/>
              </a:rPr>
              <a:t>IdPărinte2_Tata</a:t>
            </a:r>
            <a:r>
              <a:rPr lang="ro-RO" sz="3200" dirty="0">
                <a:latin typeface="Avenir Light"/>
                <a:cs typeface="Avenir Light"/>
              </a:rPr>
              <a:t> pentru descrierea copiilor întru BD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74558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794" y="1026942"/>
            <a:ext cx="1829507" cy="5387926"/>
          </a:xfrm>
        </p:spPr>
        <p:txBody>
          <a:bodyPr anchor="ctr">
            <a:noAutofit/>
          </a:bodyPr>
          <a:lstStyle/>
          <a:p>
            <a:pPr algn="ctr"/>
            <a:r>
              <a:rPr lang="ro-RO" sz="2800" dirty="0"/>
              <a:t>BIBLIO-TECĂ2 - </a:t>
            </a:r>
            <a:br>
              <a:rPr lang="ro-RO" sz="2800" dirty="0"/>
            </a:br>
            <a:r>
              <a:rPr lang="en-US" sz="2800" dirty="0"/>
              <a:t> </a:t>
            </a:r>
            <a:r>
              <a:rPr lang="ro-RO" sz="2800" dirty="0"/>
              <a:t>Grupuri repetitive pe verticală (fragment)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18"/>
            <a:ext cx="838504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BIBLIOTECA2 -</a:t>
            </a:r>
            <a:r>
              <a:rPr lang="en-US" dirty="0"/>
              <a:t> </a:t>
            </a:r>
            <a:r>
              <a:rPr lang="ro-RO" dirty="0"/>
              <a:t>Grupuri repetitive pe </a:t>
            </a:r>
            <a:r>
              <a:rPr lang="en-US" dirty="0" err="1"/>
              <a:t>vertic</a:t>
            </a:r>
            <a:r>
              <a:rPr lang="ro-RO" dirty="0"/>
              <a:t>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927841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7213" y="2399127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034" y="2827880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0392" y="146833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9845" y="3627951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069" y="4027463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6502" y="4433100"/>
            <a:ext cx="1885512" cy="33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>
                <a:latin typeface="Avenir Light"/>
                <a:cs typeface="Avenir Light"/>
              </a:rPr>
              <a:t>a</a:t>
            </a: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4640" y="4820428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0376" y="1329926"/>
            <a:ext cx="6091311" cy="47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Numărul de atribute este redus, însă numărul de înregistrări creşte ameţitor (este nevoie de o linie pentru fiecare combinaţie </a:t>
            </a:r>
            <a:r>
              <a:rPr lang="ro-RO" sz="2400" i="1" dirty="0">
                <a:latin typeface="Avenir Light"/>
                <a:cs typeface="Avenir Light"/>
              </a:rPr>
              <a:t>exemplar (carte) – autor – cuvânt cheie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înregistrare descrie un subiect (cuvânt cheie) tratat într-un exemplar al unei cărţi scrise de unul dintre autori (ciudat, nu ?)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se modifică</a:t>
            </a:r>
            <a:r>
              <a:rPr lang="en-US" sz="2400" dirty="0">
                <a:latin typeface="Avenir Light"/>
                <a:cs typeface="Avenir Light"/>
              </a:rPr>
              <a:t>: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en-US" sz="2400" dirty="0">
                <a:latin typeface="Avenir Light"/>
                <a:cs typeface="Avenir Light"/>
              </a:rPr>
              <a:t> (</a:t>
            </a:r>
            <a:r>
              <a:rPr lang="en-US" sz="2400" i="1" dirty="0" err="1">
                <a:latin typeface="Avenir Light"/>
                <a:cs typeface="Avenir Light"/>
              </a:rPr>
              <a:t>Cota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Autor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Cuv</a:t>
            </a:r>
            <a:r>
              <a:rPr lang="ro-RO" sz="2400" i="1" dirty="0">
                <a:latin typeface="Avenir Light"/>
                <a:cs typeface="Avenir Light"/>
              </a:rPr>
              <a:t>ântCheie)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Am scăpat de ne-atomicitate, adică avem BD în 1FN, dar costul este destul de mare !!!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BIBLIOTECA2 este în 1FN !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0822" y="3219435"/>
            <a:ext cx="2193519" cy="4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err="1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1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–</a:t>
            </a:r>
            <a:r>
              <a:rPr lang="en-US" dirty="0"/>
              <a:t> </a:t>
            </a:r>
            <a:r>
              <a:rPr lang="ro-RO" dirty="0"/>
              <a:t>Spargerea relaţiei universale (pt. fiecare atribut neatomic)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53551"/>
            <a:ext cx="9144001" cy="57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(continuare)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024449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Titlu, Editura, LocSediuEd, AnApariţie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lang="en-US" dirty="0">
                <a:latin typeface="Avenir Light"/>
                <a:cs typeface="Avenir Light"/>
              </a:rPr>
              <a:t>{</a:t>
            </a:r>
            <a:r>
              <a:rPr lang="ro-RO" dirty="0">
                <a:latin typeface="Avenir Light"/>
                <a:cs typeface="Avenir Light"/>
              </a:rPr>
              <a:t>ISBN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u="sng" dirty="0">
                <a:latin typeface="Avenir Light"/>
                <a:cs typeface="Avenir Light"/>
              </a:rPr>
              <a:t>Cota</a:t>
            </a:r>
            <a:r>
              <a:rPr lang="en-US" dirty="0">
                <a:latin typeface="Avenir Light"/>
                <a:cs typeface="Avenir Light"/>
              </a:rPr>
              <a:t>}</a:t>
            </a:r>
            <a:r>
              <a:rPr lang="ro-RO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AUTORI_CĂRȚI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Autor</a:t>
            </a:r>
            <a:r>
              <a:rPr lang="en-US" u="sng" dirty="0">
                <a:latin typeface="Avenir Light"/>
                <a:cs typeface="Avenir Light"/>
              </a:rPr>
              <a:t>}</a:t>
            </a:r>
            <a:endParaRPr lang="ro-RO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CuvântCheie</a:t>
            </a:r>
            <a:r>
              <a:rPr lang="en-US" dirty="0">
                <a:latin typeface="Avenir Light"/>
                <a:cs typeface="Avenir Light"/>
              </a:rPr>
              <a:t>}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3534558"/>
            <a:ext cx="8398411" cy="29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    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Este prima variantă de spargere a BD în mai multe tabele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Toate cele patru tabele sunt în 1FN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Această manieră de spargere a nu este întotdeauna funcţională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Între tabelele obţinute există câteva diferenţe</a:t>
            </a:r>
            <a:r>
              <a:rPr lang="en-US" sz="2400" dirty="0">
                <a:latin typeface="Avenir Light"/>
                <a:cs typeface="Avenir Light"/>
              </a:rPr>
              <a:t>; </a:t>
            </a:r>
            <a:r>
              <a:rPr lang="en-US" sz="2400" dirty="0" err="1">
                <a:latin typeface="Avenir Light"/>
                <a:cs typeface="Avenir Light"/>
              </a:rPr>
              <a:t>spre</a:t>
            </a:r>
            <a:r>
              <a:rPr lang="en-US" sz="2400" dirty="0">
                <a:latin typeface="Avenir Light"/>
                <a:cs typeface="Avenir Light"/>
              </a:rPr>
              <a:t> ex., </a:t>
            </a:r>
            <a:r>
              <a:rPr lang="ro-RO" sz="2400" dirty="0">
                <a:latin typeface="Avenir Light"/>
                <a:cs typeface="Avenir Light"/>
              </a:rPr>
              <a:t>în tabela COTE cheia primară e simplă (atributul Cota), în timp ce în celelalte tabele construite pe baza neatomicităţii cheia primară este compusă</a:t>
            </a:r>
          </a:p>
          <a:p>
            <a:pPr marL="342900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9552"/>
            <a:ext cx="8862646" cy="101959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BD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ro-RO" dirty="0"/>
              <a:t>în 1 FN</a:t>
            </a:r>
            <a:br>
              <a:rPr lang="ro-RO" dirty="0"/>
            </a:br>
            <a:r>
              <a:rPr lang="ro-RO" dirty="0"/>
              <a:t>(recapitulare)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95754"/>
            <a:ext cx="8651634" cy="56622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În prima formă normală (1FN) baza de date BIBLIOTECA poate să aibă (cel puţin) trei configuraţii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lang="en-US" dirty="0"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BIBLIOTECA1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u="sng" dirty="0">
                <a:latin typeface="Avenir Light"/>
                <a:cs typeface="Avenir Light"/>
              </a:rPr>
              <a:t>ISBN</a:t>
            </a:r>
            <a:r>
              <a:rPr lang="ro-RO" sz="2700" dirty="0">
                <a:latin typeface="Avenir Light"/>
                <a:cs typeface="Avenir Light"/>
              </a:rPr>
              <a:t>, Titlu,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a1,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a2,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a3, Autor1,  Autor2,  Autor3,  Autor4,  Editura, LocSediuEd,  AnApariţie, CuvântCheie1, CuvântCheie2, CuvântCheie3, CuvântCheie4, CuvântCheie5, CuvântCheie6, CuvântCheie7</a:t>
            </a:r>
            <a:r>
              <a:rPr lang="en-US" sz="2700" dirty="0">
                <a:latin typeface="Avenir Light"/>
                <a:cs typeface="Avenir Light"/>
              </a:rPr>
              <a:t>}</a:t>
            </a:r>
            <a:r>
              <a:rPr lang="ro-RO" sz="2700" dirty="0">
                <a:latin typeface="Avenir Light"/>
                <a:cs typeface="Avenir Light"/>
              </a:rPr>
              <a:t> (varianta 1)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BIBLIOTECA2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dirty="0">
                <a:latin typeface="Avenir Light"/>
                <a:cs typeface="Avenir Light"/>
              </a:rPr>
              <a:t>ISBN, Titlu, </a:t>
            </a:r>
            <a:r>
              <a:rPr lang="en-US" sz="2700" u="sng" dirty="0">
                <a:latin typeface="Avenir Light"/>
                <a:cs typeface="Avenir Light"/>
              </a:rPr>
              <a:t>Cot</a:t>
            </a:r>
            <a:r>
              <a:rPr lang="ro-RO" sz="2700" u="sng" dirty="0">
                <a:latin typeface="Avenir Light"/>
                <a:cs typeface="Avenir Light"/>
              </a:rPr>
              <a:t>ă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u="sng" dirty="0">
                <a:latin typeface="Avenir Light"/>
                <a:cs typeface="Avenir Light"/>
              </a:rPr>
              <a:t>Autor</a:t>
            </a:r>
            <a:r>
              <a:rPr lang="ro-RO" sz="2700" dirty="0">
                <a:latin typeface="Avenir Light"/>
                <a:cs typeface="Avenir Light"/>
              </a:rPr>
              <a:t>, Editura, LocSediuEd,  AnApariţie, </a:t>
            </a:r>
            <a:r>
              <a:rPr lang="ro-RO" sz="2700" u="sng" dirty="0">
                <a:latin typeface="Avenir Light"/>
                <a:cs typeface="Avenir Light"/>
              </a:rPr>
              <a:t>CuvântCheie</a:t>
            </a:r>
            <a:r>
              <a:rPr lang="en-US" sz="2700" dirty="0">
                <a:latin typeface="Avenir Light"/>
                <a:cs typeface="Avenir Light"/>
              </a:rPr>
              <a:t>} </a:t>
            </a:r>
            <a:r>
              <a:rPr lang="ro-RO" sz="2700" dirty="0">
                <a:latin typeface="Avenir Light"/>
                <a:cs typeface="Avenir Light"/>
              </a:rPr>
              <a:t>(varianta 2)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Tabelele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>
                <a:latin typeface="Avenir Light"/>
                <a:cs typeface="Avenir Light"/>
              </a:rPr>
              <a:t>C</a:t>
            </a:r>
            <a:r>
              <a:rPr lang="ro-RO" sz="2700" b="1" dirty="0">
                <a:latin typeface="Avenir Light"/>
                <a:cs typeface="Avenir Light"/>
              </a:rPr>
              <a:t>ĂRŢI</a:t>
            </a:r>
            <a:r>
              <a:rPr lang="ro-RO" sz="2700" dirty="0">
                <a:latin typeface="Avenir Light"/>
                <a:cs typeface="Avenir Light"/>
              </a:rPr>
              <a:t>, </a:t>
            </a:r>
            <a:r>
              <a:rPr lang="ro-RO" sz="2700" b="1" dirty="0">
                <a:latin typeface="Avenir Light"/>
                <a:cs typeface="Avenir Light"/>
              </a:rPr>
              <a:t>COTE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b="1" dirty="0">
                <a:latin typeface="Avenir Light"/>
                <a:cs typeface="Avenir Light"/>
              </a:rPr>
              <a:t>AUTORI_CĂRŢI </a:t>
            </a:r>
            <a:r>
              <a:rPr lang="ro-RO" sz="2700" dirty="0">
                <a:latin typeface="Avenir Light"/>
                <a:cs typeface="Avenir Light"/>
              </a:rPr>
              <a:t>și </a:t>
            </a:r>
            <a:r>
              <a:rPr lang="ro-RO" sz="2700" b="1" dirty="0">
                <a:latin typeface="Avenir Light"/>
                <a:cs typeface="Avenir Light"/>
              </a:rPr>
              <a:t>CĂRŢI_CUVINTECHEIE</a:t>
            </a:r>
            <a:r>
              <a:rPr lang="ro-RO" sz="2700" dirty="0">
                <a:latin typeface="Avenir Light"/>
                <a:cs typeface="Avenir Light"/>
              </a:rPr>
              <a:t> (varianta 3)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Prima variantă este descalificată (inoperabilă)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Variantele 2 și 3 vor fi duse în formele normale (normalizate) 2, 3...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-4220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– </a:t>
            </a:r>
            <a:r>
              <a:rPr lang="en-US" dirty="0" err="1"/>
              <a:t>Relaţ</a:t>
            </a:r>
            <a:r>
              <a:rPr lang="ro-RO" dirty="0"/>
              <a:t>ia universală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7500" y="126664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NrFact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63305" y="1628488"/>
            <a:ext cx="1440873" cy="4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0940" y="1991155"/>
            <a:ext cx="1918137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CodFiscalCl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84694" y="234956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AdresaCl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84759" y="2697560"/>
            <a:ext cx="3173599" cy="40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84798" y="3072042"/>
            <a:ext cx="3173599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43233" y="3487271"/>
            <a:ext cx="2666281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TelPersContact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4728" y="3928987"/>
            <a:ext cx="2860313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EMailPersContact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12434" y="4334626"/>
            <a:ext cx="2472389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LocalitCl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12435" y="4736013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DataFact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12434" y="5135757"/>
            <a:ext cx="2860313" cy="34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12435" y="5509433"/>
            <a:ext cx="1945916" cy="45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DenProd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039329" y="5881479"/>
            <a:ext cx="1972810" cy="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UM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53997" y="6268574"/>
            <a:ext cx="2860313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ProcTVAProd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315589" y="1022352"/>
            <a:ext cx="1792224" cy="52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>
                <a:latin typeface="Avenir Light"/>
                <a:cs typeface="Avenir Light"/>
              </a:rPr>
              <a:t>Cantit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329445" y="1470025"/>
            <a:ext cx="1639824" cy="60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PretUnit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368561" y="2684534"/>
            <a:ext cx="2443387" cy="3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ValoareF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TVA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410923" y="3087116"/>
            <a:ext cx="2166313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TVAFactur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451672" y="3490531"/>
            <a:ext cx="3191549" cy="4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ValoareTotal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624829" y="2141717"/>
            <a:ext cx="4707429" cy="5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i="1">
                <a:latin typeface="Avenir Light"/>
                <a:cs typeface="Avenir Light"/>
              </a:rPr>
              <a:t>Atribute calculate (</a:t>
            </a:r>
            <a:r>
              <a:rPr lang="ro-RO" sz="2400" i="1">
                <a:latin typeface="Avenir Light"/>
                <a:cs typeface="Avenir Light"/>
              </a:rPr>
              <a:t>le</a:t>
            </a:r>
            <a:r>
              <a:rPr lang="en-US" sz="2400" i="1">
                <a:latin typeface="Avenir Light"/>
                <a:cs typeface="Avenir Light"/>
              </a:rPr>
              <a:t> elimin</a:t>
            </a:r>
            <a:r>
              <a:rPr lang="ro-RO" sz="2400" i="1">
                <a:latin typeface="Avenir Light"/>
                <a:cs typeface="Avenir Light"/>
              </a:rPr>
              <a:t>ăm</a:t>
            </a:r>
            <a:r>
              <a:rPr lang="en-US" sz="2400" i="1">
                <a:latin typeface="Avenir Light"/>
                <a:cs typeface="Avenir Light"/>
              </a:rPr>
              <a:t>):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95224" y="3584159"/>
            <a:ext cx="5134707" cy="28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Relaţia este în 1FN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 din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se referă la</a:t>
            </a:r>
            <a:r>
              <a:rPr lang="en-US" sz="2400" dirty="0">
                <a:latin typeface="Avenir Light"/>
                <a:cs typeface="Avenir Light"/>
              </a:rPr>
              <a:t> un </a:t>
            </a:r>
            <a:r>
              <a:rPr lang="en-US" sz="2400" dirty="0" err="1">
                <a:latin typeface="Avenir Light"/>
                <a:cs typeface="Avenir Light"/>
              </a:rPr>
              <a:t>produs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vândut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cadrul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unei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facturi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en-US" sz="2400" dirty="0">
                <a:latin typeface="Avenir Light"/>
                <a:cs typeface="Avenir Light"/>
              </a:rPr>
              <a:t>- 	</a:t>
            </a:r>
            <a:r>
              <a:rPr lang="en-US" sz="2400" dirty="0" err="1">
                <a:latin typeface="Avenir Light"/>
                <a:cs typeface="Avenir Light"/>
              </a:rPr>
              <a:t>Cheia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primar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:</a:t>
            </a:r>
          </a:p>
          <a:p>
            <a:pPr marL="342900" indent="-342900">
              <a:buFontTx/>
              <a:buNone/>
            </a:pPr>
            <a:r>
              <a:rPr lang="en-US" sz="2400" b="1" dirty="0">
                <a:latin typeface="Avenir Light"/>
                <a:cs typeface="Avenir Light"/>
              </a:rPr>
              <a:t>          (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r>
              <a:rPr lang="en-US" sz="2400" b="1" dirty="0">
                <a:latin typeface="Avenir Light"/>
                <a:cs typeface="Avenir Light"/>
              </a:rPr>
              <a:t>, </a:t>
            </a:r>
            <a:r>
              <a:rPr lang="en-US" sz="2400" b="1" dirty="0" err="1">
                <a:latin typeface="Avenir Light"/>
                <a:cs typeface="Avenir Light"/>
              </a:rPr>
              <a:t>CodProd</a:t>
            </a:r>
            <a:r>
              <a:rPr lang="en-US" sz="2400" b="1" dirty="0">
                <a:latin typeface="Avenir Light"/>
                <a:cs typeface="Avenir Light"/>
              </a:rPr>
              <a:t>)</a:t>
            </a:r>
          </a:p>
        </p:txBody>
      </p:sp>
    </p:spTree>
  </p:cSld>
  <p:clrMapOvr>
    <a:masterClrMapping/>
  </p:clrMapOvr>
  <p:transition advTm="2559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" presetClass="exit" presetSubtype="5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down)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1976" y="273980"/>
            <a:ext cx="76648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p</a:t>
            </a:r>
            <a:r>
              <a:rPr lang="en-US" dirty="0" err="1"/>
              <a:t>rima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1FN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998806" y="2180497"/>
            <a:ext cx="7970382" cy="44319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600" dirty="0">
                <a:cs typeface="Times New Roman" pitchFamily="18" charset="0"/>
              </a:rPr>
              <a:t>R</a:t>
            </a:r>
            <a:r>
              <a:rPr lang="en-US" sz="3600" dirty="0">
                <a:cs typeface="Times New Roman" pitchFamily="18" charset="0"/>
              </a:rPr>
              <a:t> {</a:t>
            </a:r>
            <a:r>
              <a:rPr lang="en-US" sz="3600" u="sng" dirty="0" err="1">
                <a:cs typeface="Times New Roman" pitchFamily="18" charset="0"/>
              </a:rPr>
              <a:t>NrFact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DataFact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CodFiscalCl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AdresaCl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LocalitCl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TelPersContact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EMailPersContact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u="sng" dirty="0" err="1">
                <a:cs typeface="Times New Roman" pitchFamily="18" charset="0"/>
              </a:rPr>
              <a:t>CodProd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DenProd</a:t>
            </a:r>
            <a:r>
              <a:rPr lang="en-US" sz="3600" dirty="0">
                <a:cs typeface="Times New Roman" pitchFamily="18" charset="0"/>
              </a:rPr>
              <a:t>, UM,  </a:t>
            </a:r>
            <a:r>
              <a:rPr lang="en-US" sz="3600" dirty="0" err="1">
                <a:cs typeface="Times New Roman" pitchFamily="18" charset="0"/>
              </a:rPr>
              <a:t>ProcTVAProd</a:t>
            </a:r>
            <a:r>
              <a:rPr lang="en-US" sz="3600" dirty="0">
                <a:cs typeface="Times New Roman" pitchFamily="18" charset="0"/>
              </a:rPr>
              <a:t>, Cant, </a:t>
            </a:r>
            <a:r>
              <a:rPr lang="en-US" sz="3600" dirty="0" err="1">
                <a:cs typeface="Times New Roman" pitchFamily="18" charset="0"/>
              </a:rPr>
              <a:t>PretUnit</a:t>
            </a:r>
            <a:r>
              <a:rPr lang="en-US" sz="36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703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202" y="246503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Probleme ale bazelor de date aflate în 1FN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47799"/>
            <a:ext cx="8370980" cy="5410201"/>
          </a:xfrm>
        </p:spPr>
        <p:txBody>
          <a:bodyPr>
            <a:normAutofit/>
          </a:bodyPr>
          <a:lstStyle/>
          <a:p>
            <a:r>
              <a:rPr lang="ro-RO" dirty="0"/>
              <a:t>Teoretic, o BD este normalizată dacă este măcar în prima formă normală (1FN)</a:t>
            </a:r>
          </a:p>
          <a:p>
            <a:r>
              <a:rPr lang="ro-RO" dirty="0"/>
              <a:t>De obicei, însă, o BD aflată în 1FN prezintă câteva probleme majore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 mare de </a:t>
            </a:r>
            <a:r>
              <a:rPr lang="en-US" dirty="0" err="1"/>
              <a:t>redundan</a:t>
            </a:r>
            <a:r>
              <a:rPr lang="ro-RO" dirty="0">
                <a:latin typeface="Gill Sans MT"/>
              </a:rPr>
              <a:t>ţă (repetabilitate) a datelor</a:t>
            </a:r>
          </a:p>
          <a:p>
            <a:pPr lvl="1"/>
            <a:r>
              <a:rPr lang="ro-RO" dirty="0">
                <a:latin typeface="Gill Sans MT"/>
              </a:rPr>
              <a:t>Imposibilitatea adăugării unor categorii de informa</a:t>
            </a:r>
            <a:r>
              <a:rPr lang="ro-RO" dirty="0"/>
              <a:t>ţii (anomalii la inserare)</a:t>
            </a:r>
          </a:p>
          <a:p>
            <a:pPr lvl="1"/>
            <a:r>
              <a:rPr lang="ro-RO" dirty="0"/>
              <a:t>Pierderea coerenţei datelor la anumite modificări de informaţii (anomalii la modificare)</a:t>
            </a:r>
          </a:p>
          <a:p>
            <a:pPr lvl="1"/>
            <a:r>
              <a:rPr lang="ro-RO" dirty="0"/>
              <a:t>Pierderea uneor informaţii la ştergerea unor înregistrări (anomalii la ştergere)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162093"/>
            <a:ext cx="8314006" cy="15260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1859448"/>
            <a:ext cx="8581291" cy="5057342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AnApariție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Pentru corectitudinea interogărilor, toţi autorii unei cărţi trebuie combinaţi cu toate cuvintele cheie ale cărţii şi toate exemplarele (cotele) cărţii</a:t>
            </a:r>
            <a:r>
              <a:rPr lang="en-US" dirty="0">
                <a:latin typeface="Avenir Light"/>
                <a:cs typeface="Avenir Light"/>
              </a:rPr>
              <a:t>; </a:t>
            </a:r>
            <a:r>
              <a:rPr lang="en-US" dirty="0" err="1">
                <a:latin typeface="Avenir Light"/>
                <a:cs typeface="Avenir Light"/>
              </a:rPr>
              <a:t>dac</a:t>
            </a:r>
            <a:r>
              <a:rPr lang="ro-RO" dirty="0">
                <a:latin typeface="Avenir Light"/>
                <a:cs typeface="Avenir Light"/>
              </a:rPr>
              <a:t>ă o carte are 5 exemplare, 7 autori şi 10 cuvinte cheie, în tabela BIBLIOTECĂ2 vor fi inserate 5 * 7 * 10 = 350 de înregistrări </a:t>
            </a:r>
          </a:p>
          <a:p>
            <a:pPr lvl="1"/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59486"/>
            <a:ext cx="792515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Scopul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7" y="1259672"/>
            <a:ext cx="852543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/>
              <a:t>Pornind de o problemă reală (practică), încercăm să construim o schemă rezonabilă a bazei de date</a:t>
            </a:r>
            <a:r>
              <a:rPr lang="en-US"/>
              <a:t> (dedicate acestei probleme)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 O schemă rezonabilă este o schemă care preia în BD (şi, ulterior, prelucrează şi furnizează</a:t>
            </a:r>
            <a:r>
              <a:rPr lang="en-US"/>
              <a:t> celor interesa</a:t>
            </a:r>
            <a:r>
              <a:rPr lang="ro-RO"/>
              <a:t>ţi) informaţiile relevante, utile, necesare organizaţiei</a:t>
            </a:r>
          </a:p>
          <a:p>
            <a:pPr>
              <a:lnSpc>
                <a:spcPct val="110000"/>
              </a:lnSpc>
            </a:pPr>
            <a:r>
              <a:rPr lang="ro-RO"/>
              <a:t>Cine decide dacă o schemă rezonabilă </a:t>
            </a:r>
            <a:r>
              <a:rPr lang="en-US"/>
              <a:t>?</a:t>
            </a:r>
          </a:p>
          <a:p>
            <a:pPr lvl="1">
              <a:lnSpc>
                <a:spcPct val="110000"/>
              </a:lnSpc>
            </a:pPr>
            <a:r>
              <a:rPr lang="en-US"/>
              <a:t>Echipa de proiectare</a:t>
            </a:r>
          </a:p>
          <a:p>
            <a:pPr lvl="1">
              <a:lnSpc>
                <a:spcPct val="110000"/>
              </a:lnSpc>
            </a:pPr>
            <a:r>
              <a:rPr lang="en-US"/>
              <a:t>Utilizatorii aplica</a:t>
            </a:r>
            <a:r>
              <a:rPr lang="ro-RO"/>
              <a:t>ţie</a:t>
            </a:r>
            <a:r>
              <a:rPr lang="en-US"/>
              <a:t>/BD, at</a:t>
            </a:r>
            <a:r>
              <a:rPr lang="ro-RO"/>
              <a:t>ât la proiectare, cât şi la începutul şi pe parcursul folosirii BD</a:t>
            </a:r>
          </a:p>
          <a:p>
            <a:pPr lvl="1">
              <a:lnSpc>
                <a:spcPct val="110000"/>
              </a:lnSpc>
            </a:pPr>
            <a:r>
              <a:rPr lang="ro-RO"/>
              <a:t>Profesorii (în cazul cursului de faţă)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42203"/>
            <a:ext cx="8947052" cy="178659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sz="2400" dirty="0"/>
              <a:t> 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974097"/>
            <a:ext cx="8496886" cy="4888523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tabelă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I2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nu poate fi adăugată în tabelă fără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(cel puţin) un autor, 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exemplar şi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cuvânt cheie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modificăm într-o înregistrare valoarea unuia dintre atributele </a:t>
            </a:r>
            <a:r>
              <a:rPr lang="ro-RO" i="1" dirty="0">
                <a:latin typeface="Avenir Light"/>
                <a:cs typeface="Avenir Light"/>
              </a:rPr>
              <a:t>Titlu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Editură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 şi există şi alte înregistrări pentru cartea (titlul) respectivă, cum ştim care dintre valorile acestor atribute pe celelalte înregistrări (corespunzătoare cărţii respective) sunt corecte ?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71" y="407972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 </a:t>
            </a:r>
            <a:br>
              <a:rPr lang="ro-RO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2053875"/>
            <a:ext cx="8496886" cy="4452426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 (continuare)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 (corespunzătoare cărţii respective)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ro-RO" dirty="0">
              <a:latin typeface="Avenir Light"/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în BD BIBLIOTECA3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193473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113" y="4093696"/>
            <a:ext cx="8398411" cy="24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Prin comparaţie cu BIBLIOTECA2, gradul de redundanţă şi numărul anomaliilor la inserare, modificare, ştergere sunt incomparabil mai mici</a:t>
            </a:r>
          </a:p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5" y="86379"/>
            <a:ext cx="8769064" cy="135988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3" y="1447800"/>
            <a:ext cx="8395806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Risipă de spaţiu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l</a:t>
            </a:r>
            <a:r>
              <a:rPr lang="en-US" dirty="0">
                <a:cs typeface="Avenir Light"/>
              </a:rPr>
              <a:t>a </a:t>
            </a:r>
            <a:r>
              <a:rPr lang="en-US" dirty="0" err="1">
                <a:cs typeface="Avenir Light"/>
              </a:rPr>
              <a:t>fiecare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linie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dintr</a:t>
            </a:r>
            <a:r>
              <a:rPr lang="en-US" dirty="0">
                <a:cs typeface="Avenir Light"/>
              </a:rPr>
              <a:t>-o </a:t>
            </a:r>
            <a:r>
              <a:rPr lang="en-US" dirty="0" err="1">
                <a:cs typeface="Avenir Light"/>
              </a:rPr>
              <a:t>factur</a:t>
            </a:r>
            <a:r>
              <a:rPr lang="ro-RO" dirty="0">
                <a:cs typeface="Avenir Light"/>
              </a:rPr>
              <a:t>ă, trebuie introduse şi</a:t>
            </a:r>
            <a:r>
              <a:rPr lang="en-US" dirty="0">
                <a:cs typeface="Avenir Light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Avenir Light"/>
                <a:cs typeface="Avenir Light"/>
              </a:rPr>
              <a:t>Numele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codul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dirty="0">
                <a:latin typeface="Avenir Light"/>
                <a:cs typeface="Avenir Light"/>
              </a:rPr>
              <a:t>şi adresa clientului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Datele despre persoana de contact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Data facturii</a:t>
            </a:r>
          </a:p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Anomalii la inserarea de înregistrări în RF</a:t>
            </a:r>
            <a:r>
              <a:rPr lang="en-US" dirty="0">
                <a:cs typeface="Avenir Light"/>
              </a:rPr>
              <a:t>: </a:t>
            </a:r>
            <a:endParaRPr lang="ro-RO" dirty="0">
              <a:cs typeface="Avenir Light"/>
            </a:endParaRP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client nu poate introdus în tabela RF până nu avem factură pentru acesta</a:t>
            </a: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produs nu poate fi adăugat în tabela RF până nu apare pe o factură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6" y="56272"/>
            <a:ext cx="78364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609164"/>
            <a:ext cx="8126864" cy="4800600"/>
          </a:xfrm>
        </p:spPr>
        <p:txBody>
          <a:bodyPr/>
          <a:lstStyle/>
          <a:p>
            <a:r>
              <a:rPr lang="ro-RO" dirty="0"/>
              <a:t>La modificarea de înregistrări în RF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Dac</a:t>
            </a:r>
            <a:r>
              <a:rPr lang="ro-RO" dirty="0"/>
              <a:t>ă după câţiva ani (şi 200 de facturi) o firmă client îşi schimbă persoana de contact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sediului</a:t>
            </a:r>
            <a:r>
              <a:rPr lang="en-US" dirty="0"/>
              <a:t>)</a:t>
            </a:r>
            <a:r>
              <a:rPr lang="ro-RO" dirty="0"/>
              <a:t>, pe câte linii trebuie să operăm modificarea</a:t>
            </a:r>
            <a:r>
              <a:rPr lang="en-US" dirty="0"/>
              <a:t>?</a:t>
            </a:r>
          </a:p>
          <a:p>
            <a:r>
              <a:rPr lang="en-US" dirty="0"/>
              <a:t>La </a:t>
            </a:r>
            <a:r>
              <a:rPr lang="ro-RO" dirty="0"/>
              <a:t>ştergerea de înregistrări din RF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Dacă ştergem singura factură a unui client, ştergem şi datele despre acesta</a:t>
            </a:r>
          </a:p>
          <a:p>
            <a:pPr lvl="1"/>
            <a:r>
              <a:rPr lang="ro-RO" dirty="0"/>
              <a:t>Analog în cazul produselor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A </a:t>
            </a:r>
            <a:r>
              <a:rPr lang="en-US" dirty="0" err="1">
                <a:cs typeface="Arial Unicode MS"/>
              </a:rPr>
              <a:t>doua</a:t>
            </a:r>
            <a:r>
              <a:rPr lang="en-US" dirty="0">
                <a:cs typeface="Arial Unicode MS"/>
              </a:rPr>
              <a:t> forma normal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– 2FN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1294" y="1280848"/>
            <a:ext cx="8136031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ie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Este </a:t>
            </a:r>
            <a:r>
              <a:rPr lang="en-US" sz="3200" dirty="0" err="1">
                <a:latin typeface="Avenir Light"/>
                <a:cs typeface="Avenir Light"/>
              </a:rPr>
              <a:t>deja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1FN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Nu con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ine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dependen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>
                <a:latin typeface="Avenir Light"/>
                <a:cs typeface="Avenir Light"/>
              </a:rPr>
              <a:t>e </a:t>
            </a:r>
            <a:r>
              <a:rPr lang="en-US" sz="3200" dirty="0" err="1">
                <a:latin typeface="Avenir Light"/>
                <a:cs typeface="Avenir Light"/>
              </a:rPr>
              <a:t>func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ionale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b="1" u="sng" dirty="0">
                <a:latin typeface="Avenir Light"/>
                <a:cs typeface="Avenir Light"/>
              </a:rPr>
              <a:t>par</a:t>
            </a:r>
            <a:r>
              <a:rPr lang="ro-RO" sz="3200" b="1" u="sng" dirty="0">
                <a:latin typeface="Avenir Light"/>
                <a:cs typeface="Avenir Light"/>
              </a:rPr>
              <a:t>ţ</a:t>
            </a:r>
            <a:r>
              <a:rPr lang="en-US" sz="3200" b="1" u="sng" dirty="0" err="1">
                <a:latin typeface="Avenir Light"/>
                <a:cs typeface="Avenir Light"/>
              </a:rPr>
              <a:t>iale</a:t>
            </a:r>
            <a:endParaRPr lang="en-US" sz="3200" b="1" u="sng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baz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de date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toate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iile</a:t>
            </a:r>
            <a:r>
              <a:rPr lang="en-US" sz="3200" dirty="0">
                <a:latin typeface="Avenir Light"/>
                <a:cs typeface="Avenir Light"/>
              </a:rPr>
              <a:t> care o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 err="1">
                <a:latin typeface="Avenir Light"/>
                <a:cs typeface="Avenir Light"/>
              </a:rPr>
              <a:t>tuiesc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</a:t>
            </a:r>
            <a:endParaRPr lang="ro-RO" sz="3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endParaRPr lang="ro-RO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Orice relaţie care conţine DF parţiale trebuie descompusă (spartă) pentru a fi conformă cu 2FN</a:t>
            </a: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6953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Cum testăm dacă o BD este sau nu în a</a:t>
            </a:r>
            <a:r>
              <a:rPr lang="en-US" sz="4000" b="1" dirty="0"/>
              <a:t> </a:t>
            </a:r>
            <a:r>
              <a:rPr lang="en-US" sz="4000" b="1" dirty="0" err="1"/>
              <a:t>doua</a:t>
            </a:r>
            <a:r>
              <a:rPr lang="en-US" sz="4000" b="1" dirty="0"/>
              <a:t> forma normal</a:t>
            </a:r>
            <a:r>
              <a:rPr lang="ro-RO" sz="4000" b="1" dirty="0"/>
              <a:t>ă</a:t>
            </a:r>
            <a:r>
              <a:rPr lang="en-US" sz="4000" b="1" dirty="0"/>
              <a:t> </a:t>
            </a:r>
            <a:r>
              <a:rPr lang="ro-RO" sz="4000" b="1" dirty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1477106"/>
            <a:ext cx="8657112" cy="5240214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Tabelele care au cheia primară alcătuită dintr-un singur atribut sunt deja în 2FN</a:t>
            </a:r>
          </a:p>
          <a:p>
            <a:r>
              <a:rPr lang="ro-RO" dirty="0">
                <a:cs typeface="Avenir Light"/>
              </a:rPr>
              <a:t>Luăm în discuţie fiecare tabelă a BD din prima formă normală în care cheia primară este compusă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parţială,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2FN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parţială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2FN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508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ale cheii primare în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4" y="1461869"/>
            <a:ext cx="7906746" cy="1210994"/>
          </a:xfrm>
        </p:spPr>
        <p:txBody>
          <a:bodyPr/>
          <a:lstStyle/>
          <a:p>
            <a:r>
              <a:rPr lang="en-US" dirty="0"/>
              <a:t>{</a:t>
            </a:r>
            <a:r>
              <a:rPr lang="ro-RO" dirty="0"/>
              <a:t>ISBN, Titlu, </a:t>
            </a:r>
            <a:r>
              <a:rPr lang="en-US" u="sng" dirty="0"/>
              <a:t>Cot</a:t>
            </a:r>
            <a:r>
              <a:rPr lang="ro-RO" u="sng" dirty="0"/>
              <a:t>ă</a:t>
            </a:r>
            <a:r>
              <a:rPr lang="ro-RO" dirty="0"/>
              <a:t>,  </a:t>
            </a:r>
            <a:r>
              <a:rPr lang="ro-RO" u="sng" dirty="0"/>
              <a:t>Autor</a:t>
            </a:r>
            <a:r>
              <a:rPr lang="ro-RO" dirty="0"/>
              <a:t>, Editura, LocSediuEd,  AnApariţie, </a:t>
            </a:r>
            <a:r>
              <a:rPr lang="ro-RO" u="sng" dirty="0"/>
              <a:t>CuvântCheie</a:t>
            </a: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629" y="3605528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283" y="4275913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70" y="499102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88" y="5706147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5641" y="3589115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Titlu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3633" y="4301717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Editura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5381" y="5002769"/>
            <a:ext cx="2124211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LocSediuEd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5237" y="5661617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AnApariţie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4942" y="38304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594" y="45315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8382" y="52466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4170" y="59758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108" y="301681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86957" y="2972281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venir Light"/>
                <a:cs typeface="Avenir Light"/>
              </a:rPr>
              <a:t>ISBN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5890" y="3286519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2" y="-62992"/>
            <a:ext cx="778013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nu este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814745"/>
            <a:ext cx="8300642" cy="1604890"/>
          </a:xfrm>
        </p:spPr>
        <p:txBody>
          <a:bodyPr/>
          <a:lstStyle/>
          <a:p>
            <a:r>
              <a:rPr lang="ro-RO" dirty="0">
                <a:cs typeface="Avenir Light"/>
              </a:rPr>
              <a:t>Toate cele patru DF sunt parţiale întrucât, singur, atributul </a:t>
            </a:r>
            <a:r>
              <a:rPr lang="ro-RO" i="1" dirty="0">
                <a:cs typeface="Avenir Light"/>
              </a:rPr>
              <a:t>Cota</a:t>
            </a:r>
            <a:r>
              <a:rPr lang="ro-RO" dirty="0">
                <a:cs typeface="Avenir Light"/>
              </a:rPr>
              <a:t> implică funcţional cele patru destinaţii</a:t>
            </a:r>
            <a:endParaRPr lang="en-US" dirty="0"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493" y="2336885"/>
            <a:ext cx="10339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672" y="2278277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800" y="2852708"/>
            <a:ext cx="99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0" y="2780043"/>
            <a:ext cx="10972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193" y="2334539"/>
            <a:ext cx="14020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4846" y="2824584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1998" y="223140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5582" y="2749580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340" y="2606574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587" y="254797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2646" y="3108949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74307" y="3038011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48642" y="3404383"/>
            <a:ext cx="8453042" cy="858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629" y="4250138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283" y="4979313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4870" y="5694421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388" y="6409547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5641" y="4233725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23633" y="5005117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5381" y="570616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5237" y="6365017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64942" y="45338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594" y="52349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88382" y="59500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14170" y="66792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31852" y="4037428"/>
            <a:ext cx="5739619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7173" y="420622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10757" y="4907280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22477" y="5594264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8265" y="635158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671708" y="4754880"/>
            <a:ext cx="5896710" cy="351692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613087" y="5542670"/>
            <a:ext cx="6292955" cy="2672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1610739" y="6231988"/>
            <a:ext cx="6407846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8052" y="1839821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3378" y="1792953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+mn-lt"/>
              </a:rPr>
              <a:t> ISBN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46171" y="206731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234470"/>
            <a:ext cx="8581292" cy="5698590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!</a:t>
            </a:r>
          </a:p>
          <a:p>
            <a:r>
              <a:rPr lang="ro-RO" dirty="0">
                <a:cs typeface="Avenir Light"/>
              </a:rPr>
              <a:t>Se constituie câte o tabelă distinctă pentru fiecare sub-ansamblu (un atribut, două atribute, ...) din cheia primară a tabelei aflate în1FN, </a:t>
            </a:r>
            <a:r>
              <a:rPr lang="en-US" i="1" dirty="0" err="1">
                <a:cs typeface="Avenir Light"/>
              </a:rPr>
              <a:t>subansamblu</a:t>
            </a:r>
            <a:r>
              <a:rPr lang="en-US" i="1" dirty="0">
                <a:cs typeface="Avenir Light"/>
              </a:rPr>
              <a:t> care are m</a:t>
            </a:r>
            <a:r>
              <a:rPr lang="ro-RO" i="1" dirty="0">
                <a:cs typeface="Avenir Light"/>
              </a:rPr>
              <a:t>ăcar o destinaţie funcţională </a:t>
            </a:r>
            <a:r>
              <a:rPr lang="ro-RO" dirty="0">
                <a:cs typeface="Avenir Light"/>
              </a:rPr>
              <a:t>(o destinaţie poate fi oricare atribut al tabelei care nu este membru al cheii primare) – subansamblul va fi cheia primară a noii tabele</a:t>
            </a:r>
          </a:p>
          <a:p>
            <a:r>
              <a:rPr lang="ro-RO" dirty="0">
                <a:cs typeface="Avenir Light"/>
              </a:rPr>
              <a:t>Din tabela iniţială (aflată în 1 FN), de obicei, rămân doar atributele care nu sunt destinaţii funcţionale ale surselor de la punctul anterior</a:t>
            </a:r>
          </a:p>
          <a:p>
            <a:r>
              <a:rPr lang="ro-RO" dirty="0">
                <a:cs typeface="Avenir Light"/>
              </a:rPr>
              <a:t>Există situaţii când din tabela iniţială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4" y="167062"/>
            <a:ext cx="799239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Exemple de probleme (reale)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222858"/>
            <a:ext cx="8310282" cy="5635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/>
              <a:t>G</a:t>
            </a:r>
            <a:r>
              <a:rPr lang="en-US"/>
              <a:t>estiunea unei farmacii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S</a:t>
            </a:r>
            <a:r>
              <a:rPr lang="en-US"/>
              <a:t>alarizarea la o companie</a:t>
            </a:r>
            <a:r>
              <a:rPr lang="ro-RO"/>
              <a:t> sau organizaţie</a:t>
            </a:r>
          </a:p>
          <a:p>
            <a:pPr>
              <a:lnSpc>
                <a:spcPct val="110000"/>
              </a:lnSpc>
            </a:pPr>
            <a:r>
              <a:rPr lang="ro-RO"/>
              <a:t>Gestiunea vânzărilor</a:t>
            </a:r>
          </a:p>
          <a:p>
            <a:pPr>
              <a:lnSpc>
                <a:spcPct val="110000"/>
              </a:lnSpc>
            </a:pPr>
            <a:r>
              <a:rPr lang="ro-RO"/>
              <a:t>E</a:t>
            </a:r>
            <a:r>
              <a:rPr lang="en-US"/>
              <a:t>viden</a:t>
            </a:r>
            <a:r>
              <a:rPr lang="ro-RO"/>
              <a:t>ţa stocurilor</a:t>
            </a:r>
          </a:p>
          <a:p>
            <a:pPr>
              <a:lnSpc>
                <a:spcPct val="110000"/>
              </a:lnSpc>
            </a:pPr>
            <a:r>
              <a:rPr lang="ro-RO"/>
              <a:t>Gestiunea activităţii unui cabinet veterinar</a:t>
            </a:r>
          </a:p>
          <a:p>
            <a:pPr>
              <a:lnSpc>
                <a:spcPct val="110000"/>
              </a:lnSpc>
            </a:pPr>
            <a:r>
              <a:rPr lang="ro-RO"/>
              <a:t>Facturarea serviciilor pentru o firmă de televiziune, telefonie şi internet prin cablu</a:t>
            </a:r>
          </a:p>
          <a:p>
            <a:pPr>
              <a:lnSpc>
                <a:spcPct val="110000"/>
              </a:lnSpc>
            </a:pPr>
            <a:r>
              <a:rPr lang="ro-RO"/>
              <a:t>Informaţii despre UEFA Champions League (sau campionate naționale, europene, mondiale)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adusă în 2FN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8" y="2222690"/>
            <a:ext cx="8342142" cy="1294228"/>
          </a:xfrm>
        </p:spPr>
        <p:txBody>
          <a:bodyPr>
            <a:normAutofit/>
          </a:bodyPr>
          <a:lstStyle/>
          <a:p>
            <a:r>
              <a:rPr lang="ro-RO" sz="2600" dirty="0">
                <a:cs typeface="Avenir Light"/>
              </a:rPr>
              <a:t>Pe baza destinaţiilor funcţionale ale atributului </a:t>
            </a:r>
            <a:r>
              <a:rPr lang="en-US" sz="2600" dirty="0">
                <a:cs typeface="Avenir Light"/>
              </a:rPr>
              <a:t>(</a:t>
            </a:r>
            <a:r>
              <a:rPr lang="ro-RO" sz="2600" dirty="0">
                <a:cs typeface="Avenir Light"/>
              </a:rPr>
              <a:t>subansamblului</a:t>
            </a:r>
            <a:r>
              <a:rPr lang="en-US" sz="2600" dirty="0">
                <a:cs typeface="Avenir Light"/>
              </a:rPr>
              <a:t> din </a:t>
            </a:r>
            <a:r>
              <a:rPr lang="en-US" sz="2600" dirty="0" err="1">
                <a:cs typeface="Avenir Light"/>
              </a:rPr>
              <a:t>cheie</a:t>
            </a:r>
            <a:r>
              <a:rPr lang="en-US" sz="2600" dirty="0">
                <a:cs typeface="Avenir Light"/>
              </a:rPr>
              <a:t>)</a:t>
            </a:r>
            <a:r>
              <a:rPr lang="ro-RO" sz="2600" dirty="0">
                <a:cs typeface="Avenir Light"/>
              </a:rPr>
              <a:t> </a:t>
            </a:r>
            <a:r>
              <a:rPr lang="ro-RO" sz="2600" i="1" dirty="0">
                <a:cs typeface="Avenir Light"/>
              </a:rPr>
              <a:t>Cotă </a:t>
            </a:r>
            <a:r>
              <a:rPr lang="ro-RO" sz="2600" dirty="0">
                <a:cs typeface="Avenir Light"/>
              </a:rPr>
              <a:t>obţinem tabela</a:t>
            </a:r>
            <a:r>
              <a:rPr lang="en-US" sz="2600" dirty="0">
                <a:cs typeface="Avenir Light"/>
              </a:rPr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6265" y="1180516"/>
            <a:ext cx="8032652" cy="12109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În 1FN</a:t>
            </a:r>
            <a:r>
              <a:rPr lang="en-US" sz="2600" dirty="0">
                <a:latin typeface="Avenir Light"/>
                <a:cs typeface="Avenir Light"/>
              </a:rPr>
              <a:t>: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i="1" dirty="0">
                <a:latin typeface="Avenir Light"/>
                <a:cs typeface="Avenir Light"/>
              </a:rPr>
              <a:t>B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IBLOTECA2</a:t>
            </a:r>
            <a:r>
              <a:rPr kumimoji="0" lang="ro-RO" sz="26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ISBN, Titlu, </a:t>
            </a:r>
            <a:r>
              <a:rPr kumimoji="0" lang="en-US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Editura, LocSediuEd,  AnApariţie,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CuvântCheie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393" y="3232050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2600" u="sng" dirty="0">
                <a:latin typeface="Avenir Light"/>
                <a:cs typeface="Avenir Light"/>
              </a:rPr>
              <a:t>Cot</a:t>
            </a:r>
            <a:r>
              <a:rPr lang="ro-RO" sz="2600" u="sng" dirty="0">
                <a:latin typeface="Avenir Light"/>
                <a:cs typeface="Avenir Light"/>
              </a:rPr>
              <a:t>ă</a:t>
            </a:r>
            <a:r>
              <a:rPr lang="ro-RO" sz="2600" dirty="0">
                <a:latin typeface="Avenir Light"/>
                <a:cs typeface="Avenir Light"/>
              </a:rPr>
              <a:t>, ISBN, Titlu, Editura, </a:t>
            </a:r>
            <a:r>
              <a:rPr lang="en-US" sz="2600" dirty="0">
                <a:latin typeface="Avenir Light"/>
                <a:cs typeface="Avenir Light"/>
              </a:rPr>
              <a:t>   		</a:t>
            </a:r>
            <a:r>
              <a:rPr lang="ro-RO" sz="2600" dirty="0">
                <a:latin typeface="Avenir Light"/>
                <a:cs typeface="Avenir Light"/>
              </a:rPr>
              <a:t>LocSediuEd,  AnApariţie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426" y="4372740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sz="2600" dirty="0">
                <a:latin typeface="Avenir Light"/>
                <a:cs typeface="Avenir Light"/>
              </a:rPr>
              <a:t>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 rămâne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1006" y="4943613"/>
            <a:ext cx="7934179" cy="556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BIBLOTECA2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6636" y="5732588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Concluzie</a:t>
            </a:r>
            <a:r>
              <a:rPr lang="en-US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</a:rPr>
              <a:t>în 2FN tabela BIBLIOTECA2 se sparge în tabelele BIBLIOTECA2_1 şi BIBLIOTECA2_2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1" y="49550"/>
            <a:ext cx="803335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3</a:t>
            </a:r>
            <a:r>
              <a:rPr lang="ro-RO" dirty="0"/>
              <a:t> 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ro-RO" dirty="0"/>
              <a:t>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447800"/>
            <a:ext cx="8314709" cy="5206218"/>
          </a:xfrm>
        </p:spPr>
        <p:txBody>
          <a:bodyPr>
            <a:normAutofit/>
          </a:bodyPr>
          <a:lstStyle/>
          <a:p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ale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CĂRȚI</a:t>
            </a:r>
            <a:r>
              <a:rPr lang="en-US" dirty="0"/>
              <a:t> </a:t>
            </a:r>
            <a:r>
              <a:rPr lang="ro-RO" dirty="0"/>
              <a:t>şi COTE</a:t>
            </a:r>
            <a:r>
              <a:rPr lang="en-US" dirty="0"/>
              <a:t> </a:t>
            </a:r>
            <a:r>
              <a:rPr lang="ro-RO" dirty="0"/>
              <a:t> sunt simple (alcătuite dintr-un singur atribut)</a:t>
            </a:r>
          </a:p>
          <a:p>
            <a:r>
              <a:rPr lang="ro-RO" dirty="0"/>
              <a:t>Cheile primare ale tabelelor AUTORI_CĂRȚI şi CĂRȚI_CUVINTECHEIE</a:t>
            </a:r>
            <a:r>
              <a:rPr lang="en-US" dirty="0"/>
              <a:t> </a:t>
            </a:r>
            <a:r>
              <a:rPr lang="ro-RO" dirty="0"/>
              <a:t>sunt compuse, însă aceste tabele nu mai conţin niciun alt atribut (posibilă destinaţie funcţională a vreunui sub-ansamblu al cheii primare)</a:t>
            </a:r>
          </a:p>
          <a:p>
            <a:endParaRPr lang="ro-RO" dirty="0"/>
          </a:p>
          <a:p>
            <a:r>
              <a:rPr lang="ro-RO" dirty="0"/>
              <a:t>Concluzie</a:t>
            </a:r>
            <a:r>
              <a:rPr lang="en-US" dirty="0"/>
              <a:t>: BD </a:t>
            </a:r>
            <a:r>
              <a:rPr lang="en-US" dirty="0" err="1"/>
              <a:t>BIBLIOTECA3</a:t>
            </a:r>
            <a:r>
              <a:rPr lang="en-US" dirty="0"/>
              <a:t> are </a:t>
            </a:r>
            <a:r>
              <a:rPr lang="ro-RO" dirty="0"/>
              <a:t>în 2 FN aceaşi structură ca şi în 1 FN !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Este BD FACTURARE în 2FN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6" y="1286675"/>
            <a:ext cx="8595360" cy="5634111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În 1FN, BD FACTURARE are structura relaţiei R </a:t>
            </a:r>
          </a:p>
          <a:p>
            <a:r>
              <a:rPr lang="ro-RO" dirty="0">
                <a:cs typeface="Avenir Light"/>
              </a:rPr>
              <a:t>Trebuie identificate dependenţele funcţionale ce decurg din calitatea de cheie primară a ansamblului (NrFact, CodPr)</a:t>
            </a:r>
          </a:p>
          <a:p>
            <a:r>
              <a:rPr lang="ro-RO" dirty="0">
                <a:cs typeface="Avenir Light"/>
              </a:rPr>
              <a:t>Din vreuna dintre DF de mai sus este parţ</a:t>
            </a:r>
            <a:r>
              <a:rPr lang="en-US" dirty="0" err="1">
                <a:cs typeface="Avenir Light"/>
              </a:rPr>
              <a:t>ial</a:t>
            </a:r>
            <a:r>
              <a:rPr lang="ro-RO" dirty="0">
                <a:cs typeface="Avenir Light"/>
              </a:rPr>
              <a:t>ă, R nu este în 2FN</a:t>
            </a:r>
          </a:p>
          <a:p>
            <a:r>
              <a:rPr lang="ro-RO" dirty="0">
                <a:cs typeface="Avenir Light"/>
              </a:rPr>
              <a:t>Dacă R nu este în 2FN va trebui spartă</a:t>
            </a:r>
          </a:p>
          <a:p>
            <a:r>
              <a:rPr lang="ro-RO" dirty="0">
                <a:cs typeface="Avenir Light"/>
              </a:rPr>
              <a:t>Cheia primară a lui R este formată din două tabele, deci numărul maxim de tabele ce ar putea fi obţinute în 2FN este trei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….}</a:t>
            </a:r>
          </a:p>
          <a:p>
            <a:pPr lvl="1"/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</a:t>
            </a:r>
            <a:r>
              <a:rPr lang="en-US" dirty="0"/>
              <a:t>, …}</a:t>
            </a:r>
          </a:p>
          <a:p>
            <a:pPr lvl="1"/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</a:t>
            </a:r>
            <a:r>
              <a:rPr lang="en-US" dirty="0"/>
              <a:t>} –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r</a:t>
            </a:r>
            <a:r>
              <a:rPr lang="ro-RO" dirty="0"/>
              <a:t>ămâne din R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8564" y="228600"/>
            <a:ext cx="8229600" cy="13462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(1)</a:t>
            </a:r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14996" y="1775012"/>
            <a:ext cx="8686800" cy="50829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R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{</a:t>
            </a:r>
            <a:r>
              <a:rPr lang="en-US" u="sng" dirty="0" err="1">
                <a:cs typeface="Times New Roman" pitchFamily="18" charset="0"/>
              </a:rPr>
              <a:t>NrFact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DataFact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CodFiscalCl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NumeCl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1600" dirty="0">
                <a:cs typeface="Times New Roman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AdresaCl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LocalitCl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NumePersContact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TelPersContact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 typeface="Arial" charset="0"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</a:t>
            </a:r>
            <a:r>
              <a:rPr lang="ro-RO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EMailPersContact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u="sng" dirty="0" err="1">
                <a:cs typeface="Times New Roman" pitchFamily="18" charset="0"/>
              </a:rPr>
              <a:t>CodProd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DenProd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ro-RO" dirty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 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>
                <a:cs typeface="Times New Roman" pitchFamily="18" charset="0"/>
              </a:rPr>
              <a:t>M, </a:t>
            </a:r>
            <a:r>
              <a:rPr lang="en-US" dirty="0" err="1">
                <a:cs typeface="Times New Roman" pitchFamily="18" charset="0"/>
              </a:rPr>
              <a:t>ProcTVAProd</a:t>
            </a:r>
            <a:r>
              <a:rPr lang="en-US" dirty="0">
                <a:cs typeface="Times New Roman" pitchFamily="18" charset="0"/>
              </a:rPr>
              <a:t>, Cant, </a:t>
            </a:r>
            <a:r>
              <a:rPr lang="en-US" dirty="0" err="1">
                <a:cs typeface="Times New Roman" pitchFamily="18" charset="0"/>
              </a:rPr>
              <a:t>PretUnit</a:t>
            </a:r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205909" y="4134970"/>
            <a:ext cx="314325" cy="314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-16807" y="2746561"/>
            <a:ext cx="1768289" cy="1008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rot="10800000">
            <a:off x="474202" y="4403263"/>
            <a:ext cx="4044010" cy="155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754" y="2312894"/>
            <a:ext cx="2568387" cy="184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7882" y="2232212"/>
            <a:ext cx="4329953" cy="19363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520234" y="2259107"/>
            <a:ext cx="6835307" cy="2033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0234" y="4020671"/>
            <a:ext cx="1685084" cy="244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</p:cNvCxnSpPr>
          <p:nvPr/>
        </p:nvCxnSpPr>
        <p:spPr>
          <a:xfrm rot="5400000" flipH="1" flipV="1">
            <a:off x="419153" y="3201661"/>
            <a:ext cx="1034390" cy="924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7"/>
          </p:cNvCxnSpPr>
          <p:nvPr/>
        </p:nvCxnSpPr>
        <p:spPr>
          <a:xfrm rot="5400000" flipH="1" flipV="1">
            <a:off x="1441131" y="2139345"/>
            <a:ext cx="1074729" cy="300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20234" y="4292133"/>
            <a:ext cx="1308566" cy="333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4776" y="3106273"/>
            <a:ext cx="5096436" cy="1116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5117" y="4249270"/>
            <a:ext cx="6293224" cy="32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4776" y="4034118"/>
            <a:ext cx="5029200" cy="201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" y="4477871"/>
            <a:ext cx="812759" cy="695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243" idx="1"/>
          </p:cNvCxnSpPr>
          <p:nvPr/>
        </p:nvCxnSpPr>
        <p:spPr>
          <a:xfrm>
            <a:off x="414996" y="4316506"/>
            <a:ext cx="2489448" cy="904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540" y="4329953"/>
            <a:ext cx="3853246" cy="902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9940" y="4307542"/>
            <a:ext cx="4853216" cy="866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188258" y="4585448"/>
            <a:ext cx="10992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Script" pitchFamily="34" charset="0"/>
              </a:rPr>
              <a:t>Sursa DF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62753" y="6095995"/>
            <a:ext cx="4056529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Print" pitchFamily="2" charset="0"/>
              </a:rPr>
              <a:t>Destina</a:t>
            </a:r>
            <a:r>
              <a:rPr lang="ro-RO" sz="1800" b="1">
                <a:latin typeface="Segoe Print" pitchFamily="2" charset="0"/>
              </a:rPr>
              <a:t>ţii sunt toate celelalte atribute</a:t>
            </a:r>
            <a:endParaRPr lang="en-US" sz="1800" b="1">
              <a:latin typeface="Segoe Print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3874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0"/>
                            </p:stCondLst>
                            <p:childTnLst>
                              <p:par>
                                <p:cTn id="7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7" grpId="1"/>
      <p:bldP spid="81" grpId="1"/>
      <p:bldP spid="8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08528" y="188819"/>
            <a:ext cx="7920319" cy="147861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1267" name="Rectangle 10"/>
          <p:cNvSpPr>
            <a:spLocks noGrp="1" noChangeArrowheads="1"/>
          </p:cNvSpPr>
          <p:nvPr>
            <p:ph idx="1"/>
          </p:nvPr>
        </p:nvSpPr>
        <p:spPr>
          <a:xfrm>
            <a:off x="945020" y="2124635"/>
            <a:ext cx="8054787" cy="426271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DataFact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CodFiscalCl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AdresaCl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LocalitCl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umePersContact</a:t>
            </a:r>
            <a:endParaRPr lang="en-US" sz="3200" dirty="0"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799" y="245184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6835" y="299421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77871" y="35500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5460" y="41192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86837" y="47019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50979" y="52443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3" y="58001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6094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350090"/>
            <a:ext cx="8229600" cy="129045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910594" y="209708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TelPersContact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 	</a:t>
            </a:r>
            <a:r>
              <a:rPr lang="en-US" sz="3200" dirty="0" err="1">
                <a:cs typeface="Times New Roman" pitchFamily="18" charset="0"/>
              </a:rPr>
              <a:t>EMailPersContact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DenProd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UM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</a:t>
            </a:r>
            <a:r>
              <a:rPr lang="en-US" sz="3200" dirty="0" err="1">
                <a:cs typeface="Times New Roman" pitchFamily="18" charset="0"/>
              </a:rPr>
              <a:t>ProcTVAProd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Cant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</a:t>
            </a:r>
            <a:r>
              <a:rPr lang="en-US" sz="3200" dirty="0" err="1">
                <a:cs typeface="Times New Roman" pitchFamily="18" charset="0"/>
              </a:rPr>
              <a:t>PretUnit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36140" y="24115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4070" y="294042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52312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483" y="407893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67519" y="464819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98896" y="521745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3379" y="57867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8234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87506" y="0"/>
            <a:ext cx="8229600" cy="941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(1)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12693" y="1600200"/>
            <a:ext cx="8229600" cy="50434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027018" y="1366838"/>
            <a:ext cx="8001000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  DataFact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CodFiscalCl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               NumeCl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AdresaCl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LocalitCl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CodPersContact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NumePersContact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8368" y="16335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6943" y="244792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46468" y="32718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46468" y="40767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75043" y="48768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4568" y="5643563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13143" y="64770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30281" y="1101725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82681" y="1968500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7906" y="2735263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87431" y="35591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39806" y="43973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49343" y="5178425"/>
            <a:ext cx="4821238" cy="2508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73156" y="6016625"/>
            <a:ext cx="5154612" cy="212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50936" y="135731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31886" y="21383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41411" y="29765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50936" y="3786188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17599" y="4581525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69986" y="53340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93799" y="61722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1525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640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(2)</a:t>
            </a:r>
            <a:endParaRPr lang="en-US" dirty="0"/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048871" y="1937216"/>
            <a:ext cx="8095129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TelPersContact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EMailPersContact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DenProd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UM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ProcTVAProd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57675" y="2248179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24338" y="3236817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05288" y="4258233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86238" y="5289734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38625" y="6310310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74825" y="1721129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4350" y="2645054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013356" y="3695045"/>
            <a:ext cx="3160060" cy="23653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87569" y="4699652"/>
            <a:ext cx="2952433" cy="255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013076" y="5721068"/>
            <a:ext cx="3354434" cy="2603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10100" y="197195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62475" y="2919411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14850" y="395427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5642" y="4972328"/>
            <a:ext cx="30186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0879" y="5991223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9875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6949" y="19050"/>
            <a:ext cx="93429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FACTURARE -</a:t>
            </a:r>
            <a:r>
              <a:rPr lang="en-US" dirty="0" err="1"/>
              <a:t>Trecerea</a:t>
            </a:r>
            <a:r>
              <a:rPr lang="en-US" dirty="0"/>
              <a:t> din 1FN </a:t>
            </a:r>
            <a:r>
              <a:rPr lang="ro-RO" dirty="0"/>
              <a:t>în 2FN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88958" y="2544763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39" name="Freeform 38"/>
          <p:cNvSpPr/>
          <p:nvPr/>
        </p:nvSpPr>
        <p:spPr>
          <a:xfrm>
            <a:off x="1825645" y="1265238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6" name="Freeform 45"/>
          <p:cNvSpPr/>
          <p:nvPr/>
        </p:nvSpPr>
        <p:spPr>
          <a:xfrm>
            <a:off x="1787545" y="1166813"/>
            <a:ext cx="1970087" cy="128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7" name="Freeform 46"/>
          <p:cNvSpPr/>
          <p:nvPr/>
        </p:nvSpPr>
        <p:spPr>
          <a:xfrm>
            <a:off x="1781195" y="1117599"/>
            <a:ext cx="3643872" cy="18676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8" name="Freeform 47"/>
          <p:cNvSpPr/>
          <p:nvPr/>
        </p:nvSpPr>
        <p:spPr>
          <a:xfrm>
            <a:off x="1730395" y="1079500"/>
            <a:ext cx="4703202" cy="211418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9" name="Freeform 48"/>
          <p:cNvSpPr/>
          <p:nvPr/>
        </p:nvSpPr>
        <p:spPr>
          <a:xfrm>
            <a:off x="1717695" y="1016000"/>
            <a:ext cx="5953031" cy="32870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8782" y="1495425"/>
            <a:ext cx="5715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81182" y="1514475"/>
            <a:ext cx="197167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9282" y="1504950"/>
            <a:ext cx="4057650" cy="4667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24057" y="1524000"/>
            <a:ext cx="5457825" cy="4191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2473345" y="2589213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0" name="Freeform 59"/>
          <p:cNvSpPr/>
          <p:nvPr/>
        </p:nvSpPr>
        <p:spPr>
          <a:xfrm>
            <a:off x="2414607" y="2466975"/>
            <a:ext cx="1466850" cy="16192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1" name="Freeform 60"/>
          <p:cNvSpPr/>
          <p:nvPr/>
        </p:nvSpPr>
        <p:spPr>
          <a:xfrm>
            <a:off x="2338407" y="2362200"/>
            <a:ext cx="2552700" cy="285750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93602" y="1242266"/>
            <a:ext cx="13154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DataFact</a:t>
            </a:r>
            <a:endParaRPr lang="en-US" sz="22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2844" y="1239838"/>
            <a:ext cx="167129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CodFiscalCl</a:t>
            </a:r>
            <a:endParaRPr lang="en-US" sz="2200" dirty="0"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23789" y="1239838"/>
            <a:ext cx="12737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NumeCl</a:t>
            </a:r>
            <a:endParaRPr lang="en-US" sz="2200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6524" y="1258047"/>
            <a:ext cx="133446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AdresaCl</a:t>
            </a:r>
            <a:endParaRPr lang="en-US" sz="2200" dirty="0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47916" y="1247682"/>
            <a:ext cx="131702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LocalitCl</a:t>
            </a:r>
            <a:endParaRPr lang="en-US" sz="22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8737" y="1893141"/>
            <a:ext cx="2220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CodPersContact</a:t>
            </a:r>
            <a:endParaRPr lang="en-US" sz="22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9914" y="1897063"/>
            <a:ext cx="24336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NumePersContact</a:t>
            </a:r>
            <a:endParaRPr lang="en-US" sz="2200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8707" y="1901825"/>
            <a:ext cx="200984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TelPersContact</a:t>
            </a:r>
            <a:endParaRPr lang="en-US" sz="2200" dirty="0"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26017" y="1905747"/>
            <a:ext cx="21415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EMailPersContact</a:t>
            </a:r>
            <a:endParaRPr lang="en-US" sz="20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981825" y="4132357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42969" y="2536825"/>
            <a:ext cx="13340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DenProd</a:t>
            </a:r>
            <a:endParaRPr lang="en-US" sz="2200" dirty="0">
              <a:latin typeface="+mn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9844" y="2548778"/>
            <a:ext cx="71750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127804" y="2553541"/>
            <a:ext cx="187987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ProcTVAProd</a:t>
            </a:r>
            <a:endParaRPr lang="en-US" sz="2200" dirty="0">
              <a:latin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2679" y="1238998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0811" y="2538413"/>
            <a:ext cx="13468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6463" y="2538413"/>
            <a:ext cx="139108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 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4323" y="2558303"/>
            <a:ext cx="85376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Cant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4360" y="2548683"/>
            <a:ext cx="127611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Pre</a:t>
            </a:r>
            <a:r>
              <a:rPr lang="ro-RO" sz="2200" dirty="0">
                <a:latin typeface="+mn-lt"/>
              </a:rPr>
              <a:t>ţUnit</a:t>
            </a:r>
            <a:endParaRPr lang="en-US" sz="2200" dirty="0">
              <a:latin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66977" y="4854575"/>
            <a:ext cx="590226" cy="3970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R2{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0947" y="3492500"/>
            <a:ext cx="642651" cy="39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 err="1">
                <a:latin typeface="+mn-lt"/>
              </a:rPr>
              <a:t>R1</a:t>
            </a:r>
            <a:r>
              <a:rPr lang="en-US" sz="2200" dirty="0">
                <a:latin typeface="+mn-lt"/>
              </a:rPr>
              <a:t>{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55454" y="4837206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5368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3333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08 L -3.33333E-6 0.3312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21 0.3370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2812 0.3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2968 0.3333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02813 0.331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0787 L 0.05712 -0.1870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29687 -0.1944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1042 L -0.28577 -0.1909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4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0.00139 L -0.29618 -0.1902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89" grpId="0" animBg="1"/>
      <p:bldP spid="91" grpId="0" animBg="1"/>
      <p:bldP spid="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098" y="0"/>
            <a:ext cx="851095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FACTURARE</a:t>
            </a:r>
            <a:r>
              <a:rPr lang="en-US" sz="4000" b="1" dirty="0"/>
              <a:t> - Schema </a:t>
            </a:r>
            <a:r>
              <a:rPr lang="ro-RO" sz="4000" b="1" dirty="0"/>
              <a:t>în 2FN</a:t>
            </a:r>
            <a:endParaRPr lang="en-US" sz="4000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4741" y="1573307"/>
            <a:ext cx="8189259" cy="50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R1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DataFact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CodFiscalCl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AdresaCl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LocalitCl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TelPersContact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EMailPersContact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R2 {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DenProd</a:t>
            </a:r>
            <a:r>
              <a:rPr lang="en-US" sz="3200" dirty="0">
                <a:latin typeface="Avenir Light"/>
                <a:cs typeface="Avenir Light"/>
              </a:rPr>
              <a:t>, UM,  </a:t>
            </a:r>
            <a:r>
              <a:rPr lang="en-US" sz="3200" dirty="0" err="1">
                <a:latin typeface="Avenir Light"/>
                <a:cs typeface="Avenir Light"/>
              </a:rPr>
              <a:t>ProcTVAProd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R3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Cant, </a:t>
            </a:r>
            <a:r>
              <a:rPr lang="en-US" sz="3200" dirty="0" err="1">
                <a:latin typeface="Avenir Light"/>
                <a:cs typeface="Avenir Light"/>
              </a:rPr>
              <a:t>PretUnit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1922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46039"/>
            <a:ext cx="83237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 la ce pornim în normalizare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799"/>
            <a:ext cx="8355464" cy="5410201"/>
          </a:xfrm>
        </p:spPr>
        <p:txBody>
          <a:bodyPr>
            <a:normAutofit/>
          </a:bodyPr>
          <a:lstStyle/>
          <a:p>
            <a:r>
              <a:rPr lang="ro-RO" dirty="0"/>
              <a:t>De la specificaţiile problemei</a:t>
            </a:r>
          </a:p>
          <a:p>
            <a:r>
              <a:rPr lang="ro-RO" dirty="0"/>
              <a:t>Specificaţiile sunt reguli şi restricţii după care se organiz</a:t>
            </a:r>
            <a:r>
              <a:rPr lang="en-US" dirty="0"/>
              <a:t>e</a:t>
            </a:r>
            <a:r>
              <a:rPr lang="ro-RO" dirty="0"/>
              <a:t>ază şi derulează activităţile, procesele, evenimentele, operaţiunile (pentru problema dată)</a:t>
            </a:r>
          </a:p>
          <a:p>
            <a:r>
              <a:rPr lang="ro-RO" dirty="0"/>
              <a:t>Specificaţiile depind 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Legisla</a:t>
            </a:r>
            <a:r>
              <a:rPr lang="ro-RO" dirty="0"/>
              <a:t>ţie</a:t>
            </a:r>
          </a:p>
          <a:p>
            <a:pPr lvl="1"/>
            <a:r>
              <a:rPr lang="ro-RO" dirty="0"/>
              <a:t>Practica managerială, financiar</a:t>
            </a:r>
            <a:r>
              <a:rPr lang="en-US" dirty="0"/>
              <a:t>-</a:t>
            </a:r>
            <a:r>
              <a:rPr lang="en-US" dirty="0" err="1"/>
              <a:t>contabil</a:t>
            </a:r>
            <a:r>
              <a:rPr lang="ro-RO" dirty="0"/>
              <a:t>ă, operaţională din companie etc.</a:t>
            </a:r>
          </a:p>
          <a:p>
            <a:pPr lvl="1"/>
            <a:r>
              <a:rPr lang="ro-RO" dirty="0"/>
              <a:t>Domeniul de activitate şi mărimea companiei</a:t>
            </a:r>
          </a:p>
          <a:p>
            <a:pPr lvl="1"/>
            <a:r>
              <a:rPr lang="ro-RO" dirty="0"/>
              <a:t>Cerinţele clientului (companiei)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0"/>
            <a:ext cx="8314006" cy="1406769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Anomalii</a:t>
            </a:r>
            <a:r>
              <a:rPr lang="ro-RO" b="1" dirty="0"/>
              <a:t> ale BD BIBLIOTECA2 în 2 FN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3123028"/>
            <a:ext cx="8637561" cy="3706836"/>
          </a:xfrm>
        </p:spPr>
        <p:txBody>
          <a:bodyPr>
            <a:normAutofit fontScale="925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dintr-un titlu (ISBN) se cumpără 10 exemplare, vor exista 10 cote, dar se vor repeta de 10 ori şi titlul, editura...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4036" y="1346974"/>
            <a:ext cx="7906746" cy="1210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534" y="2383286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0"/>
            <a:ext cx="8468751" cy="140676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 BIBLIOTECA2 în </a:t>
            </a:r>
            <a:br>
              <a:rPr lang="ro-RO" dirty="0"/>
            </a:br>
            <a:r>
              <a:rPr lang="ro-RO" dirty="0"/>
              <a:t>2 FN - continuare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11" y="1252032"/>
            <a:ext cx="8665698" cy="5957669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tabela BIBLIOTECA2_1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Light"/>
                <a:cs typeface="Avenir Light"/>
              </a:rPr>
              <a:t>I</a:t>
            </a:r>
            <a:r>
              <a:rPr lang="ro-RO" dirty="0">
                <a:latin typeface="Avenir Light"/>
                <a:cs typeface="Avenir Light"/>
              </a:rPr>
              <a:t>3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poate fi adăugată în tabela BIBLIOTECA2_1 fără a avea măcar un exemplar (cotă)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din tabela BIBLIOTECA2_1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63618"/>
            <a:ext cx="8229600" cy="1286879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 ale schemei BD BIBLIOTECA3 în 2 FN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657717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4536834"/>
            <a:ext cx="8398411" cy="21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 descrise anterior (întrucât schema bazei nu se modifică în 2FN)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7" y="204298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</a:t>
            </a:r>
            <a:r>
              <a:rPr lang="en-US" dirty="0"/>
              <a:t> </a:t>
            </a:r>
            <a:r>
              <a:rPr lang="en-US" dirty="0" err="1"/>
              <a:t>FACTURARE</a:t>
            </a:r>
            <a:r>
              <a:rPr lang="ro-RO" dirty="0"/>
              <a:t> în 2FN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447800"/>
            <a:ext cx="8328570" cy="4800600"/>
          </a:xfrm>
        </p:spPr>
        <p:txBody>
          <a:bodyPr/>
          <a:lstStyle/>
          <a:p>
            <a:r>
              <a:rPr lang="ro-RO" dirty="0"/>
              <a:t>Comparativ cu 1FN au fost eliminate o serie de anomalii</a:t>
            </a:r>
          </a:p>
          <a:p>
            <a:pPr lvl="1"/>
            <a:r>
              <a:rPr lang="ro-RO" dirty="0"/>
              <a:t>Putem introduce un produs înainte de a apărea pe o factură</a:t>
            </a:r>
          </a:p>
          <a:p>
            <a:pPr lvl="1"/>
            <a:r>
              <a:rPr lang="ro-RO" dirty="0"/>
              <a:t>Dacă am şterge singura linie pe care apare un produs, acesta rămâne (în tabela R2) </a:t>
            </a:r>
          </a:p>
          <a:p>
            <a:r>
              <a:rPr lang="ro-RO" dirty="0"/>
              <a:t>Rămân anomalii de inserare</a:t>
            </a:r>
            <a:r>
              <a:rPr lang="en-US" dirty="0"/>
              <a:t>, </a:t>
            </a:r>
            <a:r>
              <a:rPr lang="en-US" dirty="0" err="1"/>
              <a:t>modif</a:t>
            </a:r>
            <a:r>
              <a:rPr lang="ro-RO" dirty="0"/>
              <a:t>icare şi ştergere pentru clienţi (adresa, persoană contact)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8871" y="274638"/>
            <a:ext cx="793376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3FN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75765" y="1636057"/>
            <a:ext cx="7857923" cy="5087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/>
              <a:t>Defini</a:t>
            </a:r>
            <a:r>
              <a:rPr lang="ro-RO" dirty="0"/>
              <a:t>ţ</a:t>
            </a:r>
            <a:r>
              <a:rPr lang="en-US" dirty="0"/>
              <a:t>ii: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Este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2FN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Nu con</a:t>
            </a:r>
            <a:r>
              <a:rPr lang="ro-RO" dirty="0"/>
              <a:t>ţ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 </a:t>
            </a:r>
            <a:r>
              <a:rPr lang="en-US" b="1" u="sng" dirty="0" err="1"/>
              <a:t>tranzitive</a:t>
            </a:r>
            <a:endParaRPr lang="en-US" b="1" u="sng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iile</a:t>
            </a:r>
            <a:r>
              <a:rPr lang="en-US" dirty="0"/>
              <a:t> care o </a:t>
            </a:r>
            <a:r>
              <a:rPr lang="en-US" dirty="0" err="1"/>
              <a:t>alc</a:t>
            </a:r>
            <a:r>
              <a:rPr lang="ro-RO" dirty="0"/>
              <a:t>ă</a:t>
            </a:r>
            <a:r>
              <a:rPr lang="en-US" dirty="0" err="1"/>
              <a:t>tuiesc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3FN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advTm="11344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testăm dacă o BD este sau nu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88126"/>
            <a:ext cx="8525022" cy="5240214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Luăm în discuţie fiecare tabelă a BD aflate în a doua formă normală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</a:t>
            </a:r>
            <a:r>
              <a:rPr lang="ro-RO" b="1" dirty="0">
                <a:latin typeface="Avenir Light"/>
                <a:cs typeface="Avenir Light"/>
              </a:rPr>
              <a:t>tranzitivă</a:t>
            </a:r>
            <a:r>
              <a:rPr lang="ro-RO" dirty="0">
                <a:latin typeface="Avenir Light"/>
                <a:cs typeface="Avenir Light"/>
              </a:rPr>
              <a:t>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3FN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tranzitivă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3FN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(3FN)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350498"/>
            <a:ext cx="8581292" cy="5570803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(de-acum avem experienţă) !</a:t>
            </a:r>
          </a:p>
          <a:p>
            <a:r>
              <a:rPr lang="ro-RO" dirty="0">
                <a:cs typeface="Avenir Light"/>
              </a:rPr>
              <a:t>Inventariem toate dependenţele funcţionale în care sursa este un atribut (sau grup de atribute) din afara cheii primare, iar destinaţia este, de asemenea, un atribut din afara cheii </a:t>
            </a:r>
          </a:p>
          <a:p>
            <a:r>
              <a:rPr lang="ro-RO" dirty="0">
                <a:cs typeface="Avenir Light"/>
              </a:rPr>
              <a:t>Se constituie câte o tabelă distinctă pentru fiecare sursă de tipul celor de mai sus – sursă ce va fi cheia primară a noii tabele</a:t>
            </a:r>
          </a:p>
          <a:p>
            <a:r>
              <a:rPr lang="ro-RO" dirty="0">
                <a:cs typeface="Avenir Light"/>
              </a:rPr>
              <a:t>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(aflată în </a:t>
            </a:r>
            <a:r>
              <a:rPr lang="en-US" dirty="0">
                <a:cs typeface="Avenir Light"/>
              </a:rPr>
              <a:t>2</a:t>
            </a:r>
            <a:r>
              <a:rPr lang="ro-RO" dirty="0">
                <a:cs typeface="Avenir Light"/>
              </a:rPr>
              <a:t>FN), de obicei, rămân doar atributele care nu sunt destinaţii funcţionale ale surselor </a:t>
            </a:r>
            <a:r>
              <a:rPr lang="en-US" dirty="0">
                <a:cs typeface="Avenir Light"/>
              </a:rPr>
              <a:t>de </a:t>
            </a:r>
            <a:r>
              <a:rPr lang="en-US" dirty="0" err="1">
                <a:cs typeface="Avenir Light"/>
              </a:rPr>
              <a:t>mai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sus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Există situaţii când 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3FN pt. BD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71" y="2630658"/>
            <a:ext cx="7498080" cy="1322364"/>
          </a:xfrm>
        </p:spPr>
        <p:txBody>
          <a:bodyPr>
            <a:normAutofit fontScale="92500"/>
          </a:bodyPr>
          <a:lstStyle/>
          <a:p>
            <a:r>
              <a:rPr lang="ro-RO" sz="3000" dirty="0">
                <a:cs typeface="Avenir Light"/>
              </a:rPr>
              <a:t>Există DF în care nici sursa nici destinaţia să nu fie atribute-cheie ? </a:t>
            </a:r>
            <a:r>
              <a:rPr lang="ro-RO" sz="3000" b="1" dirty="0">
                <a:cs typeface="Avenir Light"/>
              </a:rPr>
              <a:t> DA !!! </a:t>
            </a:r>
            <a:endParaRPr lang="en-US" sz="3000" b="1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105155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127" y="210193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22" y="3602974"/>
            <a:ext cx="115790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545" y="3544366"/>
            <a:ext cx="1292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292" y="4034389"/>
            <a:ext cx="128032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098" y="3975796"/>
            <a:ext cx="1334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71" y="3600628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983" y="3989887"/>
            <a:ext cx="172564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2340" y="3497498"/>
            <a:ext cx="274024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5924" y="3973465"/>
            <a:ext cx="255675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AnApariţie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77682" y="3872663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2929" y="3814068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72988" y="4234358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4649" y="4233760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58584" y="5738944"/>
            <a:ext cx="103398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Avenir Light"/>
                <a:cs typeface="Avenir Light"/>
              </a:rPr>
              <a:t>Cot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81" y="5703056"/>
            <a:ext cx="11009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1964" y="5680327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6703" y="5980499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90843" y="4541554"/>
            <a:ext cx="8314006" cy="1127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3000" dirty="0">
                <a:latin typeface="Avenir Light"/>
                <a:cs typeface="Avenir Light"/>
              </a:rPr>
              <a:t>Rezultă că în tabela BIBLIOTECA2_1 toate DF ce decurg din cheia primară sunt </a:t>
            </a:r>
            <a:r>
              <a:rPr lang="ro-RO" sz="3000" b="1" dirty="0">
                <a:latin typeface="Avenir Light"/>
                <a:cs typeface="Avenir Light"/>
              </a:rPr>
              <a:t>tranzitive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5379" y="5964085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6302326"/>
            <a:ext cx="7564428" cy="55567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deci, BIBLIOTECA2_1 </a:t>
            </a:r>
            <a:r>
              <a:rPr lang="ro-RO" sz="3200" b="1" dirty="0">
                <a:latin typeface="Avenir Light"/>
                <a:cs typeface="Avenir Light"/>
              </a:rPr>
              <a:t>nu este în 3FN </a:t>
            </a:r>
            <a:r>
              <a:rPr lang="ro-RO" sz="3200" dirty="0">
                <a:latin typeface="Avenir Light"/>
                <a:cs typeface="Avenir Light"/>
              </a:rPr>
              <a:t>!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16610" y="5528605"/>
            <a:ext cx="3629465" cy="225083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9392" y="5458254"/>
            <a:ext cx="130973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  <a:latin typeface="Avenir Light"/>
                <a:cs typeface="Avenir Light"/>
              </a:rPr>
              <a:t>tranzitivă</a:t>
            </a:r>
            <a:endParaRPr lang="en-US" sz="20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139478"/>
            <a:ext cx="8342142" cy="1294228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destinaţiilor funcţionale ale atributului non-cheie </a:t>
            </a:r>
            <a:r>
              <a:rPr lang="ro-RO" sz="2800" i="1" dirty="0">
                <a:cs typeface="Avenir Light"/>
              </a:rPr>
              <a:t>ISBN </a:t>
            </a:r>
            <a:r>
              <a:rPr lang="ro-RO" sz="2800" dirty="0">
                <a:cs typeface="Avenir Light"/>
              </a:rPr>
              <a:t>obţinem tabela</a:t>
            </a:r>
            <a:r>
              <a:rPr lang="en-US" sz="2800" dirty="0">
                <a:cs typeface="Avenir Light"/>
              </a:rPr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190" y="202222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1" y="3092582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OTECA2_1 rămâne</a:t>
            </a:r>
            <a:r>
              <a:rPr kumimoji="0" lang="ro-RO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1833" y="3583737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700" y="4344567"/>
            <a:ext cx="8342142" cy="1294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Supriză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! Şi în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proasp</a:t>
            </a:r>
            <a:r>
              <a:rPr lang="ro-RO" noProof="0" dirty="0">
                <a:latin typeface="Avenir Light"/>
                <a:cs typeface="Avenir Light"/>
              </a:rPr>
              <a:t>ăta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una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dintre DF ce decurg din cheia primară este tranzitivă (deoarece o editură are un singur sediu)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363" y="5581868"/>
            <a:ext cx="134099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4683" y="5539676"/>
            <a:ext cx="161106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09753" y="5565484"/>
            <a:ext cx="245227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0439" y="581168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56460" y="582340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09712" y="5988175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noProof="0" dirty="0">
                <a:latin typeface="Avenir Light"/>
                <a:cs typeface="Avenir Light"/>
              </a:rPr>
              <a:t>c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eea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ce înseamnă că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nu este în 3FN 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212" y="0"/>
            <a:ext cx="785047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843" y="4853354"/>
            <a:ext cx="8494547" cy="2089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Concluzie</a:t>
            </a:r>
            <a:r>
              <a:rPr lang="en-US" sz="3200" dirty="0">
                <a:latin typeface="Avenir Light"/>
                <a:cs typeface="Avenir Light"/>
              </a:rPr>
              <a:t>: </a:t>
            </a:r>
            <a:r>
              <a:rPr lang="ro-RO" sz="3200" dirty="0">
                <a:latin typeface="Avenir Light"/>
                <a:cs typeface="Avenir Light"/>
              </a:rPr>
              <a:t>în 3FN </a:t>
            </a:r>
            <a:r>
              <a:rPr lang="en-US" sz="3200" dirty="0" err="1">
                <a:latin typeface="Avenir Light"/>
                <a:cs typeface="Avenir Light"/>
              </a:rPr>
              <a:t>baza</a:t>
            </a:r>
            <a:r>
              <a:rPr lang="en-US" sz="3200" dirty="0">
                <a:latin typeface="Avenir Light"/>
                <a:cs typeface="Avenir Light"/>
              </a:rPr>
              <a:t> de date</a:t>
            </a:r>
            <a:r>
              <a:rPr lang="ro-RO" sz="3200" dirty="0">
                <a:latin typeface="Avenir Light"/>
                <a:cs typeface="Avenir Light"/>
              </a:rPr>
              <a:t> BIBLIOTECA2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ătuită din tabelele</a:t>
            </a:r>
            <a:r>
              <a:rPr lang="en-US" sz="3200" dirty="0">
                <a:latin typeface="Avenir Light"/>
                <a:cs typeface="Avenir Light"/>
              </a:rPr>
              <a:t>:</a:t>
            </a:r>
            <a:r>
              <a:rPr lang="ro-RO" sz="3200" dirty="0">
                <a:latin typeface="Avenir Light"/>
                <a:cs typeface="Avenir Light"/>
              </a:rPr>
              <a:t>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_1,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_2, BIBLIOTECA2_1</a:t>
            </a:r>
            <a:r>
              <a:rPr lang="en-US" sz="3200" dirty="0">
                <a:latin typeface="Avenir Light"/>
                <a:cs typeface="Avenir Light"/>
              </a:rPr>
              <a:t>_</a:t>
            </a:r>
            <a:r>
              <a:rPr lang="ro-RO" sz="3200" dirty="0">
                <a:latin typeface="Avenir Light"/>
                <a:cs typeface="Avenir Light"/>
              </a:rPr>
              <a:t>2 şi BIBLIOTECA2_2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1006" y="408547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3" y="3638868"/>
            <a:ext cx="8005220" cy="764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dirty="0">
                <a:latin typeface="Avenir Light"/>
                <a:cs typeface="Avenir Light"/>
              </a:rPr>
              <a:t>Tabela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OTECA2_2 este deja în 3FN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156" y="998114"/>
            <a:ext cx="7497763" cy="619669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sursei </a:t>
            </a:r>
            <a:r>
              <a:rPr lang="ro-RO" sz="2800" i="1" dirty="0">
                <a:cs typeface="Avenir Light"/>
              </a:rPr>
              <a:t>Editura</a:t>
            </a:r>
            <a:r>
              <a:rPr lang="ro-RO" sz="2800" dirty="0">
                <a:cs typeface="Avenir Light"/>
              </a:rPr>
              <a:t> construim tabela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96" y="1417299"/>
            <a:ext cx="7849772" cy="72098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2702" y="1969465"/>
            <a:ext cx="8342142" cy="928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Eliminăm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LocSediuEd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tabela BIBLIOTECA2_1_1 </a:t>
            </a:r>
            <a:r>
              <a:rPr lang="ro-RO" dirty="0">
                <a:latin typeface="Avenir Light"/>
                <a:cs typeface="Avenir Light"/>
              </a:rPr>
              <a:t>şi rămânem cu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4" y="2683403"/>
            <a:ext cx="7974739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</a:t>
            </a:r>
            <a:r>
              <a:rPr lang="ro-RO" sz="3200" dirty="0">
                <a:latin typeface="Avenir Light"/>
                <a:cs typeface="Avenir Light"/>
              </a:rPr>
              <a:t>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274638"/>
            <a:ext cx="793860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Munca de analist</a:t>
            </a:r>
            <a:r>
              <a:rPr lang="en-US" dirty="0"/>
              <a:t>/</a:t>
            </a:r>
            <a:r>
              <a:rPr lang="en-US" dirty="0" err="1"/>
              <a:t>proiectant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2"/>
            <a:ext cx="8592671" cy="5208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Mai întâi, </a:t>
            </a:r>
            <a:r>
              <a:rPr lang="en-US" dirty="0" err="1"/>
              <a:t>analist</a:t>
            </a:r>
            <a:r>
              <a:rPr lang="ro-RO" dirty="0"/>
              <a:t>ul</a:t>
            </a:r>
            <a:r>
              <a:rPr lang="en-US" dirty="0"/>
              <a:t>/</a:t>
            </a:r>
            <a:r>
              <a:rPr lang="en-US" dirty="0" err="1"/>
              <a:t>proiectant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studiaz</a:t>
            </a:r>
            <a:r>
              <a:rPr lang="ro-RO" dirty="0"/>
              <a:t>ă specificul problemei/modulului/aplicației (colaborând cu clienţii, experţii (profesioniştii din domeniul problemei), viitorii utilizatori ai aplicaţiei şi alţi analişti), sistematizând cerințele probleme...</a:t>
            </a:r>
          </a:p>
          <a:p>
            <a:pPr>
              <a:lnSpc>
                <a:spcPct val="110000"/>
              </a:lnSpc>
            </a:pPr>
            <a:r>
              <a:rPr lang="ro-RO" dirty="0"/>
              <a:t>...apoi, transpune cerințele într-un model (mai mult sau mai puţin riguros) arhitectural al aplicației/modululului</a:t>
            </a:r>
          </a:p>
          <a:p>
            <a:pPr>
              <a:lnSpc>
                <a:spcPct val="110000"/>
              </a:lnSpc>
            </a:pPr>
            <a:r>
              <a:rPr lang="ro-RO" dirty="0"/>
              <a:t>Modelul final se va prezenta sub forma unor diagrame de date, procese, activități etc. (pe care le veţi studia la Analiza</a:t>
            </a:r>
            <a:r>
              <a:rPr lang="en-US" dirty="0"/>
              <a:t>/</a:t>
            </a:r>
            <a:r>
              <a:rPr lang="ro-RO" dirty="0"/>
              <a:t>Proiectarea</a:t>
            </a:r>
            <a:r>
              <a:rPr lang="en-US" dirty="0"/>
              <a:t> SI</a:t>
            </a:r>
            <a:r>
              <a:rPr lang="ro-RO" dirty="0"/>
              <a:t>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0"/>
            <a:ext cx="8145194" cy="105507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8463" y="384633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9020" y="1041009"/>
            <a:ext cx="8594980" cy="8440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sz="2800" dirty="0"/>
              <a:t>În final, putem folosi nume sugestive pentru fiecare tabelă, aşa că schema </a:t>
            </a:r>
            <a:r>
              <a:rPr lang="en-US" sz="2800" dirty="0"/>
              <a:t>“</a:t>
            </a:r>
            <a:r>
              <a:rPr lang="ro-RO" sz="2800" dirty="0"/>
              <a:t>finală</a:t>
            </a:r>
            <a:r>
              <a:rPr lang="en-US" sz="2800" dirty="0"/>
              <a:t>” </a:t>
            </a:r>
            <a:r>
              <a:rPr lang="en-US" sz="2800" dirty="0" err="1"/>
              <a:t>3FN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:</a:t>
            </a:r>
            <a:endParaRPr lang="ro-RO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12" y="192374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7901" y="254273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9968" y="317577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3NF pt. BD BIBLIOTECA3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5627075"/>
            <a:ext cx="7962314" cy="1146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iar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tabelele</a:t>
            </a:r>
            <a:r>
              <a:rPr lang="en-US" dirty="0">
                <a:latin typeface="Avenir Light"/>
                <a:cs typeface="Avenir Light"/>
              </a:rPr>
              <a:t> COTE, </a:t>
            </a:r>
            <a:r>
              <a:rPr lang="ro-RO" dirty="0">
                <a:latin typeface="Avenir Light"/>
                <a:cs typeface="Avenir Light"/>
              </a:rPr>
              <a:t> AUTORI_CĂRȚI 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r</a:t>
            </a:r>
            <a:r>
              <a:rPr lang="ro-RO" dirty="0">
                <a:latin typeface="Avenir Light"/>
                <a:cs typeface="Avenir Light"/>
              </a:rPr>
              <a:t>ămân neschimbate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 bwMode="auto">
          <a:xfrm>
            <a:off x="1" y="1770257"/>
            <a:ext cx="9228408" cy="188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</a:t>
            </a:r>
            <a:r>
              <a:rPr lang="en-US" sz="3000" dirty="0">
                <a:latin typeface="Avenir Light"/>
                <a:cs typeface="Avenir Light"/>
              </a:rPr>
              <a:t>    </a:t>
            </a: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34953" y="1223197"/>
            <a:ext cx="8341761" cy="619669"/>
          </a:xfrm>
        </p:spPr>
        <p:txBody>
          <a:bodyPr>
            <a:normAutofit fontScale="92500"/>
          </a:bodyPr>
          <a:lstStyle/>
          <a:p>
            <a:r>
              <a:rPr lang="ro-RO" sz="2800" dirty="0">
                <a:cs typeface="Avenir Light"/>
              </a:rPr>
              <a:t>În 2FN schema BD BIBLIOTECA</a:t>
            </a:r>
            <a:r>
              <a:rPr lang="en-US" sz="2800" dirty="0">
                <a:cs typeface="Avenir Light"/>
              </a:rPr>
              <a:t>3</a:t>
            </a:r>
            <a:r>
              <a:rPr lang="ro-RO" sz="2800" dirty="0">
                <a:cs typeface="Avenir Light"/>
              </a:rPr>
              <a:t> era compusă din</a:t>
            </a:r>
            <a:r>
              <a:rPr lang="en-US" sz="2800" dirty="0">
                <a:cs typeface="Avenir Light"/>
              </a:rPr>
              <a:t>:</a:t>
            </a:r>
            <a:endParaRPr lang="ro-RO" sz="2800" dirty="0"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35179" y="3640553"/>
            <a:ext cx="8737664" cy="105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baza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discu</a:t>
            </a:r>
            <a:r>
              <a:rPr lang="ro-RO" dirty="0">
                <a:latin typeface="Avenir Light"/>
                <a:cs typeface="Avenir Light"/>
              </a:rPr>
              <a:t>ţ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iei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de la trecerea BIBLIOTECA2 în 3 NF spargem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numai tabela </a:t>
            </a:r>
            <a:r>
              <a:rPr lang="ro-RO" dirty="0">
                <a:latin typeface="Avenir Light"/>
                <a:cs typeface="Avenir Light"/>
              </a:rPr>
              <a:t>CĂRȚI în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</p:txBody>
      </p:sp>
      <p:sp>
        <p:nvSpPr>
          <p:cNvPr id="36" name="Rectangle 7"/>
          <p:cNvSpPr txBox="1">
            <a:spLocks noChangeArrowheads="1"/>
          </p:cNvSpPr>
          <p:nvPr/>
        </p:nvSpPr>
        <p:spPr bwMode="auto">
          <a:xfrm>
            <a:off x="1058299" y="4492357"/>
            <a:ext cx="8184177" cy="127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EDITURI </a:t>
            </a:r>
            <a:r>
              <a:rPr lang="en-US" sz="3000" dirty="0">
                <a:latin typeface="Avenir Light"/>
                <a:cs typeface="Avenir Light"/>
              </a:rPr>
              <a:t>{ </a:t>
            </a:r>
            <a:r>
              <a:rPr lang="ro-RO" sz="3000" u="sng" dirty="0">
                <a:latin typeface="Avenir Light"/>
                <a:cs typeface="Avenir Light"/>
              </a:rPr>
              <a:t>Editura</a:t>
            </a:r>
            <a:r>
              <a:rPr lang="ro-RO" sz="3000" dirty="0">
                <a:latin typeface="Avenir Light"/>
                <a:cs typeface="Avenir Light"/>
              </a:rPr>
              <a:t>, LocSediuEd</a:t>
            </a:r>
            <a:r>
              <a:rPr lang="en-US" sz="3000" dirty="0">
                <a:latin typeface="Avenir Light"/>
                <a:cs typeface="Avenir Light"/>
              </a:rPr>
              <a:t> 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2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Este BD FACTURARE în 3FN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53558"/>
            <a:ext cx="8510954" cy="563411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În </a:t>
            </a:r>
            <a:r>
              <a:rPr lang="en-US" dirty="0"/>
              <a:t>2</a:t>
            </a:r>
            <a:r>
              <a:rPr lang="ro-RO" dirty="0"/>
              <a:t>FN, BD FACTURARE are structura</a:t>
            </a:r>
            <a:r>
              <a:rPr lang="en-US" dirty="0"/>
              <a:t>:</a:t>
            </a:r>
            <a:endParaRPr lang="ro-RO" dirty="0"/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r>
              <a:rPr lang="ro-RO" dirty="0"/>
              <a:t>În toate cele trei tabele trebuie identificate dependen</a:t>
            </a:r>
            <a:r>
              <a:rPr lang="ro-RO" dirty="0">
                <a:latin typeface="Gill Sans MT"/>
              </a:rPr>
              <a:t>ţele func</a:t>
            </a:r>
            <a:r>
              <a:rPr lang="ro-RO" dirty="0"/>
              <a:t>ţionale ce decurg din calitatea de cheie primară (nu-i chiar aşa de greu)</a:t>
            </a:r>
          </a:p>
          <a:p>
            <a:r>
              <a:rPr lang="ro-RO" dirty="0"/>
              <a:t>Din vreuna dintre DF de mai sus este tranzitivă, tabela respectivă nu este în 3FN</a:t>
            </a:r>
          </a:p>
          <a:p>
            <a:r>
              <a:rPr lang="ro-RO" dirty="0"/>
              <a:t>Dacă oricare din R1, R2, R3 nu este în 3FN va trebui spartă (chiar de mai multe ori, în unele cazuri)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5482"/>
            <a:ext cx="937964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(1)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47266" y="1801906"/>
            <a:ext cx="7243762" cy="50292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</a:t>
            </a:r>
            <a:r>
              <a:rPr lang="en-US">
                <a:cs typeface="Times New Roman" pitchFamily="18" charset="0"/>
              </a:rPr>
              <a:t>NumeCl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AdresaCl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           </a:t>
            </a:r>
            <a:r>
              <a:rPr lang="en-US">
                <a:cs typeface="Times New Roman" pitchFamily="18" charset="0"/>
              </a:rPr>
              <a:t>LocalitCl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CodPersContact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 </a:t>
            </a:r>
            <a:r>
              <a:rPr lang="en-US">
                <a:cs typeface="Times New Roman" pitchFamily="18" charset="0"/>
              </a:rPr>
              <a:t>NumePersContact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8903" y="210026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81376" y="3057855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95091" y="4033112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8903" y="488905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99853" y="6278377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66053" y="123190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528316" y="1475557"/>
            <a:ext cx="1137737" cy="405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09566" y="1519238"/>
            <a:ext cx="1195387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6260" y="1845024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5566" y="235585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2610472" y="2599507"/>
            <a:ext cx="965094" cy="269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6995" y="2643188"/>
            <a:ext cx="1276971" cy="1787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73008" y="2819433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7953" y="3312659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637293" y="3556316"/>
            <a:ext cx="990660" cy="2442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2244" y="3540081"/>
            <a:ext cx="1183341" cy="255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58160" y="3747659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6387" y="4348351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022033" y="4592008"/>
            <a:ext cx="684354" cy="111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9936" y="4597476"/>
            <a:ext cx="1705037" cy="823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24835" y="4650635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47003" y="551759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 flipV="1">
            <a:off x="2664187" y="5761247"/>
            <a:ext cx="982816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3293" y="5795682"/>
            <a:ext cx="1371600" cy="2823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77210" y="6001311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3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200" y="26894"/>
            <a:ext cx="9230896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5449" y="1600198"/>
            <a:ext cx="8928846" cy="5392271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EMailPersContact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NumePersContact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</a:t>
            </a:r>
            <a:r>
              <a:rPr lang="en-US">
                <a:cs typeface="Times New Roman" pitchFamily="18" charset="0"/>
              </a:rPr>
              <a:t>   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EMailPersContact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0594" y="1799012"/>
            <a:ext cx="2916179" cy="33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98001" y="2963079"/>
            <a:ext cx="2893496" cy="221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22032" y="4150663"/>
            <a:ext cx="2457607" cy="3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7309" y="5291213"/>
            <a:ext cx="2833551" cy="39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3791" y="6478796"/>
            <a:ext cx="2736046" cy="2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1074738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2313942" y="1304288"/>
            <a:ext cx="1053581" cy="3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7044" y="1320053"/>
            <a:ext cx="2466134" cy="2263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74279" y="1502990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    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724" y="2156756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281223" y="2386306"/>
            <a:ext cx="1392501" cy="459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7624" y="2398683"/>
            <a:ext cx="2209342" cy="304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19114" y="2700899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4663" y="332605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5307" y="3686175"/>
            <a:ext cx="986678" cy="294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44979" y="3683934"/>
            <a:ext cx="1280552" cy="256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07654" y="389124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7452" y="455668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82299" y="4767263"/>
            <a:ext cx="928688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6122092" y="4786235"/>
            <a:ext cx="1570674" cy="404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31467" y="505301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409" y="5663827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01044" y="5901299"/>
            <a:ext cx="928687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887049" y="5893377"/>
            <a:ext cx="1108711" cy="434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78811" y="6200495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265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7" grpId="0"/>
      <p:bldP spid="20" grpId="0"/>
      <p:bldP spid="25" grpId="0"/>
      <p:bldP spid="28" grpId="0"/>
      <p:bldP spid="29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42976" y="36513"/>
            <a:ext cx="8458200" cy="106838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12" y="1697038"/>
            <a:ext cx="136447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351" y="16922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2506" y="1682750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7312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78" y="28003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0620" y="28051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36" y="280987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7546" y="28051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6710" y="3276600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5037" y="327818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653" y="278765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168" y="328771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92270" y="231140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84424" y="3286126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8628" y="325437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5" name="Freeform 44"/>
          <p:cNvSpPr/>
          <p:nvPr/>
        </p:nvSpPr>
        <p:spPr>
          <a:xfrm>
            <a:off x="1606564" y="1524000"/>
            <a:ext cx="3208337" cy="2286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46" name="Freeform 45"/>
          <p:cNvSpPr/>
          <p:nvPr/>
        </p:nvSpPr>
        <p:spPr>
          <a:xfrm>
            <a:off x="1778014" y="1609725"/>
            <a:ext cx="1731962" cy="142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7" name="Freeform 46"/>
          <p:cNvSpPr/>
          <p:nvPr/>
        </p:nvSpPr>
        <p:spPr>
          <a:xfrm>
            <a:off x="3616339" y="1676400"/>
            <a:ext cx="960437" cy="762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8" name="TextBox 64"/>
          <p:cNvSpPr txBox="1">
            <a:spLocks noChangeArrowheads="1"/>
          </p:cNvSpPr>
          <p:nvPr/>
        </p:nvSpPr>
        <p:spPr bwMode="auto">
          <a:xfrm>
            <a:off x="3360457" y="1390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635139" y="1514475"/>
            <a:ext cx="43132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4" name="Freeform 53"/>
          <p:cNvSpPr/>
          <p:nvPr/>
        </p:nvSpPr>
        <p:spPr>
          <a:xfrm>
            <a:off x="3625864" y="1676400"/>
            <a:ext cx="1846262" cy="1047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55" name="TextBox 64"/>
          <p:cNvSpPr txBox="1">
            <a:spLocks noChangeArrowheads="1"/>
          </p:cNvSpPr>
          <p:nvPr/>
        </p:nvSpPr>
        <p:spPr bwMode="auto">
          <a:xfrm>
            <a:off x="4274857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520839" y="1504950"/>
            <a:ext cx="52276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8" name="Freeform 57"/>
          <p:cNvSpPr/>
          <p:nvPr/>
        </p:nvSpPr>
        <p:spPr>
          <a:xfrm>
            <a:off x="3654439" y="1657350"/>
            <a:ext cx="3008312" cy="85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9" name="TextBox 64"/>
          <p:cNvSpPr txBox="1">
            <a:spLocks noChangeArrowheads="1"/>
          </p:cNvSpPr>
          <p:nvPr/>
        </p:nvSpPr>
        <p:spPr bwMode="auto">
          <a:xfrm>
            <a:off x="5027332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463689" y="1343025"/>
            <a:ext cx="7170737" cy="4191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61" name="Freeform 60"/>
          <p:cNvSpPr/>
          <p:nvPr/>
        </p:nvSpPr>
        <p:spPr>
          <a:xfrm>
            <a:off x="3568714" y="1571625"/>
            <a:ext cx="4551362" cy="1905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62" name="TextBox 64"/>
          <p:cNvSpPr txBox="1">
            <a:spLocks noChangeArrowheads="1"/>
          </p:cNvSpPr>
          <p:nvPr/>
        </p:nvSpPr>
        <p:spPr bwMode="auto">
          <a:xfrm>
            <a:off x="5513107" y="12096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solidFill>
                  <a:srgbClr val="CC0000"/>
                </a:solidFill>
              </a:rPr>
              <a:t>T</a:t>
            </a:r>
            <a:endParaRPr lang="en-US" sz="2000" b="1">
              <a:solidFill>
                <a:srgbClr val="CC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73283" y="2019300"/>
            <a:ext cx="695325" cy="35401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2319351" y="2009775"/>
            <a:ext cx="11144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1466664" y="2066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4026" y="2019300"/>
            <a:ext cx="2333625" cy="3524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00476" y="2019300"/>
            <a:ext cx="404813" cy="311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64"/>
          <p:cNvSpPr txBox="1">
            <a:spLocks noChangeArrowheads="1"/>
          </p:cNvSpPr>
          <p:nvPr/>
        </p:nvSpPr>
        <p:spPr bwMode="auto">
          <a:xfrm>
            <a:off x="2085789" y="20288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824051" y="1981200"/>
            <a:ext cx="36957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62401" y="2009775"/>
            <a:ext cx="2000250" cy="3810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4"/>
          <p:cNvSpPr txBox="1">
            <a:spLocks noChangeArrowheads="1"/>
          </p:cNvSpPr>
          <p:nvPr/>
        </p:nvSpPr>
        <p:spPr bwMode="auto">
          <a:xfrm>
            <a:off x="4312957" y="2152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4567" y="3835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endParaRPr lang="en-US" sz="1900" u="sng" dirty="0"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29330" y="1682750"/>
            <a:ext cx="136608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1767" y="170180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0718" y="1687513"/>
            <a:ext cx="124034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4940" y="1687513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65134" y="2316163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35245" y="2320925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33490" y="2330450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92270" y="232092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3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0"/>
                            </p:stCondLst>
                            <p:childTnLst>
                              <p:par>
                                <p:cTn id="8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9063 0.318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19271 0.3138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7737E-6 L -0.19618 0.31444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98936E-6 L -0.19722 0.310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6431E-6 L -0.18802 0.310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5" grpId="0"/>
      <p:bldP spid="59" grpId="0"/>
      <p:bldP spid="62" grpId="0"/>
      <p:bldP spid="74" grpId="0"/>
      <p:bldP spid="84" grpId="0"/>
      <p:bldP spid="90" grpId="0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-46410"/>
            <a:ext cx="852711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6512" y="1692275"/>
            <a:ext cx="183736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4816" y="168275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7431" y="1687513"/>
            <a:ext cx="11730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2194" y="1677988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49029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4579" y="2325688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39944" y="2330450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1543" y="2320925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756" y="49339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8197" y="49387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89296" y="4943475"/>
            <a:ext cx="6444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85123" y="49387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60924" y="5657850"/>
            <a:ext cx="76142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78329" y="565943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8834" y="49212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456" y="566896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9047" y="2311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88811" y="5653088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50659" y="5635625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6200000" flipH="1">
            <a:off x="1461294" y="1996281"/>
            <a:ext cx="382588" cy="3714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1933575" y="1971675"/>
            <a:ext cx="347662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4"/>
          <p:cNvSpPr txBox="1">
            <a:spLocks noChangeArrowheads="1"/>
          </p:cNvSpPr>
          <p:nvPr/>
        </p:nvSpPr>
        <p:spPr bwMode="auto">
          <a:xfrm>
            <a:off x="1398340" y="20669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600200" y="1981200"/>
            <a:ext cx="197167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3633788" y="1971675"/>
            <a:ext cx="2309812" cy="3968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4"/>
          <p:cNvSpPr txBox="1">
            <a:spLocks noChangeArrowheads="1"/>
          </p:cNvSpPr>
          <p:nvPr/>
        </p:nvSpPr>
        <p:spPr bwMode="auto">
          <a:xfrm>
            <a:off x="2198440" y="2019300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57375" y="1971675"/>
            <a:ext cx="32861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5476875" y="1981200"/>
            <a:ext cx="752475" cy="4095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64"/>
          <p:cNvSpPr txBox="1">
            <a:spLocks noChangeArrowheads="1"/>
          </p:cNvSpPr>
          <p:nvPr/>
        </p:nvSpPr>
        <p:spPr bwMode="auto">
          <a:xfrm>
            <a:off x="4455865" y="21812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1687" y="4187825"/>
            <a:ext cx="149912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29526" y="42068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61530" y="4206875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74459" y="4216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9456" y="3273425"/>
            <a:ext cx="7777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R12’ {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50140" y="1677988"/>
            <a:ext cx="184409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79572" y="16827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2114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44896 0.226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11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225 0.13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22396 0.133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1666 0.131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3212 0.129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7" grpId="0"/>
      <p:bldP spid="86" grpId="0"/>
      <p:bldP spid="86" grpId="1"/>
      <p:bldP spid="89" grpId="0"/>
      <p:bldP spid="89" grpId="1"/>
      <p:bldP spid="92" grpId="0"/>
      <p:bldP spid="92" grpId="1"/>
      <p:bldP spid="117" grpId="0"/>
      <p:bldP spid="118" grpId="0"/>
      <p:bldP spid="1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81220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</a:t>
            </a:r>
            <a:r>
              <a:rPr lang="en-US" dirty="0"/>
              <a:t> </a:t>
            </a:r>
            <a:r>
              <a:rPr lang="ro-RO" dirty="0"/>
              <a:t>în 3</a:t>
            </a:r>
            <a:r>
              <a:rPr lang="en-US" dirty="0"/>
              <a:t>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447800"/>
            <a:ext cx="7952054" cy="54102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R12’ {</a:t>
            </a:r>
            <a:r>
              <a:rPr lang="en-US" u="sng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R1’ {</a:t>
            </a:r>
            <a:r>
              <a:rPr lang="en-US" u="sng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R2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R3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6000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3</a:t>
            </a:r>
            <a:r>
              <a:rPr lang="en-US" dirty="0"/>
              <a:t>FN</a:t>
            </a:r>
            <a:br>
              <a:rPr lang="en-US" dirty="0"/>
            </a:br>
            <a:r>
              <a:rPr lang="ro-RO" dirty="0"/>
              <a:t>(forma finală)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7724" y="1488140"/>
            <a:ext cx="8232827" cy="536985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PERS_CON {</a:t>
            </a:r>
            <a:r>
              <a:rPr lang="en-US" u="sng"/>
              <a:t>CodPersContact</a:t>
            </a:r>
            <a:r>
              <a:rPr lang="en-US"/>
              <a:t>, NumePersContact, TelPersContact, EMailPersContact}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CLIENTI {</a:t>
            </a:r>
            <a:r>
              <a:rPr lang="en-US" u="sng"/>
              <a:t>CodFiscalCl</a:t>
            </a:r>
            <a:r>
              <a:rPr lang="en-US"/>
              <a:t>, NumeCl, AdresaCl, LocalitCl, CodPersContact}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FACTURI {</a:t>
            </a:r>
            <a:r>
              <a:rPr lang="en-US" u="sng"/>
              <a:t>NrFact</a:t>
            </a:r>
            <a:r>
              <a:rPr lang="en-US"/>
              <a:t>, DataFact, CodFiscalCl}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PRODUSE {</a:t>
            </a:r>
            <a:r>
              <a:rPr lang="en-US" u="sng"/>
              <a:t>CodProd</a:t>
            </a:r>
            <a:r>
              <a:rPr lang="en-US"/>
              <a:t>, DenProd, UM,  ProcTVAProd}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PROD_FACT {</a:t>
            </a:r>
            <a:r>
              <a:rPr lang="en-US" u="sng"/>
              <a:t>NrFact</a:t>
            </a:r>
            <a:r>
              <a:rPr lang="en-US"/>
              <a:t>, </a:t>
            </a:r>
            <a:r>
              <a:rPr lang="en-US" u="sng"/>
              <a:t>CodProd</a:t>
            </a:r>
            <a:r>
              <a:rPr lang="en-US"/>
              <a:t>, Cant, PretUnit}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  <p:transition advTm="16391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09" y="77688"/>
            <a:ext cx="790534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Forma normală Boyce-Codd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125421"/>
            <a:ext cx="8553156" cy="5971735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În 2FN se elimină (prin spargerea tabelei) dependenţele în care sursele sunt sub-ansambluri ale cheii primare (csau candidat) iar destinaţiile atribute ne-cheie</a:t>
            </a:r>
          </a:p>
          <a:p>
            <a:r>
              <a:rPr lang="ro-RO" dirty="0">
                <a:cs typeface="Avenir Light"/>
              </a:rPr>
              <a:t>În 3FN se elimină (tot prin spargerea tabelei) dependenţele în care sursele sunt atribute ne-cheie iar destinaţiile tot atribute ne-cheie</a:t>
            </a:r>
          </a:p>
          <a:p>
            <a:r>
              <a:rPr lang="ro-RO" dirty="0">
                <a:cs typeface="Avenir Light"/>
              </a:rPr>
              <a:t>Forma normală </a:t>
            </a:r>
            <a:r>
              <a:rPr lang="ro-RO" dirty="0" err="1">
                <a:cs typeface="Avenir Light"/>
              </a:rPr>
              <a:t>Boyce-Codd</a:t>
            </a:r>
            <a:r>
              <a:rPr lang="ro-RO" dirty="0">
                <a:cs typeface="Avenir Light"/>
              </a:rPr>
              <a:t> (FNBC) vizează rezolvarea situaţiilor în care sursele DF sunt atribute ne-cheie, însă destinaţiile sunt atribute din cheie (vezi prezentarea 007)</a:t>
            </a:r>
          </a:p>
          <a:p>
            <a:r>
              <a:rPr lang="ro-RO" dirty="0">
                <a:cs typeface="Avenir Light"/>
              </a:rPr>
              <a:t>Deocamdată ne oprim aici cu discutarea FNBC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10" y="-2375"/>
            <a:ext cx="80461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Cum va decurge normalizarea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1041014"/>
            <a:ext cx="8594532" cy="59717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Porni</a:t>
            </a:r>
            <a:r>
              <a:rPr lang="ro-RO" dirty="0"/>
              <a:t>m</a:t>
            </a:r>
            <a:r>
              <a:rPr lang="en-US" dirty="0"/>
              <a:t> de la </a:t>
            </a:r>
            <a:r>
              <a:rPr lang="en-US" dirty="0" err="1"/>
              <a:t>specifica</a:t>
            </a:r>
            <a:r>
              <a:rPr lang="ro-RO" dirty="0"/>
              <a:t>ţiile problemei (simplificându</a:t>
            </a:r>
            <a:r>
              <a:rPr lang="en-US" dirty="0"/>
              <a:t>-le,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ro-RO" dirty="0"/>
              <a:t>în primele cazuri practice)</a:t>
            </a:r>
          </a:p>
          <a:p>
            <a:r>
              <a:rPr lang="ro-RO" dirty="0"/>
              <a:t>Inventariem toate informaţiile necesare (informaţii care vor deveni </a:t>
            </a:r>
            <a:r>
              <a:rPr lang="ro-RO" b="1" dirty="0"/>
              <a:t>atribute</a:t>
            </a:r>
            <a:r>
              <a:rPr lang="ro-RO" dirty="0"/>
              <a:t> ale BD)</a:t>
            </a:r>
          </a:p>
          <a:p>
            <a:r>
              <a:rPr lang="ro-RO" dirty="0"/>
              <a:t>Stabilim </a:t>
            </a:r>
            <a:r>
              <a:rPr lang="ro-RO" b="1" dirty="0"/>
              <a:t>dependenţele</a:t>
            </a:r>
            <a:r>
              <a:rPr lang="ro-RO" dirty="0"/>
              <a:t> dintre atribute (funcţionale, de incluziune, ...)</a:t>
            </a:r>
          </a:p>
          <a:p>
            <a:r>
              <a:rPr lang="ro-RO" dirty="0"/>
              <a:t>Obţinem BD într</a:t>
            </a:r>
            <a:r>
              <a:rPr lang="en-US" dirty="0"/>
              <a:t>-o </a:t>
            </a:r>
            <a:r>
              <a:rPr lang="en-US" b="1" dirty="0"/>
              <a:t>form</a:t>
            </a:r>
            <a:r>
              <a:rPr lang="ro-RO" b="1" dirty="0"/>
              <a:t>ă normală </a:t>
            </a:r>
            <a:r>
              <a:rPr lang="ro-RO" dirty="0"/>
              <a:t>cât mai avansată (ideal ar fi 5FN, dar ne vom mulţumi de multe ori şi cu 3FN)</a:t>
            </a:r>
          </a:p>
          <a:p>
            <a:r>
              <a:rPr lang="ro-RO" dirty="0"/>
              <a:t>Folosind normalizarea prin descompunere aducem BD succesiv în 1FN, 2FN ...</a:t>
            </a:r>
          </a:p>
          <a:p>
            <a:r>
              <a:rPr lang="ro-RO" dirty="0"/>
              <a:t>Folosind normalizarea prin sinteză aducem BD direct în 3FN / 4 FN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2" y="190230"/>
            <a:ext cx="79067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a schemei BIBLIOTECA2 în 3FN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26184" y="1726580"/>
            <a:ext cx="786606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3FN ale BD BIBLIOTECA2, una conţine un evident grad de redundanţă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r>
              <a:rPr lang="ro-RO" dirty="0">
                <a:cs typeface="Avenir Light"/>
              </a:rPr>
              <a:t>Pentru fiecare exmplar cumpărat dintr-o carte,  trebuie introduse în tabela EXEMPLARE_AUTORI_CC înregistrări pentru toate combinaţiile valorilor </a:t>
            </a:r>
            <a:r>
              <a:rPr lang="ro-RO" i="1" dirty="0">
                <a:cs typeface="Avenir Light"/>
              </a:rPr>
              <a:t>Cote-Autori-CuvinteCheie</a:t>
            </a:r>
            <a:r>
              <a:rPr lang="ro-RO" dirty="0">
                <a:cs typeface="Avenir Light"/>
              </a:rPr>
              <a:t> pentru cartea respectivă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44" y="49553"/>
            <a:ext cx="797567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patra</a:t>
            </a:r>
            <a:r>
              <a:rPr lang="en-US" dirty="0"/>
              <a:t> form</a:t>
            </a:r>
            <a:r>
              <a:rPr lang="ro-RO" dirty="0"/>
              <a:t>ă normală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349324"/>
            <a:ext cx="8089626" cy="5410200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Destul de rar întâlnită în practică</a:t>
            </a:r>
          </a:p>
          <a:p>
            <a:r>
              <a:rPr lang="ro-RO" dirty="0">
                <a:cs typeface="Avenir Light"/>
              </a:rPr>
              <a:t>Se bazează pe eliminarea Dependenţelor Multi-Valoare (vezi prezentarea 004)</a:t>
            </a:r>
          </a:p>
          <a:p>
            <a:pPr>
              <a:lnSpc>
                <a:spcPct val="90000"/>
              </a:lnSpc>
              <a:buNone/>
            </a:pPr>
            <a:endParaRPr lang="ro-RO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ie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Este </a:t>
            </a:r>
            <a:r>
              <a:rPr lang="en-US" dirty="0" err="1">
                <a:cs typeface="Avenir Light"/>
              </a:rPr>
              <a:t>deja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3</a:t>
            </a:r>
            <a:r>
              <a:rPr lang="en-US" dirty="0">
                <a:cs typeface="Avenir Light"/>
              </a:rPr>
              <a:t>FN</a:t>
            </a:r>
            <a:r>
              <a:rPr lang="ro-RO" dirty="0">
                <a:cs typeface="Avenir Light"/>
              </a:rPr>
              <a:t> (sau FNBC)</a:t>
            </a: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Nu con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ine</a:t>
            </a:r>
            <a:r>
              <a:rPr lang="en-US" dirty="0">
                <a:cs typeface="Avenir Light"/>
              </a:rPr>
              <a:t> </a:t>
            </a:r>
            <a:r>
              <a:rPr lang="en-US" b="1" dirty="0" err="1">
                <a:cs typeface="Avenir Light"/>
              </a:rPr>
              <a:t>dependen</a:t>
            </a:r>
            <a:r>
              <a:rPr lang="ro-RO" b="1" dirty="0">
                <a:cs typeface="Avenir Light"/>
              </a:rPr>
              <a:t>ţ</a:t>
            </a:r>
            <a:r>
              <a:rPr lang="en-US" b="1" dirty="0">
                <a:cs typeface="Avenir Light"/>
              </a:rPr>
              <a:t>e </a:t>
            </a:r>
            <a:r>
              <a:rPr lang="ro-RO" b="1" dirty="0">
                <a:cs typeface="Avenir Light"/>
              </a:rPr>
              <a:t>multivaloare</a:t>
            </a:r>
            <a:endParaRPr lang="en-US" b="1" u="sng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baz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de date </a:t>
            </a:r>
            <a:r>
              <a:rPr lang="en-US" dirty="0" err="1">
                <a:cs typeface="Avenir Light"/>
              </a:rPr>
              <a:t>este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toate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iile</a:t>
            </a:r>
            <a:r>
              <a:rPr lang="en-US" dirty="0">
                <a:cs typeface="Avenir Light"/>
              </a:rPr>
              <a:t> care o </a:t>
            </a:r>
            <a:r>
              <a:rPr lang="en-US" dirty="0" err="1">
                <a:cs typeface="Avenir Light"/>
              </a:rPr>
              <a:t>alc</a:t>
            </a:r>
            <a:r>
              <a:rPr lang="ro-RO" dirty="0">
                <a:cs typeface="Avenir Light"/>
              </a:rPr>
              <a:t>ă</a:t>
            </a:r>
            <a:r>
              <a:rPr lang="en-US" dirty="0" err="1">
                <a:cs typeface="Avenir Light"/>
              </a:rPr>
              <a:t>tuiesc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</a:t>
            </a:r>
          </a:p>
          <a:p>
            <a:endParaRPr lang="en-US" dirty="0">
              <a:cs typeface="Avenir Light"/>
            </a:endParaRPr>
          </a:p>
          <a:p>
            <a:endParaRPr lang="ro-RO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0" y="204300"/>
            <a:ext cx="811705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</a:t>
            </a:r>
            <a:r>
              <a:rPr lang="ro-RO" dirty="0"/>
              <a:t>abel</a:t>
            </a:r>
            <a:r>
              <a:rPr lang="en-US" dirty="0"/>
              <a:t>a care</a:t>
            </a:r>
            <a:r>
              <a:rPr lang="ro-RO" dirty="0"/>
              <a:t> conţine </a:t>
            </a:r>
            <a:r>
              <a:rPr lang="en-US" dirty="0"/>
              <a:t>o </a:t>
            </a:r>
            <a:r>
              <a:rPr lang="ro-RO" dirty="0"/>
              <a:t>DMV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12874" y="1447801"/>
            <a:ext cx="7920814" cy="23223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Dintre toate tabele discutate/obţinute în 3FN, una singură conţine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781" y="3713866"/>
            <a:ext cx="1066950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latin typeface="Avenir Light"/>
                <a:cs typeface="Avenir Light"/>
              </a:rPr>
              <a:t>Cot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3027" y="3981152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31699" y="3978804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2874" y="3697454"/>
            <a:ext cx="450129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Autor  |   CuvântCheie 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26118" y="4698609"/>
            <a:ext cx="7920814" cy="186871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 baza DMV tabela se descompune astfel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EXEMPLARE_AUTORI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  <a:p>
            <a:pPr marL="36576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EXEMPLARE_CC </a:t>
            </a:r>
            <a:r>
              <a:rPr lang="en-US" sz="3200" dirty="0">
                <a:latin typeface="Avenir Light"/>
                <a:cs typeface="Avenir Light"/>
              </a:rPr>
              <a:t>{ 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</a:t>
            </a:r>
            <a:r>
              <a:rPr lang="ro-RO" sz="3200" u="sng" dirty="0">
                <a:latin typeface="Avenir Light"/>
                <a:cs typeface="Avenir Light"/>
              </a:rPr>
              <a:t>CuvântCheie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-1"/>
            <a:ext cx="8623495" cy="1280161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Schema BD BIBLIOTECĂ2 în 4FN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327" y="329769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76" y="137510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9765" y="199409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1832" y="262713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7639" y="4083158"/>
            <a:ext cx="7990449" cy="812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886266" y="5036239"/>
            <a:ext cx="7920814" cy="16599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Pentru celelate BD – BIBLIOTECA3 şi FACTURARE,  schema 3FN se păstrează şi în 4FN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190230"/>
            <a:ext cx="8750105" cy="10899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din BIBLIOTECA3 </a:t>
            </a:r>
            <a:r>
              <a:rPr lang="en-US" dirty="0" err="1"/>
              <a:t>nerezolvat</a:t>
            </a:r>
            <a:r>
              <a:rPr lang="ro-RO" dirty="0"/>
              <a:t>ă nici în 4FN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62709" y="1531938"/>
            <a:ext cx="8581292" cy="53260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4FN ale BD BIBLIOTECA2, două conţin un evident grad de redundanţă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    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     EXEMPLARE_CC </a:t>
            </a:r>
            <a:r>
              <a:rPr lang="en-US" dirty="0">
                <a:cs typeface="Avenir Light"/>
              </a:rPr>
              <a:t>{ </a:t>
            </a:r>
            <a:r>
              <a:rPr lang="en-US" u="sng" dirty="0">
                <a:cs typeface="Avenir Light"/>
              </a:rPr>
              <a:t>Cot</a:t>
            </a:r>
            <a:r>
              <a:rPr lang="ro-RO" u="sng" dirty="0">
                <a:cs typeface="Avenir Light"/>
              </a:rPr>
              <a:t>ă</a:t>
            </a:r>
            <a:r>
              <a:rPr lang="ro-RO" dirty="0">
                <a:cs typeface="Avenir Light"/>
              </a:rPr>
              <a:t>, </a:t>
            </a:r>
            <a:r>
              <a:rPr lang="ro-RO" u="sng" dirty="0">
                <a:cs typeface="Avenir Light"/>
              </a:rPr>
              <a:t>CuvântCheie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Intuitiv, ne dăm seama că autorii şi cuvintele cheie corespund unei cărţi (titlu, ISBN), şi nu fiecărui exemplar (cotă) al cărţii</a:t>
            </a:r>
          </a:p>
          <a:p>
            <a:r>
              <a:rPr lang="ro-RO" dirty="0">
                <a:cs typeface="Avenir Light"/>
              </a:rPr>
              <a:t>Situaţia este una mioritică întrucât, chiar dacă am sesizat problema, nu avem ce face</a:t>
            </a:r>
            <a:r>
              <a:rPr lang="en-US" dirty="0">
                <a:cs typeface="Avenir Light"/>
              </a:rPr>
              <a:t> (</a:t>
            </a:r>
            <a:r>
              <a:rPr lang="ro-RO" dirty="0">
                <a:cs typeface="Avenir Light"/>
              </a:rPr>
              <a:t>noi </a:t>
            </a:r>
            <a:r>
              <a:rPr lang="en-US" dirty="0">
                <a:cs typeface="Avenir Light"/>
              </a:rPr>
              <a:t>am </a:t>
            </a:r>
            <a:r>
              <a:rPr lang="en-US" dirty="0" err="1">
                <a:cs typeface="Avenir Light"/>
              </a:rPr>
              <a:t>aplicat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corect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principiile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normaliz</a:t>
            </a:r>
            <a:r>
              <a:rPr lang="ro-RO" dirty="0">
                <a:cs typeface="Avenir Light"/>
              </a:rPr>
              <a:t>ării prin descompunere)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II. Normalizare prin sinteză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41712" y="42200"/>
            <a:ext cx="790533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Precizări privind normalizarea prin sinteză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33046" y="1139483"/>
            <a:ext cx="8510954" cy="5718517"/>
          </a:xfrm>
        </p:spPr>
        <p:txBody>
          <a:bodyPr>
            <a:normAutofit/>
          </a:bodyPr>
          <a:lstStyle/>
          <a:p>
            <a:r>
              <a:rPr lang="ro-RO" dirty="0"/>
              <a:t>Se bazează tot de dependen</a:t>
            </a:r>
            <a:r>
              <a:rPr lang="ro-RO" dirty="0">
                <a:latin typeface="Gill Sans MT"/>
              </a:rPr>
              <a:t>ţele dintre atribute</a:t>
            </a:r>
          </a:p>
          <a:p>
            <a:pPr lvl="1"/>
            <a:r>
              <a:rPr lang="ro-RO" dirty="0"/>
              <a:t>Funcţionale</a:t>
            </a:r>
          </a:p>
          <a:p>
            <a:pPr lvl="1"/>
            <a:r>
              <a:rPr lang="ro-RO" dirty="0"/>
              <a:t>De incluziune</a:t>
            </a:r>
          </a:p>
          <a:p>
            <a:pPr lvl="1"/>
            <a:r>
              <a:rPr lang="ro-RO" dirty="0"/>
              <a:t>Multi-valoare</a:t>
            </a:r>
          </a:p>
          <a:p>
            <a:r>
              <a:rPr lang="ro-RO" dirty="0"/>
              <a:t>Singura cerinţă de pornire este ca atributele să fie atomice, fără a ne mai interesa care ar putea fi eventuala cheie primară a relaţiei iniţiale (universale) ce grupează toate atributele BD</a:t>
            </a:r>
          </a:p>
          <a:p>
            <a:r>
              <a:rPr lang="ro-RO" dirty="0"/>
              <a:t>Obţine schema BD direct în 3FN (sau 4FN)</a:t>
            </a:r>
          </a:p>
          <a:p>
            <a:r>
              <a:rPr lang="ro-RO" dirty="0"/>
              <a:t>Chiar dacă au fost propuse o serie de algoritmi, noi de vom baza exclusiv pe graful dependenţelor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23064" y="91754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8979" y="1350498"/>
            <a:ext cx="8232786" cy="530352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Reprez</a:t>
            </a:r>
            <a:r>
              <a:rPr lang="ro-RO" dirty="0"/>
              <a:t>intă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ro-RO" dirty="0"/>
              <a:t> DF, DI şi DMV</a:t>
            </a:r>
            <a:endParaRPr lang="en-US" dirty="0"/>
          </a:p>
          <a:p>
            <a:pPr eaLnBrk="1" hangingPunct="1"/>
            <a:r>
              <a:rPr lang="ro-RO" dirty="0"/>
              <a:t>Pentru DF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 err="1"/>
              <a:t>Baza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sursa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V</a:t>
            </a:r>
            <a:r>
              <a:rPr lang="ro-RO" dirty="0"/>
              <a:t>â</a:t>
            </a:r>
            <a:r>
              <a:rPr lang="en-US" dirty="0" err="1"/>
              <a:t>rful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DF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– </a:t>
            </a:r>
            <a:r>
              <a:rPr lang="en-US" dirty="0" err="1"/>
              <a:t>conector</a:t>
            </a:r>
            <a:endParaRPr lang="en-US" dirty="0"/>
          </a:p>
          <a:p>
            <a:pPr lvl="1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tranzitive</a:t>
            </a:r>
            <a:r>
              <a:rPr lang="en-US" dirty="0"/>
              <a:t> se </a:t>
            </a:r>
            <a:r>
              <a:rPr lang="en-US" dirty="0" err="1"/>
              <a:t>identific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diagram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graf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DI </a:t>
            </a:r>
            <a:r>
              <a:rPr lang="en-US" dirty="0" err="1"/>
              <a:t>folosim</a:t>
            </a:r>
            <a:r>
              <a:rPr lang="en-US" dirty="0"/>
              <a:t> un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care s</a:t>
            </a:r>
            <a:r>
              <a:rPr lang="ro-RO" dirty="0"/>
              <a:t>ă sugereze incluziunea</a:t>
            </a:r>
          </a:p>
          <a:p>
            <a:r>
              <a:rPr lang="ro-RO" dirty="0"/>
              <a:t>Pentru DMV folosim săgeţi cu vârful dublu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654" y="109385"/>
            <a:ext cx="7345363" cy="865187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Graful</a:t>
            </a:r>
            <a:r>
              <a:rPr lang="en-US" dirty="0"/>
              <a:t> DF – BD </a:t>
            </a:r>
            <a:r>
              <a:rPr lang="ro-RO" dirty="0"/>
              <a:t>FACTURARE </a:t>
            </a:r>
            <a:endParaRPr lang="en-US" dirty="0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771775" y="1601737"/>
            <a:ext cx="1058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1042988" y="2682824"/>
            <a:ext cx="13747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6629" name="Rectangle 22"/>
          <p:cNvSpPr>
            <a:spLocks noChangeArrowheads="1"/>
          </p:cNvSpPr>
          <p:nvPr/>
        </p:nvSpPr>
        <p:spPr bwMode="auto">
          <a:xfrm>
            <a:off x="1835150" y="3186062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6630" name="Line 28"/>
          <p:cNvSpPr>
            <a:spLocks noChangeShapeType="1"/>
          </p:cNvSpPr>
          <p:nvPr/>
        </p:nvSpPr>
        <p:spPr bwMode="auto">
          <a:xfrm flipH="1">
            <a:off x="1835150" y="2035124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39"/>
          <p:cNvSpPr>
            <a:spLocks noChangeShapeType="1"/>
          </p:cNvSpPr>
          <p:nvPr/>
        </p:nvSpPr>
        <p:spPr bwMode="auto">
          <a:xfrm flipH="1">
            <a:off x="1547813" y="3617862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44"/>
          <p:cNvSpPr>
            <a:spLocks noChangeShapeType="1"/>
          </p:cNvSpPr>
          <p:nvPr/>
        </p:nvSpPr>
        <p:spPr bwMode="auto">
          <a:xfrm>
            <a:off x="6156325" y="2035124"/>
            <a:ext cx="792163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Oval 67"/>
          <p:cNvSpPr>
            <a:spLocks noChangeArrowheads="1"/>
          </p:cNvSpPr>
          <p:nvPr/>
        </p:nvSpPr>
        <p:spPr bwMode="auto">
          <a:xfrm>
            <a:off x="4787900" y="2538362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8"/>
          <p:cNvSpPr>
            <a:spLocks noChangeShapeType="1"/>
          </p:cNvSpPr>
          <p:nvPr/>
        </p:nvSpPr>
        <p:spPr bwMode="auto">
          <a:xfrm flipH="1">
            <a:off x="2700338" y="2035124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69"/>
          <p:cNvSpPr>
            <a:spLocks noChangeShapeType="1"/>
          </p:cNvSpPr>
          <p:nvPr/>
        </p:nvSpPr>
        <p:spPr bwMode="auto">
          <a:xfrm flipH="1">
            <a:off x="1979613" y="3619449"/>
            <a:ext cx="5762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79"/>
          <p:cNvSpPr>
            <a:spLocks noChangeArrowheads="1"/>
          </p:cNvSpPr>
          <p:nvPr/>
        </p:nvSpPr>
        <p:spPr bwMode="auto">
          <a:xfrm>
            <a:off x="971550" y="3906787"/>
            <a:ext cx="122555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6637" name="Rectangle 80"/>
          <p:cNvSpPr>
            <a:spLocks noChangeArrowheads="1"/>
          </p:cNvSpPr>
          <p:nvPr/>
        </p:nvSpPr>
        <p:spPr bwMode="auto">
          <a:xfrm>
            <a:off x="7235825" y="3330524"/>
            <a:ext cx="61912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26638" name="Rectangle 81"/>
          <p:cNvSpPr>
            <a:spLocks noChangeArrowheads="1"/>
          </p:cNvSpPr>
          <p:nvPr/>
        </p:nvSpPr>
        <p:spPr bwMode="auto">
          <a:xfrm>
            <a:off x="3282950" y="4410024"/>
            <a:ext cx="22971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26639" name="Rectangle 82"/>
          <p:cNvSpPr>
            <a:spLocks noChangeArrowheads="1"/>
          </p:cNvSpPr>
          <p:nvPr/>
        </p:nvSpPr>
        <p:spPr bwMode="auto">
          <a:xfrm>
            <a:off x="1619250" y="5994349"/>
            <a:ext cx="2570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6640" name="Rectangle 83"/>
          <p:cNvSpPr>
            <a:spLocks noChangeArrowheads="1"/>
          </p:cNvSpPr>
          <p:nvPr/>
        </p:nvSpPr>
        <p:spPr bwMode="auto">
          <a:xfrm>
            <a:off x="5580063" y="1601737"/>
            <a:ext cx="131127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6641" name="Rectangle 84"/>
          <p:cNvSpPr>
            <a:spLocks noChangeArrowheads="1"/>
          </p:cNvSpPr>
          <p:nvPr/>
        </p:nvSpPr>
        <p:spPr bwMode="auto">
          <a:xfrm>
            <a:off x="1116013" y="4494162"/>
            <a:ext cx="135413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6642" name="Rectangle 85"/>
          <p:cNvSpPr>
            <a:spLocks noChangeArrowheads="1"/>
          </p:cNvSpPr>
          <p:nvPr/>
        </p:nvSpPr>
        <p:spPr bwMode="auto">
          <a:xfrm>
            <a:off x="1474788" y="5059312"/>
            <a:ext cx="129698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6643" name="Line 86"/>
          <p:cNvSpPr>
            <a:spLocks noChangeShapeType="1"/>
          </p:cNvSpPr>
          <p:nvPr/>
        </p:nvSpPr>
        <p:spPr bwMode="auto">
          <a:xfrm flipH="1">
            <a:off x="2339975" y="3690887"/>
            <a:ext cx="4318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87"/>
          <p:cNvSpPr>
            <a:spLocks noChangeShapeType="1"/>
          </p:cNvSpPr>
          <p:nvPr/>
        </p:nvSpPr>
        <p:spPr bwMode="auto">
          <a:xfrm>
            <a:off x="2987675" y="3617862"/>
            <a:ext cx="10795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8"/>
          <p:cNvSpPr>
            <a:spLocks noChangeArrowheads="1"/>
          </p:cNvSpPr>
          <p:nvPr/>
        </p:nvSpPr>
        <p:spPr bwMode="auto">
          <a:xfrm>
            <a:off x="3419475" y="5346649"/>
            <a:ext cx="2189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5003800" y="5849887"/>
            <a:ext cx="248761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6647" name="Line 90"/>
          <p:cNvSpPr>
            <a:spLocks noChangeShapeType="1"/>
          </p:cNvSpPr>
          <p:nvPr/>
        </p:nvSpPr>
        <p:spPr bwMode="auto">
          <a:xfrm flipH="1">
            <a:off x="2987675" y="4841824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91"/>
          <p:cNvSpPr>
            <a:spLocks noChangeShapeType="1"/>
          </p:cNvSpPr>
          <p:nvPr/>
        </p:nvSpPr>
        <p:spPr bwMode="auto">
          <a:xfrm>
            <a:off x="4500563" y="4843412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92"/>
          <p:cNvSpPr>
            <a:spLocks noChangeShapeType="1"/>
          </p:cNvSpPr>
          <p:nvPr/>
        </p:nvSpPr>
        <p:spPr bwMode="auto">
          <a:xfrm>
            <a:off x="5076825" y="4843412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6443663" y="3978224"/>
            <a:ext cx="133191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6948488" y="2393899"/>
            <a:ext cx="19224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6652" name="Line 95"/>
          <p:cNvSpPr>
            <a:spLocks noChangeShapeType="1"/>
          </p:cNvSpPr>
          <p:nvPr/>
        </p:nvSpPr>
        <p:spPr bwMode="auto">
          <a:xfrm>
            <a:off x="6372225" y="2035124"/>
            <a:ext cx="1008063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96"/>
          <p:cNvSpPr>
            <a:spLocks noChangeShapeType="1"/>
          </p:cNvSpPr>
          <p:nvPr/>
        </p:nvSpPr>
        <p:spPr bwMode="auto">
          <a:xfrm>
            <a:off x="6588125" y="203512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97"/>
          <p:cNvSpPr>
            <a:spLocks noChangeShapeType="1"/>
          </p:cNvSpPr>
          <p:nvPr/>
        </p:nvSpPr>
        <p:spPr bwMode="auto">
          <a:xfrm>
            <a:off x="3492500" y="2035124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98"/>
          <p:cNvSpPr>
            <a:spLocks noChangeShapeType="1"/>
          </p:cNvSpPr>
          <p:nvPr/>
        </p:nvSpPr>
        <p:spPr bwMode="auto">
          <a:xfrm flipH="1">
            <a:off x="5148263" y="2035124"/>
            <a:ext cx="7921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Rectangle 99"/>
          <p:cNvSpPr>
            <a:spLocks noChangeArrowheads="1"/>
          </p:cNvSpPr>
          <p:nvPr/>
        </p:nvSpPr>
        <p:spPr bwMode="auto">
          <a:xfrm>
            <a:off x="3924300" y="3546424"/>
            <a:ext cx="9699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6657" name="Rectangle 100"/>
          <p:cNvSpPr>
            <a:spLocks noChangeArrowheads="1"/>
          </p:cNvSpPr>
          <p:nvPr/>
        </p:nvSpPr>
        <p:spPr bwMode="auto">
          <a:xfrm>
            <a:off x="5076825" y="3474987"/>
            <a:ext cx="126523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6658" name="Line 101"/>
          <p:cNvSpPr>
            <a:spLocks noChangeShapeType="1"/>
          </p:cNvSpPr>
          <p:nvPr/>
        </p:nvSpPr>
        <p:spPr bwMode="auto">
          <a:xfrm flipH="1">
            <a:off x="4427538" y="2898724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102"/>
          <p:cNvSpPr>
            <a:spLocks noChangeShapeType="1"/>
          </p:cNvSpPr>
          <p:nvPr/>
        </p:nvSpPr>
        <p:spPr bwMode="auto">
          <a:xfrm>
            <a:off x="5076825" y="2825699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170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1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/>
      <p:bldP spid="26637" grpId="0"/>
      <p:bldP spid="26638" grpId="0"/>
      <p:bldP spid="26639" grpId="0"/>
      <p:bldP spid="26640" grpId="0"/>
      <p:bldP spid="26641" grpId="0"/>
      <p:bldP spid="26642" grpId="0"/>
      <p:bldP spid="26643" grpId="0" animBg="1"/>
      <p:bldP spid="26644" grpId="0" animBg="1"/>
      <p:bldP spid="26645" grpId="0"/>
      <p:bldP spid="26646" grpId="0"/>
      <p:bldP spid="26647" grpId="0" animBg="1"/>
      <p:bldP spid="26648" grpId="0" animBg="1"/>
      <p:bldP spid="26649" grpId="0" animBg="1"/>
      <p:bldP spid="26650" grpId="0"/>
      <p:bldP spid="26651" grpId="0"/>
      <p:bldP spid="26652" grpId="0" animBg="1"/>
      <p:bldP spid="26653" grpId="0" animBg="1"/>
      <p:bldP spid="26654" grpId="0" animBg="1"/>
      <p:bldP spid="26655" grpId="0" animBg="1"/>
      <p:bldP spid="26656" grpId="0"/>
      <p:bldP spid="26657" grpId="0"/>
      <p:bldP spid="26658" grpId="0" animBg="1"/>
      <p:bldP spid="266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03" y="204300"/>
            <a:ext cx="79770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se obţine din graf schema BD direct în 4FN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560344"/>
            <a:ext cx="8356914" cy="5220286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Pentru DF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f</a:t>
            </a:r>
            <a:r>
              <a:rPr lang="en-US" dirty="0" err="1">
                <a:cs typeface="Avenir Light"/>
              </a:rPr>
              <a:t>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surs</a:t>
            </a:r>
            <a:r>
              <a:rPr lang="ro-RO" dirty="0">
                <a:cs typeface="Avenir Light"/>
              </a:rPr>
              <a:t>ă de DF (simplă sau compusă) va genera o tabelă separată, în care sursa va fi cheie primară, iar toate destinaţiile sale vor fi atribute ne-cheie</a:t>
            </a:r>
          </a:p>
          <a:p>
            <a:r>
              <a:rPr lang="ro-RO" dirty="0">
                <a:cs typeface="Avenir Light"/>
              </a:rPr>
              <a:t>Pentru DI</a:t>
            </a:r>
            <a:r>
              <a:rPr lang="en-US" dirty="0">
                <a:cs typeface="Avenir Light"/>
              </a:rPr>
              <a:t>: </a:t>
            </a:r>
            <a:r>
              <a:rPr lang="en-US" dirty="0" err="1">
                <a:cs typeface="Avenir Light"/>
              </a:rPr>
              <a:t>depen</a:t>
            </a:r>
            <a:r>
              <a:rPr lang="ro-RO" dirty="0">
                <a:cs typeface="Avenir Light"/>
              </a:rPr>
              <a:t>denţele de incluziune nu generează tabele sau atribute, ci numai restricţii referenţiale</a:t>
            </a:r>
          </a:p>
          <a:p>
            <a:r>
              <a:rPr lang="ro-RO" dirty="0">
                <a:cs typeface="Avenir Light"/>
              </a:rPr>
              <a:t>Pentru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va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crea</a:t>
            </a:r>
            <a:r>
              <a:rPr lang="en-US" dirty="0">
                <a:cs typeface="Avenir Light"/>
              </a:rPr>
              <a:t> c</a:t>
            </a:r>
            <a:r>
              <a:rPr lang="ro-RO" dirty="0">
                <a:cs typeface="Avenir Light"/>
              </a:rPr>
              <a:t>âte o tabelă pentru fiecare DMV, tabelă în care cheia primară va fi alcătuită atât din sursă cât şi din destinaţie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58" y="0"/>
            <a:ext cx="810844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 practic 1 – </a:t>
            </a:r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090724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Scop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	</a:t>
            </a:r>
            <a:r>
              <a:rPr lang="en-US" dirty="0" err="1">
                <a:latin typeface="Avenir Light"/>
                <a:cs typeface="Avenir Light"/>
              </a:rPr>
              <a:t>Stocarea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de </a:t>
            </a:r>
            <a:r>
              <a:rPr lang="en-US" dirty="0" err="1">
                <a:latin typeface="Avenir Light"/>
                <a:cs typeface="Avenir Light"/>
              </a:rPr>
              <a:t>informa</a:t>
            </a:r>
            <a:r>
              <a:rPr lang="ro-RO" dirty="0">
                <a:latin typeface="Avenir Light"/>
                <a:cs typeface="Avenir Light"/>
              </a:rPr>
              <a:t>ţii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privind cărţile aflate în rafturile bibliotecii FEAA (Corp B UAIC, Etaj 1)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Specifica</a:t>
            </a:r>
            <a:r>
              <a:rPr lang="ro-RO" dirty="0">
                <a:latin typeface="Avenir Light"/>
                <a:cs typeface="Avenir Light"/>
              </a:rPr>
              <a:t>ţii minimale</a:t>
            </a:r>
            <a:r>
              <a:rPr lang="en-US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Fiecare carte publicată (în România şi străinătate) este identificată în mod unic la nivel mondial prin ISBN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Cărţile sunt publicate de edituri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O editură îşi are sediul  principal într-o localitate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Biblioteca FEAA poate avea unul sau mai multe exemplare ale unei cărţi (ale unui </a:t>
            </a:r>
            <a:r>
              <a:rPr lang="en-US" dirty="0">
                <a:latin typeface="Avenir Light"/>
                <a:cs typeface="Avenir Light"/>
              </a:rPr>
              <a:t>“</a:t>
            </a:r>
            <a:r>
              <a:rPr lang="ro-RO" dirty="0">
                <a:latin typeface="Avenir Light"/>
                <a:cs typeface="Avenir Light"/>
              </a:rPr>
              <a:t>titlu</a:t>
            </a:r>
            <a:r>
              <a:rPr lang="en-US" dirty="0">
                <a:latin typeface="Avenir Light"/>
                <a:cs typeface="Avenir Light"/>
              </a:rPr>
              <a:t>”)</a:t>
            </a:r>
            <a:endParaRPr lang="ro-RO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7034" y="14068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ro-RO" dirty="0"/>
              <a:t>ul BD FACTURARE</a:t>
            </a:r>
            <a:endParaRPr lang="en-US" dirty="0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1042988" y="2224088"/>
            <a:ext cx="1374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7653" name="Rectangle 22"/>
          <p:cNvSpPr>
            <a:spLocks noChangeArrowheads="1"/>
          </p:cNvSpPr>
          <p:nvPr/>
        </p:nvSpPr>
        <p:spPr bwMode="auto">
          <a:xfrm>
            <a:off x="1835150" y="2727325"/>
            <a:ext cx="16891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7654" name="Line 28"/>
          <p:cNvSpPr>
            <a:spLocks noChangeShapeType="1"/>
          </p:cNvSpPr>
          <p:nvPr/>
        </p:nvSpPr>
        <p:spPr bwMode="auto">
          <a:xfrm flipH="1">
            <a:off x="1835150" y="1576388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 flipH="1">
            <a:off x="1547813" y="315912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44"/>
          <p:cNvSpPr>
            <a:spLocks noChangeShapeType="1"/>
          </p:cNvSpPr>
          <p:nvPr/>
        </p:nvSpPr>
        <p:spPr bwMode="auto">
          <a:xfrm>
            <a:off x="6156325" y="1576388"/>
            <a:ext cx="792163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Oval 67"/>
          <p:cNvSpPr>
            <a:spLocks noChangeArrowheads="1"/>
          </p:cNvSpPr>
          <p:nvPr/>
        </p:nvSpPr>
        <p:spPr bwMode="auto">
          <a:xfrm>
            <a:off x="4787900" y="20796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68"/>
          <p:cNvSpPr>
            <a:spLocks noChangeShapeType="1"/>
          </p:cNvSpPr>
          <p:nvPr/>
        </p:nvSpPr>
        <p:spPr bwMode="auto">
          <a:xfrm flipH="1">
            <a:off x="2700338" y="1576388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69"/>
          <p:cNvSpPr>
            <a:spLocks noChangeShapeType="1"/>
          </p:cNvSpPr>
          <p:nvPr/>
        </p:nvSpPr>
        <p:spPr bwMode="auto">
          <a:xfrm flipH="1">
            <a:off x="1979613" y="3160713"/>
            <a:ext cx="5762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79"/>
          <p:cNvSpPr>
            <a:spLocks noChangeArrowheads="1"/>
          </p:cNvSpPr>
          <p:nvPr/>
        </p:nvSpPr>
        <p:spPr bwMode="auto">
          <a:xfrm>
            <a:off x="971550" y="3448050"/>
            <a:ext cx="12255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7235825" y="2871788"/>
            <a:ext cx="61912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auto">
          <a:xfrm>
            <a:off x="1600200" y="5478463"/>
            <a:ext cx="2570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7663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7665" name="Rectangle 84"/>
          <p:cNvSpPr>
            <a:spLocks noChangeArrowheads="1"/>
          </p:cNvSpPr>
          <p:nvPr/>
        </p:nvSpPr>
        <p:spPr bwMode="auto">
          <a:xfrm>
            <a:off x="1116013" y="4035425"/>
            <a:ext cx="135413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7666" name="Rectangle 85"/>
          <p:cNvSpPr>
            <a:spLocks noChangeArrowheads="1"/>
          </p:cNvSpPr>
          <p:nvPr/>
        </p:nvSpPr>
        <p:spPr bwMode="auto">
          <a:xfrm>
            <a:off x="1474788" y="4600575"/>
            <a:ext cx="12969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7667" name="Line 86"/>
          <p:cNvSpPr>
            <a:spLocks noChangeShapeType="1"/>
          </p:cNvSpPr>
          <p:nvPr/>
        </p:nvSpPr>
        <p:spPr bwMode="auto">
          <a:xfrm flipH="1">
            <a:off x="2339975" y="3232150"/>
            <a:ext cx="4318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87"/>
          <p:cNvSpPr>
            <a:spLocks noChangeShapeType="1"/>
          </p:cNvSpPr>
          <p:nvPr/>
        </p:nvSpPr>
        <p:spPr bwMode="auto">
          <a:xfrm>
            <a:off x="2987675" y="3159125"/>
            <a:ext cx="1079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88"/>
          <p:cNvSpPr>
            <a:spLocks noChangeArrowheads="1"/>
          </p:cNvSpPr>
          <p:nvPr/>
        </p:nvSpPr>
        <p:spPr bwMode="auto">
          <a:xfrm>
            <a:off x="3448050" y="4887913"/>
            <a:ext cx="2189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5003800" y="5391150"/>
            <a:ext cx="24876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2987675" y="4383088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4500563" y="438467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>
            <a:off x="5076825" y="4384675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Rectangle 93"/>
          <p:cNvSpPr>
            <a:spLocks noChangeArrowheads="1"/>
          </p:cNvSpPr>
          <p:nvPr/>
        </p:nvSpPr>
        <p:spPr bwMode="auto">
          <a:xfrm>
            <a:off x="6443663" y="3519488"/>
            <a:ext cx="13319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7674" name="Rectangle 94"/>
          <p:cNvSpPr>
            <a:spLocks noChangeArrowheads="1"/>
          </p:cNvSpPr>
          <p:nvPr/>
        </p:nvSpPr>
        <p:spPr bwMode="auto">
          <a:xfrm>
            <a:off x="6948488" y="1935163"/>
            <a:ext cx="192246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7675" name="Line 95"/>
          <p:cNvSpPr>
            <a:spLocks noChangeShapeType="1"/>
          </p:cNvSpPr>
          <p:nvPr/>
        </p:nvSpPr>
        <p:spPr bwMode="auto">
          <a:xfrm>
            <a:off x="6372225" y="1576388"/>
            <a:ext cx="1008063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96"/>
          <p:cNvSpPr>
            <a:spLocks noChangeShapeType="1"/>
          </p:cNvSpPr>
          <p:nvPr/>
        </p:nvSpPr>
        <p:spPr bwMode="auto">
          <a:xfrm>
            <a:off x="6588125" y="1576388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97"/>
          <p:cNvSpPr>
            <a:spLocks noChangeShapeType="1"/>
          </p:cNvSpPr>
          <p:nvPr/>
        </p:nvSpPr>
        <p:spPr bwMode="auto">
          <a:xfrm>
            <a:off x="3492500" y="1576388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98"/>
          <p:cNvSpPr>
            <a:spLocks noChangeShapeType="1"/>
          </p:cNvSpPr>
          <p:nvPr/>
        </p:nvSpPr>
        <p:spPr bwMode="auto">
          <a:xfrm flipH="1">
            <a:off x="5148263" y="1576388"/>
            <a:ext cx="7921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Rectangle 99"/>
          <p:cNvSpPr>
            <a:spLocks noChangeArrowheads="1"/>
          </p:cNvSpPr>
          <p:nvPr/>
        </p:nvSpPr>
        <p:spPr bwMode="auto">
          <a:xfrm>
            <a:off x="3924300" y="3087688"/>
            <a:ext cx="9699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7680" name="Rectangle 100"/>
          <p:cNvSpPr>
            <a:spLocks noChangeArrowheads="1"/>
          </p:cNvSpPr>
          <p:nvPr/>
        </p:nvSpPr>
        <p:spPr bwMode="auto">
          <a:xfrm>
            <a:off x="5076825" y="3016250"/>
            <a:ext cx="126523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7681" name="Line 101"/>
          <p:cNvSpPr>
            <a:spLocks noChangeShapeType="1"/>
          </p:cNvSpPr>
          <p:nvPr/>
        </p:nvSpPr>
        <p:spPr bwMode="auto">
          <a:xfrm flipH="1">
            <a:off x="4427538" y="243998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102"/>
          <p:cNvSpPr>
            <a:spLocks noChangeShapeType="1"/>
          </p:cNvSpPr>
          <p:nvPr/>
        </p:nvSpPr>
        <p:spPr bwMode="auto">
          <a:xfrm>
            <a:off x="5076825" y="2366963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-42863" y="5881688"/>
            <a:ext cx="9255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R12’{</a:t>
            </a:r>
          </a:p>
        </p:txBody>
      </p: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3838575" y="63055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40" name="Rectangle 80"/>
          <p:cNvSpPr>
            <a:spLocks noChangeArrowheads="1"/>
          </p:cNvSpPr>
          <p:nvPr/>
        </p:nvSpPr>
        <p:spPr bwMode="auto">
          <a:xfrm>
            <a:off x="3033713" y="591502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5729288" y="589597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7896225" y="58769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830388" y="2713038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44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45" name="Rectangle 80"/>
          <p:cNvSpPr>
            <a:spLocks noChangeArrowheads="1"/>
          </p:cNvSpPr>
          <p:nvPr/>
        </p:nvSpPr>
        <p:spPr bwMode="auto">
          <a:xfrm>
            <a:off x="-47625" y="5257800"/>
            <a:ext cx="75723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R1’{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7725" y="6296025"/>
            <a:ext cx="22002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95325" y="5638800"/>
            <a:ext cx="15525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8677275" y="51244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6396038" y="5224463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48958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34861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9" name="Rectangle 80"/>
          <p:cNvSpPr>
            <a:spLocks noChangeArrowheads="1"/>
          </p:cNvSpPr>
          <p:nvPr/>
        </p:nvSpPr>
        <p:spPr bwMode="auto">
          <a:xfrm>
            <a:off x="2219325" y="52673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375" y="48958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9525" y="4552950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R1{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1785938" y="45910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3243263" y="45529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5048250" y="4505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64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" y="41719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38100" y="380047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R2{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1752600" y="38195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3076575" y="382905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3819525" y="38100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70" name="Rectangle 80"/>
          <p:cNvSpPr>
            <a:spLocks noChangeArrowheads="1"/>
          </p:cNvSpPr>
          <p:nvPr/>
        </p:nvSpPr>
        <p:spPr bwMode="auto">
          <a:xfrm>
            <a:off x="5905500" y="3743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66775" y="3324225"/>
            <a:ext cx="1019175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171700" y="331470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161925" y="294322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R3{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1876425" y="30099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3252788" y="29908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186238" y="29527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5667375" y="292417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8609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7344 0.27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13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8333 0.063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7031 0.13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42344 0.139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1427 0.363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8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5157 0.247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28437 0.1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40208 0.0861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00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4636 0.1576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000"/>
                            </p:stCondLst>
                            <p:childTnLst>
                              <p:par>
                                <p:cTn id="91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22917 0.487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2440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9583 0.337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169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17395 0.26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310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55208 0.3861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0" y="1930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9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17 L -0.49792 0.0444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9500"/>
                            </p:stCondLst>
                            <p:childTnLst>
                              <p:par>
                                <p:cTn id="2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42395 0.1375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500"/>
                            </p:stCondLst>
                            <p:childTnLst>
                              <p:par>
                                <p:cTn id="20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2708 0.26528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2500"/>
                            </p:stCondLst>
                            <p:childTnLst>
                              <p:par>
                                <p:cTn id="2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4500"/>
                            </p:stCondLst>
                            <p:childTnLst>
                              <p:par>
                                <p:cTn id="2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6500"/>
                            </p:stCondLst>
                            <p:childTnLst>
                              <p:par>
                                <p:cTn id="25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850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0834 0.2513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0500"/>
                            </p:stCondLst>
                            <p:childTnLst>
                              <p:par>
                                <p:cTn id="265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6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1000"/>
                            </p:stCondLst>
                            <p:childTnLst>
                              <p:par>
                                <p:cTn id="2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39271 0.25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0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7000"/>
                            </p:stCondLst>
                            <p:childTnLst>
                              <p:par>
                                <p:cTn id="28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2.96296E-6 L -0.06563 -0.0222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-110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8125 -0.01528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80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2000"/>
                            </p:stCondLst>
                            <p:childTnLst>
                              <p:par>
                                <p:cTn id="302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8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59" grpId="1" animBg="1"/>
      <p:bldP spid="27659" grpId="2" animBg="1"/>
      <p:bldP spid="27660" grpId="0"/>
      <p:bldP spid="27661" grpId="0"/>
      <p:bldP spid="16" grpId="0"/>
      <p:bldP spid="27663" grpId="0"/>
      <p:bldP spid="27665" grpId="0"/>
      <p:bldP spid="27666" grpId="0"/>
      <p:bldP spid="27667" grpId="0" animBg="1"/>
      <p:bldP spid="27668" grpId="0" animBg="1"/>
      <p:bldP spid="27668" grpId="1" animBg="1"/>
      <p:bldP spid="27668" grpId="2" animBg="1"/>
      <p:bldP spid="22" grpId="0"/>
      <p:bldP spid="23" grpId="0"/>
      <p:bldP spid="24" grpId="0" animBg="1"/>
      <p:bldP spid="25" grpId="0" animBg="1"/>
      <p:bldP spid="26" grpId="0" animBg="1"/>
      <p:bldP spid="27673" grpId="0"/>
      <p:bldP spid="27674" grpId="0"/>
      <p:bldP spid="27675" grpId="0" animBg="1"/>
      <p:bldP spid="27676" grpId="0" animBg="1"/>
      <p:bldP spid="27677" grpId="0" animBg="1"/>
      <p:bldP spid="27678" grpId="0" animBg="1"/>
      <p:bldP spid="27679" grpId="0"/>
      <p:bldP spid="27680" grpId="0"/>
      <p:bldP spid="27681" grpId="0" animBg="1"/>
      <p:bldP spid="27682" grpId="0" animBg="1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54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51" grpId="0"/>
      <p:bldP spid="60" grpId="0"/>
      <p:bldP spid="61" grpId="0"/>
      <p:bldP spid="61" grpId="1"/>
      <p:bldP spid="61" grpId="2"/>
      <p:bldP spid="62" grpId="0"/>
      <p:bldP spid="62" grpId="1"/>
      <p:bldP spid="62" grpId="2"/>
      <p:bldP spid="63" grpId="0"/>
      <p:bldP spid="64" grpId="0"/>
      <p:bldP spid="64" grpId="1"/>
      <p:bldP spid="66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69" grpId="3"/>
      <p:bldP spid="70" grpId="0"/>
      <p:bldP spid="70" grpId="1"/>
      <p:bldP spid="73" grpId="0"/>
      <p:bldP spid="73" grpId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0" grpId="2"/>
      <p:bldP spid="80" grpId="3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718" y="195636"/>
            <a:ext cx="8229600" cy="1337741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FACTURARE </a:t>
            </a:r>
            <a:r>
              <a:rPr lang="en-US" b="1" dirty="0"/>
              <a:t>- Schema ob</a:t>
            </a:r>
            <a:r>
              <a:rPr lang="ro-RO" b="1" dirty="0" err="1"/>
              <a:t>ţ</a:t>
            </a:r>
            <a:r>
              <a:rPr lang="en-US" b="1" dirty="0" err="1"/>
              <a:t>inut</a:t>
            </a:r>
            <a:r>
              <a:rPr lang="ro-RO" b="1" dirty="0" err="1"/>
              <a:t>ă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grafului</a:t>
            </a:r>
            <a:r>
              <a:rPr lang="ro-RO" b="1" dirty="0"/>
              <a:t> (1)</a:t>
            </a:r>
            <a:endParaRPr lang="en-US" b="1" dirty="0" err="1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41294" y="1721225"/>
            <a:ext cx="820270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PERS_CON {</a:t>
            </a:r>
            <a:r>
              <a:rPr lang="en-US" u="sng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TelPersContact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EMailPersContact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CLIENTI {</a:t>
            </a:r>
            <a:r>
              <a:rPr lang="en-US" u="sng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AdresaCl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LocalitCl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FACTURI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DataFact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PRODUSE {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DenProd</a:t>
            </a:r>
            <a:r>
              <a:rPr lang="en-US" dirty="0">
                <a:latin typeface="Avenir Light"/>
                <a:cs typeface="Avenir Light"/>
              </a:rPr>
              <a:t>, UM,  </a:t>
            </a:r>
            <a:r>
              <a:rPr lang="en-US" dirty="0" err="1">
                <a:latin typeface="Avenir Light"/>
                <a:cs typeface="Avenir Light"/>
              </a:rPr>
              <a:t>ProcTVAProd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PROD_FACT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Cant,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3719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0"/>
            <a:ext cx="8314710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FACTURARE </a:t>
            </a:r>
            <a:r>
              <a:rPr lang="en-US" dirty="0"/>
              <a:t>- Schema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46276"/>
            <a:ext cx="8567224" cy="5410200"/>
          </a:xfrm>
        </p:spPr>
        <p:txBody>
          <a:bodyPr>
            <a:normAutofit/>
          </a:bodyPr>
          <a:lstStyle/>
          <a:p>
            <a:r>
              <a:rPr lang="ro-RO" dirty="0"/>
              <a:t>BD FACTURARE şi, implicit, graful dependenţelor nu con</a:t>
            </a:r>
            <a:r>
              <a:rPr lang="ro-RO" dirty="0">
                <a:latin typeface="Gill Sans MT"/>
              </a:rPr>
              <a:t>ţine nici dependen</a:t>
            </a:r>
            <a:r>
              <a:rPr lang="ro-RO" dirty="0"/>
              <a:t>ţe de incluziune (DI), nici dependenţe multivaloare (DMV)</a:t>
            </a:r>
          </a:p>
          <a:p>
            <a:r>
              <a:rPr lang="ro-RO" dirty="0"/>
              <a:t>Cele două scheme ale BD FACTURARE obţinute prin descompunere şi prin sinteză sunt identice</a:t>
            </a:r>
          </a:p>
          <a:p>
            <a:r>
              <a:rPr lang="ro-RO" dirty="0"/>
              <a:t>Chiar dacă </a:t>
            </a:r>
            <a:r>
              <a:rPr lang="en-US" dirty="0"/>
              <a:t>“</a:t>
            </a:r>
            <a:r>
              <a:rPr lang="en-US" dirty="0" err="1"/>
              <a:t>desenarea</a:t>
            </a:r>
            <a:r>
              <a:rPr lang="en-US" dirty="0"/>
              <a:t>”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ro-RO" dirty="0"/>
              <a:t>ă la început, sinteza are câteva avantaje importante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Eventualele</a:t>
            </a:r>
            <a:r>
              <a:rPr lang="en-US" dirty="0"/>
              <a:t> DF par</a:t>
            </a:r>
            <a:r>
              <a:rPr lang="ro-RO" dirty="0"/>
              <a:t>ţiale şi tranzitive pot fi identificate vizual</a:t>
            </a:r>
          </a:p>
          <a:p>
            <a:pPr lvl="1"/>
            <a:r>
              <a:rPr lang="ro-RO" dirty="0"/>
              <a:t>BD se obţine din graf direct în 3FN (care este, în acest caz </a:t>
            </a:r>
            <a:r>
              <a:rPr lang="ro-RO" dirty="0" err="1"/>
              <a:t>şi</a:t>
            </a:r>
            <a:r>
              <a:rPr lang="ro-RO" dirty="0"/>
              <a:t> 4FN)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54"/>
          <p:cNvSpPr/>
          <p:nvPr/>
        </p:nvSpPr>
        <p:spPr>
          <a:xfrm rot="1098385">
            <a:off x="6282394" y="2786073"/>
            <a:ext cx="334827" cy="362589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>
          <a:xfrm rot="2518986">
            <a:off x="4977388" y="1809183"/>
            <a:ext cx="315060" cy="43726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>
          <a:xfrm rot="3551384">
            <a:off x="3644257" y="2000161"/>
            <a:ext cx="246456" cy="372261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Down Arrow 48"/>
          <p:cNvSpPr/>
          <p:nvPr/>
        </p:nvSpPr>
        <p:spPr>
          <a:xfrm rot="1328822">
            <a:off x="2686932" y="2224149"/>
            <a:ext cx="226012" cy="194589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8477"/>
            <a:ext cx="9144000" cy="1378635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 pentru BD BIBLIOTECĂ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37225" y="2425537"/>
            <a:ext cx="1406775" cy="6130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250" y="1811200"/>
            <a:ext cx="1547435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Editura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35" y="2388034"/>
            <a:ext cx="1334795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ISBN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946" y="3625982"/>
            <a:ext cx="132306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</a:t>
            </a:r>
            <a:r>
              <a:rPr lang="ro-RO" sz="3200" dirty="0">
                <a:latin typeface="+mn-lt"/>
              </a:rPr>
              <a:t>ă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87457" y="1368136"/>
            <a:ext cx="2464201" cy="6576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19537"/>
            <a:ext cx="2225028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LocSediuEd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74369" y="1077402"/>
            <a:ext cx="135120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Titlu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8525" y="2774916"/>
            <a:ext cx="238283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AnApariţie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937761" y="1617780"/>
            <a:ext cx="717451" cy="759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63741" y="1615436"/>
            <a:ext cx="1198105" cy="494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54548" y="2293030"/>
            <a:ext cx="1378634" cy="351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18119" y="2799466"/>
            <a:ext cx="2715063" cy="295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7754" y="2954215"/>
            <a:ext cx="2278967" cy="829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274191" y="1924925"/>
            <a:ext cx="841717" cy="677594"/>
            <a:chOff x="6274191" y="2150013"/>
            <a:chExt cx="841717" cy="67759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1507" y="2771329"/>
            <a:ext cx="1620130" cy="82061"/>
            <a:chOff x="6274191" y="2150013"/>
            <a:chExt cx="841717" cy="67759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0" y="4107758"/>
            <a:ext cx="5666914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Editura</a:t>
            </a:r>
            <a:r>
              <a:rPr lang="ro-RO" sz="3200" dirty="0">
                <a:latin typeface="+mn-l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-10075" y="4811162"/>
            <a:ext cx="6875096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ISBN</a:t>
            </a:r>
            <a:r>
              <a:rPr lang="ro-RO" sz="3200" dirty="0">
                <a:latin typeface="+mn-lt"/>
              </a:rPr>
              <a:t>, Titlu, Editura, </a:t>
            </a:r>
            <a:r>
              <a:rPr lang="en-US" sz="3200" dirty="0">
                <a:latin typeface="+mn-lt"/>
              </a:rPr>
              <a:t> </a:t>
            </a:r>
            <a:r>
              <a:rPr lang="ro-RO" sz="3200" dirty="0">
                <a:latin typeface="+mn-l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-112549" y="5542677"/>
            <a:ext cx="5922498" cy="722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CĂRȚI_CC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613009" y="5377395"/>
            <a:ext cx="3784913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en-US" sz="3200" u="sng" dirty="0">
                <a:latin typeface="+mn-lt"/>
              </a:rPr>
              <a:t>Cot</a:t>
            </a:r>
            <a:r>
              <a:rPr lang="ro-RO" sz="3200" u="sng" dirty="0">
                <a:latin typeface="+mn-lt"/>
              </a:rPr>
              <a:t>ă</a:t>
            </a:r>
            <a:r>
              <a:rPr lang="ro-RO" sz="3200" dirty="0">
                <a:latin typeface="+mn-l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937781" y="6200349"/>
            <a:ext cx="5559151" cy="608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CĂRȚI_AUTORI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ro-RO" sz="3200" u="sng" dirty="0">
                <a:latin typeface="+mn-l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3" name="Down Arrow 52"/>
          <p:cNvSpPr/>
          <p:nvPr/>
        </p:nvSpPr>
        <p:spPr>
          <a:xfrm rot="1328822">
            <a:off x="7714342" y="4037814"/>
            <a:ext cx="238124" cy="144223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2" y="14068"/>
            <a:ext cx="8933688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Consideraţ</a:t>
            </a:r>
            <a:r>
              <a:rPr lang="en-US" dirty="0"/>
              <a:t>ii </a:t>
            </a:r>
            <a:r>
              <a:rPr lang="en-US" dirty="0" err="1"/>
              <a:t>privind</a:t>
            </a:r>
            <a:r>
              <a:rPr lang="en-US" dirty="0"/>
              <a:t> schema BD </a:t>
            </a:r>
            <a:r>
              <a:rPr lang="en-US" dirty="0" err="1"/>
              <a:t>BIBLIOTECA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 prin sinteză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631851"/>
            <a:ext cx="8314710" cy="5226149"/>
          </a:xfrm>
        </p:spPr>
        <p:txBody>
          <a:bodyPr>
            <a:normAutofit/>
          </a:bodyPr>
          <a:lstStyle/>
          <a:p>
            <a:r>
              <a:rPr lang="ro-RO" dirty="0"/>
              <a:t>Întrucât la sinteză nu ne-am pus problema cheii primare a relaţiei universale (iniţiale), ci doar a atomicităţii atributelor BD, nu am mai fost nevoiţi să urmărim, în paralel, cele două filiere – BIBLIOTECA2 şi BIBLIOTECA3</a:t>
            </a:r>
          </a:p>
          <a:p>
            <a:r>
              <a:rPr lang="ro-RO" dirty="0"/>
              <a:t>Schema obţinută prin sinteză (graf) nu conţine problema semnalată în 4FN a BD BIBLIOTECA2</a:t>
            </a:r>
          </a:p>
          <a:p>
            <a:r>
              <a:rPr lang="ro-RO" dirty="0"/>
              <a:t>Autorii şi cuvintele cheie sunt introduse la nivel de titlu, nu la nivel de exemplar (cotă)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6612" y="46039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Descompunere versus sinteză - concluzii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32633" y="1139483"/>
            <a:ext cx="8342018" cy="5704450"/>
          </a:xfrm>
        </p:spPr>
        <p:txBody>
          <a:bodyPr>
            <a:normAutofit/>
          </a:bodyPr>
          <a:lstStyle/>
          <a:p>
            <a:r>
              <a:rPr lang="ro-RO" dirty="0"/>
              <a:t>Normalizarea prin descompunere este mai “didactică”, dar cea prin sinteză mai simplă</a:t>
            </a:r>
          </a:p>
          <a:p>
            <a:r>
              <a:rPr lang="ro-RO" dirty="0"/>
              <a:t>Ambele se bazează pe dependenţe între atribute</a:t>
            </a:r>
            <a:endParaRPr lang="en-US" dirty="0"/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decompunere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succesiv</a:t>
            </a:r>
            <a:r>
              <a:rPr lang="ro-RO" dirty="0"/>
              <a:t>ă prin toate formele normale, în ce ce filiera prin sinteză obţine schema BD direct în 3FN (sau chiar FNBC, 4FN, 5FN)</a:t>
            </a:r>
          </a:p>
          <a:p>
            <a:r>
              <a:rPr lang="ro-RO" dirty="0"/>
              <a:t>În cazul BD VÂNZĂRI, structura obţinută este identică, în timp ce în cazul BD BIBLIOTECĂ (</a:t>
            </a:r>
            <a:r>
              <a:rPr lang="en-US" dirty="0"/>
              <a:t>“</a:t>
            </a:r>
            <a:r>
              <a:rPr lang="ro-RO" dirty="0"/>
              <a:t>filiera</a:t>
            </a:r>
            <a:r>
              <a:rPr lang="en-US" dirty="0"/>
              <a:t>” </a:t>
            </a:r>
            <a:r>
              <a:rPr lang="en-US" dirty="0" err="1"/>
              <a:t>BIBLIOTECA2</a:t>
            </a:r>
            <a:r>
              <a:rPr lang="en-US" dirty="0"/>
              <a:t>) nu</a:t>
            </a:r>
          </a:p>
          <a:p>
            <a:r>
              <a:rPr lang="en-US" dirty="0"/>
              <a:t>Schema ob</a:t>
            </a:r>
            <a:r>
              <a:rPr lang="ro-RO" dirty="0"/>
              <a:t>ţinută prin sinteză este mai bună !</a:t>
            </a:r>
            <a:endParaRPr lang="en-US" dirty="0"/>
          </a:p>
        </p:txBody>
      </p:sp>
    </p:spTree>
  </p:cSld>
  <p:clrMapOvr>
    <a:masterClrMapping/>
  </p:clrMapOvr>
  <p:transition advTm="16"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971" y="0"/>
            <a:ext cx="783102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Tutoriale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89212"/>
            <a:ext cx="8081682" cy="558052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ro-RO" sz="2400" b="1"/>
          </a:p>
          <a:p>
            <a:r>
              <a:rPr lang="en-US" sz="2400" b="1"/>
              <a:t>Normalization video</a:t>
            </a:r>
            <a:endParaRPr lang="ro-RO" sz="2400" b="1"/>
          </a:p>
          <a:p>
            <a:pPr>
              <a:buNone/>
            </a:pPr>
            <a:r>
              <a:rPr lang="ro-RO" sz="2000">
                <a:hlinkClick r:id="rId3"/>
              </a:rPr>
              <a:t>http://www.youtube.com/watch?v=c-Zfgg5Ayyc&amp;feature=related</a:t>
            </a:r>
            <a:endParaRPr lang="ro-RO" sz="2000"/>
          </a:p>
          <a:p>
            <a:pPr>
              <a:buNone/>
            </a:pPr>
            <a:endParaRPr lang="ro-RO" sz="2400" b="1"/>
          </a:p>
          <a:p>
            <a:r>
              <a:rPr lang="en-US" sz="2400" b="1"/>
              <a:t>NormalisationStreaming </a:t>
            </a:r>
            <a:endParaRPr lang="ro-RO" sz="2400" b="1"/>
          </a:p>
          <a:p>
            <a:pPr>
              <a:buNone/>
            </a:pPr>
            <a:r>
              <a:rPr lang="ro-RO" sz="2100">
                <a:hlinkClick r:id="rId4"/>
              </a:rPr>
              <a:t>http://www.youtube.com/watch?v=RJdBLASKZwg</a:t>
            </a:r>
            <a:endParaRPr lang="ro-RO" sz="2100"/>
          </a:p>
          <a:p>
            <a:pPr>
              <a:buNone/>
            </a:pPr>
            <a:endParaRPr lang="ro-RO" sz="2400" b="1"/>
          </a:p>
          <a:p>
            <a:r>
              <a:rPr lang="en-US" sz="2400" b="1"/>
              <a:t>Normalisation Demonstration </a:t>
            </a:r>
            <a:endParaRPr lang="ro-RO" sz="2400" b="1"/>
          </a:p>
          <a:p>
            <a:pPr>
              <a:buNone/>
            </a:pPr>
            <a:r>
              <a:rPr lang="ro-RO" sz="2200">
                <a:hlinkClick r:id="rId5"/>
              </a:rPr>
              <a:t>http://www.youtube.com/watch?v=fg7r3DgS3rA&amp;feature=related</a:t>
            </a:r>
            <a:endParaRPr lang="ro-RO" sz="2200"/>
          </a:p>
          <a:p>
            <a:pPr>
              <a:buNone/>
            </a:pPr>
            <a:endParaRPr lang="ro-RO" sz="2400" b="1"/>
          </a:p>
          <a:p>
            <a:r>
              <a:rPr lang="en-US" sz="2400" b="1"/>
              <a:t>The Process of Normailisation in a Relational Database </a:t>
            </a:r>
            <a:endParaRPr lang="ro-RO" sz="2400"/>
          </a:p>
          <a:p>
            <a:pPr>
              <a:buNone/>
            </a:pPr>
            <a:r>
              <a:rPr lang="ro-RO" sz="2000">
                <a:hlinkClick r:id="rId6"/>
              </a:rPr>
              <a:t>http://www.youtube.com/watch?v=nQwgtLQG0hU&amp;feature=related</a:t>
            </a:r>
            <a:endParaRPr lang="ro-RO" sz="2000"/>
          </a:p>
          <a:p>
            <a:pPr>
              <a:buNone/>
            </a:pPr>
            <a:endParaRPr lang="ro-RO" sz="2000"/>
          </a:p>
          <a:p>
            <a:r>
              <a:rPr lang="en-US" sz="2400" b="1"/>
              <a:t>Lecture - 8 Functional Dependencies and Normal Form</a:t>
            </a:r>
            <a:r>
              <a:rPr lang="en-US" sz="3600" b="1"/>
              <a:t> </a:t>
            </a:r>
          </a:p>
          <a:p>
            <a:pPr>
              <a:buNone/>
            </a:pPr>
            <a:r>
              <a:rPr lang="en-US" sz="2000">
                <a:hlinkClick r:id="rId7"/>
              </a:rPr>
              <a:t>http://www.youtube.com/watch?v=YD8dhOmuVnY&amp;feature=related</a:t>
            </a:r>
            <a:endParaRPr lang="ro-RO" sz="2000"/>
          </a:p>
          <a:p>
            <a:pPr>
              <a:buNone/>
            </a:pPr>
            <a:endParaRPr lang="ro-RO" sz="2000" b="1"/>
          </a:p>
          <a:p>
            <a:r>
              <a:rPr lang="en-US" sz="2000" b="1"/>
              <a:t>UHCL 30a Graduate Database Course - Bernsteins Synthesis Algorithm </a:t>
            </a:r>
            <a:endParaRPr lang="ro-RO" sz="2000" b="1"/>
          </a:p>
          <a:p>
            <a:pPr>
              <a:buNone/>
            </a:pPr>
            <a:r>
              <a:rPr lang="ro-RO" sz="2000">
                <a:hlinkClick r:id="rId8"/>
              </a:rPr>
              <a:t>http://www.youtube.com/watch?v=Xslub-nHVss</a:t>
            </a:r>
            <a:endParaRPr lang="ro-RO" sz="2000"/>
          </a:p>
          <a:p>
            <a:pPr>
              <a:buNone/>
            </a:pPr>
            <a:endParaRPr lang="ro-RO" sz="2000" b="1"/>
          </a:p>
          <a:p>
            <a:pPr>
              <a:buNone/>
            </a:pPr>
            <a:endParaRPr lang="en-US" sz="2000"/>
          </a:p>
          <a:p>
            <a:endParaRPr lang="ro-RO"/>
          </a:p>
          <a:p>
            <a:endParaRPr lang="ro-RO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74" y="1"/>
            <a:ext cx="7920814" cy="10269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(continuare)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1181686"/>
            <a:ext cx="8581292" cy="56763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</a:t>
            </a:r>
            <a:r>
              <a:rPr lang="en-US" dirty="0" err="1">
                <a:cs typeface="Times New Roman" pitchFamily="18" charset="0"/>
              </a:rPr>
              <a:t>gestione</a:t>
            </a:r>
            <a:r>
              <a:rPr lang="ro-RO" dirty="0">
                <a:cs typeface="Times New Roman" pitchFamily="18" charset="0"/>
              </a:rPr>
              <a:t>ază fiecare exemplar </a:t>
            </a:r>
            <a:r>
              <a:rPr lang="en-US" dirty="0" err="1">
                <a:cs typeface="Times New Roman" pitchFamily="18" charset="0"/>
              </a:rPr>
              <a:t>atrib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 err="1">
                <a:cs typeface="Times New Roman" pitchFamily="18" charset="0"/>
              </a:rPr>
              <a:t>indu</a:t>
            </a:r>
            <a:r>
              <a:rPr lang="en-US" dirty="0">
                <a:cs typeface="Times New Roman" pitchFamily="18" charset="0"/>
              </a:rPr>
              <a:t>-</a:t>
            </a:r>
            <a:r>
              <a:rPr lang="ro-RO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i="1" dirty="0">
                <a:cs typeface="Times New Roman" pitchFamily="18" charset="0"/>
              </a:rPr>
              <a:t>Cot</a:t>
            </a:r>
            <a:r>
              <a:rPr lang="ro-RO" i="1" dirty="0">
                <a:cs typeface="Times New Roman" pitchFamily="18" charset="0"/>
              </a:rPr>
              <a:t>ă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Nu există două exemplare ale unei cărţi (sau ale două) cu aceeaşi cotă (valoarea cotei unui exemplar este unică )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nu împrumută cărţi la domiciliu (sau birou/laborator) şi nici nu gestionează cititorii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fiecare carte se preiau toţi autorii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a înlesni căutarea, bibliotecarii FEAA asociază fiecărei cărţi cuvinte cheie (care semnalizează ce subiecte tratează cartea respectivă)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7940</TotalTime>
  <Words>6764</Words>
  <Application>Microsoft Macintosh PowerPoint</Application>
  <PresentationFormat>On-screen Show (4:3)</PresentationFormat>
  <Paragraphs>905</Paragraphs>
  <Slides>86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3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Print</vt:lpstr>
      <vt:lpstr>Segoe Script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FORMELE NORMALE  1, 2 ȘI 3</vt:lpstr>
      <vt:lpstr>Tutoriale video</vt:lpstr>
      <vt:lpstr>Scopul normalizării</vt:lpstr>
      <vt:lpstr>Exemple de probleme (reale)</vt:lpstr>
      <vt:lpstr>De la ce pornim în normalizare ?</vt:lpstr>
      <vt:lpstr>Munca de analist/proiectant</vt:lpstr>
      <vt:lpstr>Cum va decurge normalizarea</vt:lpstr>
      <vt:lpstr>Caz practic 1 – Biblioteca FEAA</vt:lpstr>
      <vt:lpstr>Biblioteca FEAA (continuare)</vt:lpstr>
      <vt:lpstr>Caz practic 2 – FACTURARE (1)</vt:lpstr>
      <vt:lpstr>FACTURARE (2)</vt:lpstr>
      <vt:lpstr>I. Normalizare prin descompunere</vt:lpstr>
      <vt:lpstr>Prima formă normalizată (1)</vt:lpstr>
      <vt:lpstr>Prima formă normalizată (2)</vt:lpstr>
      <vt:lpstr>Biblioteca FEAA  (o (mică) porţiune)</vt:lpstr>
      <vt:lpstr>BIBLIOTECA – Relaţia universală (iniţială)</vt:lpstr>
      <vt:lpstr>Relaţia BIBLIOTECA nu este în prima forma normală !!!</vt:lpstr>
      <vt:lpstr>BIBLIOTECA 1 - Grupuri repetitive pe orizontală</vt:lpstr>
      <vt:lpstr>BIBLIOTECA1 – Grupuri repetitive pe orizontală (continuare)</vt:lpstr>
      <vt:lpstr>BIBLIOTECA1 - Grupuri repetitive pe orizontală (continuare)</vt:lpstr>
      <vt:lpstr>BIBLIO-TECĂ2 -   Grupuri repetitive pe verticală (fragment)</vt:lpstr>
      <vt:lpstr>BIBLIOTECA2 - Grupuri repetitive pe verticală (continuare)</vt:lpstr>
      <vt:lpstr>BIBLIOTECA3 – Spargerea relaţiei universale (pt. fiecare atribut neatomic)</vt:lpstr>
      <vt:lpstr>BIBLIOTECA3 (continuare)</vt:lpstr>
      <vt:lpstr>BD BIBLIOTECA în 1 FN (recapitulare)</vt:lpstr>
      <vt:lpstr>FACTURARE – Relaţia universală</vt:lpstr>
      <vt:lpstr>BD FACTURARE în prima forma normală – 1FN</vt:lpstr>
      <vt:lpstr>Probleme ale bazelor de date aflate în 1FN</vt:lpstr>
      <vt:lpstr>Anomalii în BD BIBLIOTECA2  {ISBN, Titlu, Cotă,  Autor, Editura, LocSediuEd,  AnApariţie, CuvântCheie}</vt:lpstr>
      <vt:lpstr>Anomalii în BD BIBLIOTECA2 – cont.  {ISBN, Titlu, Cotă,  Autor, Editura, LocSediuEd,  AnApariţie, CuvântCheie}</vt:lpstr>
      <vt:lpstr>Anomalii în BD BIBLIOTECA2 – cont.  {ISBN, Titlu, Cotă,  Autor, Editura, LocSediuEd,  AnApariţie, CuvântCheie}  </vt:lpstr>
      <vt:lpstr>Anomalii în BD BIBLIOTECA3</vt:lpstr>
      <vt:lpstr>Anomalii ale BD FACTURARE în 1FN – relaţia R (1)</vt:lpstr>
      <vt:lpstr>Anomalii ale BD FACTURARE în 1FN – relaţia R (2)</vt:lpstr>
      <vt:lpstr>A doua forma normală – 2FN</vt:lpstr>
      <vt:lpstr>Cum testăm dacă o BD este sau nu în a doua forma normală ?</vt:lpstr>
      <vt:lpstr>DF ale cheii primare în BIBLIOTECA2</vt:lpstr>
      <vt:lpstr>BIBLIOTECA2 nu este în 2FN !</vt:lpstr>
      <vt:lpstr>Cum aducem o tabelă în a doua forma normală ?</vt:lpstr>
      <vt:lpstr>BIBLIOTECA2 adusă în 2FN</vt:lpstr>
      <vt:lpstr>BIBLIOTECA3 este deja în 2FN !</vt:lpstr>
      <vt:lpstr>Este BD FACTURARE în 2FN ?</vt:lpstr>
      <vt:lpstr>DF în relaţia R ce decurg din cheia primară (1)</vt:lpstr>
      <vt:lpstr>DF în relaţia R ce decurg din cheia primară (2)</vt:lpstr>
      <vt:lpstr>DF în relaţia R ce decurg din cheia primară (3)</vt:lpstr>
      <vt:lpstr>DF parţiale în R (1)</vt:lpstr>
      <vt:lpstr>DF parţiale în R (2)</vt:lpstr>
      <vt:lpstr>FACTURARE -Trecerea din 1FN în 2FN</vt:lpstr>
      <vt:lpstr>FACTURARE - Schema în 2FN</vt:lpstr>
      <vt:lpstr>Anomalii ale BD BIBLIOTECA2 în 2 FN</vt:lpstr>
      <vt:lpstr>Anomalii ale BD BIBLIOTECA2 în  2 FN - continuare</vt:lpstr>
      <vt:lpstr>Anomalii  ale schemei BD BIBLIOTECA3 în 2 FN</vt:lpstr>
      <vt:lpstr>Anomalii ale BD FACTURARE în 2FN</vt:lpstr>
      <vt:lpstr>A treia forma normală – 3FN</vt:lpstr>
      <vt:lpstr>Cum testăm dacă o BD este sau nu în a treia forma normală ?</vt:lpstr>
      <vt:lpstr>Cum aducem o tabelă în a treia forma normală (3FN) ?</vt:lpstr>
      <vt:lpstr>Problema 3FN pt. BD BIBLIOTECA2</vt:lpstr>
      <vt:lpstr>BIBLIOTECA2 în 3FN (1)</vt:lpstr>
      <vt:lpstr>BIBLIOTECA2 în 3FN (2)</vt:lpstr>
      <vt:lpstr>BIBLIOTECA2 în 3FN (3)</vt:lpstr>
      <vt:lpstr>Problema 3NF pt. BD BIBLIOTECA3</vt:lpstr>
      <vt:lpstr>Este BD FACTURARE în 3FN ?</vt:lpstr>
      <vt:lpstr>DF tranzitive în BD FACTURARE (1) </vt:lpstr>
      <vt:lpstr>DF tranzitive în BD FACTURARE (2)</vt:lpstr>
      <vt:lpstr>Trecerea BD FACTURARE  din 2FN în 3FN (1)</vt:lpstr>
      <vt:lpstr>Trecerea BD FACTURARE  din 2FN în 3FN (2)</vt:lpstr>
      <vt:lpstr>BD FACTURARE în 3FN</vt:lpstr>
      <vt:lpstr>BD FACTURARE în 3FN (forma finală)</vt:lpstr>
      <vt:lpstr>Forma normală Boyce-Codd</vt:lpstr>
      <vt:lpstr>O problemă a schemei BIBLIOTECA2 în 3FN</vt:lpstr>
      <vt:lpstr>A patra formă normală</vt:lpstr>
      <vt:lpstr>Tabela care conţine o DMV</vt:lpstr>
      <vt:lpstr>Schema BD BIBLIOTECĂ2 în 4FN</vt:lpstr>
      <vt:lpstr>O problemă din BIBLIOTECA3 nerezolvată nici în 4FN</vt:lpstr>
      <vt:lpstr>II. Normalizare prin sinteză</vt:lpstr>
      <vt:lpstr>Precizări privind normalizarea prin sinteză</vt:lpstr>
      <vt:lpstr>Graful dependenţelor</vt:lpstr>
      <vt:lpstr>Graful DF – BD FACTURARE </vt:lpstr>
      <vt:lpstr>Cum se obţine din graf schema BD direct în 4FN</vt:lpstr>
      <vt:lpstr>Decuparea tabelelor din graful BD FACTURARE</vt:lpstr>
      <vt:lpstr>FACTURARE - Schema obţinută pe baza grafului (1)</vt:lpstr>
      <vt:lpstr>FACTURARE - Schema obţinută pe baza grafului (2)</vt:lpstr>
      <vt:lpstr>Graful dependenţelor pentru BD BIBLIOTECĂ</vt:lpstr>
      <vt:lpstr>Consideraţii privind schema BD BIBLIOTECA obţinută prin sinteză</vt:lpstr>
      <vt:lpstr>Descompunere versus sinteză - concluzii</vt:lpstr>
      <vt:lpstr>Tutoriale video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498</cp:revision>
  <dcterms:created xsi:type="dcterms:W3CDTF">2002-10-11T06:23:42Z</dcterms:created>
  <dcterms:modified xsi:type="dcterms:W3CDTF">2020-02-26T08:29:23Z</dcterms:modified>
</cp:coreProperties>
</file>