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4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56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4171"/>
  </p:normalViewPr>
  <p:slideViewPr>
    <p:cSldViewPr snapToGrid="0">
      <p:cViewPr varScale="1">
        <p:scale>
          <a:sx n="116" d="100"/>
          <a:sy n="116" d="100"/>
        </p:scale>
        <p:origin x="4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1D2D3-942A-4D09-BD88-587C35145E08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1705A-2ACE-4224-9B67-A44391C4DB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0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1705A-2ACE-4224-9B67-A44391C4DB2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9530-A8DA-4467-B30A-C39310BAD3D2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0F59530-A8DA-4467-B30A-C39310BAD3D2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C3D21BF-BF78-4BAF-BAC5-77C3AD07CA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drv.ms/1teglw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306" y="1849821"/>
            <a:ext cx="8229694" cy="451063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5400">
                <a:latin typeface="American Typewriter" charset="0"/>
                <a:ea typeface="American Typewriter" charset="0"/>
                <a:cs typeface="American Typewriter" charset="0"/>
              </a:rPr>
              <a:t>Normalizare prin sintez</a:t>
            </a:r>
            <a:r>
              <a:rPr lang="ro-RO" sz="5400">
                <a:latin typeface="American Typewriter" charset="0"/>
                <a:ea typeface="American Typewriter" charset="0"/>
                <a:cs typeface="American Typewriter" charset="0"/>
              </a:rPr>
              <a:t>ă</a:t>
            </a:r>
            <a:br>
              <a:rPr lang="en-US" sz="5400">
                <a:latin typeface="American Typewriter" charset="0"/>
                <a:ea typeface="American Typewriter" charset="0"/>
                <a:cs typeface="American Typewriter" charset="0"/>
              </a:rPr>
            </a:br>
            <a:br>
              <a:rPr lang="ro-RO" sz="220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ro-RO" sz="7200">
                <a:latin typeface="American Typewriter" charset="0"/>
                <a:ea typeface="American Typewriter" charset="0"/>
                <a:cs typeface="American Typewriter" charset="0"/>
              </a:rPr>
              <a:t>Caz practic nr. 3</a:t>
            </a:r>
            <a:br>
              <a:rPr lang="ro-RO" sz="7200">
                <a:latin typeface="American Typewriter" charset="0"/>
                <a:ea typeface="American Typewriter" charset="0"/>
                <a:cs typeface="American Typewriter" charset="0"/>
              </a:rPr>
            </a:br>
            <a:br>
              <a:rPr lang="en-US" sz="360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ro-RO" sz="8800">
                <a:latin typeface="American Typewriter" charset="0"/>
                <a:ea typeface="American Typewriter" charset="0"/>
                <a:cs typeface="American Typewriter" charset="0"/>
              </a:rPr>
              <a:t>Catering</a:t>
            </a:r>
            <a:endParaRPr lang="en-US" sz="880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5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16000"/>
            <a:duotone>
              <a:schemeClr val="bg2">
                <a:shade val="9000"/>
                <a:satMod val="300000"/>
              </a:schemeClr>
              <a:schemeClr val="bg2">
                <a:tint val="90000"/>
                <a:satMod val="225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0146" y="1475510"/>
            <a:ext cx="747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/>
              <a:t>IdClient</a:t>
            </a:r>
            <a:endParaRPr 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173182" y="325582"/>
            <a:ext cx="1050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NumeClient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0"/>
            <a:ext cx="111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AdresaClient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4055" y="325582"/>
            <a:ext cx="853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LocClient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3709" y="0"/>
            <a:ext cx="854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JudClient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1414" y="4934461"/>
            <a:ext cx="912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CNPClient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5758" y="1698349"/>
            <a:ext cx="128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CodFiscalClient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272306"/>
            <a:ext cx="961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NrAngaja</a:t>
            </a:r>
            <a:r>
              <a:rPr lang="ro-RO" sz="1400"/>
              <a:t>ţi</a:t>
            </a:r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0" y="755073"/>
            <a:ext cx="716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Telefon</a:t>
            </a:r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193965" y="1281545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EMail</a:t>
            </a:r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1080656" y="3204597"/>
            <a:ext cx="98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ProfilFirmă</a:t>
            </a:r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1128854" y="5362002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Ocupaţie</a:t>
            </a:r>
            <a:endParaRPr 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2916503" y="40885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Funcţie</a:t>
            </a:r>
            <a:endParaRPr lang="en-US" sz="1400"/>
          </a:p>
        </p:txBody>
      </p:sp>
      <p:cxnSp>
        <p:nvCxnSpPr>
          <p:cNvPr id="18" name="Straight Arrow Connector 17"/>
          <p:cNvCxnSpPr>
            <a:stCxn id="4" idx="0"/>
            <a:endCxn id="6" idx="2"/>
          </p:cNvCxnSpPr>
          <p:nvPr/>
        </p:nvCxnSpPr>
        <p:spPr>
          <a:xfrm rot="16200000" flipV="1">
            <a:off x="1093615" y="685351"/>
            <a:ext cx="1167733" cy="412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V="1">
            <a:off x="1030311" y="759853"/>
            <a:ext cx="875763" cy="566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0"/>
          </p:cNvCxnSpPr>
          <p:nvPr/>
        </p:nvCxnSpPr>
        <p:spPr>
          <a:xfrm rot="5400000">
            <a:off x="426709" y="2887645"/>
            <a:ext cx="438951" cy="330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" idx="2"/>
          </p:cNvCxnSpPr>
          <p:nvPr/>
        </p:nvCxnSpPr>
        <p:spPr>
          <a:xfrm rot="5400000" flipH="1" flipV="1">
            <a:off x="1639626" y="989962"/>
            <a:ext cx="757559" cy="44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2"/>
          </p:cNvCxnSpPr>
          <p:nvPr/>
        </p:nvCxnSpPr>
        <p:spPr>
          <a:xfrm rot="5400000" flipH="1" flipV="1">
            <a:off x="1878577" y="605731"/>
            <a:ext cx="1160415" cy="564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3"/>
          </p:cNvCxnSpPr>
          <p:nvPr/>
        </p:nvCxnSpPr>
        <p:spPr>
          <a:xfrm rot="10800000">
            <a:off x="716351" y="908963"/>
            <a:ext cx="829115" cy="584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1"/>
            <a:endCxn id="13" idx="3"/>
          </p:cNvCxnSpPr>
          <p:nvPr/>
        </p:nvCxnSpPr>
        <p:spPr>
          <a:xfrm rot="10800000">
            <a:off x="790604" y="1435435"/>
            <a:ext cx="719543" cy="193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2474" y="2506212"/>
            <a:ext cx="9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IdClient_PJ</a:t>
            </a:r>
          </a:p>
        </p:txBody>
      </p:sp>
      <p:sp>
        <p:nvSpPr>
          <p:cNvPr id="49" name="Freeform 48"/>
          <p:cNvSpPr/>
          <p:nvPr/>
        </p:nvSpPr>
        <p:spPr>
          <a:xfrm>
            <a:off x="1171977" y="1727199"/>
            <a:ext cx="566671" cy="822818"/>
          </a:xfrm>
          <a:custGeom>
            <a:avLst/>
            <a:gdLst>
              <a:gd name="connsiteX0" fmla="*/ 334819 w 549564"/>
              <a:gd name="connsiteY0" fmla="*/ 32327 h 392546"/>
              <a:gd name="connsiteX1" fmla="*/ 16164 w 549564"/>
              <a:gd name="connsiteY1" fmla="*/ 295564 h 392546"/>
              <a:gd name="connsiteX2" fmla="*/ 237837 w 549564"/>
              <a:gd name="connsiteY2" fmla="*/ 350982 h 392546"/>
              <a:gd name="connsiteX3" fmla="*/ 501073 w 549564"/>
              <a:gd name="connsiteY3" fmla="*/ 46182 h 392546"/>
              <a:gd name="connsiteX4" fmla="*/ 528782 w 549564"/>
              <a:gd name="connsiteY4" fmla="*/ 73891 h 39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64" h="392546">
                <a:moveTo>
                  <a:pt x="334819" y="32327"/>
                </a:moveTo>
                <a:cubicBezTo>
                  <a:pt x="183573" y="137391"/>
                  <a:pt x="32328" y="242455"/>
                  <a:pt x="16164" y="295564"/>
                </a:cubicBezTo>
                <a:cubicBezTo>
                  <a:pt x="0" y="348673"/>
                  <a:pt x="157019" y="392546"/>
                  <a:pt x="237837" y="350982"/>
                </a:cubicBezTo>
                <a:cubicBezTo>
                  <a:pt x="318655" y="309418"/>
                  <a:pt x="452582" y="92364"/>
                  <a:pt x="501073" y="46182"/>
                </a:cubicBezTo>
                <a:cubicBezTo>
                  <a:pt x="549564" y="0"/>
                  <a:pt x="539173" y="36945"/>
                  <a:pt x="528782" y="7389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endCxn id="10" idx="2"/>
          </p:cNvCxnSpPr>
          <p:nvPr/>
        </p:nvCxnSpPr>
        <p:spPr>
          <a:xfrm rot="16200000" flipV="1">
            <a:off x="520433" y="2104535"/>
            <a:ext cx="466618" cy="26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4" idx="0"/>
          </p:cNvCxnSpPr>
          <p:nvPr/>
        </p:nvCxnSpPr>
        <p:spPr>
          <a:xfrm rot="16200000" flipH="1">
            <a:off x="1212675" y="2844172"/>
            <a:ext cx="397003" cy="32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95055" y="3609110"/>
            <a:ext cx="1011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IdClient_PF</a:t>
            </a:r>
          </a:p>
        </p:txBody>
      </p:sp>
      <p:sp>
        <p:nvSpPr>
          <p:cNvPr id="60" name="Freeform 59"/>
          <p:cNvSpPr/>
          <p:nvPr/>
        </p:nvSpPr>
        <p:spPr>
          <a:xfrm>
            <a:off x="1898073" y="1745673"/>
            <a:ext cx="494145" cy="2073563"/>
          </a:xfrm>
          <a:custGeom>
            <a:avLst/>
            <a:gdLst>
              <a:gd name="connsiteX0" fmla="*/ 0 w 494145"/>
              <a:gd name="connsiteY0" fmla="*/ 0 h 2073563"/>
              <a:gd name="connsiteX1" fmla="*/ 360218 w 494145"/>
              <a:gd name="connsiteY1" fmla="*/ 1842654 h 2073563"/>
              <a:gd name="connsiteX2" fmla="*/ 471054 w 494145"/>
              <a:gd name="connsiteY2" fmla="*/ 1385454 h 2073563"/>
              <a:gd name="connsiteX3" fmla="*/ 221672 w 494145"/>
              <a:gd name="connsiteY3" fmla="*/ 41563 h 2073563"/>
              <a:gd name="connsiteX4" fmla="*/ 221672 w 494145"/>
              <a:gd name="connsiteY4" fmla="*/ 41563 h 207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145" h="2073563">
                <a:moveTo>
                  <a:pt x="0" y="0"/>
                </a:moveTo>
                <a:cubicBezTo>
                  <a:pt x="140854" y="805872"/>
                  <a:pt x="281709" y="1611745"/>
                  <a:pt x="360218" y="1842654"/>
                </a:cubicBezTo>
                <a:cubicBezTo>
                  <a:pt x="438727" y="2073563"/>
                  <a:pt x="494145" y="1685636"/>
                  <a:pt x="471054" y="1385454"/>
                </a:cubicBezTo>
                <a:cubicBezTo>
                  <a:pt x="447963" y="1085272"/>
                  <a:pt x="221672" y="41563"/>
                  <a:pt x="221672" y="41563"/>
                </a:cubicBezTo>
                <a:lnTo>
                  <a:pt x="221672" y="4156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1281450" y="3998891"/>
            <a:ext cx="1017431" cy="875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1371604" y="4333746"/>
            <a:ext cx="1378038" cy="618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678806" y="3940935"/>
            <a:ext cx="321972" cy="231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4783" y="4154122"/>
            <a:ext cx="1560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IdPersoan</a:t>
            </a:r>
            <a:r>
              <a:rPr lang="ro-RO" sz="1400"/>
              <a:t>ă</a:t>
            </a:r>
            <a:r>
              <a:rPr lang="en-US" sz="1400"/>
              <a:t>Contact</a:t>
            </a:r>
          </a:p>
        </p:txBody>
      </p:sp>
      <p:cxnSp>
        <p:nvCxnSpPr>
          <p:cNvPr id="74" name="Straight Arrow Connector 73"/>
          <p:cNvCxnSpPr>
            <a:stCxn id="43" idx="2"/>
          </p:cNvCxnSpPr>
          <p:nvPr/>
        </p:nvCxnSpPr>
        <p:spPr>
          <a:xfrm rot="16200000" flipH="1">
            <a:off x="376633" y="3467559"/>
            <a:ext cx="1307249" cy="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 rot="14135904">
            <a:off x="1363122" y="3523852"/>
            <a:ext cx="408709" cy="898275"/>
          </a:xfrm>
          <a:custGeom>
            <a:avLst/>
            <a:gdLst>
              <a:gd name="connsiteX0" fmla="*/ 0 w 408709"/>
              <a:gd name="connsiteY0" fmla="*/ 785091 h 826655"/>
              <a:gd name="connsiteX1" fmla="*/ 263236 w 408709"/>
              <a:gd name="connsiteY1" fmla="*/ 92364 h 826655"/>
              <a:gd name="connsiteX2" fmla="*/ 401782 w 408709"/>
              <a:gd name="connsiteY2" fmla="*/ 230909 h 826655"/>
              <a:gd name="connsiteX3" fmla="*/ 221673 w 408709"/>
              <a:gd name="connsiteY3" fmla="*/ 826655 h 82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709" h="826655">
                <a:moveTo>
                  <a:pt x="0" y="785091"/>
                </a:moveTo>
                <a:cubicBezTo>
                  <a:pt x="98136" y="484909"/>
                  <a:pt x="196272" y="184728"/>
                  <a:pt x="263236" y="92364"/>
                </a:cubicBezTo>
                <a:cubicBezTo>
                  <a:pt x="330200" y="0"/>
                  <a:pt x="408709" y="108527"/>
                  <a:pt x="401782" y="230909"/>
                </a:cubicBezTo>
                <a:cubicBezTo>
                  <a:pt x="394855" y="353291"/>
                  <a:pt x="308264" y="589973"/>
                  <a:pt x="221673" y="82665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262256" y="1129146"/>
            <a:ext cx="830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IdProdus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63140" y="167427"/>
            <a:ext cx="986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DenProdus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53641" y="-2575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UM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79762" y="283821"/>
            <a:ext cx="1512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CantitateStandard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920835" y="653987"/>
            <a:ext cx="1145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Pre</a:t>
            </a:r>
            <a:r>
              <a:rPr lang="ro-RO" sz="1400"/>
              <a:t>ţ</a:t>
            </a:r>
            <a:r>
              <a:rPr lang="en-US" sz="1400"/>
              <a:t>Standard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51422" y="1960420"/>
            <a:ext cx="1459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IdProdus</a:t>
            </a:r>
            <a:r>
              <a:rPr lang="ro-RO" sz="1400"/>
              <a:t>Preparat</a:t>
            </a:r>
            <a:endParaRPr lang="en-US" sz="1400"/>
          </a:p>
        </p:txBody>
      </p:sp>
      <p:sp>
        <p:nvSpPr>
          <p:cNvPr id="82" name="TextBox 81"/>
          <p:cNvSpPr txBox="1"/>
          <p:nvPr/>
        </p:nvSpPr>
        <p:spPr>
          <a:xfrm>
            <a:off x="7758546" y="1655619"/>
            <a:ext cx="107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Ingredient</a:t>
            </a:r>
            <a:endParaRPr lang="en-US" sz="1400"/>
          </a:p>
        </p:txBody>
      </p:sp>
      <p:sp>
        <p:nvSpPr>
          <p:cNvPr id="83" name="TextBox 82"/>
          <p:cNvSpPr txBox="1"/>
          <p:nvPr/>
        </p:nvSpPr>
        <p:spPr>
          <a:xfrm>
            <a:off x="7564373" y="2699786"/>
            <a:ext cx="1528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CantitateNecesară</a:t>
            </a:r>
          </a:p>
        </p:txBody>
      </p:sp>
      <p:cxnSp>
        <p:nvCxnSpPr>
          <p:cNvPr id="85" name="Straight Arrow Connector 84"/>
          <p:cNvCxnSpPr>
            <a:stCxn id="76" idx="0"/>
            <a:endCxn id="77" idx="2"/>
          </p:cNvCxnSpPr>
          <p:nvPr/>
        </p:nvCxnSpPr>
        <p:spPr>
          <a:xfrm rot="5400000" flipH="1" flipV="1">
            <a:off x="6440099" y="712860"/>
            <a:ext cx="653942" cy="178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8" idx="2"/>
          </p:cNvCxnSpPr>
          <p:nvPr/>
        </p:nvCxnSpPr>
        <p:spPr>
          <a:xfrm rot="5400000" flipH="1" flipV="1">
            <a:off x="6822629" y="349587"/>
            <a:ext cx="825564" cy="690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7038109" y="566670"/>
            <a:ext cx="779367" cy="614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0" idx="1"/>
          </p:cNvCxnSpPr>
          <p:nvPr/>
        </p:nvCxnSpPr>
        <p:spPr>
          <a:xfrm flipV="1">
            <a:off x="7160653" y="807876"/>
            <a:ext cx="760182" cy="364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 rot="21339500">
            <a:off x="6374472" y="1455039"/>
            <a:ext cx="439905" cy="553238"/>
          </a:xfrm>
          <a:custGeom>
            <a:avLst/>
            <a:gdLst>
              <a:gd name="connsiteX0" fmla="*/ 168563 w 348673"/>
              <a:gd name="connsiteY0" fmla="*/ 0 h 748145"/>
              <a:gd name="connsiteX1" fmla="*/ 2309 w 348673"/>
              <a:gd name="connsiteY1" fmla="*/ 498764 h 748145"/>
              <a:gd name="connsiteX2" fmla="*/ 154709 w 348673"/>
              <a:gd name="connsiteY2" fmla="*/ 665018 h 748145"/>
              <a:gd name="connsiteX3" fmla="*/ 348673 w 348673"/>
              <a:gd name="connsiteY3" fmla="*/ 0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673" h="748145">
                <a:moveTo>
                  <a:pt x="168563" y="0"/>
                </a:moveTo>
                <a:cubicBezTo>
                  <a:pt x="86590" y="193964"/>
                  <a:pt x="4618" y="387928"/>
                  <a:pt x="2309" y="498764"/>
                </a:cubicBezTo>
                <a:cubicBezTo>
                  <a:pt x="0" y="609600"/>
                  <a:pt x="96982" y="748145"/>
                  <a:pt x="154709" y="665018"/>
                </a:cubicBezTo>
                <a:cubicBezTo>
                  <a:pt x="212436" y="581891"/>
                  <a:pt x="280554" y="290945"/>
                  <a:pt x="34867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 rot="16740590">
            <a:off x="7287882" y="1221908"/>
            <a:ext cx="348673" cy="797657"/>
          </a:xfrm>
          <a:custGeom>
            <a:avLst/>
            <a:gdLst>
              <a:gd name="connsiteX0" fmla="*/ 168563 w 348673"/>
              <a:gd name="connsiteY0" fmla="*/ 0 h 748145"/>
              <a:gd name="connsiteX1" fmla="*/ 2309 w 348673"/>
              <a:gd name="connsiteY1" fmla="*/ 498764 h 748145"/>
              <a:gd name="connsiteX2" fmla="*/ 154709 w 348673"/>
              <a:gd name="connsiteY2" fmla="*/ 665018 h 748145"/>
              <a:gd name="connsiteX3" fmla="*/ 348673 w 348673"/>
              <a:gd name="connsiteY3" fmla="*/ 0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673" h="748145">
                <a:moveTo>
                  <a:pt x="168563" y="0"/>
                </a:moveTo>
                <a:cubicBezTo>
                  <a:pt x="86590" y="193964"/>
                  <a:pt x="4618" y="387928"/>
                  <a:pt x="2309" y="498764"/>
                </a:cubicBezTo>
                <a:cubicBezTo>
                  <a:pt x="0" y="609600"/>
                  <a:pt x="96982" y="748145"/>
                  <a:pt x="154709" y="665018"/>
                </a:cubicBezTo>
                <a:cubicBezTo>
                  <a:pt x="212436" y="581891"/>
                  <a:pt x="280554" y="290945"/>
                  <a:pt x="34867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795426" y="2260243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endCxn id="96" idx="2"/>
          </p:cNvCxnSpPr>
          <p:nvPr/>
        </p:nvCxnSpPr>
        <p:spPr>
          <a:xfrm>
            <a:off x="7031865" y="2240924"/>
            <a:ext cx="763561" cy="130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2" idx="2"/>
            <a:endCxn id="96" idx="7"/>
          </p:cNvCxnSpPr>
          <p:nvPr/>
        </p:nvCxnSpPr>
        <p:spPr>
          <a:xfrm rot="5400000">
            <a:off x="7982426" y="1977431"/>
            <a:ext cx="329310" cy="301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5"/>
            <a:endCxn id="83" idx="0"/>
          </p:cNvCxnSpPr>
          <p:nvPr/>
        </p:nvCxnSpPr>
        <p:spPr>
          <a:xfrm rot="16200000" flipH="1">
            <a:off x="8037278" y="2408635"/>
            <a:ext cx="250334" cy="331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254776" y="399245"/>
            <a:ext cx="1306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ApareÎnCatalog</a:t>
            </a:r>
            <a:endParaRPr lang="en-US" sz="1400"/>
          </a:p>
        </p:txBody>
      </p:sp>
      <p:cxnSp>
        <p:nvCxnSpPr>
          <p:cNvPr id="105" name="Straight Arrow Connector 104"/>
          <p:cNvCxnSpPr/>
          <p:nvPr/>
        </p:nvCxnSpPr>
        <p:spPr>
          <a:xfrm rot="10800000">
            <a:off x="6065949" y="708338"/>
            <a:ext cx="508776" cy="407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796146" y="1683329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Comandă</a:t>
            </a:r>
            <a:endParaRPr lang="en-US" sz="1400"/>
          </a:p>
        </p:txBody>
      </p:sp>
      <p:sp>
        <p:nvSpPr>
          <p:cNvPr id="107" name="TextBox 106"/>
          <p:cNvSpPr txBox="1"/>
          <p:nvPr/>
        </p:nvSpPr>
        <p:spPr>
          <a:xfrm>
            <a:off x="2553140" y="882693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DataOraComandă</a:t>
            </a:r>
            <a:endParaRPr lang="en-US" sz="1400"/>
          </a:p>
        </p:txBody>
      </p:sp>
      <p:sp>
        <p:nvSpPr>
          <p:cNvPr id="108" name="TextBox 107"/>
          <p:cNvSpPr txBox="1"/>
          <p:nvPr/>
        </p:nvSpPr>
        <p:spPr>
          <a:xfrm>
            <a:off x="3131129" y="485985"/>
            <a:ext cx="1279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DataOraLivrării</a:t>
            </a:r>
            <a:endParaRPr lang="en-US" sz="1400"/>
          </a:p>
        </p:txBody>
      </p:sp>
      <p:sp>
        <p:nvSpPr>
          <p:cNvPr id="109" name="TextBox 108"/>
          <p:cNvSpPr txBox="1"/>
          <p:nvPr/>
        </p:nvSpPr>
        <p:spPr>
          <a:xfrm>
            <a:off x="3990110" y="180109"/>
            <a:ext cx="1184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Adres</a:t>
            </a:r>
            <a:r>
              <a:rPr lang="ro-RO" sz="1400"/>
              <a:t>ăLivrare</a:t>
            </a:r>
            <a:endParaRPr lang="en-US" sz="1400"/>
          </a:p>
        </p:txBody>
      </p:sp>
      <p:sp>
        <p:nvSpPr>
          <p:cNvPr id="110" name="TextBox 109"/>
          <p:cNvSpPr txBox="1"/>
          <p:nvPr/>
        </p:nvSpPr>
        <p:spPr>
          <a:xfrm>
            <a:off x="4629566" y="741316"/>
            <a:ext cx="924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LocLivrare</a:t>
            </a:r>
            <a:endParaRPr lang="en-US" sz="1400"/>
          </a:p>
        </p:txBody>
      </p:sp>
      <p:sp>
        <p:nvSpPr>
          <p:cNvPr id="111" name="TextBox 110"/>
          <p:cNvSpPr txBox="1"/>
          <p:nvPr/>
        </p:nvSpPr>
        <p:spPr>
          <a:xfrm>
            <a:off x="5139259" y="1114414"/>
            <a:ext cx="1021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ModLivrare</a:t>
            </a:r>
            <a:endParaRPr lang="en-US" sz="1400"/>
          </a:p>
        </p:txBody>
      </p:sp>
      <p:sp>
        <p:nvSpPr>
          <p:cNvPr id="113" name="TextBox 112"/>
          <p:cNvSpPr txBox="1"/>
          <p:nvPr/>
        </p:nvSpPr>
        <p:spPr>
          <a:xfrm>
            <a:off x="5323468" y="1461751"/>
            <a:ext cx="892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ModPlată</a:t>
            </a:r>
            <a:endParaRPr lang="en-US" sz="1400"/>
          </a:p>
        </p:txBody>
      </p:sp>
      <p:cxnSp>
        <p:nvCxnSpPr>
          <p:cNvPr id="115" name="Straight Arrow Connector 114"/>
          <p:cNvCxnSpPr/>
          <p:nvPr/>
        </p:nvCxnSpPr>
        <p:spPr>
          <a:xfrm rot="10800000">
            <a:off x="3580328" y="1171977"/>
            <a:ext cx="534475" cy="532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6200000" flipV="1">
            <a:off x="3748829" y="1158023"/>
            <a:ext cx="957131" cy="135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109" idx="2"/>
          </p:cNvCxnSpPr>
          <p:nvPr/>
        </p:nvCxnSpPr>
        <p:spPr>
          <a:xfrm rot="5400000" flipH="1" flipV="1">
            <a:off x="3892887" y="1014602"/>
            <a:ext cx="1216216" cy="16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10" idx="2"/>
          </p:cNvCxnSpPr>
          <p:nvPr/>
        </p:nvCxnSpPr>
        <p:spPr>
          <a:xfrm rot="5400000" flipH="1" flipV="1">
            <a:off x="4519214" y="1140520"/>
            <a:ext cx="663797" cy="480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4752109" y="1275594"/>
            <a:ext cx="443346" cy="443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06" idx="3"/>
          </p:cNvCxnSpPr>
          <p:nvPr/>
        </p:nvCxnSpPr>
        <p:spPr>
          <a:xfrm flipV="1">
            <a:off x="4815977" y="1620984"/>
            <a:ext cx="573441" cy="216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06" idx="1"/>
          </p:cNvCxnSpPr>
          <p:nvPr/>
        </p:nvCxnSpPr>
        <p:spPr>
          <a:xfrm rot="10800000">
            <a:off x="2341418" y="1648696"/>
            <a:ext cx="1454728" cy="188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5801151" y="2321318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/>
          <p:cNvCxnSpPr>
            <a:endCxn id="142" idx="1"/>
          </p:cNvCxnSpPr>
          <p:nvPr/>
        </p:nvCxnSpPr>
        <p:spPr>
          <a:xfrm>
            <a:off x="4790941" y="1957589"/>
            <a:ext cx="1044702" cy="396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42" idx="7"/>
          </p:cNvCxnSpPr>
          <p:nvPr/>
        </p:nvCxnSpPr>
        <p:spPr>
          <a:xfrm rot="5400000">
            <a:off x="5726503" y="1692363"/>
            <a:ext cx="937102" cy="38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6062436" y="2470791"/>
            <a:ext cx="2012618" cy="723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449369" y="3144105"/>
            <a:ext cx="1694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CantitateComandată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599688" y="3491452"/>
            <a:ext cx="947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PreţUnitar</a:t>
            </a:r>
          </a:p>
        </p:txBody>
      </p:sp>
      <p:cxnSp>
        <p:nvCxnSpPr>
          <p:cNvPr id="153" name="Straight Arrow Connector 152"/>
          <p:cNvCxnSpPr>
            <a:stCxn id="142" idx="5"/>
            <a:endCxn id="151" idx="1"/>
          </p:cNvCxnSpPr>
          <p:nvPr/>
        </p:nvCxnSpPr>
        <p:spPr>
          <a:xfrm rot="16200000" flipH="1">
            <a:off x="6233530" y="2279183"/>
            <a:ext cx="1134814" cy="1597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628265" y="2163359"/>
            <a:ext cx="1520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DiscountComandă</a:t>
            </a:r>
            <a:endParaRPr lang="en-US" sz="1400"/>
          </a:p>
        </p:txBody>
      </p:sp>
      <p:cxnSp>
        <p:nvCxnSpPr>
          <p:cNvPr id="157" name="Straight Arrow Connector 156"/>
          <p:cNvCxnSpPr/>
          <p:nvPr/>
        </p:nvCxnSpPr>
        <p:spPr>
          <a:xfrm rot="10800000" flipV="1">
            <a:off x="3709116" y="1944709"/>
            <a:ext cx="386367" cy="270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993675" y="1002309"/>
            <a:ext cx="1073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Clas</a:t>
            </a:r>
            <a:r>
              <a:rPr lang="ro-RO" sz="1400"/>
              <a:t>ă</a:t>
            </a:r>
            <a:r>
              <a:rPr lang="en-US" sz="1400"/>
              <a:t>Produs</a:t>
            </a:r>
          </a:p>
        </p:txBody>
      </p:sp>
      <p:cxnSp>
        <p:nvCxnSpPr>
          <p:cNvPr id="88" name="Straight Arrow Connector 87"/>
          <p:cNvCxnSpPr>
            <a:endCxn id="87" idx="1"/>
          </p:cNvCxnSpPr>
          <p:nvPr/>
        </p:nvCxnSpPr>
        <p:spPr>
          <a:xfrm flipV="1">
            <a:off x="7210217" y="1156198"/>
            <a:ext cx="783458" cy="92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594072" y="5243948"/>
            <a:ext cx="950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Contract</a:t>
            </a:r>
            <a:endParaRPr lang="en-US" sz="1400"/>
          </a:p>
        </p:txBody>
      </p:sp>
      <p:sp>
        <p:nvSpPr>
          <p:cNvPr id="97" name="TextBox 96"/>
          <p:cNvSpPr txBox="1"/>
          <p:nvPr/>
        </p:nvSpPr>
        <p:spPr>
          <a:xfrm>
            <a:off x="2022003" y="4904611"/>
            <a:ext cx="1560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DataSemnContract</a:t>
            </a:r>
            <a:endParaRPr lang="en-US" sz="1400"/>
          </a:p>
        </p:txBody>
      </p:sp>
      <p:sp>
        <p:nvSpPr>
          <p:cNvPr id="99" name="TextBox 98"/>
          <p:cNvSpPr txBox="1"/>
          <p:nvPr/>
        </p:nvSpPr>
        <p:spPr>
          <a:xfrm>
            <a:off x="2086398" y="5396350"/>
            <a:ext cx="1642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DataIntrVigContract</a:t>
            </a:r>
            <a:endParaRPr lang="en-US" sz="1400"/>
          </a:p>
        </p:txBody>
      </p:sp>
      <p:sp>
        <p:nvSpPr>
          <p:cNvPr id="101" name="TextBox 100"/>
          <p:cNvSpPr txBox="1"/>
          <p:nvPr/>
        </p:nvSpPr>
        <p:spPr>
          <a:xfrm>
            <a:off x="2691705" y="5989169"/>
            <a:ext cx="1750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DataExpirareContract</a:t>
            </a:r>
            <a:endParaRPr lang="en-US" sz="1400"/>
          </a:p>
        </p:txBody>
      </p:sp>
      <p:sp>
        <p:nvSpPr>
          <p:cNvPr id="104" name="TextBox 103"/>
          <p:cNvSpPr txBox="1"/>
          <p:nvPr/>
        </p:nvSpPr>
        <p:spPr>
          <a:xfrm>
            <a:off x="3833242" y="6370072"/>
            <a:ext cx="1602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PeriodicitateLivrare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261885" y="5435178"/>
            <a:ext cx="1725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NrMaximPorţiiZilnice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213493" y="5890623"/>
            <a:ext cx="1695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NrMinimPorţiiZilnice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321925" y="4468092"/>
            <a:ext cx="109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ObsContract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96985" y="6344162"/>
            <a:ext cx="1343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ValMedieZilnică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 rot="10800000">
            <a:off x="3464417" y="4700790"/>
            <a:ext cx="1226640" cy="536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0800000">
            <a:off x="3670480" y="5087156"/>
            <a:ext cx="927281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10800000" flipV="1">
            <a:off x="3786389" y="5383985"/>
            <a:ext cx="821540" cy="153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10800000" flipV="1">
            <a:off x="3776655" y="5525036"/>
            <a:ext cx="1078680" cy="473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>
            <a:off x="4572988" y="5799384"/>
            <a:ext cx="832249" cy="26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280338" y="5550794"/>
            <a:ext cx="862885" cy="79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5417734" y="5530890"/>
            <a:ext cx="854277" cy="43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112" idx="1"/>
          </p:cNvCxnSpPr>
          <p:nvPr/>
        </p:nvCxnSpPr>
        <p:spPr>
          <a:xfrm>
            <a:off x="5499300" y="5486400"/>
            <a:ext cx="762585" cy="102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16200000" flipV="1">
            <a:off x="1783726" y="2157212"/>
            <a:ext cx="3451537" cy="266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3690566" y="3381630"/>
            <a:ext cx="1154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C</a:t>
            </a:r>
            <a:r>
              <a:rPr lang="en-US" sz="1400"/>
              <a:t>md_Contr</a:t>
            </a:r>
          </a:p>
        </p:txBody>
      </p:sp>
      <p:sp>
        <p:nvSpPr>
          <p:cNvPr id="164" name="Freeform 163"/>
          <p:cNvSpPr/>
          <p:nvPr/>
        </p:nvSpPr>
        <p:spPr>
          <a:xfrm>
            <a:off x="4064358" y="2105891"/>
            <a:ext cx="450273" cy="1319889"/>
          </a:xfrm>
          <a:custGeom>
            <a:avLst/>
            <a:gdLst>
              <a:gd name="connsiteX0" fmla="*/ 200891 w 450273"/>
              <a:gd name="connsiteY0" fmla="*/ 0 h 1366981"/>
              <a:gd name="connsiteX1" fmla="*/ 6927 w 450273"/>
              <a:gd name="connsiteY1" fmla="*/ 1149927 h 1366981"/>
              <a:gd name="connsiteX2" fmla="*/ 242455 w 450273"/>
              <a:gd name="connsiteY2" fmla="*/ 1177636 h 1366981"/>
              <a:gd name="connsiteX3" fmla="*/ 450273 w 450273"/>
              <a:gd name="connsiteY3" fmla="*/ 13854 h 136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273" h="1366981">
                <a:moveTo>
                  <a:pt x="200891" y="0"/>
                </a:moveTo>
                <a:cubicBezTo>
                  <a:pt x="100445" y="476827"/>
                  <a:pt x="0" y="953654"/>
                  <a:pt x="6927" y="1149927"/>
                </a:cubicBezTo>
                <a:cubicBezTo>
                  <a:pt x="13854" y="1346200"/>
                  <a:pt x="168564" y="1366981"/>
                  <a:pt x="242455" y="1177636"/>
                </a:cubicBezTo>
                <a:cubicBezTo>
                  <a:pt x="316346" y="988291"/>
                  <a:pt x="383309" y="501072"/>
                  <a:pt x="450273" y="1385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165"/>
          <p:cNvCxnSpPr>
            <a:endCxn id="93" idx="0"/>
          </p:cNvCxnSpPr>
          <p:nvPr/>
        </p:nvCxnSpPr>
        <p:spPr>
          <a:xfrm rot="16200000" flipH="1">
            <a:off x="3950186" y="4124867"/>
            <a:ext cx="1534833" cy="703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2442304" y="1214227"/>
            <a:ext cx="1143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ModPreluare</a:t>
            </a:r>
          </a:p>
        </p:txBody>
      </p:sp>
      <p:cxnSp>
        <p:nvCxnSpPr>
          <p:cNvPr id="169" name="Straight Arrow Connector 168"/>
          <p:cNvCxnSpPr/>
          <p:nvPr/>
        </p:nvCxnSpPr>
        <p:spPr>
          <a:xfrm rot="10800000">
            <a:off x="3148884" y="1496291"/>
            <a:ext cx="678862" cy="277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080017" y="4948028"/>
            <a:ext cx="1003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Regim</a:t>
            </a:r>
            <a:r>
              <a:rPr lang="ro-RO" sz="1400"/>
              <a:t>Plată</a:t>
            </a:r>
            <a:endParaRPr lang="en-US" sz="140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5602310" y="5100035"/>
            <a:ext cx="540913" cy="244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5027249" y="4485666"/>
            <a:ext cx="1361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Dat</a:t>
            </a:r>
            <a:r>
              <a:rPr lang="ro-RO" sz="1400"/>
              <a:t>ăOră</a:t>
            </a:r>
            <a:r>
              <a:rPr lang="en-US" sz="1400"/>
              <a:t>Anulare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780919" y="3628882"/>
            <a:ext cx="118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Motiv</a:t>
            </a:r>
            <a:r>
              <a:rPr lang="en-US" sz="1400"/>
              <a:t>Anulare</a:t>
            </a:r>
          </a:p>
        </p:txBody>
      </p:sp>
      <p:cxnSp>
        <p:nvCxnSpPr>
          <p:cNvPr id="180" name="Straight Arrow Connector 179"/>
          <p:cNvCxnSpPr/>
          <p:nvPr/>
        </p:nvCxnSpPr>
        <p:spPr>
          <a:xfrm rot="16200000" flipH="1">
            <a:off x="4926169" y="3831465"/>
            <a:ext cx="1081830" cy="270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5628068" y="3387144"/>
            <a:ext cx="450760" cy="296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4804588" y="3113120"/>
            <a:ext cx="1312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C</a:t>
            </a:r>
            <a:r>
              <a:rPr lang="en-US" sz="1400"/>
              <a:t>md_</a:t>
            </a:r>
            <a:r>
              <a:rPr lang="ro-RO" sz="1400"/>
              <a:t>Anulată</a:t>
            </a:r>
            <a:endParaRPr lang="en-US" sz="1400"/>
          </a:p>
        </p:txBody>
      </p:sp>
      <p:sp>
        <p:nvSpPr>
          <p:cNvPr id="184" name="Freeform 183"/>
          <p:cNvSpPr/>
          <p:nvPr/>
        </p:nvSpPr>
        <p:spPr>
          <a:xfrm rot="18830201">
            <a:off x="4790524" y="2038859"/>
            <a:ext cx="450273" cy="1262222"/>
          </a:xfrm>
          <a:custGeom>
            <a:avLst/>
            <a:gdLst>
              <a:gd name="connsiteX0" fmla="*/ 200891 w 450273"/>
              <a:gd name="connsiteY0" fmla="*/ 0 h 1366981"/>
              <a:gd name="connsiteX1" fmla="*/ 6927 w 450273"/>
              <a:gd name="connsiteY1" fmla="*/ 1149927 h 1366981"/>
              <a:gd name="connsiteX2" fmla="*/ 242455 w 450273"/>
              <a:gd name="connsiteY2" fmla="*/ 1177636 h 1366981"/>
              <a:gd name="connsiteX3" fmla="*/ 450273 w 450273"/>
              <a:gd name="connsiteY3" fmla="*/ 13854 h 136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273" h="1366981">
                <a:moveTo>
                  <a:pt x="200891" y="0"/>
                </a:moveTo>
                <a:cubicBezTo>
                  <a:pt x="100445" y="476827"/>
                  <a:pt x="0" y="953654"/>
                  <a:pt x="6927" y="1149927"/>
                </a:cubicBezTo>
                <a:cubicBezTo>
                  <a:pt x="13854" y="1346200"/>
                  <a:pt x="168564" y="1366981"/>
                  <a:pt x="242455" y="1177636"/>
                </a:cubicBezTo>
                <a:cubicBezTo>
                  <a:pt x="316346" y="988291"/>
                  <a:pt x="383309" y="501072"/>
                  <a:pt x="450273" y="1385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5669051" y="4148669"/>
            <a:ext cx="1075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Penalităţi</a:t>
            </a:r>
            <a:r>
              <a:rPr lang="en-US" sz="1400"/>
              <a:t>A</a:t>
            </a:r>
            <a:r>
              <a:rPr lang="ro-RO" sz="1400"/>
              <a:t>C</a:t>
            </a:r>
            <a:endParaRPr lang="en-US" sz="1400"/>
          </a:p>
        </p:txBody>
      </p:sp>
      <p:cxnSp>
        <p:nvCxnSpPr>
          <p:cNvPr id="149" name="Straight Arrow Connector 148"/>
          <p:cNvCxnSpPr>
            <a:stCxn id="183" idx="2"/>
          </p:cNvCxnSpPr>
          <p:nvPr/>
        </p:nvCxnSpPr>
        <p:spPr>
          <a:xfrm rot="16200000" flipH="1">
            <a:off x="5329520" y="3552235"/>
            <a:ext cx="764737" cy="502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317021" y="1864995"/>
            <a:ext cx="1101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ValComandă</a:t>
            </a:r>
            <a:endParaRPr lang="en-US" sz="1400"/>
          </a:p>
        </p:txBody>
      </p:sp>
      <p:cxnSp>
        <p:nvCxnSpPr>
          <p:cNvPr id="160" name="Straight Arrow Connector 159"/>
          <p:cNvCxnSpPr>
            <a:endCxn id="154" idx="3"/>
          </p:cNvCxnSpPr>
          <p:nvPr/>
        </p:nvCxnSpPr>
        <p:spPr>
          <a:xfrm rot="10800000" flipV="1">
            <a:off x="3418221" y="1931830"/>
            <a:ext cx="432563" cy="87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1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Box 184"/>
          <p:cNvSpPr txBox="1"/>
          <p:nvPr/>
        </p:nvSpPr>
        <p:spPr>
          <a:xfrm>
            <a:off x="1132405" y="1154819"/>
            <a:ext cx="81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Livrare</a:t>
            </a:r>
            <a:endParaRPr lang="en-US" sz="1400"/>
          </a:p>
        </p:txBody>
      </p:sp>
      <p:sp>
        <p:nvSpPr>
          <p:cNvPr id="186" name="TextBox 185"/>
          <p:cNvSpPr txBox="1"/>
          <p:nvPr/>
        </p:nvSpPr>
        <p:spPr>
          <a:xfrm>
            <a:off x="227085" y="284267"/>
            <a:ext cx="1283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DataOraLivrare</a:t>
            </a:r>
            <a:endParaRPr lang="en-US" sz="1400"/>
          </a:p>
        </p:txBody>
      </p:sp>
      <p:cxnSp>
        <p:nvCxnSpPr>
          <p:cNvPr id="187" name="Straight Arrow Connector 186"/>
          <p:cNvCxnSpPr>
            <a:endCxn id="186" idx="2"/>
          </p:cNvCxnSpPr>
          <p:nvPr/>
        </p:nvCxnSpPr>
        <p:spPr>
          <a:xfrm rot="16200000" flipV="1">
            <a:off x="838047" y="622894"/>
            <a:ext cx="510615" cy="448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4044919" y="674783"/>
            <a:ext cx="1024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Transport</a:t>
            </a:r>
            <a:endParaRPr lang="en-US" sz="1400"/>
          </a:p>
        </p:txBody>
      </p:sp>
      <p:sp>
        <p:nvSpPr>
          <p:cNvPr id="189" name="TextBox 188"/>
          <p:cNvSpPr txBox="1"/>
          <p:nvPr/>
        </p:nvSpPr>
        <p:spPr>
          <a:xfrm>
            <a:off x="1508625" y="105872"/>
            <a:ext cx="1508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SNAvizExpediţie</a:t>
            </a:r>
            <a:endParaRPr lang="en-US" sz="1400"/>
          </a:p>
        </p:txBody>
      </p:sp>
      <p:cxnSp>
        <p:nvCxnSpPr>
          <p:cNvPr id="190" name="Straight Arrow Connector 189"/>
          <p:cNvCxnSpPr>
            <a:stCxn id="185" idx="0"/>
            <a:endCxn id="189" idx="2"/>
          </p:cNvCxnSpPr>
          <p:nvPr/>
        </p:nvCxnSpPr>
        <p:spPr>
          <a:xfrm rot="5400000" flipH="1" flipV="1">
            <a:off x="1531660" y="423513"/>
            <a:ext cx="741170" cy="721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2024692" y="850006"/>
            <a:ext cx="1993516" cy="427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2435118" y="380513"/>
            <a:ext cx="9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ObsLivrare</a:t>
            </a:r>
            <a:endParaRPr lang="en-US" sz="1400"/>
          </a:p>
        </p:txBody>
      </p:sp>
      <p:cxnSp>
        <p:nvCxnSpPr>
          <p:cNvPr id="198" name="Straight Arrow Connector 197"/>
          <p:cNvCxnSpPr/>
          <p:nvPr/>
        </p:nvCxnSpPr>
        <p:spPr>
          <a:xfrm flipV="1">
            <a:off x="1808155" y="672542"/>
            <a:ext cx="811369" cy="463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336217" y="1207788"/>
            <a:ext cx="67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IdAuto</a:t>
            </a:r>
            <a:endParaRPr lang="en-US" sz="1400"/>
          </a:p>
        </p:txBody>
      </p:sp>
      <p:sp>
        <p:nvSpPr>
          <p:cNvPr id="215" name="TextBox 214"/>
          <p:cNvSpPr txBox="1"/>
          <p:nvPr/>
        </p:nvSpPr>
        <p:spPr>
          <a:xfrm>
            <a:off x="7602241" y="180306"/>
            <a:ext cx="1348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ProducatorAuto</a:t>
            </a:r>
            <a:endParaRPr lang="en-US" sz="1400"/>
          </a:p>
        </p:txBody>
      </p:sp>
      <p:sp>
        <p:nvSpPr>
          <p:cNvPr id="218" name="TextBox 217"/>
          <p:cNvSpPr txBox="1"/>
          <p:nvPr/>
        </p:nvSpPr>
        <p:spPr>
          <a:xfrm>
            <a:off x="7881870" y="515155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Model</a:t>
            </a:r>
            <a:endParaRPr lang="en-US" sz="1400"/>
          </a:p>
        </p:txBody>
      </p:sp>
      <p:sp>
        <p:nvSpPr>
          <p:cNvPr id="220" name="TextBox 219"/>
          <p:cNvSpPr txBox="1"/>
          <p:nvPr/>
        </p:nvSpPr>
        <p:spPr>
          <a:xfrm>
            <a:off x="7791131" y="891484"/>
            <a:ext cx="1098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AnFabricaţie</a:t>
            </a:r>
            <a:endParaRPr lang="en-US" sz="1400"/>
          </a:p>
        </p:txBody>
      </p:sp>
      <p:sp>
        <p:nvSpPr>
          <p:cNvPr id="221" name="TextBox 220"/>
          <p:cNvSpPr txBox="1"/>
          <p:nvPr/>
        </p:nvSpPr>
        <p:spPr>
          <a:xfrm>
            <a:off x="7509184" y="1320585"/>
            <a:ext cx="1477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DataAchiziţionării</a:t>
            </a:r>
            <a:endParaRPr lang="en-US" sz="1400"/>
          </a:p>
        </p:txBody>
      </p:sp>
      <p:sp>
        <p:nvSpPr>
          <p:cNvPr id="222" name="TextBox 221"/>
          <p:cNvSpPr txBox="1"/>
          <p:nvPr/>
        </p:nvSpPr>
        <p:spPr>
          <a:xfrm>
            <a:off x="7474840" y="1709682"/>
            <a:ext cx="1483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ModAchiziţionare</a:t>
            </a:r>
            <a:endParaRPr lang="en-US" sz="1400"/>
          </a:p>
        </p:txBody>
      </p:sp>
      <p:sp>
        <p:nvSpPr>
          <p:cNvPr id="224" name="TextBox 223"/>
          <p:cNvSpPr txBox="1"/>
          <p:nvPr/>
        </p:nvSpPr>
        <p:spPr>
          <a:xfrm>
            <a:off x="7391322" y="2119270"/>
            <a:ext cx="820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ObsAuto</a:t>
            </a:r>
            <a:endParaRPr lang="en-US" sz="1400"/>
          </a:p>
        </p:txBody>
      </p:sp>
      <p:cxnSp>
        <p:nvCxnSpPr>
          <p:cNvPr id="226" name="Straight Arrow Connector 225"/>
          <p:cNvCxnSpPr/>
          <p:nvPr/>
        </p:nvCxnSpPr>
        <p:spPr>
          <a:xfrm rot="5400000" flipH="1" flipV="1">
            <a:off x="6798732" y="433085"/>
            <a:ext cx="885159" cy="765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V="1">
            <a:off x="7006106" y="1043189"/>
            <a:ext cx="811369" cy="257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08" idx="3"/>
            <a:endCxn id="221" idx="1"/>
          </p:cNvCxnSpPr>
          <p:nvPr/>
        </p:nvCxnSpPr>
        <p:spPr>
          <a:xfrm>
            <a:off x="7012877" y="1361677"/>
            <a:ext cx="496307" cy="112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6941127" y="1472875"/>
            <a:ext cx="605893" cy="278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endCxn id="208" idx="1"/>
          </p:cNvCxnSpPr>
          <p:nvPr/>
        </p:nvCxnSpPr>
        <p:spPr>
          <a:xfrm>
            <a:off x="5125988" y="988542"/>
            <a:ext cx="1210229" cy="373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6773508" y="1515023"/>
            <a:ext cx="812148" cy="609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5529905" y="2961829"/>
            <a:ext cx="1026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CodAngajat</a:t>
            </a:r>
            <a:endParaRPr lang="en-US" sz="1400"/>
          </a:p>
        </p:txBody>
      </p:sp>
      <p:sp>
        <p:nvSpPr>
          <p:cNvPr id="236" name="TextBox 235"/>
          <p:cNvSpPr txBox="1"/>
          <p:nvPr/>
        </p:nvSpPr>
        <p:spPr>
          <a:xfrm>
            <a:off x="5886107" y="1929443"/>
            <a:ext cx="84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CodŞofer</a:t>
            </a:r>
            <a:endParaRPr lang="en-US" sz="1400"/>
          </a:p>
        </p:txBody>
      </p:sp>
      <p:sp>
        <p:nvSpPr>
          <p:cNvPr id="240" name="Freeform 239"/>
          <p:cNvSpPr/>
          <p:nvPr/>
        </p:nvSpPr>
        <p:spPr>
          <a:xfrm>
            <a:off x="6092436" y="2157615"/>
            <a:ext cx="290946" cy="835890"/>
          </a:xfrm>
          <a:custGeom>
            <a:avLst/>
            <a:gdLst>
              <a:gd name="connsiteX0" fmla="*/ 0 w 290946"/>
              <a:gd name="connsiteY0" fmla="*/ 835890 h 835890"/>
              <a:gd name="connsiteX1" fmla="*/ 124691 w 290946"/>
              <a:gd name="connsiteY1" fmla="*/ 115454 h 835890"/>
              <a:gd name="connsiteX2" fmla="*/ 263237 w 290946"/>
              <a:gd name="connsiteY2" fmla="*/ 143163 h 835890"/>
              <a:gd name="connsiteX3" fmla="*/ 290946 w 290946"/>
              <a:gd name="connsiteY3" fmla="*/ 808181 h 83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946" h="835890">
                <a:moveTo>
                  <a:pt x="0" y="835890"/>
                </a:moveTo>
                <a:cubicBezTo>
                  <a:pt x="40409" y="533399"/>
                  <a:pt x="80818" y="230908"/>
                  <a:pt x="124691" y="115454"/>
                </a:cubicBezTo>
                <a:cubicBezTo>
                  <a:pt x="168564" y="0"/>
                  <a:pt x="235528" y="27709"/>
                  <a:pt x="263237" y="143163"/>
                </a:cubicBezTo>
                <a:cubicBezTo>
                  <a:pt x="290946" y="258618"/>
                  <a:pt x="290946" y="533399"/>
                  <a:pt x="290946" y="8081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/>
          <p:cNvSpPr txBox="1"/>
          <p:nvPr/>
        </p:nvSpPr>
        <p:spPr>
          <a:xfrm>
            <a:off x="7771453" y="2496594"/>
            <a:ext cx="1183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NumeAngajat</a:t>
            </a:r>
            <a:endParaRPr lang="en-US" sz="1400"/>
          </a:p>
        </p:txBody>
      </p:sp>
      <p:cxnSp>
        <p:nvCxnSpPr>
          <p:cNvPr id="251" name="Straight Arrow Connector 250"/>
          <p:cNvCxnSpPr/>
          <p:nvPr/>
        </p:nvCxnSpPr>
        <p:spPr>
          <a:xfrm flipV="1">
            <a:off x="6954591" y="681923"/>
            <a:ext cx="991674" cy="567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>
            <a:off x="4852694" y="984419"/>
            <a:ext cx="1390493" cy="971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7934953" y="3282593"/>
            <a:ext cx="49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Post</a:t>
            </a:r>
            <a:endParaRPr lang="en-US" sz="1400"/>
          </a:p>
        </p:txBody>
      </p:sp>
      <p:cxnSp>
        <p:nvCxnSpPr>
          <p:cNvPr id="257" name="Straight Arrow Connector 256"/>
          <p:cNvCxnSpPr/>
          <p:nvPr/>
        </p:nvCxnSpPr>
        <p:spPr>
          <a:xfrm flipV="1">
            <a:off x="6606863" y="2691685"/>
            <a:ext cx="1223492" cy="399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3914714" y="38637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DataOraPlecare</a:t>
            </a:r>
            <a:endParaRPr lang="en-US" sz="1400"/>
          </a:p>
        </p:txBody>
      </p:sp>
      <p:sp>
        <p:nvSpPr>
          <p:cNvPr id="259" name="TextBox 258"/>
          <p:cNvSpPr txBox="1"/>
          <p:nvPr/>
        </p:nvSpPr>
        <p:spPr>
          <a:xfrm>
            <a:off x="5756626" y="51516"/>
            <a:ext cx="1227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DataOraSosire</a:t>
            </a:r>
            <a:endParaRPr lang="en-US" sz="1400"/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4932608" y="287124"/>
            <a:ext cx="785990" cy="40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endCxn id="268" idx="1"/>
          </p:cNvCxnSpPr>
          <p:nvPr/>
        </p:nvCxnSpPr>
        <p:spPr>
          <a:xfrm flipV="1">
            <a:off x="5140575" y="738826"/>
            <a:ext cx="651078" cy="97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rot="16200000" flipV="1">
            <a:off x="4342548" y="350096"/>
            <a:ext cx="431442" cy="23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5791653" y="584937"/>
            <a:ext cx="116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ObsTransport</a:t>
            </a:r>
            <a:endParaRPr 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7807922" y="2910336"/>
            <a:ext cx="116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DataAngajării</a:t>
            </a:r>
            <a:endParaRPr lang="en-US" sz="1400"/>
          </a:p>
        </p:txBody>
      </p:sp>
      <p:cxnSp>
        <p:nvCxnSpPr>
          <p:cNvPr id="69" name="Straight Arrow Connector 68"/>
          <p:cNvCxnSpPr>
            <a:endCxn id="66" idx="1"/>
          </p:cNvCxnSpPr>
          <p:nvPr/>
        </p:nvCxnSpPr>
        <p:spPr>
          <a:xfrm flipV="1">
            <a:off x="6658377" y="3064225"/>
            <a:ext cx="1149545" cy="65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671256" y="3181082"/>
            <a:ext cx="1326524" cy="244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181693" y="1886250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endCxn id="76" idx="1"/>
          </p:cNvCxnSpPr>
          <p:nvPr/>
        </p:nvCxnSpPr>
        <p:spPr>
          <a:xfrm rot="16200000" flipH="1">
            <a:off x="1748936" y="1451463"/>
            <a:ext cx="493325" cy="441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4" idx="3"/>
            <a:endCxn id="76" idx="2"/>
          </p:cNvCxnSpPr>
          <p:nvPr/>
        </p:nvCxnSpPr>
        <p:spPr>
          <a:xfrm flipV="1">
            <a:off x="960519" y="1997086"/>
            <a:ext cx="1221174" cy="30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107912" y="1308845"/>
            <a:ext cx="13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CantitateLivrată</a:t>
            </a:r>
            <a:endParaRPr lang="en-US" sz="1400"/>
          </a:p>
        </p:txBody>
      </p:sp>
      <p:cxnSp>
        <p:nvCxnSpPr>
          <p:cNvPr id="80" name="Straight Arrow Connector 79"/>
          <p:cNvCxnSpPr>
            <a:stCxn id="76" idx="7"/>
            <a:endCxn id="79" idx="1"/>
          </p:cNvCxnSpPr>
          <p:nvPr/>
        </p:nvCxnSpPr>
        <p:spPr>
          <a:xfrm rot="5400000" flipH="1" flipV="1">
            <a:off x="2517331" y="1328132"/>
            <a:ext cx="455979" cy="725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0" y="215112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/>
              <a:t>IdProdus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-22818" y="154885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/>
              <a:t>Id</a:t>
            </a:r>
            <a:r>
              <a:rPr lang="ro-RO" sz="1400" b="1" i="1"/>
              <a:t>Comandă</a:t>
            </a:r>
            <a:endParaRPr lang="en-US" sz="1400" b="1" i="1"/>
          </a:p>
        </p:txBody>
      </p:sp>
      <p:cxnSp>
        <p:nvCxnSpPr>
          <p:cNvPr id="90" name="Straight Arrow Connector 89"/>
          <p:cNvCxnSpPr/>
          <p:nvPr/>
        </p:nvCxnSpPr>
        <p:spPr>
          <a:xfrm rot="5400000">
            <a:off x="1178583" y="1339805"/>
            <a:ext cx="240151" cy="405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102210" y="1728150"/>
            <a:ext cx="1484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CantitateRefuzată</a:t>
            </a:r>
            <a:endParaRPr lang="en-US" sz="1400"/>
          </a:p>
        </p:txBody>
      </p:sp>
      <p:sp>
        <p:nvSpPr>
          <p:cNvPr id="98" name="TextBox 97"/>
          <p:cNvSpPr txBox="1"/>
          <p:nvPr/>
        </p:nvSpPr>
        <p:spPr>
          <a:xfrm>
            <a:off x="3110767" y="2123411"/>
            <a:ext cx="1019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MotivRefuz</a:t>
            </a:r>
            <a:endParaRPr lang="en-US" sz="1400"/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2437736" y="1896035"/>
            <a:ext cx="722323" cy="77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98" idx="1"/>
          </p:cNvCxnSpPr>
          <p:nvPr/>
        </p:nvCxnSpPr>
        <p:spPr>
          <a:xfrm>
            <a:off x="2445334" y="2065130"/>
            <a:ext cx="665433" cy="212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552392" y="3900882"/>
            <a:ext cx="1575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IdAngaja</a:t>
            </a:r>
            <a:r>
              <a:rPr lang="en-US" sz="1400"/>
              <a:t>t</a:t>
            </a:r>
            <a:r>
              <a:rPr lang="ro-RO" sz="1400"/>
              <a:t>Coman</a:t>
            </a:r>
            <a:r>
              <a:rPr lang="en-US" sz="1400"/>
              <a:t>d</a:t>
            </a:r>
            <a:r>
              <a:rPr lang="ro-RO" sz="1400"/>
              <a:t>ă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192157" y="4496642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NrOreLucrate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670520" y="4695088"/>
            <a:ext cx="666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ObsAC</a:t>
            </a:r>
          </a:p>
        </p:txBody>
      </p:sp>
      <p:cxnSp>
        <p:nvCxnSpPr>
          <p:cNvPr id="109" name="Straight Arrow Connector 108"/>
          <p:cNvCxnSpPr>
            <a:endCxn id="107" idx="0"/>
          </p:cNvCxnSpPr>
          <p:nvPr/>
        </p:nvCxnSpPr>
        <p:spPr>
          <a:xfrm rot="10800000" flipV="1">
            <a:off x="5776612" y="4240314"/>
            <a:ext cx="343824" cy="25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16200000" flipH="1">
            <a:off x="6509040" y="4209591"/>
            <a:ext cx="502645" cy="491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902830" y="5008285"/>
            <a:ext cx="981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AtribuţiiAC</a:t>
            </a:r>
          </a:p>
        </p:txBody>
      </p:sp>
      <p:cxnSp>
        <p:nvCxnSpPr>
          <p:cNvPr id="112" name="Straight Arrow Connector 111"/>
          <p:cNvCxnSpPr>
            <a:stCxn id="106" idx="2"/>
            <a:endCxn id="111" idx="0"/>
          </p:cNvCxnSpPr>
          <p:nvPr/>
        </p:nvCxnSpPr>
        <p:spPr>
          <a:xfrm rot="16200000" flipH="1">
            <a:off x="5967236" y="4581755"/>
            <a:ext cx="799626" cy="53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10800000">
            <a:off x="1048871" y="1815353"/>
            <a:ext cx="5082990" cy="2138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6" idx="0"/>
          </p:cNvCxnSpPr>
          <p:nvPr/>
        </p:nvCxnSpPr>
        <p:spPr>
          <a:xfrm rot="16200000" flipV="1">
            <a:off x="5959814" y="3520362"/>
            <a:ext cx="592906" cy="168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87761" y="4893096"/>
            <a:ext cx="1188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IdEchipament</a:t>
            </a:r>
            <a:endParaRPr lang="en-US" sz="1400"/>
          </a:p>
        </p:txBody>
      </p:sp>
      <p:sp>
        <p:nvSpPr>
          <p:cNvPr id="124" name="TextBox 123"/>
          <p:cNvSpPr txBox="1"/>
          <p:nvPr/>
        </p:nvSpPr>
        <p:spPr>
          <a:xfrm>
            <a:off x="0" y="5706847"/>
            <a:ext cx="1344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DenEchipament</a:t>
            </a:r>
            <a:endParaRPr lang="en-US" sz="1400"/>
          </a:p>
        </p:txBody>
      </p:sp>
      <p:sp>
        <p:nvSpPr>
          <p:cNvPr id="125" name="TextBox 124"/>
          <p:cNvSpPr txBox="1"/>
          <p:nvPr/>
        </p:nvSpPr>
        <p:spPr>
          <a:xfrm>
            <a:off x="210710" y="6456094"/>
            <a:ext cx="1477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DataAchiziţionării</a:t>
            </a:r>
            <a:endParaRPr lang="en-US" sz="1400"/>
          </a:p>
        </p:txBody>
      </p:sp>
      <p:sp>
        <p:nvSpPr>
          <p:cNvPr id="126" name="TextBox 125"/>
          <p:cNvSpPr txBox="1"/>
          <p:nvPr/>
        </p:nvSpPr>
        <p:spPr>
          <a:xfrm>
            <a:off x="1337818" y="6240256"/>
            <a:ext cx="1332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ObsEchipament</a:t>
            </a:r>
            <a:endParaRPr lang="en-US" sz="1400"/>
          </a:p>
        </p:txBody>
      </p:sp>
      <p:cxnSp>
        <p:nvCxnSpPr>
          <p:cNvPr id="127" name="Straight Arrow Connector 126"/>
          <p:cNvCxnSpPr/>
          <p:nvPr/>
        </p:nvCxnSpPr>
        <p:spPr>
          <a:xfrm rot="10800000" flipV="1">
            <a:off x="664960" y="5204820"/>
            <a:ext cx="806495" cy="46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30" idx="0"/>
          </p:cNvCxnSpPr>
          <p:nvPr/>
        </p:nvCxnSpPr>
        <p:spPr>
          <a:xfrm rot="16200000" flipH="1">
            <a:off x="1832153" y="5267897"/>
            <a:ext cx="1305867" cy="1178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776079" y="5635031"/>
            <a:ext cx="1267161" cy="371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198384" y="6509882"/>
            <a:ext cx="1751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CategorieEchipament</a:t>
            </a:r>
            <a:endParaRPr lang="en-US" sz="1400"/>
          </a:p>
        </p:txBody>
      </p:sp>
      <p:cxnSp>
        <p:nvCxnSpPr>
          <p:cNvPr id="131" name="Straight Arrow Connector 130"/>
          <p:cNvCxnSpPr/>
          <p:nvPr/>
        </p:nvCxnSpPr>
        <p:spPr>
          <a:xfrm rot="16200000" flipH="1">
            <a:off x="1288747" y="5685935"/>
            <a:ext cx="1028990" cy="158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1068834" y="3442848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0" y="4372745"/>
            <a:ext cx="1561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ObsTranspEchip</a:t>
            </a:r>
            <a:endParaRPr lang="en-US" sz="1400"/>
          </a:p>
        </p:txBody>
      </p:sp>
      <p:cxnSp>
        <p:nvCxnSpPr>
          <p:cNvPr id="139" name="Straight Arrow Connector 138"/>
          <p:cNvCxnSpPr>
            <a:endCxn id="137" idx="0"/>
          </p:cNvCxnSpPr>
          <p:nvPr/>
        </p:nvCxnSpPr>
        <p:spPr>
          <a:xfrm rot="5400000">
            <a:off x="400831" y="2221469"/>
            <a:ext cx="2007146" cy="435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137" idx="4"/>
          </p:cNvCxnSpPr>
          <p:nvPr/>
        </p:nvCxnSpPr>
        <p:spPr>
          <a:xfrm rot="16200000" flipV="1">
            <a:off x="858134" y="3992984"/>
            <a:ext cx="1178874" cy="521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5400000">
            <a:off x="560810" y="3865391"/>
            <a:ext cx="686899" cy="327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837291" y="4220757"/>
            <a:ext cx="725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IdRetur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132463" y="4806550"/>
            <a:ext cx="1190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DataOraRetur</a:t>
            </a:r>
          </a:p>
        </p:txBody>
      </p:sp>
      <p:cxnSp>
        <p:nvCxnSpPr>
          <p:cNvPr id="156" name="Straight Arrow Connector 155"/>
          <p:cNvCxnSpPr/>
          <p:nvPr/>
        </p:nvCxnSpPr>
        <p:spPr>
          <a:xfrm rot="5400000">
            <a:off x="3629480" y="4518626"/>
            <a:ext cx="332509" cy="332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250788" y="5061982"/>
            <a:ext cx="86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ObsRetur</a:t>
            </a:r>
          </a:p>
        </p:txBody>
      </p:sp>
      <p:cxnSp>
        <p:nvCxnSpPr>
          <p:cNvPr id="158" name="Straight Arrow Connector 157"/>
          <p:cNvCxnSpPr>
            <a:endCxn id="157" idx="0"/>
          </p:cNvCxnSpPr>
          <p:nvPr/>
        </p:nvCxnSpPr>
        <p:spPr>
          <a:xfrm rot="16200000" flipH="1">
            <a:off x="4224741" y="4601456"/>
            <a:ext cx="576529" cy="344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4" idx="0"/>
          </p:cNvCxnSpPr>
          <p:nvPr/>
        </p:nvCxnSpPr>
        <p:spPr>
          <a:xfrm rot="5400000" flipH="1" flipV="1">
            <a:off x="3909483" y="1769779"/>
            <a:ext cx="2741579" cy="2160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5400000" flipH="1" flipV="1">
            <a:off x="4202208" y="2333068"/>
            <a:ext cx="2030505" cy="1775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2938789" y="2964053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1" name="TextBox 170"/>
          <p:cNvSpPr txBox="1"/>
          <p:nvPr/>
        </p:nvSpPr>
        <p:spPr>
          <a:xfrm>
            <a:off x="3693052" y="2531309"/>
            <a:ext cx="1581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CantitateReturnată</a:t>
            </a:r>
            <a:endParaRPr lang="en-US" sz="140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3193612" y="2783544"/>
            <a:ext cx="1096003" cy="289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70" idx="2"/>
          </p:cNvCxnSpPr>
          <p:nvPr/>
        </p:nvCxnSpPr>
        <p:spPr>
          <a:xfrm>
            <a:off x="879767" y="2333264"/>
            <a:ext cx="2059022" cy="74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endCxn id="170" idx="1"/>
          </p:cNvCxnSpPr>
          <p:nvPr/>
        </p:nvCxnSpPr>
        <p:spPr>
          <a:xfrm>
            <a:off x="995084" y="1855694"/>
            <a:ext cx="1978197" cy="1140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endCxn id="170" idx="5"/>
          </p:cNvCxnSpPr>
          <p:nvPr/>
        </p:nvCxnSpPr>
        <p:spPr>
          <a:xfrm rot="16200000" flipV="1">
            <a:off x="3032244" y="3260843"/>
            <a:ext cx="1109457" cy="89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>
            <a:off x="2472624" y="4084641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/>
          <p:cNvCxnSpPr/>
          <p:nvPr/>
        </p:nvCxnSpPr>
        <p:spPr>
          <a:xfrm rot="10800000">
            <a:off x="2708151" y="4222371"/>
            <a:ext cx="1128748" cy="12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endCxn id="196" idx="0"/>
          </p:cNvCxnSpPr>
          <p:nvPr/>
        </p:nvCxnSpPr>
        <p:spPr>
          <a:xfrm rot="16200000" flipH="1">
            <a:off x="696192" y="2190445"/>
            <a:ext cx="2143782" cy="1644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3"/>
          </p:cNvCxnSpPr>
          <p:nvPr/>
        </p:nvCxnSpPr>
        <p:spPr>
          <a:xfrm flipV="1">
            <a:off x="1869141" y="4273850"/>
            <a:ext cx="637975" cy="620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2584000" y="5581756"/>
            <a:ext cx="1733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ObsReturEchipament</a:t>
            </a:r>
            <a:endParaRPr lang="en-US" sz="1400"/>
          </a:p>
        </p:txBody>
      </p:sp>
      <p:cxnSp>
        <p:nvCxnSpPr>
          <p:cNvPr id="207" name="Straight Arrow Connector 206"/>
          <p:cNvCxnSpPr/>
          <p:nvPr/>
        </p:nvCxnSpPr>
        <p:spPr>
          <a:xfrm rot="16200000" flipH="1">
            <a:off x="2316981" y="4729284"/>
            <a:ext cx="1176819" cy="458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18000"/>
            <a:duotone>
              <a:schemeClr val="bg2">
                <a:shade val="9000"/>
                <a:satMod val="300000"/>
              </a:schemeClr>
              <a:schemeClr val="bg2">
                <a:tint val="90000"/>
                <a:satMod val="225000"/>
              </a:schemeClr>
            </a:duotone>
            <a:lum/>
          </a:blip>
          <a:srcRect/>
          <a:tile tx="0" ty="0" sx="90000" sy="9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Straight Arrow Connector 165"/>
          <p:cNvCxnSpPr/>
          <p:nvPr/>
        </p:nvCxnSpPr>
        <p:spPr>
          <a:xfrm rot="5400000" flipH="1" flipV="1">
            <a:off x="4518214" y="1532967"/>
            <a:ext cx="2380128" cy="981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200" idx="7"/>
          </p:cNvCxnSpPr>
          <p:nvPr/>
        </p:nvCxnSpPr>
        <p:spPr>
          <a:xfrm rot="10800000" flipV="1">
            <a:off x="4625988" y="779932"/>
            <a:ext cx="1210037" cy="67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9152223" y="4878295"/>
            <a:ext cx="326625" cy="109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9144000" y="4948710"/>
            <a:ext cx="489395" cy="463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2783746" y="4087908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Încasare</a:t>
            </a:r>
            <a:endParaRPr lang="en-US" sz="1400"/>
          </a:p>
        </p:txBody>
      </p:sp>
      <p:sp>
        <p:nvSpPr>
          <p:cNvPr id="229" name="TextBox 228"/>
          <p:cNvSpPr txBox="1"/>
          <p:nvPr/>
        </p:nvSpPr>
        <p:spPr>
          <a:xfrm>
            <a:off x="874059" y="4729291"/>
            <a:ext cx="1396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DataOraÎncasare</a:t>
            </a:r>
            <a:endParaRPr lang="en-US" sz="1400"/>
          </a:p>
        </p:txBody>
      </p:sp>
      <p:sp>
        <p:nvSpPr>
          <p:cNvPr id="233" name="TextBox 232"/>
          <p:cNvSpPr txBox="1"/>
          <p:nvPr/>
        </p:nvSpPr>
        <p:spPr>
          <a:xfrm>
            <a:off x="1459416" y="5456247"/>
            <a:ext cx="10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TipDocÎncas</a:t>
            </a:r>
            <a:endParaRPr lang="en-US" sz="1400"/>
          </a:p>
        </p:txBody>
      </p:sp>
      <p:sp>
        <p:nvSpPr>
          <p:cNvPr id="234" name="TextBox 233"/>
          <p:cNvSpPr txBox="1"/>
          <p:nvPr/>
        </p:nvSpPr>
        <p:spPr>
          <a:xfrm>
            <a:off x="1916208" y="5900406"/>
            <a:ext cx="1379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SerieNrDocÎncas</a:t>
            </a:r>
            <a:endParaRPr lang="en-US" sz="1400"/>
          </a:p>
        </p:txBody>
      </p:sp>
      <p:sp>
        <p:nvSpPr>
          <p:cNvPr id="237" name="TextBox 236"/>
          <p:cNvSpPr txBox="1"/>
          <p:nvPr/>
        </p:nvSpPr>
        <p:spPr>
          <a:xfrm>
            <a:off x="3175749" y="5519408"/>
            <a:ext cx="96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SumăÎncas</a:t>
            </a:r>
            <a:endParaRPr lang="en-US" sz="1400"/>
          </a:p>
        </p:txBody>
      </p:sp>
      <p:cxnSp>
        <p:nvCxnSpPr>
          <p:cNvPr id="239" name="Straight Arrow Connector 238"/>
          <p:cNvCxnSpPr/>
          <p:nvPr/>
        </p:nvCxnSpPr>
        <p:spPr>
          <a:xfrm rot="5400000">
            <a:off x="2292725" y="4982133"/>
            <a:ext cx="1479179" cy="309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rot="10800000" flipV="1">
            <a:off x="1922930" y="4357661"/>
            <a:ext cx="982247" cy="375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endCxn id="233" idx="0"/>
          </p:cNvCxnSpPr>
          <p:nvPr/>
        </p:nvCxnSpPr>
        <p:spPr>
          <a:xfrm rot="10800000" flipV="1">
            <a:off x="1989433" y="4437529"/>
            <a:ext cx="1049602" cy="1018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25" idx="2"/>
            <a:endCxn id="237" idx="0"/>
          </p:cNvCxnSpPr>
          <p:nvPr/>
        </p:nvCxnSpPr>
        <p:spPr>
          <a:xfrm rot="16200000" flipH="1">
            <a:off x="2890804" y="4754138"/>
            <a:ext cx="1123723" cy="406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4211580" y="3219147"/>
            <a:ext cx="1215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Încas</a:t>
            </a:r>
            <a:r>
              <a:rPr lang="en-US" sz="1400"/>
              <a:t>_Avans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1780521" y="3350309"/>
            <a:ext cx="1084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Încas</a:t>
            </a:r>
            <a:r>
              <a:rPr lang="en-US" sz="1400"/>
              <a:t>_Fact</a:t>
            </a:r>
          </a:p>
        </p:txBody>
      </p:sp>
      <p:cxnSp>
        <p:nvCxnSpPr>
          <p:cNvPr id="254" name="Straight Arrow Connector 253"/>
          <p:cNvCxnSpPr>
            <a:stCxn id="238" idx="2"/>
          </p:cNvCxnSpPr>
          <p:nvPr/>
        </p:nvCxnSpPr>
        <p:spPr>
          <a:xfrm rot="10800000" flipV="1">
            <a:off x="833722" y="2920871"/>
            <a:ext cx="503079" cy="158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4424952" y="1420691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Arrow Connector 205"/>
          <p:cNvCxnSpPr>
            <a:endCxn id="200" idx="2"/>
          </p:cNvCxnSpPr>
          <p:nvPr/>
        </p:nvCxnSpPr>
        <p:spPr>
          <a:xfrm>
            <a:off x="2998694" y="1465729"/>
            <a:ext cx="1426258" cy="65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200" idx="5"/>
            <a:endCxn id="214" idx="0"/>
          </p:cNvCxnSpPr>
          <p:nvPr/>
        </p:nvCxnSpPr>
        <p:spPr>
          <a:xfrm rot="16200000" flipH="1">
            <a:off x="4592566" y="1643320"/>
            <a:ext cx="290620" cy="223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3944191" y="1900520"/>
            <a:ext cx="1811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/>
              <a:t>SumăFacturatăCmd</a:t>
            </a:r>
            <a:endParaRPr lang="en-US" sz="1400"/>
          </a:p>
        </p:txBody>
      </p:sp>
      <p:sp>
        <p:nvSpPr>
          <p:cNvPr id="238" name="Oval 237"/>
          <p:cNvSpPr/>
          <p:nvPr/>
        </p:nvSpPr>
        <p:spPr>
          <a:xfrm>
            <a:off x="1336800" y="2810035"/>
            <a:ext cx="235527" cy="221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4" name="Straight Arrow Connector 243"/>
          <p:cNvCxnSpPr>
            <a:stCxn id="250" idx="0"/>
            <a:endCxn id="238" idx="5"/>
          </p:cNvCxnSpPr>
          <p:nvPr/>
        </p:nvCxnSpPr>
        <p:spPr>
          <a:xfrm rot="16200000" flipV="1">
            <a:off x="1754666" y="2782414"/>
            <a:ext cx="351065" cy="784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161364" y="2913151"/>
            <a:ext cx="658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Tranşă</a:t>
            </a:r>
            <a:endParaRPr lang="en-US" sz="1400"/>
          </a:p>
        </p:txBody>
      </p:sp>
      <p:cxnSp>
        <p:nvCxnSpPr>
          <p:cNvPr id="253" name="Straight Arrow Connector 252"/>
          <p:cNvCxnSpPr>
            <a:endCxn id="238" idx="7"/>
          </p:cNvCxnSpPr>
          <p:nvPr/>
        </p:nvCxnSpPr>
        <p:spPr>
          <a:xfrm rot="5400000">
            <a:off x="1277323" y="1820374"/>
            <a:ext cx="1282636" cy="76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044544" y="1284232"/>
            <a:ext cx="863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Id</a:t>
            </a:r>
            <a:r>
              <a:rPr lang="ro-RO" sz="1400"/>
              <a:t>Factură</a:t>
            </a:r>
            <a:endParaRPr lang="en-US" sz="1400"/>
          </a:p>
        </p:txBody>
      </p:sp>
      <p:sp>
        <p:nvSpPr>
          <p:cNvPr id="61" name="TextBox 60"/>
          <p:cNvSpPr txBox="1"/>
          <p:nvPr/>
        </p:nvSpPr>
        <p:spPr>
          <a:xfrm>
            <a:off x="1608834" y="289465"/>
            <a:ext cx="1089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Dat</a:t>
            </a:r>
            <a:r>
              <a:rPr lang="ro-RO" sz="1400"/>
              <a:t>ăOrăFact</a:t>
            </a:r>
            <a:endParaRPr lang="en-US" sz="1400"/>
          </a:p>
        </p:txBody>
      </p:sp>
      <p:sp>
        <p:nvSpPr>
          <p:cNvPr id="62" name="TextBox 61"/>
          <p:cNvSpPr txBox="1"/>
          <p:nvPr/>
        </p:nvSpPr>
        <p:spPr>
          <a:xfrm>
            <a:off x="523026" y="425201"/>
            <a:ext cx="902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NrFactură</a:t>
            </a:r>
            <a:endParaRPr lang="en-US" sz="1400"/>
          </a:p>
        </p:txBody>
      </p:sp>
      <p:cxnSp>
        <p:nvCxnSpPr>
          <p:cNvPr id="63" name="Straight Arrow Connector 62"/>
          <p:cNvCxnSpPr/>
          <p:nvPr/>
        </p:nvCxnSpPr>
        <p:spPr>
          <a:xfrm rot="5400000" flipH="1" flipV="1">
            <a:off x="2560150" y="689496"/>
            <a:ext cx="738075" cy="488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04975" y="257953"/>
            <a:ext cx="945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ValFactură</a:t>
            </a:r>
            <a:endParaRPr lang="en-US" sz="1400"/>
          </a:p>
        </p:txBody>
      </p:sp>
      <p:sp>
        <p:nvSpPr>
          <p:cNvPr id="65" name="TextBox 64"/>
          <p:cNvSpPr txBox="1"/>
          <p:nvPr/>
        </p:nvSpPr>
        <p:spPr>
          <a:xfrm>
            <a:off x="2431878" y="2825388"/>
            <a:ext cx="1364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DiscountFactură</a:t>
            </a:r>
            <a:endParaRPr 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3399653" y="712814"/>
            <a:ext cx="101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TVAFactură</a:t>
            </a:r>
            <a:endParaRPr lang="en-US" sz="1400"/>
          </a:p>
        </p:txBody>
      </p:sp>
      <p:cxnSp>
        <p:nvCxnSpPr>
          <p:cNvPr id="67" name="Straight Arrow Connector 66"/>
          <p:cNvCxnSpPr>
            <a:stCxn id="60" idx="0"/>
          </p:cNvCxnSpPr>
          <p:nvPr/>
        </p:nvCxnSpPr>
        <p:spPr>
          <a:xfrm rot="16200000" flipV="1">
            <a:off x="2001347" y="809089"/>
            <a:ext cx="732903" cy="217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0" idx="2"/>
            <a:endCxn id="65" idx="0"/>
          </p:cNvCxnSpPr>
          <p:nvPr/>
        </p:nvCxnSpPr>
        <p:spPr>
          <a:xfrm rot="16200000" flipH="1">
            <a:off x="2178518" y="1889981"/>
            <a:ext cx="1233379" cy="637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021484" y="2382180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/>
              <a:t>CheltAdiţionaleFact</a:t>
            </a:r>
            <a:endParaRPr lang="en-US" sz="1400"/>
          </a:p>
        </p:txBody>
      </p:sp>
      <p:cxnSp>
        <p:nvCxnSpPr>
          <p:cNvPr id="70" name="Straight Arrow Connector 69"/>
          <p:cNvCxnSpPr>
            <a:endCxn id="69" idx="0"/>
          </p:cNvCxnSpPr>
          <p:nvPr/>
        </p:nvCxnSpPr>
        <p:spPr>
          <a:xfrm>
            <a:off x="2719909" y="1585809"/>
            <a:ext cx="1110451" cy="796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6414" y="1879928"/>
            <a:ext cx="1489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DiscountFinanciar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rot="10800000" flipV="1">
            <a:off x="1048871" y="1506071"/>
            <a:ext cx="1048870" cy="389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1147483" y="744077"/>
            <a:ext cx="1125071" cy="560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544264" y="459647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/>
              <a:t>Id</a:t>
            </a:r>
            <a:r>
              <a:rPr lang="ro-RO" sz="1400" b="1" i="1"/>
              <a:t>Comandă</a:t>
            </a:r>
            <a:endParaRPr lang="en-US" sz="1400" b="1" i="1"/>
          </a:p>
        </p:txBody>
      </p:sp>
      <p:cxnSp>
        <p:nvCxnSpPr>
          <p:cNvPr id="91" name="Straight Arrow Connector 90"/>
          <p:cNvCxnSpPr>
            <a:endCxn id="66" idx="1"/>
          </p:cNvCxnSpPr>
          <p:nvPr/>
        </p:nvCxnSpPr>
        <p:spPr>
          <a:xfrm flipV="1">
            <a:off x="2944906" y="866703"/>
            <a:ext cx="454747" cy="424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108"/>
          <p:cNvSpPr/>
          <p:nvPr/>
        </p:nvSpPr>
        <p:spPr>
          <a:xfrm rot="2707591">
            <a:off x="3770795" y="3314442"/>
            <a:ext cx="335015" cy="948966"/>
          </a:xfrm>
          <a:custGeom>
            <a:avLst/>
            <a:gdLst>
              <a:gd name="connsiteX0" fmla="*/ 0 w 290946"/>
              <a:gd name="connsiteY0" fmla="*/ 835890 h 835890"/>
              <a:gd name="connsiteX1" fmla="*/ 124691 w 290946"/>
              <a:gd name="connsiteY1" fmla="*/ 115454 h 835890"/>
              <a:gd name="connsiteX2" fmla="*/ 263237 w 290946"/>
              <a:gd name="connsiteY2" fmla="*/ 143163 h 835890"/>
              <a:gd name="connsiteX3" fmla="*/ 290946 w 290946"/>
              <a:gd name="connsiteY3" fmla="*/ 808181 h 83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946" h="835890">
                <a:moveTo>
                  <a:pt x="0" y="835890"/>
                </a:moveTo>
                <a:cubicBezTo>
                  <a:pt x="40409" y="533399"/>
                  <a:pt x="80818" y="230908"/>
                  <a:pt x="124691" y="115454"/>
                </a:cubicBezTo>
                <a:cubicBezTo>
                  <a:pt x="168564" y="0"/>
                  <a:pt x="235528" y="27709"/>
                  <a:pt x="263237" y="143163"/>
                </a:cubicBezTo>
                <a:cubicBezTo>
                  <a:pt x="290946" y="258618"/>
                  <a:pt x="290946" y="533399"/>
                  <a:pt x="290946" y="8081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 rot="19069310">
            <a:off x="2532457" y="3582955"/>
            <a:ext cx="276219" cy="682240"/>
          </a:xfrm>
          <a:custGeom>
            <a:avLst/>
            <a:gdLst>
              <a:gd name="connsiteX0" fmla="*/ 0 w 290946"/>
              <a:gd name="connsiteY0" fmla="*/ 835890 h 835890"/>
              <a:gd name="connsiteX1" fmla="*/ 124691 w 290946"/>
              <a:gd name="connsiteY1" fmla="*/ 115454 h 835890"/>
              <a:gd name="connsiteX2" fmla="*/ 263237 w 290946"/>
              <a:gd name="connsiteY2" fmla="*/ 143163 h 835890"/>
              <a:gd name="connsiteX3" fmla="*/ 290946 w 290946"/>
              <a:gd name="connsiteY3" fmla="*/ 808181 h 83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946" h="835890">
                <a:moveTo>
                  <a:pt x="0" y="835890"/>
                </a:moveTo>
                <a:cubicBezTo>
                  <a:pt x="40409" y="533399"/>
                  <a:pt x="80818" y="230908"/>
                  <a:pt x="124691" y="115454"/>
                </a:cubicBezTo>
                <a:cubicBezTo>
                  <a:pt x="168564" y="0"/>
                  <a:pt x="235528" y="27709"/>
                  <a:pt x="263237" y="143163"/>
                </a:cubicBezTo>
                <a:cubicBezTo>
                  <a:pt x="290946" y="258618"/>
                  <a:pt x="290946" y="533399"/>
                  <a:pt x="290946" y="8081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583" y="44968"/>
            <a:ext cx="7826105" cy="1143000"/>
          </a:xfrm>
        </p:spPr>
        <p:txBody>
          <a:bodyPr/>
          <a:lstStyle/>
          <a:p>
            <a:pPr algn="ctr"/>
            <a:r>
              <a:rPr lang="en-US" b="1"/>
              <a:t>De parcurs, </a:t>
            </a:r>
            <a:r>
              <a:rPr lang="ro-RO" b="1"/>
              <a:t>în prealabil</a:t>
            </a:r>
            <a:r>
              <a:rPr lang="en-US" b="1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1" y="1153931"/>
            <a:ext cx="8474299" cy="5501419"/>
          </a:xfrm>
        </p:spPr>
        <p:txBody>
          <a:bodyPr>
            <a:normAutofit lnSpcReduction="10000"/>
          </a:bodyPr>
          <a:lstStyle/>
          <a:p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Prezentări (PPT)</a:t>
            </a:r>
          </a:p>
          <a:p>
            <a:pPr lvl="1"/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03b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–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Dependen</a:t>
            </a:r>
            <a:r>
              <a:rPr lang="ro-RO" dirty="0" err="1">
                <a:latin typeface="Avenir Book" charset="0"/>
                <a:ea typeface="Avenir Book" charset="0"/>
                <a:cs typeface="Avenir Book" charset="0"/>
              </a:rPr>
              <a:t>ţe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 între atribute</a:t>
            </a:r>
          </a:p>
          <a:p>
            <a:pPr lvl="1"/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03c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–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Forme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normale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.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Descompunere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versus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sintez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ă. Caz practic nr. 1</a:t>
            </a:r>
          </a:p>
          <a:p>
            <a:pPr lvl="1"/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03d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– [... ]Caz 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practic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nr. 3</a:t>
            </a:r>
          </a:p>
          <a:p>
            <a:pPr lvl="1"/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03d –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Metodologie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de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normalizare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prin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sintez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ă</a:t>
            </a:r>
          </a:p>
          <a:p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Suport de curs (cap. 3)</a:t>
            </a:r>
          </a:p>
          <a:p>
            <a:r>
              <a:rPr lang="ro-RO" dirty="0" err="1">
                <a:latin typeface="Avenir Book" charset="0"/>
                <a:ea typeface="Avenir Book" charset="0"/>
                <a:cs typeface="Avenir Book" charset="0"/>
              </a:rPr>
              <a:t>Tutorialele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 video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corespunzătoare prezentărilor de mai sus</a:t>
            </a:r>
          </a:p>
          <a:p>
            <a:r>
              <a:rPr lang="ro-RO" dirty="0" err="1">
                <a:latin typeface="Avenir Book" charset="0"/>
                <a:ea typeface="Avenir Book" charset="0"/>
                <a:cs typeface="Avenir Book" charset="0"/>
              </a:rPr>
              <a:t>Tutorialul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 video </a:t>
            </a:r>
            <a:r>
              <a:rPr lang="ro-RO" i="1" dirty="0">
                <a:latin typeface="Avenir Book" charset="0"/>
                <a:ea typeface="Avenir Book" charset="0"/>
                <a:cs typeface="Avenir Book" charset="0"/>
              </a:rPr>
              <a:t>08_Catering</a:t>
            </a:r>
          </a:p>
          <a:p>
            <a:pPr marL="82296" indent="0">
              <a:buNone/>
            </a:pPr>
            <a:r>
              <a:rPr lang="ro-RO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http://1drv.ms/1teglwp</a:t>
            </a:r>
            <a:endParaRPr lang="ro-RO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buNone/>
            </a:pPr>
            <a:endParaRPr lang="ro-RO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10" y="132969"/>
            <a:ext cx="8113690" cy="1143000"/>
          </a:xfrm>
        </p:spPr>
        <p:txBody>
          <a:bodyPr/>
          <a:lstStyle/>
          <a:p>
            <a:pPr algn="ctr"/>
            <a:r>
              <a:rPr lang="en-US" b="1"/>
              <a:t>Catering – specifica</a:t>
            </a:r>
            <a:r>
              <a:rPr lang="ro-RO" b="1"/>
              <a:t>ţii (1)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626" y="1545466"/>
            <a:ext cx="8519373" cy="538980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Firma (noastră) organizeză evenimente şi livrează la domiciliu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/sediu produse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şi preparate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Pentru 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produsele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preparate, interese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a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ză şi reţeta (consumul din fiecare ingredient într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-o unitate de preparat)</a:t>
            </a:r>
          </a:p>
          <a:p>
            <a:pPr>
              <a:lnSpc>
                <a:spcPct val="110000"/>
              </a:lnSpc>
            </a:pPr>
            <a:r>
              <a:rPr lang="en-US">
                <a:latin typeface="Avenir Book" charset="0"/>
                <a:ea typeface="Avenir Book" charset="0"/>
                <a:cs typeface="Avenir Book" charset="0"/>
              </a:rPr>
              <a:t>Fiecare produs face parte dintr-o clas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ă de genul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băuturi spirtoase, vinuri, bere, 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antreuri, supe/ciorbe, gust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ări calde etc.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Dintre produse, numai o parte apar în catalog (sunt comercializabile ca atare)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Un produs poate fi vândut ca atare, sau intra în prepararea unui alt produs (ex. Vodca poate fi servită ca atare, dar poate fi folosită şi la coctailuri)</a:t>
            </a:r>
          </a:p>
          <a:p>
            <a:pPr>
              <a:buNone/>
            </a:pPr>
            <a:endParaRPr lang="ro-RO">
              <a:latin typeface="Avenir Book" charset="0"/>
              <a:ea typeface="Avenir Book" charset="0"/>
              <a:cs typeface="Avenir Book" charset="0"/>
            </a:endParaRPr>
          </a:p>
          <a:p>
            <a:endParaRPr lang="en-US">
              <a:latin typeface="Avenir Book" charset="0"/>
              <a:ea typeface="Avenir Book" charset="0"/>
              <a:cs typeface="Avenir Book" charset="0"/>
            </a:endParaRPr>
          </a:p>
          <a:p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704" y="68574"/>
            <a:ext cx="7838984" cy="1143000"/>
          </a:xfrm>
        </p:spPr>
        <p:txBody>
          <a:bodyPr/>
          <a:lstStyle/>
          <a:p>
            <a:pPr algn="ctr"/>
            <a:r>
              <a:rPr lang="en-US" b="1"/>
              <a:t>Catering – specifica</a:t>
            </a:r>
            <a:r>
              <a:rPr lang="ro-RO" b="1"/>
              <a:t>ţii (2)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2" y="1622738"/>
            <a:ext cx="8029977" cy="50098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Pentru fiecare produs ne interesează o cantitate standard (ex. pizza, băuturi) şi un preţ unitar standard de comercializare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Clienţii pot fi persoane fizice (PF) sau firme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/organiza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ţ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ii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 (PJ)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Pentru clienţii PF interesează CNP, ocupaţia şi funcţia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Pentru clienţii PJ interesează codul fiscal, profilul firmei, numărul angajaţilor şi persoana de contact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Livrarea se face pe bază de comandă şi, în unele cazuri, comenzile au la bază un contract</a:t>
            </a:r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430" y="132969"/>
            <a:ext cx="7669369" cy="1143000"/>
          </a:xfrm>
        </p:spPr>
        <p:txBody>
          <a:bodyPr/>
          <a:lstStyle/>
          <a:p>
            <a:pPr algn="ctr"/>
            <a:r>
              <a:rPr lang="en-US" b="1"/>
              <a:t>Catering – specifica</a:t>
            </a:r>
            <a:r>
              <a:rPr lang="ro-RO" b="1"/>
              <a:t>ţii (3)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3" y="1403798"/>
            <a:ext cx="8461420" cy="545420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Pentru comenzi, informaţiile preluate sunt, printre altele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: momentul prelu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ării, modul de preluare (telefon, e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-email, web), data, ora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şi adresa de livrare, modul de livrare dorit de client (livrare la domiciliu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/sediu, livrare de la sediul firmei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)</a:t>
            </a:r>
            <a:endParaRPr lang="en-US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</a:pPr>
            <a:r>
              <a:rPr lang="en-US">
                <a:latin typeface="Avenir Book" charset="0"/>
                <a:ea typeface="Avenir Book" charset="0"/>
                <a:cs typeface="Avenir Book" charset="0"/>
              </a:rPr>
              <a:t>Pentru comenzile mai mari de 1000 lei, este necesar ca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în termen de 24 ore să se achite un avans de minimum 10% din valoarea comenzii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;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în caz contrar, comanda va fi anulată automat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 (despre modul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în care pot fi automatizate anumite operaţiuni tranzacţii veţi studia la Master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63" y="171607"/>
            <a:ext cx="7862938" cy="1143000"/>
          </a:xfrm>
        </p:spPr>
        <p:txBody>
          <a:bodyPr/>
          <a:lstStyle/>
          <a:p>
            <a:pPr algn="ctr"/>
            <a:r>
              <a:rPr lang="en-US" b="1"/>
              <a:t>Catering – specifica</a:t>
            </a:r>
            <a:r>
              <a:rPr lang="ro-RO" b="1"/>
              <a:t>ţii (4)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0" y="1403797"/>
            <a:ext cx="8474300" cy="547352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O comandă poate fi anulată ulterior. Dacă anularea are loc la mai mult de 12 ore de momentul livrării, nu se percep penalităţi. Dacă anularea se face la mai puţin de 6 ore, penalităţile sunt de 25% din valoarea comenzii, iar la mai puţin de 12 ore, procentul de penalităţi este de 10%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În unele cazuri, comanda se face pe bază de contract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; astfel, se poate contracta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, pentru o anumită perioadă,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 livrarea zilnic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ă a mesei de prânz la o companie client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; zilnic,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însă, se primeşte o comandă, cu ceea ce au ales (felurile de mâncare) angajaţii clientului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793" y="248880"/>
            <a:ext cx="7881871" cy="1143000"/>
          </a:xfrm>
        </p:spPr>
        <p:txBody>
          <a:bodyPr/>
          <a:lstStyle/>
          <a:p>
            <a:pPr algn="ctr"/>
            <a:r>
              <a:rPr lang="en-US" b="1"/>
              <a:t>Catering – specifica</a:t>
            </a:r>
            <a:r>
              <a:rPr lang="ro-RO" b="1"/>
              <a:t>ţii (</a:t>
            </a:r>
            <a:r>
              <a:rPr lang="en-US" b="1"/>
              <a:t>5</a:t>
            </a:r>
            <a:r>
              <a:rPr lang="ro-RO" b="1"/>
              <a:t>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6" y="1573305"/>
            <a:ext cx="8538694" cy="549984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La livrare se înregistrează mijlocul de transport şi şoferul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; cu un transport pot fi onorate mai multe comenzi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La livrare, clientul poate refuza cantităţi din unul sau mai multe produse, datorită calităţii necorespunzătoare sau altor motive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La comenzi de genul organizării de seri festive, banchete etc., se evidenţiază şi personalul detaşat (atribuţii, număr de ore lucrate)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Tot la seri festive, bachete etc. pot fi deplasate o serie de echipamente proprii (frigidere, expresoare etc)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Echipamentul poate fi transportat simultan cu livrările pentru onorarea comenzilor, sau separat</a:t>
            </a:r>
          </a:p>
          <a:p>
            <a:pPr>
              <a:lnSpc>
                <a:spcPct val="110000"/>
              </a:lnSpc>
            </a:pPr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673" y="0"/>
            <a:ext cx="7942015" cy="1275969"/>
          </a:xfrm>
        </p:spPr>
        <p:txBody>
          <a:bodyPr/>
          <a:lstStyle/>
          <a:p>
            <a:pPr algn="ctr"/>
            <a:r>
              <a:rPr lang="en-US" b="1"/>
              <a:t>Catering – specifica</a:t>
            </a:r>
            <a:r>
              <a:rPr lang="ro-RO" b="1"/>
              <a:t>ţii (6)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1" y="1317810"/>
            <a:ext cx="8552329" cy="58763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Se evidenţiază şi aducerea înapoi (returnarea) echipamentelor şi produselor (neconsumate şi re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-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con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sumabile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)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 de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 la fiecare eveniment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O factură conţine datele uneia sau mai multor comenzi, parţial sau integral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 lângă contravaloarea comenzilor, o factură poate conţine şi o serie de cheltuieli adiţionale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Pentru facturile ce depăşesc 2500 lei se poate acorda un discount de 2%, celor de peste 3000 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-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3% iar celor de peste 5000 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-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 5%</a:t>
            </a:r>
          </a:p>
          <a:p>
            <a:pPr>
              <a:lnSpc>
                <a:spcPct val="110000"/>
              </a:lnSpc>
            </a:pPr>
            <a:r>
              <a:rPr lang="ro-RO">
                <a:latin typeface="Avenir Book" charset="0"/>
                <a:ea typeface="Avenir Book" charset="0"/>
                <a:cs typeface="Avenir Book" charset="0"/>
              </a:rPr>
              <a:t>Orice factură poate fi încasată în una sau mai multe tranşe</a:t>
            </a:r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552" y="94332"/>
            <a:ext cx="8139448" cy="1143000"/>
          </a:xfrm>
        </p:spPr>
        <p:txBody>
          <a:bodyPr/>
          <a:lstStyle/>
          <a:p>
            <a:pPr algn="ctr"/>
            <a:r>
              <a:rPr lang="en-US" b="1"/>
              <a:t>Catering – specifica</a:t>
            </a:r>
            <a:r>
              <a:rPr lang="ro-RO" b="1"/>
              <a:t>ţii (7)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626" y="1465824"/>
            <a:ext cx="8519373" cy="51337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latin typeface="Avenir Book" charset="0"/>
                <a:ea typeface="Avenir Book" charset="0"/>
                <a:cs typeface="Avenir Book" charset="0"/>
              </a:rPr>
              <a:t>Pentru </a:t>
            </a:r>
            <a:r>
              <a:rPr lang="ro-RO">
                <a:latin typeface="Avenir Book" charset="0"/>
                <a:ea typeface="Avenir Book" charset="0"/>
                <a:cs typeface="Avenir Book" charset="0"/>
              </a:rPr>
              <a:t>tranşele încasate în mai puţin de 10 zile se acordă un discount financiar, astfel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:</a:t>
            </a:r>
          </a:p>
          <a:p>
            <a:pPr lvl="1"/>
            <a:r>
              <a:rPr lang="en-US"/>
              <a:t>Cel mult zece zile – 1%</a:t>
            </a:r>
          </a:p>
          <a:p>
            <a:pPr lvl="1"/>
            <a:r>
              <a:rPr lang="en-US"/>
              <a:t>Cel mult </a:t>
            </a:r>
            <a:r>
              <a:rPr lang="ro-RO"/>
              <a:t>şapte zile </a:t>
            </a:r>
            <a:r>
              <a:rPr lang="en-US"/>
              <a:t>– 2%</a:t>
            </a:r>
          </a:p>
          <a:p>
            <a:pPr lvl="1"/>
            <a:r>
              <a:rPr lang="en-US"/>
              <a:t>Cel mult cinci</a:t>
            </a:r>
            <a:r>
              <a:rPr lang="ro-RO"/>
              <a:t> zile </a:t>
            </a:r>
            <a:r>
              <a:rPr lang="en-US"/>
              <a:t>– 3%</a:t>
            </a:r>
          </a:p>
          <a:p>
            <a:pPr lvl="1"/>
            <a:r>
              <a:rPr lang="en-US"/>
              <a:t>Cel mult trei</a:t>
            </a:r>
            <a:r>
              <a:rPr lang="ro-RO"/>
              <a:t> zile </a:t>
            </a:r>
            <a:r>
              <a:rPr lang="en-US"/>
              <a:t>– 4%</a:t>
            </a:r>
          </a:p>
          <a:p>
            <a:pPr lvl="1"/>
            <a:r>
              <a:rPr lang="en-US"/>
              <a:t>Cel mult 24 ore – 5%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1027</TotalTime>
  <Words>991</Words>
  <Application>Microsoft Macintosh PowerPoint</Application>
  <PresentationFormat>On-screen Show (4:3)</PresentationFormat>
  <Paragraphs>176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American Typewriter</vt:lpstr>
      <vt:lpstr>Avenir Book</vt:lpstr>
      <vt:lpstr>Calibri</vt:lpstr>
      <vt:lpstr>Gabriola</vt:lpstr>
      <vt:lpstr>Gill Sans MT</vt:lpstr>
      <vt:lpstr>Segoe UI Semibold</vt:lpstr>
      <vt:lpstr>Verdana</vt:lpstr>
      <vt:lpstr>Wingdings 2</vt:lpstr>
      <vt:lpstr>Solstice</vt:lpstr>
      <vt:lpstr>Normalizare prin sinteză  Caz practic nr. 3  Catering</vt:lpstr>
      <vt:lpstr>De parcurs, în prealabil:</vt:lpstr>
      <vt:lpstr>Catering – specificaţii (1)</vt:lpstr>
      <vt:lpstr>Catering – specificaţii (2)</vt:lpstr>
      <vt:lpstr>Catering – specificaţii (3)</vt:lpstr>
      <vt:lpstr>Catering – specificaţii (4)</vt:lpstr>
      <vt:lpstr>Catering – specificaţii (5)</vt:lpstr>
      <vt:lpstr>Catering – specificaţii (6)</vt:lpstr>
      <vt:lpstr>Catering – specificaţii (7)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Marin</dc:creator>
  <cp:lastModifiedBy>Marin Fotache</cp:lastModifiedBy>
  <cp:revision>141</cp:revision>
  <dcterms:created xsi:type="dcterms:W3CDTF">2010-10-20T15:12:18Z</dcterms:created>
  <dcterms:modified xsi:type="dcterms:W3CDTF">2020-02-26T08:35:35Z</dcterms:modified>
</cp:coreProperties>
</file>