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335" r:id="rId3"/>
    <p:sldId id="337" r:id="rId4"/>
    <p:sldId id="336" r:id="rId5"/>
    <p:sldId id="338" r:id="rId6"/>
    <p:sldId id="317" r:id="rId7"/>
    <p:sldId id="339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 autoAdjust="0"/>
    <p:restoredTop sz="90921"/>
  </p:normalViewPr>
  <p:slideViewPr>
    <p:cSldViewPr snapToGrid="0">
      <p:cViewPr varScale="1">
        <p:scale>
          <a:sx n="116" d="100"/>
          <a:sy n="116" d="100"/>
        </p:scale>
        <p:origin x="1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196344-A84D-4839-B4E1-CCC92BD2B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FD571E-9500-495D-B140-1A954A698C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F45C50-3D79-4A57-A6D0-EF421C38FA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CD1EA9-73D3-4036-8FC2-1089C0BFC9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11BBF63-D4BF-4AD0-A1E0-11D8B947E7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4BE9C7-B60C-48B2-85FB-46C895DAAF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FBA39A3-C4EA-4794-A88E-941AA22AD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5BBBB0-D67D-40B5-B87E-0B001AE544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89C695-111F-4EE2-96D8-7FF5D3882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BF4CB38-643D-4BBB-9DF1-D792A1A17D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D0E6BD-1E19-43AE-80F6-8FDB642A42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CFAE510A-664B-47F9-89BE-63C313530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9552" y="2543173"/>
            <a:ext cx="8014448" cy="236500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72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Normalizare</a:t>
            </a:r>
            <a:r>
              <a:rPr lang="en-US" sz="720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72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prin</a:t>
            </a:r>
            <a:r>
              <a:rPr lang="en-US" sz="720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72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sinte</a:t>
            </a:r>
            <a:r>
              <a:rPr lang="ro-RO" sz="7200" dirty="0" smtClean="0">
                <a:latin typeface="American Typewriter" charset="0"/>
                <a:ea typeface="American Typewriter" charset="0"/>
                <a:cs typeface="American Typewriter" charset="0"/>
              </a:rPr>
              <a:t>ză</a:t>
            </a:r>
            <a:r>
              <a:rPr lang="en-US" sz="7200" dirty="0" smtClean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720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4800" dirty="0" smtClean="0">
              <a:solidFill>
                <a:schemeClr val="tx2">
                  <a:shade val="30000"/>
                  <a:satMod val="1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446" y="296117"/>
            <a:ext cx="5508303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 smtClean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800" b="1" dirty="0" smtClean="0">
                <a:latin typeface="Segoe UI Semibold" pitchFamily="34" charset="0"/>
              </a:rPr>
              <a:t>Facultatea de Economie și Administrarea Afacerilor</a:t>
            </a:r>
          </a:p>
          <a:p>
            <a:pPr>
              <a:buNone/>
            </a:pPr>
            <a:r>
              <a:rPr lang="ro-RO" sz="1800" b="1" dirty="0" smtClean="0">
                <a:latin typeface="Segoe UI Semibold" pitchFamily="34" charset="0"/>
              </a:rPr>
              <a:t>Catedra de Informatică Economică</a:t>
            </a:r>
            <a:endParaRPr lang="en-US" sz="1800" b="1" dirty="0">
              <a:latin typeface="Segoe UI Semibold" pitchFamily="34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726236"/>
            <a:ext cx="8100392" cy="1842540"/>
          </a:xfrm>
        </p:spPr>
        <p:txBody>
          <a:bodyPr rtlCol="0">
            <a:noAutofit/>
          </a:bodyPr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o-RO" sz="4800" b="1" dirty="0" smtClean="0">
                <a:latin typeface="Gabriola" pitchFamily="82" charset="0"/>
                <a:cs typeface="Vani" pitchFamily="34" charset="0"/>
              </a:rPr>
              <a:t>Caz practic nr. </a:t>
            </a:r>
            <a:r>
              <a:rPr lang="en-US" sz="4800" b="1" dirty="0" smtClean="0">
                <a:latin typeface="Gabriola" pitchFamily="82" charset="0"/>
                <a:cs typeface="Vani" pitchFamily="34" charset="0"/>
              </a:rPr>
              <a:t>4</a:t>
            </a:r>
            <a:r>
              <a:rPr lang="ro-RO" sz="4800" b="1" dirty="0" smtClean="0">
                <a:latin typeface="Gabriola" pitchFamily="82" charset="0"/>
                <a:cs typeface="Vani" pitchFamily="34" charset="0"/>
              </a:rPr>
              <a:t> </a:t>
            </a:r>
            <a:r>
              <a:rPr lang="en-US" sz="4800" b="1" dirty="0" smtClean="0">
                <a:latin typeface="Gabriola" pitchFamily="82" charset="0"/>
                <a:cs typeface="Vani" pitchFamily="34" charset="0"/>
              </a:rPr>
              <a:t/>
            </a:r>
            <a:br>
              <a:rPr lang="en-US" sz="4800" b="1" dirty="0" smtClean="0">
                <a:latin typeface="Gabriola" pitchFamily="82" charset="0"/>
                <a:cs typeface="Vani" pitchFamily="34" charset="0"/>
              </a:rPr>
            </a:br>
            <a:r>
              <a:rPr lang="en-US" sz="4800" b="1" dirty="0" smtClean="0">
                <a:latin typeface="Gabriola" pitchFamily="82" charset="0"/>
                <a:cs typeface="Vani" pitchFamily="34" charset="0"/>
              </a:rPr>
              <a:t>(</a:t>
            </a:r>
            <a:r>
              <a:rPr lang="en-US" sz="4800" b="1" dirty="0" err="1" smtClean="0">
                <a:latin typeface="Gabriola" pitchFamily="82" charset="0"/>
                <a:cs typeface="Vani" pitchFamily="34" charset="0"/>
              </a:rPr>
              <a:t>Caz</a:t>
            </a:r>
            <a:r>
              <a:rPr lang="en-US" sz="4800" b="1" dirty="0" smtClean="0">
                <a:latin typeface="Gabriola" pitchFamily="82" charset="0"/>
                <a:cs typeface="Vani" pitchFamily="34" charset="0"/>
              </a:rPr>
              <a:t> 2 </a:t>
            </a:r>
            <a:r>
              <a:rPr lang="ro-RO" sz="4800" b="1" dirty="0" smtClean="0">
                <a:latin typeface="Gabriola" pitchFamily="82" charset="0"/>
                <a:cs typeface="Vani" pitchFamily="34" charset="0"/>
              </a:rPr>
              <a:t>r</a:t>
            </a:r>
            <a:r>
              <a:rPr lang="en-US" sz="4800" b="1" dirty="0" err="1" smtClean="0">
                <a:latin typeface="Gabriola" pitchFamily="82" charset="0"/>
                <a:cs typeface="Vani" pitchFamily="34" charset="0"/>
              </a:rPr>
              <a:t>eloaded</a:t>
            </a:r>
            <a:r>
              <a:rPr lang="en-US" sz="4800" b="1" dirty="0" smtClean="0">
                <a:latin typeface="Gabriola" pitchFamily="82" charset="0"/>
                <a:cs typeface="Vani" pitchFamily="34" charset="0"/>
              </a:rPr>
              <a:t>) </a:t>
            </a:r>
            <a:r>
              <a:rPr lang="ro-RO" sz="4800" b="1" dirty="0" smtClean="0">
                <a:latin typeface="Gabriola" pitchFamily="82" charset="0"/>
                <a:cs typeface="Vani" pitchFamily="34" charset="0"/>
              </a:rPr>
              <a:t>Şcolaritate</a:t>
            </a:r>
            <a:endParaRPr lang="en-US" sz="4800" b="1" dirty="0" smtClean="0">
              <a:latin typeface="Gabriola" pitchFamily="82" charset="0"/>
              <a:cs typeface="Vani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85748" y="146049"/>
            <a:ext cx="8786812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b="1" dirty="0" smtClean="0"/>
              <a:t>BD </a:t>
            </a:r>
            <a:r>
              <a:rPr lang="ro-RO" sz="4000" b="1" dirty="0" smtClean="0"/>
              <a:t>ŞCOLARITATE </a:t>
            </a:r>
            <a:r>
              <a:rPr lang="en-US" sz="4000" b="1" dirty="0" smtClean="0"/>
              <a:t>– </a:t>
            </a:r>
            <a:r>
              <a:rPr lang="en-US" sz="4000" b="1" dirty="0" err="1" smtClean="0"/>
              <a:t>specifica</a:t>
            </a:r>
            <a:r>
              <a:rPr lang="ro-RO" sz="4000" b="1" dirty="0" smtClean="0"/>
              <a:t>ţii (1)</a:t>
            </a:r>
            <a:endParaRPr lang="en-US" sz="4000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57212" y="1143001"/>
            <a:ext cx="8586788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600" b="1" dirty="0" err="1" smtClean="0">
                <a:latin typeface="Avenir Book" charset="0"/>
                <a:ea typeface="Avenir Book" charset="0"/>
                <a:cs typeface="Avenir Book" charset="0"/>
              </a:rPr>
              <a:t>Scop</a:t>
            </a:r>
            <a:r>
              <a:rPr lang="en-US" sz="2600" b="1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ro-RO" sz="2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	Este destinată secretariatului FEAA pentru evidenţa planurilor de învăţământ,  a titularilor de discipline şi a situaţiei şolare a studenţilor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pentru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600" b="1" dirty="0" smtClean="0">
                <a:latin typeface="Avenir Book" charset="0"/>
                <a:ea typeface="Avenir Book" charset="0"/>
                <a:cs typeface="Avenir Book" charset="0"/>
              </a:rPr>
              <a:t>to</a:t>
            </a:r>
            <a:r>
              <a:rPr lang="ro-RO" sz="2600" b="1" dirty="0" smtClean="0">
                <a:latin typeface="Avenir Book" charset="0"/>
                <a:ea typeface="Avenir Book" charset="0"/>
                <a:cs typeface="Avenir Book" charset="0"/>
              </a:rPr>
              <a:t>ţii anii 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universitari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o-RO" sz="2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600" b="1" dirty="0" err="1" smtClean="0">
                <a:latin typeface="Avenir Book" charset="0"/>
                <a:ea typeface="Avenir Book" charset="0"/>
                <a:cs typeface="Avenir Book" charset="0"/>
              </a:rPr>
              <a:t>Specifica</a:t>
            </a:r>
            <a:r>
              <a:rPr lang="ro-RO" sz="2600" b="1" dirty="0" smtClean="0">
                <a:latin typeface="Avenir Book" charset="0"/>
                <a:ea typeface="Avenir Book" charset="0"/>
                <a:cs typeface="Avenir Book" charset="0"/>
              </a:rPr>
              <a:t>ţii minimale</a:t>
            </a:r>
            <a:r>
              <a:rPr lang="en-US" sz="2600" b="1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Există trei cicluri de studii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: 1 -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licen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ţă, 2 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master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 şi 3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–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doctorat</a:t>
            </a:r>
            <a:endParaRPr lang="en-US" sz="2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La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anul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1 din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ciclul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1 nu 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se cunoaşte specializarea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;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pentru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activit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ăţile de curs studenţii fiind repartizaţi pe </a:t>
            </a:r>
            <a:r>
              <a:rPr lang="ro-RO" sz="2600" i="1" dirty="0" smtClean="0">
                <a:latin typeface="Avenir Book" charset="0"/>
                <a:ea typeface="Avenir Book" charset="0"/>
                <a:cs typeface="Avenir Book" charset="0"/>
              </a:rPr>
              <a:t>module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 şi </a:t>
            </a:r>
            <a:r>
              <a:rPr lang="ro-RO" sz="2600" i="1" dirty="0" smtClean="0">
                <a:latin typeface="Avenir Book" charset="0"/>
                <a:ea typeface="Avenir Book" charset="0"/>
                <a:cs typeface="Avenir Book" charset="0"/>
              </a:rPr>
              <a:t>serii de curs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La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anii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2 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şi 3 din ciclul 1 şi toţi anii celoralte două cicluri de studii se cunoaşte specializarea pe care o urmează (sau o va urma fiecare student) </a:t>
            </a:r>
            <a:r>
              <a:rPr lang="en-US" sz="2600" dirty="0" err="1" smtClean="0">
                <a:latin typeface="Avenir Book" charset="0"/>
                <a:ea typeface="Avenir Book" charset="0"/>
                <a:cs typeface="Avenir Book" charset="0"/>
              </a:rPr>
              <a:t>studenţii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fiind repartizaţi pe serii de curs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;</a:t>
            </a:r>
            <a:endParaRPr lang="ro-RO" sz="2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80000"/>
              </a:lnSpc>
            </a:pP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La anul 2 licenţă există şi cursuri ale tru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chi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ro-RO" sz="2600" dirty="0" smtClean="0">
                <a:latin typeface="Avenir Book" charset="0"/>
                <a:ea typeface="Avenir Book" charset="0"/>
                <a:cs typeface="Avenir Book" charset="0"/>
              </a:rPr>
              <a:t>lui comun şi cursuri ale specializării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BD </a:t>
            </a:r>
            <a:r>
              <a:rPr lang="ro-RO" sz="4400" b="1" dirty="0" smtClean="0"/>
              <a:t>ŞCOLARITATE </a:t>
            </a:r>
            <a:r>
              <a:rPr lang="en-US" sz="4400" b="1" dirty="0" smtClean="0"/>
              <a:t>– </a:t>
            </a:r>
            <a:r>
              <a:rPr lang="en-US" sz="4400" b="1" dirty="0" err="1" smtClean="0"/>
              <a:t>specifica</a:t>
            </a:r>
            <a:r>
              <a:rPr lang="ro-RO" sz="4400" b="1" dirty="0" smtClean="0"/>
              <a:t>ţii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1458817"/>
            <a:ext cx="8262175" cy="5410200"/>
          </a:xfrm>
        </p:spPr>
        <p:txBody>
          <a:bodyPr>
            <a:normAutofit fontScale="77500" lnSpcReduction="20000"/>
          </a:bodyPr>
          <a:lstStyle/>
          <a:p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Fiecare student are un matricol unic la nivel de ciclu universitar (la master şi/sau doctorat, studentul va avea alt(e) matricol(e)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);</a:t>
            </a:r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 există şi studenţi străini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Un student </a:t>
            </a:r>
            <a:r>
              <a:rPr lang="en-US" b="1" dirty="0" err="1" smtClean="0">
                <a:latin typeface="Avenir Book" charset="0"/>
                <a:ea typeface="Avenir Book" charset="0"/>
                <a:cs typeface="Avenir Book" charset="0"/>
              </a:rPr>
              <a:t>poate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urma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simultan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dou</a:t>
            </a:r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ă sau mai multe specializări, chiar dacă sunt din cicluri de studii diferite (fireşte, nu poate fi masterand dacă nu are o diplomă de licenţă etc.)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;</a:t>
            </a:r>
          </a:p>
          <a:p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Pentru fiecare specializare pe care vrea să o absolve, un student este înscris, la un moment dat, într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-un an de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studii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, la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zi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sau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ID, la o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specializare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sau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trunchi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comun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pentru anul 1 licenţă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), </a:t>
            </a:r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 într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-un</a:t>
            </a:r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 centru al FEAA (Iaşi, Piatra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Neam</a:t>
            </a:r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ţ, Vatra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Dornei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);</a:t>
            </a:r>
          </a:p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Pentru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fiecare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semestru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 smtClean="0">
                <a:latin typeface="Avenir Book" charset="0"/>
                <a:ea typeface="Avenir Book" charset="0"/>
                <a:cs typeface="Avenir Book" charset="0"/>
              </a:rPr>
              <a:t>şi pentru fiecare specializare urmată, interesează dacă studentul a fost/este la buget sau cu taxă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BD </a:t>
            </a:r>
            <a:r>
              <a:rPr lang="ro-RO" sz="4000" b="1" dirty="0" smtClean="0"/>
              <a:t>ŞCOLARITATE </a:t>
            </a:r>
            <a:r>
              <a:rPr lang="en-US" sz="4000" b="1" dirty="0" smtClean="0"/>
              <a:t>– </a:t>
            </a:r>
            <a:r>
              <a:rPr lang="en-US" sz="4000" b="1" dirty="0" err="1" smtClean="0"/>
              <a:t>specifica</a:t>
            </a:r>
            <a:r>
              <a:rPr lang="ro-RO" sz="4000" b="1" dirty="0" smtClean="0"/>
              <a:t>ţii (3)</a:t>
            </a:r>
            <a:endParaRPr lang="en-US" sz="4000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0074" y="1259279"/>
            <a:ext cx="8543926" cy="559872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Fiecare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disciplin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 din curriculă are un cod (unic) şi un număr de credite (tot unic)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;</a:t>
            </a:r>
          </a:p>
          <a:p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Durata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maximă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unei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discipline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este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un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semestru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Fiecare profesor este arondat unei catedre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aflate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într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-un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departament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;</a:t>
            </a:r>
            <a:endParaRPr lang="ro-RO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Un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profesor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poate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preda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mai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multe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discipline,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iar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o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disciplin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 poate fi predată de mai mulţi profesori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;</a:t>
            </a:r>
          </a:p>
          <a:p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Profesorul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titular de curs se stabile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şte, pentru fiecare an universitar, la nivel de disciplină şi formaţie de curs (centru, ciclu studii, an studii, formă de studii, modul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sau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speciali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zare, serie de curs )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;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Se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preiau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și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titularii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grupelor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de seminar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sau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laborator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Exist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 discipline  comune (ex.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seria de curs la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disciplina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Lb. Franceză 2 se organizează cu studenţi de la toate specializările/modulele şi seriile de curs care au în planul de învăţământ această disciplină )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BD </a:t>
            </a:r>
            <a:r>
              <a:rPr lang="ro-RO" sz="4400" b="1" dirty="0" smtClean="0"/>
              <a:t>ŞCOLARITATE </a:t>
            </a:r>
            <a:r>
              <a:rPr lang="en-US" sz="4400" b="1" dirty="0" smtClean="0"/>
              <a:t>– </a:t>
            </a:r>
            <a:r>
              <a:rPr lang="en-US" sz="4400" b="1" dirty="0" err="1" smtClean="0"/>
              <a:t>specifica</a:t>
            </a:r>
            <a:r>
              <a:rPr lang="ro-RO" sz="4400" b="1" dirty="0" smtClean="0"/>
              <a:t>ţii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4450"/>
            <a:ext cx="8247888" cy="5372100"/>
          </a:xfrm>
        </p:spPr>
        <p:txBody>
          <a:bodyPr>
            <a:normAutofit fontScale="77500" lnSpcReduction="20000"/>
          </a:bodyPr>
          <a:lstStyle/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O disciplină poate fi, uneori, echivalată cu altă (alte) disciplină (de ex. </a:t>
            </a:r>
            <a:r>
              <a:rPr lang="ro-RO" i="1" dirty="0">
                <a:latin typeface="Avenir Book" charset="0"/>
                <a:ea typeface="Avenir Book" charset="0"/>
                <a:cs typeface="Avenir Book" charset="0"/>
              </a:rPr>
              <a:t>Baze de date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poate fi echivalată cu </a:t>
            </a:r>
            <a:r>
              <a:rPr lang="ro-RO" i="1" dirty="0">
                <a:latin typeface="Avenir Book" charset="0"/>
                <a:ea typeface="Avenir Book" charset="0"/>
                <a:cs typeface="Avenir Book" charset="0"/>
              </a:rPr>
              <a:t>Baze de date I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sau </a:t>
            </a:r>
            <a:r>
              <a:rPr lang="ro-RO" i="1" dirty="0">
                <a:latin typeface="Avenir Book" charset="0"/>
                <a:ea typeface="Avenir Book" charset="0"/>
                <a:cs typeface="Avenir Book" charset="0"/>
              </a:rPr>
              <a:t>Analiza SI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cu </a:t>
            </a:r>
            <a:r>
              <a:rPr lang="ro-RO" i="1" dirty="0">
                <a:latin typeface="Avenir Book" charset="0"/>
                <a:ea typeface="Avenir Book" charset="0"/>
                <a:cs typeface="Avenir Book" charset="0"/>
              </a:rPr>
              <a:t>SIFC 1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Planul de învăţământ al fiecărei specializări cuprinde discipline obligatorii şi pachete de discipline opţionale</a:t>
            </a:r>
          </a:p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De la un an universitar la altul, planurile de învăţământ pot suferi modificări</a:t>
            </a:r>
          </a:p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Trebuie înregistrate toate examinările unui student, inclusiv eventualele restanţe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Pentru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fiecare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student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se preia şi toate tipurile de bursă de care a beneficiat, fiecare tip de bursă având un cuantum lunar unic la un moment dat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;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de la un an universitar la altul cuantumul lunar se poate modifica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75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ro-RO" sz="4000" b="1" dirty="0" smtClean="0"/>
              <a:t>Ş</a:t>
            </a:r>
            <a:r>
              <a:rPr lang="en-US" sz="4000" b="1" dirty="0" err="1" smtClean="0"/>
              <a:t>COLARITATE</a:t>
            </a:r>
            <a:r>
              <a:rPr lang="ro-RO" sz="4000" b="1" dirty="0" smtClean="0"/>
              <a:t> v2 – Lista atributelor</a:t>
            </a:r>
            <a:endParaRPr lang="en-US" sz="40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300170"/>
            <a:ext cx="3186110" cy="535780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o-RO" sz="2300" dirty="0" smtClean="0">
                <a:cs typeface="Times New Roman" pitchFamily="18" charset="0"/>
              </a:rPr>
              <a:t>AnUniversitar</a:t>
            </a:r>
          </a:p>
          <a:p>
            <a:pPr algn="just">
              <a:lnSpc>
                <a:spcPct val="90000"/>
              </a:lnSpc>
            </a:pPr>
            <a:r>
              <a:rPr lang="ro-RO" sz="2300" dirty="0" smtClean="0">
                <a:cs typeface="Times New Roman" pitchFamily="18" charset="0"/>
              </a:rPr>
              <a:t>Semestru</a:t>
            </a: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Matricol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NumePrenumeS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AdresaS</a:t>
            </a:r>
            <a:r>
              <a:rPr lang="ro-RO" sz="2300" dirty="0" smtClean="0">
                <a:cs typeface="Times New Roman" pitchFamily="18" charset="0"/>
              </a:rPr>
              <a:t>tud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TelefonS</a:t>
            </a:r>
            <a:r>
              <a:rPr lang="ro-RO" sz="2300" dirty="0" smtClean="0">
                <a:cs typeface="Times New Roman" pitchFamily="18" charset="0"/>
              </a:rPr>
              <a:t>tud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EMailS</a:t>
            </a:r>
            <a:r>
              <a:rPr lang="ro-RO" sz="2300" dirty="0" smtClean="0">
                <a:cs typeface="Times New Roman" pitchFamily="18" charset="0"/>
              </a:rPr>
              <a:t>tud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CNPS</a:t>
            </a:r>
            <a:r>
              <a:rPr lang="ro-RO" sz="2300" dirty="0" smtClean="0">
                <a:cs typeface="Times New Roman" pitchFamily="18" charset="0"/>
              </a:rPr>
              <a:t>tud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SexS</a:t>
            </a:r>
            <a:r>
              <a:rPr lang="ro-RO" sz="2300" dirty="0" smtClean="0">
                <a:cs typeface="Times New Roman" pitchFamily="18" charset="0"/>
              </a:rPr>
              <a:t>tud</a:t>
            </a:r>
          </a:p>
          <a:p>
            <a:pPr algn="just">
              <a:lnSpc>
                <a:spcPct val="90000"/>
              </a:lnSpc>
            </a:pPr>
            <a:r>
              <a:rPr lang="ro-RO" sz="2300" dirty="0" smtClean="0">
                <a:cs typeface="Times New Roman" pitchFamily="18" charset="0"/>
              </a:rPr>
              <a:t>ȚarăStud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Centru</a:t>
            </a:r>
            <a:endParaRPr lang="ro-RO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300" dirty="0" smtClean="0">
                <a:cs typeface="Times New Roman" pitchFamily="18" charset="0"/>
              </a:rPr>
              <a:t>CicluStudii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err="1" smtClean="0">
                <a:cs typeface="Times New Roman" pitchFamily="18" charset="0"/>
              </a:rPr>
              <a:t>AnStudii</a:t>
            </a:r>
            <a:endParaRPr lang="en-US" sz="2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sz="2200" dirty="0" smtClean="0">
              <a:cs typeface="Times New Roman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309932" y="1285872"/>
            <a:ext cx="3090866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smtClean="0">
                <a:latin typeface="+mn-lt"/>
                <a:cs typeface="Times New Roman" pitchFamily="18" charset="0"/>
              </a:rPr>
              <a:t>F</a:t>
            </a:r>
            <a:r>
              <a:rPr lang="ro-RO" sz="2300" dirty="0" smtClean="0">
                <a:latin typeface="+mn-lt"/>
                <a:cs typeface="Times New Roman" pitchFamily="18" charset="0"/>
              </a:rPr>
              <a:t>ormaS</a:t>
            </a:r>
            <a:r>
              <a:rPr lang="en-US" sz="2300" dirty="0" err="1" smtClean="0">
                <a:latin typeface="+mn-lt"/>
                <a:cs typeface="Times New Roman" pitchFamily="18" charset="0"/>
              </a:rPr>
              <a:t>tudii</a:t>
            </a:r>
            <a:endParaRPr lang="en-US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Modul</a:t>
            </a:r>
            <a:endParaRPr lang="en-US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smtClean="0">
                <a:latin typeface="+mn-lt"/>
                <a:cs typeface="Times New Roman" pitchFamily="18" charset="0"/>
              </a:rPr>
              <a:t>Spec</a:t>
            </a:r>
            <a:r>
              <a:rPr lang="ro-RO" sz="2300" dirty="0" smtClean="0">
                <a:latin typeface="+mn-lt"/>
                <a:cs typeface="Times New Roman" pitchFamily="18" charset="0"/>
              </a:rPr>
              <a:t>ializare</a:t>
            </a:r>
            <a:endParaRPr lang="en-US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SerieCurs</a:t>
            </a:r>
            <a:endParaRPr lang="en-US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Grupa</a:t>
            </a:r>
            <a:endParaRPr lang="en-US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CodDisc</a:t>
            </a:r>
            <a:endParaRPr lang="en-US" sz="23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>
                <a:latin typeface="+mn-lt"/>
                <a:cs typeface="Times New Roman" pitchFamily="18" charset="0"/>
              </a:rPr>
              <a:t>DenDisc</a:t>
            </a:r>
            <a:endParaRPr lang="en-US" sz="23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NrCrediteDisc</a:t>
            </a:r>
            <a:endParaRPr lang="ro-RO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ro-RO" sz="2300" dirty="0" smtClean="0">
                <a:latin typeface="+mn-lt"/>
                <a:cs typeface="Times New Roman" pitchFamily="18" charset="0"/>
              </a:rPr>
              <a:t>ObligatOp</a:t>
            </a:r>
            <a:r>
              <a:rPr lang="ro-RO" sz="2300" dirty="0" smtClean="0">
                <a:latin typeface="Gill Sans MT"/>
                <a:cs typeface="Times New Roman" pitchFamily="18" charset="0"/>
              </a:rPr>
              <a:t>ţională</a:t>
            </a:r>
            <a:endParaRPr lang="en-US" sz="23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DataEx</a:t>
            </a:r>
            <a:r>
              <a:rPr lang="ro-RO" sz="2300" dirty="0" smtClean="0">
                <a:latin typeface="+mn-lt"/>
                <a:cs typeface="Times New Roman" pitchFamily="18" charset="0"/>
              </a:rPr>
              <a:t>am</a:t>
            </a:r>
            <a:endParaRPr lang="en-US" sz="23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NotaEx</a:t>
            </a:r>
            <a:r>
              <a:rPr lang="ro-RO" sz="2300" dirty="0" smtClean="0">
                <a:latin typeface="+mn-lt"/>
                <a:cs typeface="Times New Roman" pitchFamily="18" charset="0"/>
              </a:rPr>
              <a:t>am</a:t>
            </a:r>
          </a:p>
          <a:p>
            <a:pPr marL="342900" indent="-342900" eaLnBrk="0" hangingPunct="0">
              <a:buFontTx/>
              <a:buChar char="•"/>
              <a:defRPr/>
            </a:pPr>
            <a:r>
              <a:rPr lang="ro-RO" sz="2300" dirty="0" smtClean="0">
                <a:latin typeface="+mn-lt"/>
                <a:cs typeface="Times New Roman" pitchFamily="18" charset="0"/>
              </a:rPr>
              <a:t>BugetSauTaxa</a:t>
            </a:r>
            <a:endParaRPr lang="en-US" sz="23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>
                <a:latin typeface="+mn-lt"/>
                <a:cs typeface="Times New Roman" pitchFamily="18" charset="0"/>
              </a:rPr>
              <a:t>TipBursa</a:t>
            </a:r>
            <a:endParaRPr lang="en-US" sz="23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CuantumL</a:t>
            </a:r>
            <a:r>
              <a:rPr lang="ro-RO" sz="2300" dirty="0" smtClean="0">
                <a:latin typeface="+mn-lt"/>
                <a:cs typeface="Times New Roman" pitchFamily="18" charset="0"/>
              </a:rPr>
              <a:t>unar</a:t>
            </a:r>
            <a:r>
              <a:rPr lang="en-US" sz="2300" dirty="0" smtClean="0">
                <a:latin typeface="+mn-lt"/>
                <a:cs typeface="Times New Roman" pitchFamily="18" charset="0"/>
              </a:rPr>
              <a:t>Bursa</a:t>
            </a:r>
            <a:endParaRPr lang="en-US" sz="23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None/>
              <a:defRPr/>
            </a:pPr>
            <a:endParaRPr lang="en-US" sz="2300" dirty="0">
              <a:latin typeface="+mn-lt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6976" y="1238251"/>
            <a:ext cx="3376612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CodProf</a:t>
            </a: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NumeProf</a:t>
            </a:r>
            <a:endParaRPr lang="ro-RO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Catedra</a:t>
            </a:r>
            <a:endParaRPr lang="ro-RO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ro-RO" sz="2300" dirty="0" smtClean="0">
                <a:latin typeface="+mn-lt"/>
                <a:cs typeface="Times New Roman" pitchFamily="18" charset="0"/>
              </a:rPr>
              <a:t>Departament</a:t>
            </a: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300" dirty="0" err="1" smtClean="0">
                <a:latin typeface="+mn-lt"/>
                <a:cs typeface="Times New Roman" pitchFamily="18" charset="0"/>
              </a:rPr>
              <a:t>EMailProf</a:t>
            </a:r>
            <a:endParaRPr lang="en-US" sz="2300" dirty="0" smtClean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r>
              <a:rPr lang="en-US" sz="2200" dirty="0" err="1" smtClean="0">
                <a:latin typeface="+mn-lt"/>
                <a:cs typeface="Times New Roman" pitchFamily="18" charset="0"/>
              </a:rPr>
              <a:t>CodDisc</a:t>
            </a:r>
            <a:r>
              <a:rPr lang="ro-RO" sz="2200" dirty="0" smtClean="0">
                <a:latin typeface="+mn-lt"/>
                <a:cs typeface="Times New Roman" pitchFamily="18" charset="0"/>
              </a:rPr>
              <a:t>Echivalentă</a:t>
            </a:r>
          </a:p>
          <a:p>
            <a:pPr marL="342900" indent="-342900" eaLnBrk="0" hangingPunct="0">
              <a:buFontTx/>
              <a:buChar char="•"/>
              <a:defRPr/>
            </a:pPr>
            <a:r>
              <a:rPr lang="ro-RO" sz="2200" dirty="0" smtClean="0">
                <a:latin typeface="+mn-lt"/>
                <a:cs typeface="Times New Roman" pitchFamily="18" charset="0"/>
              </a:rPr>
              <a:t>CodPachetDiscipline</a:t>
            </a:r>
          </a:p>
          <a:p>
            <a:pPr marL="342900" indent="-342900" eaLnBrk="0" hangingPunct="0">
              <a:buFontTx/>
              <a:buChar char="•"/>
              <a:defRPr/>
            </a:pPr>
            <a:r>
              <a:rPr lang="ro-RO" sz="2200" dirty="0" smtClean="0">
                <a:latin typeface="+mn-lt"/>
                <a:cs typeface="Times New Roman" pitchFamily="18" charset="0"/>
              </a:rPr>
              <a:t>NrDisciplineDeAles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Char char="•"/>
              <a:defRPr/>
            </a:pPr>
            <a:endParaRPr lang="en-US" sz="2200" dirty="0">
              <a:latin typeface="+mn-lt"/>
              <a:cs typeface="Times New Roman" pitchFamily="18" charset="0"/>
            </a:endParaRPr>
          </a:p>
          <a:p>
            <a:pPr marL="342900" indent="-342900" eaLnBrk="0" hangingPunct="0">
              <a:buFontTx/>
              <a:buNone/>
              <a:defRPr/>
            </a:pPr>
            <a:endParaRPr lang="en-US" sz="22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Tem</a:t>
            </a:r>
            <a:r>
              <a:rPr lang="ro-RO" b="1" dirty="0" smtClean="0"/>
              <a:t>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6" y="1419223"/>
            <a:ext cx="8247888" cy="5067301"/>
          </a:xfrm>
        </p:spPr>
        <p:txBody>
          <a:bodyPr/>
          <a:lstStyle/>
          <a:p>
            <a:r>
              <a:rPr lang="ro-RO" dirty="0" smtClean="0"/>
              <a:t>Puteţi a</a:t>
            </a:r>
            <a:r>
              <a:rPr lang="en-US" dirty="0" smtClean="0"/>
              <a:t>d</a:t>
            </a:r>
            <a:r>
              <a:rPr lang="ro-RO" dirty="0" smtClean="0"/>
              <a:t>ăuga</a:t>
            </a:r>
            <a:r>
              <a:rPr lang="ro-RO" dirty="0" smtClean="0">
                <a:latin typeface="Gill Sans MT"/>
              </a:rPr>
              <a:t> atribute suplimentare sau redenumi/şterge atribute existente, explicând sumar logica adăugării/redenumirii/ştergerii</a:t>
            </a:r>
          </a:p>
          <a:p>
            <a:r>
              <a:rPr lang="ro-RO" dirty="0" smtClean="0">
                <a:latin typeface="Gill Sans MT"/>
              </a:rPr>
              <a:t>Construiţi graful dependenţelor dintre atribute</a:t>
            </a:r>
            <a:r>
              <a:rPr lang="en-US" dirty="0" smtClean="0">
                <a:latin typeface="Gill Sans MT"/>
              </a:rPr>
              <a:t>; se </a:t>
            </a:r>
            <a:r>
              <a:rPr lang="en-US" dirty="0" err="1" smtClean="0">
                <a:latin typeface="Gill Sans MT"/>
              </a:rPr>
              <a:t>vor</a:t>
            </a:r>
            <a:r>
              <a:rPr lang="en-US" dirty="0" smtClean="0">
                <a:latin typeface="Gill Sans MT"/>
              </a:rPr>
              <a:t> </a:t>
            </a:r>
            <a:r>
              <a:rPr lang="en-US" dirty="0" err="1" smtClean="0">
                <a:latin typeface="Gill Sans MT"/>
              </a:rPr>
              <a:t>puncta</a:t>
            </a:r>
            <a:r>
              <a:rPr lang="en-US" dirty="0" smtClean="0">
                <a:latin typeface="Gill Sans MT"/>
              </a:rPr>
              <a:t> cu </a:t>
            </a:r>
            <a:r>
              <a:rPr lang="en-US" dirty="0" err="1" smtClean="0">
                <a:latin typeface="Gill Sans MT"/>
              </a:rPr>
              <a:t>prec</a:t>
            </a:r>
            <a:r>
              <a:rPr lang="ro-RO" dirty="0" smtClean="0">
                <a:latin typeface="Gill Sans MT"/>
              </a:rPr>
              <a:t>ădere dependenţele funcţionale </a:t>
            </a:r>
            <a:r>
              <a:rPr lang="ro-RO" smtClean="0">
                <a:latin typeface="Gill Sans MT"/>
              </a:rPr>
              <a:t>cu surse </a:t>
            </a:r>
            <a:r>
              <a:rPr lang="ro-RO" dirty="0" smtClean="0">
                <a:latin typeface="Gill Sans MT"/>
              </a:rPr>
              <a:t>compuse</a:t>
            </a:r>
          </a:p>
          <a:p>
            <a:r>
              <a:rPr lang="ro-RO" dirty="0" smtClean="0">
                <a:latin typeface="Gill Sans MT"/>
              </a:rPr>
              <a:t>Pe baza grafului scrieţi schema tabelelor bazei de date în 4NF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2169</TotalTime>
  <Words>567</Words>
  <Application>Microsoft Macintosh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American Typewriter</vt:lpstr>
      <vt:lpstr>Avenir Book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Arial</vt:lpstr>
      <vt:lpstr>Solstice</vt:lpstr>
      <vt:lpstr>Normalizare prin sinteză </vt:lpstr>
      <vt:lpstr>BD ŞCOLARITATE – specificaţii (1)</vt:lpstr>
      <vt:lpstr>BD ŞCOLARITATE – specificaţii (2)</vt:lpstr>
      <vt:lpstr>BD ŞCOLARITATE – specificaţii (3)</vt:lpstr>
      <vt:lpstr>BD ŞCOLARITATE – specificaţii (4)</vt:lpstr>
      <vt:lpstr>ŞCOLARITATE v2 – Lista atributelor</vt:lpstr>
      <vt:lpstr>Temă</vt:lpstr>
    </vt:vector>
  </TitlesOfParts>
  <Company>FEAA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173</cp:revision>
  <dcterms:created xsi:type="dcterms:W3CDTF">2002-10-11T06:23:42Z</dcterms:created>
  <dcterms:modified xsi:type="dcterms:W3CDTF">2017-03-07T07:58:36Z</dcterms:modified>
</cp:coreProperties>
</file>