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6"/>
  </p:notesMasterIdLst>
  <p:sldIdLst>
    <p:sldId id="256" r:id="rId2"/>
    <p:sldId id="369" r:id="rId3"/>
    <p:sldId id="346" r:id="rId4"/>
    <p:sldId id="345" r:id="rId5"/>
    <p:sldId id="359" r:id="rId6"/>
    <p:sldId id="307" r:id="rId7"/>
    <p:sldId id="308" r:id="rId8"/>
    <p:sldId id="360" r:id="rId9"/>
    <p:sldId id="309" r:id="rId10"/>
    <p:sldId id="310" r:id="rId11"/>
    <p:sldId id="347" r:id="rId12"/>
    <p:sldId id="348" r:id="rId13"/>
    <p:sldId id="349" r:id="rId14"/>
    <p:sldId id="321" r:id="rId15"/>
    <p:sldId id="322" r:id="rId16"/>
    <p:sldId id="324" r:id="rId17"/>
    <p:sldId id="325" r:id="rId18"/>
    <p:sldId id="340" r:id="rId19"/>
    <p:sldId id="326" r:id="rId20"/>
    <p:sldId id="327" r:id="rId21"/>
    <p:sldId id="362" r:id="rId22"/>
    <p:sldId id="343" r:id="rId23"/>
    <p:sldId id="368" r:id="rId24"/>
    <p:sldId id="328" r:id="rId25"/>
    <p:sldId id="367" r:id="rId26"/>
    <p:sldId id="329" r:id="rId27"/>
    <p:sldId id="330" r:id="rId28"/>
    <p:sldId id="350" r:id="rId29"/>
    <p:sldId id="351" r:id="rId30"/>
    <p:sldId id="332" r:id="rId31"/>
    <p:sldId id="333" r:id="rId32"/>
    <p:sldId id="334" r:id="rId33"/>
    <p:sldId id="335" r:id="rId34"/>
    <p:sldId id="353" r:id="rId35"/>
    <p:sldId id="354" r:id="rId36"/>
    <p:sldId id="356" r:id="rId37"/>
    <p:sldId id="357" r:id="rId38"/>
    <p:sldId id="363" r:id="rId39"/>
    <p:sldId id="352" r:id="rId40"/>
    <p:sldId id="355" r:id="rId41"/>
    <p:sldId id="364" r:id="rId42"/>
    <p:sldId id="366" r:id="rId43"/>
    <p:sldId id="358" r:id="rId44"/>
    <p:sldId id="339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08" autoAdjust="0"/>
  </p:normalViewPr>
  <p:slideViewPr>
    <p:cSldViewPr snapToGrid="0">
      <p:cViewPr varScale="1">
        <p:scale>
          <a:sx n="121" d="100"/>
          <a:sy n="121" d="100"/>
        </p:scale>
        <p:origin x="19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522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2BA6A-4AD0-4F67-ADA9-B6C82FCE970A}" type="slidenum">
              <a:rPr lang="ro-RO" smtClean="0"/>
              <a:pPr/>
              <a:t>26</a:t>
            </a:fld>
            <a:endParaRPr lang="ro-RO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5C80-95E6-44BA-B6F0-AB7ADE412DCD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2D683-A772-424B-8F9E-EB3534F7AF93}" type="slidenum">
              <a:rPr lang="ro-RO" smtClean="0"/>
              <a:pPr/>
              <a:t>30</a:t>
            </a:fld>
            <a:endParaRPr lang="ro-RO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F1071-6363-4DCA-B08A-2A05D56847C2}" type="slidenum">
              <a:rPr lang="ro-RO" smtClean="0"/>
              <a:pPr/>
              <a:t>31</a:t>
            </a:fld>
            <a:endParaRPr lang="ro-RO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E2707-9D44-4889-A00D-5764912DBA79}" type="slidenum">
              <a:rPr lang="ro-RO" smtClean="0"/>
              <a:pPr/>
              <a:t>32</a:t>
            </a:fld>
            <a:endParaRPr lang="ro-RO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E0CFC-C96B-4867-8A8D-7E0AEA3CF0C0}" type="slidenum">
              <a:rPr lang="ro-RO" smtClean="0"/>
              <a:pPr/>
              <a:t>33</a:t>
            </a:fld>
            <a:endParaRPr lang="ro-RO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5EAC1-A4DA-49FF-890C-3FBE81E2D76B}" type="slidenum">
              <a:rPr lang="ro-RO" smtClean="0"/>
              <a:pPr>
                <a:defRPr/>
              </a:pPr>
              <a:t>43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124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9755-6C83-4B5B-8D8E-8B1AED828F99}" type="slidenum">
              <a:rPr lang="ro-RO" smtClean="0"/>
              <a:pPr/>
              <a:t>44</a:t>
            </a:fld>
            <a:endParaRPr lang="ro-RO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A4463-BBD2-4F4A-85C1-1CD3EB09FE28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F321A-09E7-4B2B-8834-368CAEA6AE2A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1ED41-B08D-4522-989A-EFCD9C3C6424}" type="slidenum">
              <a:rPr lang="ro-RO" smtClean="0"/>
              <a:pPr/>
              <a:t>16</a:t>
            </a:fld>
            <a:endParaRPr lang="ro-RO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34865-EC1F-4917-BBCB-B4EDAD7481D1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0B819-6B69-4047-9615-7B05F8349709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82778-01B4-4875-A533-9E303D6877D0}" type="slidenum">
              <a:rPr lang="ro-RO" smtClean="0"/>
              <a:pPr/>
              <a:t>20</a:t>
            </a:fld>
            <a:endParaRPr lang="ro-RO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3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bTSCqRwurA" TargetMode="External"/><Relationship Id="rId2" Type="http://schemas.openxmlformats.org/officeDocument/2006/relationships/hyperlink" Target="https://www.youtube.com/watch?v=1w3tXpvyoXM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856096"/>
            <a:ext cx="7315200" cy="206081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(4)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7467600" cy="2209800"/>
          </a:xfrm>
        </p:spPr>
        <p:txBody>
          <a:bodyPr rtlCol="0">
            <a:normAutofit/>
          </a:bodyPr>
          <a:lstStyle/>
          <a:p>
            <a:pPr marL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53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Predicate &amp; NULL, </a:t>
            </a:r>
            <a:r>
              <a:rPr lang="en-US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jonc</a:t>
            </a:r>
            <a:r>
              <a:rPr lang="ro-RO" sz="53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ţiuni externe, structuri CASE</a:t>
            </a:r>
            <a:endParaRPr lang="en-US" sz="53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…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SPORURI</a:t>
            </a:r>
            <a:endParaRPr lang="en-US" dirty="0"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8BAD0-8AC0-D741-8C06-25E0E1E0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762"/>
            <a:ext cx="9144000" cy="512015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Crearea celor două tabele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219200"/>
            <a:ext cx="8324088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CREATE TABLE personal (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pk_personal2</a:t>
            </a:r>
            <a:r>
              <a:rPr lang="en-US" b="1" dirty="0"/>
              <a:t> PRIMARY KEY,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NumePren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(40)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DataNast</a:t>
            </a:r>
            <a:r>
              <a:rPr lang="en-US" b="1" dirty="0"/>
              <a:t> DATE,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Compart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(20),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MarcaSef</a:t>
            </a:r>
            <a:r>
              <a:rPr lang="en-US" b="1" dirty="0"/>
              <a:t> NUMERIC(5) 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fk_personal2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SalTarifar</a:t>
            </a:r>
            <a:r>
              <a:rPr lang="en-US" b="1" dirty="0"/>
              <a:t> NUMERIC(12,2)   </a:t>
            </a:r>
          </a:p>
          <a:p>
            <a:pPr>
              <a:buNone/>
            </a:pPr>
            <a:r>
              <a:rPr lang="en-US" b="1" dirty="0"/>
              <a:t>	) 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CREATE TABLE </a:t>
            </a:r>
            <a:r>
              <a:rPr lang="en-US" b="1" dirty="0" err="1"/>
              <a:t>sporuri</a:t>
            </a:r>
            <a:r>
              <a:rPr lang="en-US" b="1" dirty="0"/>
              <a:t> ( </a:t>
            </a:r>
          </a:p>
          <a:p>
            <a:pPr>
              <a:buNone/>
            </a:pPr>
            <a:r>
              <a:rPr lang="en-US" b="1" dirty="0"/>
              <a:t>	An NUMERIC(4) NOT NULL,</a:t>
            </a:r>
          </a:p>
          <a:p>
            <a:pPr>
              <a:buNone/>
            </a:pPr>
            <a:r>
              <a:rPr lang="en-US" b="1" dirty="0"/>
              <a:t>	Luna NUMERIC(2)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</a:p>
          <a:p>
            <a:pPr>
              <a:buNone/>
            </a:pPr>
            <a:r>
              <a:rPr lang="en-US" b="1" dirty="0"/>
              <a:t>		CONSTRAINT </a:t>
            </a:r>
            <a:r>
              <a:rPr lang="en-US" b="1" dirty="0" err="1"/>
              <a:t>fk_sporuri_personal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SporVechime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SporNoapte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SporCD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AlteSpor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CONSTRAINT </a:t>
            </a:r>
            <a:r>
              <a:rPr lang="en-US" b="1" dirty="0" err="1"/>
              <a:t>pk_sporuri</a:t>
            </a:r>
            <a:r>
              <a:rPr lang="en-US" b="1" dirty="0"/>
              <a:t> PRIMARY KEY (</a:t>
            </a:r>
            <a:r>
              <a:rPr lang="en-US" b="1" dirty="0" err="1"/>
              <a:t>an,luna,marca</a:t>
            </a:r>
            <a:r>
              <a:rPr lang="en-US" b="1" dirty="0"/>
              <a:t>)  ) ;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582"/>
            <a:ext cx="9144000" cy="5834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-07-01', 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DIRECTIUNE</a:t>
            </a:r>
            <a:r>
              <a:rPr lang="en-US" sz="1700" dirty="0">
                <a:latin typeface="Franklin Gothic Demi" pitchFamily="34" charset="0"/>
              </a:rPr>
              <a:t>', NULL, 1600)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(2,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2', </a:t>
            </a:r>
            <a:r>
              <a:rPr lang="en-US" sz="1700" dirty="0" err="1">
                <a:latin typeface="Franklin Gothic Demi" pitchFamily="34" charset="0"/>
              </a:rPr>
              <a:t>DATE'1977</a:t>
            </a:r>
            <a:r>
              <a:rPr lang="en-US" sz="1700" dirty="0">
                <a:latin typeface="Franklin Gothic Demi" pitchFamily="34" charset="0"/>
              </a:rPr>
              <a:t>-10-11',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(3,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3',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-08-02',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'MARKETING',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(4,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4',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1380)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(5,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5',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-04-30',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1420)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(6,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6',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-11-09',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1350)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(7,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7',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1280)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(8,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8', </a:t>
            </a:r>
            <a:r>
              <a:rPr lang="en-US" sz="1700" dirty="0" err="1">
                <a:latin typeface="Franklin Gothic Demi" pitchFamily="34" charset="0"/>
              </a:rPr>
              <a:t>DATE'1960</a:t>
            </a:r>
            <a:r>
              <a:rPr lang="en-US" sz="1700" dirty="0">
                <a:latin typeface="Franklin Gothic Demi" pitchFamily="34" charset="0"/>
              </a:rPr>
              <a:t>-12-31', 'MARKETING', 3, 1290)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(9,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9', </a:t>
            </a:r>
            <a:r>
              <a:rPr lang="en-US" sz="1700" dirty="0" err="1">
                <a:latin typeface="Franklin Gothic Demi" pitchFamily="34" charset="0"/>
              </a:rPr>
              <a:t>DATE'1976</a:t>
            </a:r>
            <a:r>
              <a:rPr lang="en-US" sz="1700" dirty="0">
                <a:latin typeface="Franklin Gothic Demi" pitchFamily="34" charset="0"/>
              </a:rPr>
              <a:t>-02-28', 'MARKETING', 3, 1410)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(10,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10', </a:t>
            </a:r>
            <a:r>
              <a:rPr lang="en-US" sz="1700" dirty="0" err="1">
                <a:latin typeface="Franklin Gothic Demi" pitchFamily="34" charset="0"/>
              </a:rPr>
              <a:t>DATE'1972</a:t>
            </a:r>
            <a:r>
              <a:rPr lang="en-US" sz="1700" dirty="0">
                <a:latin typeface="Franklin Gothic Demi" pitchFamily="34" charset="0"/>
              </a:rPr>
              <a:t>-01-29',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RESURSE</a:t>
            </a:r>
            <a:r>
              <a:rPr lang="en-US" sz="1700" dirty="0">
                <a:latin typeface="Franklin Gothic Demi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</a:rPr>
              <a:t>UMANE</a:t>
            </a:r>
            <a:r>
              <a:rPr lang="en-US" sz="1700" dirty="0">
                <a:latin typeface="Franklin Gothic Demi" pitchFamily="34" charset="0"/>
              </a:rPr>
              <a:t>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1, 1370) ;</a:t>
            </a:r>
          </a:p>
          <a:p>
            <a:pPr>
              <a:buNone/>
            </a:pPr>
            <a:endParaRPr lang="en-US" sz="17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1, 160, 0, 0, 132)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2, 130, 45, 0, 70)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3, 145, 156, 420, 157)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5, 1, 160, 0, 0, 0) ;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255595"/>
            <a:ext cx="7923754" cy="54500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2, 80, 45, 0, 70)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10, 137, 0, 0, 430)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1, 160,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2,  80, 0, 0, 150)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4, 50, 15, 88,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5, 130, 15, 0, 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10, 200, 12, 0, 6)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1, 160, 0, NULL, NULL)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2, 80, 0, 0, 158)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4, 50, 15, NULL, 15)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5, 130, 0, 0,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6, 110, 147,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7, 60, 210,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8, 130, 0, 15,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9, 140, 100, 77,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10, 200, 0, 0, 120) 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(2)</a:t>
            </a:r>
            <a:endParaRPr lang="en-US" dirty="0"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966579" cy="1774209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nu s-a calculat (nu se cunoaşte) sporul pentru condiţii deosebite ?</a:t>
            </a:r>
            <a:endParaRPr lang="en-US" dirty="0">
              <a:cs typeface="Arial Unicode M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Marca, NumePren,</a:t>
            </a:r>
            <a:endParaRPr lang="en-US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</a:t>
            </a:r>
            <a:r>
              <a:rPr lang="ro-RO" sz="3000" dirty="0">
                <a:latin typeface="Consolas"/>
                <a:cs typeface="Consolas"/>
              </a:rPr>
              <a:t>Compart, An, Luna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>
                <a:latin typeface="Consolas"/>
                <a:cs typeface="Consolas"/>
              </a:rPr>
              <a:t>personal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NATURAL JOIN </a:t>
            </a:r>
            <a:r>
              <a:rPr lang="en-US" sz="3000" dirty="0" err="1">
                <a:latin typeface="Consolas"/>
                <a:cs typeface="Consolas"/>
              </a:rPr>
              <a:t>sporuri</a:t>
            </a:r>
            <a:endParaRPr lang="ro-RO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SporCD IS NULL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2B79-6E0D-5548-8ED4-8BDD5B41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97" y="4818773"/>
            <a:ext cx="9175576" cy="13192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sporul pentru condiţii deosebite</a:t>
            </a:r>
            <a:r>
              <a:rPr lang="en-US" dirty="0">
                <a:cs typeface="Arial Unicode MS"/>
              </a:rPr>
              <a:t> a </a:t>
            </a:r>
            <a:r>
              <a:rPr lang="en-US" dirty="0" err="1">
                <a:cs typeface="Arial Unicode MS"/>
              </a:rPr>
              <a:t>fost</a:t>
            </a:r>
            <a:r>
              <a:rPr lang="en-US" dirty="0">
                <a:cs typeface="Arial Unicode MS"/>
              </a:rPr>
              <a:t> zero</a:t>
            </a:r>
            <a:r>
              <a:rPr lang="ro-RO" dirty="0">
                <a:cs typeface="Arial Unicode MS"/>
              </a:rPr>
              <a:t> ?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idx="1"/>
          </p:nvPr>
        </p:nvSpPr>
        <p:spPr>
          <a:xfrm>
            <a:off x="0" y="1790132"/>
            <a:ext cx="9144000" cy="41602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Marca,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Compart</a:t>
            </a:r>
            <a:r>
              <a:rPr lang="ro-RO" dirty="0">
                <a:latin typeface="Consolas"/>
                <a:cs typeface="Consolas"/>
              </a:rPr>
              <a:t>, An, Luna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NATURAL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sporuri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</a:t>
            </a:r>
            <a:r>
              <a:rPr lang="ro-RO" dirty="0" err="1">
                <a:latin typeface="Consolas"/>
                <a:cs typeface="Consolas"/>
              </a:rPr>
              <a:t>SporCD</a:t>
            </a:r>
            <a:r>
              <a:rPr lang="ro-RO" dirty="0">
                <a:latin typeface="Consolas"/>
                <a:cs typeface="Consolas"/>
              </a:rPr>
              <a:t> = 0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An, Luna</a:t>
            </a:r>
          </a:p>
          <a:p>
            <a:pPr>
              <a:lnSpc>
                <a:spcPct val="110000"/>
              </a:lnSpc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B276-ACEB-3147-82EB-E62C27DC2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1" y="2625797"/>
            <a:ext cx="5454869" cy="38862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(1)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6106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SELECT Marca, NumePren, Compart, SporVechime, SporNoapte, SporCD, AlteSpor,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ro-RO" sz="3000" dirty="0">
                <a:latin typeface="Consolas"/>
                <a:cs typeface="Consolas"/>
              </a:rPr>
              <a:t>SporVechime + SporNoapte + SporCD +AlteSpor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FROM personal  NATURAL JOIN sporuri 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WHERE An = 201</a:t>
            </a:r>
            <a:r>
              <a:rPr lang="en-US" sz="3000" dirty="0">
                <a:latin typeface="Consolas"/>
                <a:cs typeface="Consolas"/>
              </a:rPr>
              <a:t>3</a:t>
            </a:r>
            <a:r>
              <a:rPr lang="ro-RO" sz="3000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9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algn="ctr" eaLnBrk="0" hangingPunct="0">
              <a:spcBef>
                <a:spcPct val="0"/>
              </a:spcBef>
              <a:buNone/>
            </a:pPr>
            <a:endParaRPr lang="en-US" sz="3600" b="1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1066800" y="1981200"/>
            <a:ext cx="7239000" cy="4114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351" name="Line 12"/>
          <p:cNvSpPr>
            <a:spLocks noChangeShapeType="1"/>
          </p:cNvSpPr>
          <p:nvPr/>
        </p:nvSpPr>
        <p:spPr bwMode="auto">
          <a:xfrm>
            <a:off x="1143000" y="1752600"/>
            <a:ext cx="73152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008EE-9564-E14A-9319-B3FF5C92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216857"/>
            <a:ext cx="9144000" cy="3202051"/>
          </a:xfrm>
          <a:prstGeom prst="rect">
            <a:avLst/>
          </a:prstGeom>
        </p:spPr>
      </p:pic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(2)</a:t>
            </a:r>
          </a:p>
        </p:txBody>
      </p:sp>
      <p:sp>
        <p:nvSpPr>
          <p:cNvPr id="7" name="Oval 6"/>
          <p:cNvSpPr/>
          <p:nvPr/>
        </p:nvSpPr>
        <p:spPr>
          <a:xfrm>
            <a:off x="8171710" y="2694808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52660" y="351614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51965" y="2694808"/>
            <a:ext cx="107566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8767" y="2809108"/>
            <a:ext cx="40943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149937" y="3648679"/>
            <a:ext cx="1012209" cy="108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3200"/>
            <a:ext cx="8224004" cy="12144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“</a:t>
            </a:r>
            <a:r>
              <a:rPr lang="en-US" dirty="0" err="1">
                <a:cs typeface="Arial Unicode MS"/>
              </a:rPr>
              <a:t>Convertirea</a:t>
            </a:r>
            <a:r>
              <a:rPr lang="en-US" dirty="0">
                <a:cs typeface="Arial Unicode MS"/>
              </a:rPr>
              <a:t>” NULL-it</a:t>
            </a:r>
            <a:r>
              <a:rPr lang="ro-RO" dirty="0">
                <a:cs typeface="Arial Unicode MS"/>
              </a:rPr>
              <a:t>ăților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8095488" cy="5092700"/>
          </a:xfrm>
        </p:spPr>
        <p:txBody>
          <a:bodyPr>
            <a:normAutofit/>
          </a:bodyPr>
          <a:lstStyle/>
          <a:p>
            <a:r>
              <a:rPr lang="ro-RO"/>
              <a:t>Orice valoare NULL poate fi înlocuită cu o altă valoare, numerică, șir, dată ...</a:t>
            </a:r>
          </a:p>
          <a:p>
            <a:r>
              <a:rPr lang="ro-RO"/>
              <a:t>Funcții</a:t>
            </a:r>
            <a:r>
              <a:rPr lang="en-US"/>
              <a:t>: COALESCE, VALUE, NVL</a:t>
            </a:r>
          </a:p>
          <a:p>
            <a:r>
              <a:rPr lang="en-US"/>
              <a:t>Ex: </a:t>
            </a:r>
            <a:r>
              <a:rPr lang="en-US" b="1"/>
              <a:t>COALESCE (SporCD, 0)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nu este NULL, funcția COALESCE o returnează ca atare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este NULL, funcția COALESCE returnează valoarea 0</a:t>
            </a:r>
          </a:p>
          <a:p>
            <a:r>
              <a:rPr lang="ro-RO"/>
              <a:t>Alte ex</a:t>
            </a:r>
            <a:r>
              <a:rPr lang="en-US"/>
              <a:t>: </a:t>
            </a:r>
            <a:r>
              <a:rPr lang="en-US" b="1"/>
              <a:t>COALESCE (Localitate, ‘Iasi’)</a:t>
            </a:r>
            <a:r>
              <a:rPr lang="en-US"/>
              <a:t>,</a:t>
            </a:r>
          </a:p>
          <a:p>
            <a:pPr>
              <a:buNone/>
            </a:pPr>
            <a:r>
              <a:rPr lang="en-US" b="1"/>
              <a:t>COALESCE (DataFact, CURRENT_DATE)</a:t>
            </a:r>
            <a:endParaRPr lang="ro-RO" b="1"/>
          </a:p>
          <a:p>
            <a:pPr lvl="1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7431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(3)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idx="1"/>
          </p:nvPr>
        </p:nvSpPr>
        <p:spPr>
          <a:xfrm>
            <a:off x="0" y="1509370"/>
            <a:ext cx="8933688" cy="49403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s.Marca, NumePren, Compart, SporVechime, SporNoapte, SporCD, AlteSpor,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COALESCE(SporVechime,0) + COALESCE(SporNoapte,0)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COALESCE(SporCD,0)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COALESCE(AlteSpor,0) 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p INNER JOIN sporuri s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ON p.Marca=s.Marca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An = 201</a:t>
            </a:r>
            <a:r>
              <a:rPr lang="en-US" dirty="0">
                <a:latin typeface="Consolas"/>
                <a:cs typeface="Consolas"/>
              </a:rPr>
              <a:t>3</a:t>
            </a:r>
            <a:r>
              <a:rPr lang="ro-RO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SQL2009_Cap08_SELECT(4)_</a:t>
            </a:r>
            <a:r>
              <a:rPr lang="en-US" dirty="0" err="1">
                <a:cs typeface="Avenir Light"/>
              </a:rPr>
              <a:t>NULLi_Jonctiuni_externe_CASE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200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1622979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367F-5674-4248-A499-5487A113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757"/>
            <a:ext cx="9144000" cy="5029200"/>
          </a:xfrm>
          <a:prstGeom prst="rect">
            <a:avLst/>
          </a:prstGeom>
        </p:spPr>
      </p:pic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9535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11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(4)</a:t>
            </a:r>
          </a:p>
        </p:txBody>
      </p:sp>
      <p:sp>
        <p:nvSpPr>
          <p:cNvPr id="7" name="Oval 6"/>
          <p:cNvSpPr/>
          <p:nvPr/>
        </p:nvSpPr>
        <p:spPr>
          <a:xfrm>
            <a:off x="8333167" y="411027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79523" y="4892415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Grupări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014474"/>
            <a:ext cx="8763000" cy="331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200" i="1" dirty="0">
                <a:latin typeface="+mn-lt"/>
              </a:rPr>
              <a:t>Să se determine, în tabel FACTURI, de câte ori apare fiecare valoarea distinctă a atributului Obs </a:t>
            </a:r>
            <a:endParaRPr lang="it-IT" sz="3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COALESCE(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,'*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fara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observatii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*'),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COUNT(*)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NULLS LAST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32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674" y="4531726"/>
            <a:ext cx="6960358" cy="187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800" y="0"/>
            <a:ext cx="8724900" cy="12446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Joncţiune</a:t>
            </a:r>
            <a:r>
              <a:rPr lang="en-US" dirty="0">
                <a:cs typeface="Arial Unicode MS"/>
              </a:rPr>
              <a:t>a</a:t>
            </a:r>
            <a:r>
              <a:rPr lang="ro-RO" dirty="0">
                <a:cs typeface="Arial Unicode MS"/>
              </a:rPr>
              <a:t> externă</a:t>
            </a:r>
            <a:endParaRPr lang="en-US" dirty="0">
              <a:cs typeface="Arial Unicode MS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82880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676" name="Picture 6" descr="fig2_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1193800"/>
            <a:ext cx="754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internă/externă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039 overview of join types-Complete SQL Bootcamp </a:t>
            </a:r>
            <a:r>
              <a:rPr lang="en-US" dirty="0">
                <a:cs typeface="Avenir Light"/>
                <a:hlinkClick r:id="rId2"/>
              </a:rPr>
              <a:t>https://www.youtube.com/watch?v=1w3tXpvyoXM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r>
              <a:rPr lang="en-US" dirty="0"/>
              <a:t>040 example of outer joins-Complete SQL Bootcamp</a:t>
            </a:r>
          </a:p>
          <a:p>
            <a:pPr marL="82550" indent="0" fontAlgn="auto">
              <a:spcAft>
                <a:spcPts val="0"/>
              </a:spcAft>
              <a:buNone/>
            </a:pPr>
            <a:r>
              <a:rPr lang="en-US" dirty="0">
                <a:cs typeface="Avenir Light"/>
                <a:hlinkClick r:id="rId3"/>
              </a:rPr>
              <a:t>https://www.youtube.com/watch?v=rbTSCqRwurA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275356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Jonc</a:t>
            </a:r>
            <a:r>
              <a:rPr lang="ro-RO" dirty="0">
                <a:cs typeface="Arial Unicode MS"/>
              </a:rPr>
              <a:t>ţ</a:t>
            </a:r>
            <a:r>
              <a:rPr lang="en-US" dirty="0" err="1">
                <a:cs typeface="Arial Unicode MS"/>
              </a:rPr>
              <a:t>iunea</a:t>
            </a:r>
            <a:r>
              <a:rPr lang="en-US" dirty="0">
                <a:cs typeface="Arial Unicode MS"/>
              </a:rPr>
              <a:t> extern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SQL</a:t>
            </a:r>
            <a:r>
              <a:rPr lang="en-US" dirty="0">
                <a:cs typeface="Arial Unicode MS"/>
              </a:rPr>
              <a:t>-92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La st</a:t>
            </a:r>
            <a:r>
              <a:rPr lang="ro-RO" b="1">
                <a:latin typeface="Arial" charset="0"/>
              </a:rPr>
              <a:t>â</a:t>
            </a:r>
            <a:r>
              <a:rPr lang="en-US" b="1">
                <a:latin typeface="Arial" charset="0"/>
              </a:rPr>
              <a:t>nga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LEFT OUTER JOIN </a:t>
            </a:r>
            <a:r>
              <a:rPr lang="ro-RO">
                <a:latin typeface="Arial" charset="0"/>
              </a:rPr>
              <a:t>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La dreapta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RIGHT OUTER </a:t>
            </a:r>
            <a:r>
              <a:rPr lang="ro-RO">
                <a:latin typeface="Arial" charset="0"/>
              </a:rPr>
              <a:t>JOIN 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Total</a:t>
            </a:r>
            <a:r>
              <a:rPr lang="ro-RO" b="1">
                <a:latin typeface="Arial" charset="0"/>
              </a:rPr>
              <a:t>ă</a:t>
            </a:r>
            <a:endParaRPr lang="en-US" b="1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FULL OUTER JOIN </a:t>
            </a:r>
            <a:r>
              <a:rPr lang="ro-RO">
                <a:latin typeface="Arial" charset="0"/>
              </a:rPr>
              <a:t>r2 ON r1.C=r2.C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Explicatii detaliate despre jonctiunea externa</a:t>
            </a:r>
            <a:endParaRPr lang="en-US" dirty="0">
              <a:cs typeface="Arial Unicode M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http://stackoverflow.com/questions/38549/difference-between-inner-and-outer-joins</a:t>
            </a:r>
            <a:endParaRPr lang="ro-RO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7293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2082800"/>
            <a:ext cx="8305800" cy="23241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coduri_postale CP LEFT OUTER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clienti C ON CP.CodPost = C.CodPost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C.CodPost IS NULL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780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codurile poştale la care nu se află niciun client ?</a:t>
            </a:r>
            <a:endParaRPr lang="en-US" dirty="0">
              <a:cs typeface="Arial Unicode MS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1" y="4831307"/>
            <a:ext cx="8925631" cy="1487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idx="1"/>
          </p:nvPr>
        </p:nvSpPr>
        <p:spPr>
          <a:xfrm>
            <a:off x="0" y="1231900"/>
            <a:ext cx="9144000" cy="2438400"/>
          </a:xfrm>
          <a:noFill/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SELECT An, Luna, </a:t>
            </a:r>
            <a:r>
              <a:rPr lang="ro-RO" sz="2700" dirty="0" err="1">
                <a:latin typeface="Consolas"/>
                <a:cs typeface="Consolas"/>
              </a:rPr>
              <a:t>p.Marca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SporNoapte</a:t>
            </a:r>
            <a:endParaRPr lang="ro-RO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FROM personal p NATURAL JOIN sporuri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WHERE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ORDER BY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An, Luna</a:t>
            </a:r>
            <a:endParaRPr lang="en-US" sz="2700" dirty="0">
              <a:latin typeface="Consolas"/>
              <a:cs typeface="Consola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</a:t>
            </a:r>
            <a:r>
              <a:rPr lang="en-US" dirty="0">
                <a:cs typeface="Arial Unicode MS"/>
              </a:rPr>
              <a:t>3</a:t>
            </a:r>
            <a:r>
              <a:rPr lang="ro-RO" dirty="0">
                <a:cs typeface="Arial Unicode MS"/>
              </a:rPr>
              <a:t> (1)</a:t>
            </a:r>
            <a:endParaRPr lang="en-US" dirty="0">
              <a:cs typeface="Arial Unicode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46708" y="1710015"/>
            <a:ext cx="2317655" cy="60163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88E1A-CB71-1E4D-A93D-BDB244BD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987800"/>
            <a:ext cx="7302500" cy="180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92200"/>
            <a:ext cx="8666988" cy="2159000"/>
          </a:xfrm>
        </p:spPr>
        <p:txBody>
          <a:bodyPr>
            <a:normAutofit fontScale="925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An, Luna,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SporNoapte</a:t>
            </a:r>
            <a:endParaRPr lang="ro-RO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ON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=</a:t>
            </a:r>
            <a:r>
              <a:rPr lang="ro-RO" dirty="0" err="1">
                <a:latin typeface="Consolas"/>
                <a:cs typeface="Consolas"/>
              </a:rPr>
              <a:t>s.Marca</a:t>
            </a:r>
            <a:r>
              <a:rPr lang="ro-RO" dirty="0">
                <a:latin typeface="Consolas"/>
                <a:cs typeface="Consolas"/>
              </a:rPr>
              <a:t> AND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An, Luna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73140" y="1520410"/>
            <a:ext cx="29464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EFB93-648A-434D-81B3-3745F8D5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3" y="3124200"/>
            <a:ext cx="7289800" cy="3733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762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(3)</a:t>
            </a:r>
            <a:endParaRPr lang="en-US" dirty="0">
              <a:cs typeface="Arial Unicode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00" y="1054100"/>
            <a:ext cx="8763000" cy="24003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SELECT COALESCE(An,2013) AS An, COALESCE(Luna,5) AS Luna,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COALESCE (SporNoapte,0) AS SporNoapte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ON p.Marca=s.Marca AND An=2013 AND 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ORDER BY NumePren, An, Luna</a:t>
            </a:r>
            <a:endParaRPr lang="en-US" sz="2900" dirty="0">
              <a:latin typeface="Consolas"/>
              <a:cs typeface="Consola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23833" y="1003300"/>
            <a:ext cx="2770495" cy="431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0" y="1039964"/>
            <a:ext cx="2456028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460500" y="2247900"/>
            <a:ext cx="2057400" cy="40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1487606"/>
            <a:ext cx="2654490" cy="1966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5300" y="1663700"/>
            <a:ext cx="38735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27400" y="2070100"/>
            <a:ext cx="3332707" cy="13418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F96B21-72C9-8745-B8E3-4CEB5636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4" y="3520470"/>
            <a:ext cx="5866305" cy="333752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76" y="2069982"/>
            <a:ext cx="9150376" cy="272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81" y="395785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Liniile tabelei CLIENȚI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542" y="5715000"/>
            <a:ext cx="5091458" cy="878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Valori NULL ale atributului Telefon</a:t>
            </a:r>
            <a:endParaRPr lang="en-US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1200" y="2920621"/>
            <a:ext cx="2179093" cy="29467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794078"/>
            <a:ext cx="2124501" cy="21495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91200" y="4408227"/>
            <a:ext cx="2124501" cy="16115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2188340"/>
            <a:ext cx="8991600" cy="4470400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(s5.SporNoapte,0) AS "SpNoapteMAI",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(s6.SporNoapte,0) AS "SpNoapteIUNIE"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s5.An=2013 AND s5.Luna=5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ORDER BY NumePren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0611" y="-76720"/>
            <a:ext cx="8394700" cy="159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 eaLnBrk="0" latinLnBrk="0" hangingPunct="0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  <a:extLst/>
          </a:lstStyle>
          <a:p>
            <a:r>
              <a:rPr lang="ro-RO" dirty="0"/>
              <a:t>Sporuri de noapte pe lunile MAI și IUNIE 2013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93871" y="10509"/>
            <a:ext cx="1211049" cy="7369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6299" y="3911599"/>
            <a:ext cx="1674315" cy="59216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" y="2552700"/>
            <a:ext cx="46355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  <a:endCxn id="8" idx="7"/>
          </p:cNvCxnSpPr>
          <p:nvPr/>
        </p:nvCxnSpPr>
        <p:spPr>
          <a:xfrm flipH="1">
            <a:off x="4413847" y="747489"/>
            <a:ext cx="1892360" cy="1890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584701" y="765200"/>
            <a:ext cx="2015796" cy="315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25940" y="65271"/>
            <a:ext cx="1799230" cy="6122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506" y="5097933"/>
            <a:ext cx="2086061" cy="4495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7" name="Straight Arrow Connector 16"/>
          <p:cNvCxnSpPr>
            <a:cxnSpLocks/>
            <a:stCxn id="15" idx="4"/>
          </p:cNvCxnSpPr>
          <p:nvPr/>
        </p:nvCxnSpPr>
        <p:spPr>
          <a:xfrm flipH="1">
            <a:off x="5126420" y="677525"/>
            <a:ext cx="2999135" cy="42938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9900" y="2984500"/>
            <a:ext cx="4584700" cy="596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4" name="Straight Arrow Connector 23"/>
          <p:cNvCxnSpPr>
            <a:cxnSpLocks/>
            <a:endCxn id="21" idx="0"/>
          </p:cNvCxnSpPr>
          <p:nvPr/>
        </p:nvCxnSpPr>
        <p:spPr>
          <a:xfrm flipH="1">
            <a:off x="2762250" y="677525"/>
            <a:ext cx="4920475" cy="2306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7700" y="-6636"/>
            <a:ext cx="8394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lunile MAI şi IUNIE 2013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E4F6E-5250-3F4A-8F97-E752CD4D8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1181178"/>
            <a:ext cx="5149466" cy="567682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ro-RO" dirty="0"/>
              <a:t>Sporuri de noapte pe trimestrul al II-lea 2013, lunar și cumulat (1)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1009934" y="1409700"/>
            <a:ext cx="8134066" cy="54483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AS "SpNoapte APRILIE",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(s5.SporNoapte,0) AS "SpNoapte MAI",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(s6.SporNoapte,0) AS "SpNoapte IUNIE",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+ COALESCE (s5.SporNoapte,0)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 + COALESCE (s6.SporNoapte,0) AS "SpNoapte TRIM.2"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s4 ON p.Marca=s4.Marca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s4.An=2013 AND s4.Luna=4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s5.An=2013 AND s5.Luna=5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ORDER BY NumePren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-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al II-lea 2013, lunar și cumulat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CB94D-DDF2-A443-8273-AA62713C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776"/>
            <a:ext cx="9144000" cy="35770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15900"/>
            <a:ext cx="8768588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Blocuri </a:t>
            </a:r>
            <a:r>
              <a:rPr lang="en-US" dirty="0" err="1">
                <a:cs typeface="Arial Unicode MS"/>
              </a:rPr>
              <a:t>decizionale</a:t>
            </a:r>
            <a:r>
              <a:rPr lang="en-US" dirty="0">
                <a:cs typeface="Arial Unicode MS"/>
              </a:rPr>
              <a:t> (</a:t>
            </a:r>
            <a:r>
              <a:rPr lang="en-US" dirty="0" err="1">
                <a:cs typeface="Arial Unicode MS"/>
              </a:rPr>
              <a:t>teste</a:t>
            </a:r>
            <a:r>
              <a:rPr lang="en-US" dirty="0">
                <a:cs typeface="Arial Unicode MS"/>
              </a:rPr>
              <a:t>) multiple</a:t>
            </a:r>
            <a:r>
              <a:rPr lang="ro-RO" dirty="0">
                <a:cs typeface="Arial Unicode MS"/>
              </a:rPr>
              <a:t>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98" y="1473744"/>
            <a:ext cx="8482202" cy="5384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/>
              <a:t>Vestea proast</a:t>
            </a:r>
            <a:r>
              <a:rPr lang="ro-RO"/>
              <a:t>ă</a:t>
            </a:r>
            <a:r>
              <a:rPr lang="en-US"/>
              <a:t>: </a:t>
            </a:r>
            <a:r>
              <a:rPr lang="ro-RO"/>
              <a:t>în SQL nu există </a:t>
            </a:r>
            <a:r>
              <a:rPr lang="ro-RO" b="1"/>
              <a:t>IF</a:t>
            </a:r>
          </a:p>
          <a:p>
            <a:pPr>
              <a:lnSpc>
                <a:spcPct val="110000"/>
              </a:lnSpc>
            </a:pPr>
            <a:r>
              <a:rPr lang="en-US"/>
              <a:t>Vestea </a:t>
            </a:r>
            <a:r>
              <a:rPr lang="ro-RO"/>
              <a:t>bună</a:t>
            </a:r>
            <a:r>
              <a:rPr lang="en-US"/>
              <a:t>: </a:t>
            </a:r>
            <a:r>
              <a:rPr lang="ro-RO"/>
              <a:t>există </a:t>
            </a:r>
            <a:r>
              <a:rPr lang="ro-RO" b="1"/>
              <a:t>CASE</a:t>
            </a:r>
            <a:r>
              <a:rPr lang="ro-RO"/>
              <a:t> care joacă pe post de IF multiplu</a:t>
            </a:r>
            <a:r>
              <a:rPr lang="en-US"/>
              <a:t>:</a:t>
            </a:r>
          </a:p>
          <a:p>
            <a:pPr lvl="1">
              <a:lnSpc>
                <a:spcPct val="110000"/>
              </a:lnSpc>
            </a:pPr>
            <a:r>
              <a:rPr lang="ro-RO" b="1"/>
              <a:t>IF</a:t>
            </a:r>
            <a:r>
              <a:rPr lang="ro-RO"/>
              <a:t> condiție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bloc-lansat-când-condiția-este-îndeplinită </a:t>
            </a:r>
            <a:r>
              <a:rPr lang="ro-RO" b="1"/>
              <a:t>ELSE</a:t>
            </a:r>
            <a:r>
              <a:rPr lang="ro-RO"/>
              <a:t> bloc-lansat-când-condiția-NU-este-îndeplinită </a:t>
            </a:r>
            <a:r>
              <a:rPr lang="ro-RO" b="1"/>
              <a:t>END IF</a:t>
            </a:r>
          </a:p>
          <a:p>
            <a:pPr lvl="1">
              <a:lnSpc>
                <a:spcPct val="110000"/>
              </a:lnSpc>
            </a:pPr>
            <a:r>
              <a:rPr lang="ro-RO" b="1"/>
              <a:t>CASE</a:t>
            </a:r>
            <a:r>
              <a:rPr lang="ro-RO"/>
              <a:t> </a:t>
            </a:r>
          </a:p>
          <a:p>
            <a:pPr lvl="2">
              <a:lnSpc>
                <a:spcPct val="110000"/>
              </a:lnSpc>
            </a:pPr>
            <a:r>
              <a:rPr lang="ro-RO" b="1"/>
              <a:t>WHEN</a:t>
            </a:r>
            <a:r>
              <a:rPr lang="ro-RO"/>
              <a:t> condiție1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bloc-lansat-când-condiția1-este-îndeplinită </a:t>
            </a:r>
          </a:p>
          <a:p>
            <a:pPr lvl="2">
              <a:lnSpc>
                <a:spcPct val="110000"/>
              </a:lnSpc>
            </a:pPr>
            <a:r>
              <a:rPr lang="ro-RO" b="1"/>
              <a:t>WHEN</a:t>
            </a:r>
            <a:r>
              <a:rPr lang="ro-RO"/>
              <a:t> condiție2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bloc-lansat-când-condiția2-este-îndeplinită </a:t>
            </a:r>
          </a:p>
          <a:p>
            <a:pPr lvl="2">
              <a:lnSpc>
                <a:spcPct val="110000"/>
              </a:lnSpc>
            </a:pPr>
            <a:r>
              <a:rPr lang="ro-RO"/>
              <a:t>...</a:t>
            </a:r>
          </a:p>
          <a:p>
            <a:pPr lvl="2">
              <a:lnSpc>
                <a:spcPct val="110000"/>
              </a:lnSpc>
            </a:pPr>
            <a:r>
              <a:rPr lang="ro-RO" b="1"/>
              <a:t>ELSE</a:t>
            </a:r>
            <a:r>
              <a:rPr lang="ro-RO"/>
              <a:t> bloc-lansat-când-niciuna-dintre-condițiile-de-mai-sus-NU-este-îndeplinită </a:t>
            </a:r>
          </a:p>
          <a:p>
            <a:pPr lvl="1">
              <a:lnSpc>
                <a:spcPct val="110000"/>
              </a:lnSpc>
            </a:pPr>
            <a:r>
              <a:rPr lang="ro-RO" b="1"/>
              <a:t>END </a:t>
            </a:r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52400"/>
            <a:ext cx="89027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(1)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65300"/>
            <a:ext cx="8705088" cy="50927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CASE Loc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WHEN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</a:t>
            </a: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</a:t>
            </a:r>
            <a:r>
              <a:rPr lang="ro-RO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        </a:t>
            </a:r>
            <a:r>
              <a:rPr lang="en-US" sz="2600" dirty="0">
                <a:latin typeface="Consolas"/>
                <a:cs typeface="Consolas"/>
              </a:rPr>
              <a:t>END AS </a:t>
            </a:r>
            <a:r>
              <a:rPr lang="en-US" sz="2600" dirty="0" err="1">
                <a:latin typeface="Consolas"/>
                <a:cs typeface="Consolas"/>
              </a:rPr>
              <a:t>Pozitionare</a:t>
            </a:r>
            <a:r>
              <a:rPr lang="en-US" sz="2600" dirty="0">
                <a:latin typeface="Consolas"/>
                <a:cs typeface="Consolas"/>
              </a:rPr>
              <a:t>,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COUNT(*) AS </a:t>
            </a:r>
            <a:r>
              <a:rPr lang="en-US" sz="2600" dirty="0" err="1">
                <a:latin typeface="Consolas"/>
                <a:cs typeface="Consolas"/>
              </a:rPr>
              <a:t>NrClienti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c </a:t>
            </a:r>
            <a:r>
              <a:rPr lang="en-US" sz="2600" dirty="0">
                <a:latin typeface="Consolas"/>
                <a:cs typeface="Consolas"/>
              </a:rPr>
              <a:t>INNER JOIN </a:t>
            </a:r>
            <a:r>
              <a:rPr lang="en-US" sz="2600" dirty="0" err="1">
                <a:latin typeface="Consolas"/>
                <a:cs typeface="Consolas"/>
              </a:rPr>
              <a:t>coduri_postale</a:t>
            </a:r>
            <a:r>
              <a:rPr lang="ro-RO" sz="2600" dirty="0">
                <a:latin typeface="Consolas"/>
                <a:cs typeface="Consolas"/>
              </a:rPr>
              <a:t> cp</a:t>
            </a:r>
            <a:r>
              <a:rPr lang="en-US" sz="2600" dirty="0">
                <a:latin typeface="Consolas"/>
                <a:cs typeface="Consolas"/>
              </a:rPr>
              <a:t>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ON </a:t>
            </a:r>
            <a:r>
              <a:rPr lang="en-US" sz="2600" dirty="0" err="1">
                <a:latin typeface="Consolas"/>
                <a:cs typeface="Consolas"/>
              </a:rPr>
              <a:t>c.CodPost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= </a:t>
            </a:r>
            <a:r>
              <a:rPr lang="en-US" sz="2600" dirty="0" err="1">
                <a:latin typeface="Consolas"/>
                <a:cs typeface="Consolas"/>
              </a:rPr>
              <a:t>cp.CodPost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Loc 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    </a:t>
            </a:r>
            <a:r>
              <a:rPr lang="en-US" sz="2600" dirty="0">
                <a:latin typeface="Consolas"/>
                <a:cs typeface="Consolas"/>
              </a:rPr>
              <a:t>WHEN 'Iasi'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'Din Iasi' </a:t>
            </a:r>
            <a:r>
              <a:rPr lang="ro-RO" sz="2600" dirty="0">
                <a:latin typeface="Consolas"/>
                <a:cs typeface="Consolas"/>
              </a:rPr>
              <a:t>				      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</a:t>
            </a:r>
            <a:r>
              <a:rPr lang="en-US" sz="2600" dirty="0">
                <a:latin typeface="Consolas"/>
                <a:cs typeface="Consolas"/>
              </a:rPr>
              <a:t>END</a:t>
            </a:r>
          </a:p>
          <a:p>
            <a:pPr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6652" y="1739900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44700" y="2197100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1164" y="4857464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3376" y="5301964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14176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(2)</a:t>
            </a:r>
            <a:endParaRPr lang="en-US">
              <a:cs typeface="Arial Unicode M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2077602"/>
            <a:ext cx="6565899" cy="423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00"/>
            <a:ext cx="9144000" cy="17272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dintre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clienţi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sunt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localitatea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afara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Iaşului</a:t>
            </a:r>
            <a:r>
              <a:rPr lang="en-US" dirty="0">
                <a:cs typeface="Arial Unicode MS"/>
              </a:rPr>
              <a:t> ?</a:t>
            </a:r>
            <a:r>
              <a:rPr lang="ro-RO" dirty="0">
                <a:cs typeface="Arial Unicode MS"/>
              </a:rPr>
              <a:t> (3)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24" y="1496132"/>
            <a:ext cx="8108188" cy="514350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	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CASE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END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Pozitionare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COUNT(*)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NrClienti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cp.CodPost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GROUP BY  CASE 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END</a:t>
            </a:r>
          </a:p>
        </p:txBody>
      </p:sp>
      <p:sp>
        <p:nvSpPr>
          <p:cNvPr id="4" name="Oval 3"/>
          <p:cNvSpPr/>
          <p:nvPr/>
        </p:nvSpPr>
        <p:spPr>
          <a:xfrm>
            <a:off x="1161386" y="2033328"/>
            <a:ext cx="1295400" cy="419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032" y="5655860"/>
            <a:ext cx="1117600" cy="406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51000" y="2521613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4501" y="5646950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Grupări,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 şi CASE 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77421" y="1014473"/>
            <a:ext cx="8966579" cy="422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afişeze câte facturi au observaţii (adică valoarea atributului Obs este nenulă) şi câte nu au 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SELECT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AS </a:t>
            </a:r>
            <a:r>
              <a:rPr lang="en-US" sz="2200" dirty="0" err="1">
                <a:latin typeface="Consolas"/>
                <a:cs typeface="Consolas"/>
              </a:rPr>
              <a:t>Situatie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COUNT(*)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GROUP BY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 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2200" dirty="0">
              <a:latin typeface="Consolas"/>
              <a:cs typeface="Consola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4018" y="4992399"/>
            <a:ext cx="3684894" cy="137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705088" cy="50165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CASE WHEN s.An IS NULL THEN 2011 ELSE s.An 		END AS An,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s.Luna IS NULL THEN 5 ELSE s.Luna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END AS Luna,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p.Marca, NumePren,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SporNoapte IS NULL THEN 0 				ELSE s.SporNoapte END AS SporNoapte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ON p.Marca=s.Marca AND An=2013 AND Luna=5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ORDER BY NumePren, An, Luna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400" y="185738"/>
            <a:ext cx="9144000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(4)</a:t>
            </a:r>
            <a:br>
              <a:rPr lang="ro-RO" dirty="0">
                <a:cs typeface="Arial Unicode MS"/>
              </a:rPr>
            </a:br>
            <a:r>
              <a:rPr lang="ro-RO" dirty="0">
                <a:cs typeface="Arial Unicode MS"/>
              </a:rPr>
              <a:t>(fără COALESCE)</a:t>
            </a:r>
            <a:endParaRPr lang="en-US" dirty="0"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- o</a:t>
            </a:r>
            <a:r>
              <a:rPr lang="en-US" dirty="0"/>
              <a:t> prim</a:t>
            </a:r>
            <a:r>
              <a:rPr lang="ro-RO" dirty="0"/>
              <a:t>ă 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8341"/>
            <a:ext cx="8153400" cy="151945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Telefon</a:t>
            </a:r>
            <a:r>
              <a:rPr lang="en-US" dirty="0">
                <a:latin typeface="Consolas"/>
                <a:cs typeface="Consolas"/>
              </a:rPr>
              <a:t> IN ('0232212121', NULL) </a:t>
            </a:r>
          </a:p>
        </p:txBody>
      </p:sp>
      <p:pic>
        <p:nvPicPr>
          <p:cNvPr id="49154" name="Picture 2" descr="C:\Users\MARINF~1\AppData\Local\Temp\SNAGHTML314cc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579" y="2641605"/>
            <a:ext cx="7547212" cy="421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0"/>
            <a:ext cx="9144000" cy="15621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angajaţi</a:t>
            </a:r>
            <a:r>
              <a:rPr lang="en-US" dirty="0">
                <a:cs typeface="Arial Unicode MS"/>
              </a:rPr>
              <a:t> au </a:t>
            </a:r>
            <a:r>
              <a:rPr lang="en-US" dirty="0" err="1">
                <a:cs typeface="Arial Unicode MS"/>
              </a:rPr>
              <a:t>primit</a:t>
            </a:r>
            <a:r>
              <a:rPr lang="en-US" dirty="0">
                <a:cs typeface="Arial Unicode MS"/>
              </a:rPr>
              <a:t>, </a:t>
            </a:r>
            <a:r>
              <a:rPr lang="ro-RO" dirty="0">
                <a:cs typeface="Arial Unicode MS"/>
              </a:rPr>
              <a:t>în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iulie</a:t>
            </a:r>
            <a:r>
              <a:rPr lang="en-US" dirty="0">
                <a:cs typeface="Arial Unicode MS"/>
              </a:rPr>
              <a:t> 2013, </a:t>
            </a:r>
            <a:r>
              <a:rPr lang="en-US" dirty="0" err="1">
                <a:cs typeface="Arial Unicode MS"/>
              </a:rPr>
              <a:t>spor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pentru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condiţii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deosebite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nu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8100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CASE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WHEN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ELSE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END AS "</a:t>
            </a:r>
            <a:r>
              <a:rPr lang="en-US" sz="2600" dirty="0" err="1">
                <a:latin typeface="Consolas"/>
                <a:cs typeface="Consolas"/>
              </a:rPr>
              <a:t>Situatie</a:t>
            </a:r>
            <a:r>
              <a:rPr lang="en-US" sz="2600" dirty="0">
                <a:latin typeface="Consolas"/>
                <a:cs typeface="Consolas"/>
              </a:rPr>
              <a:t>", COUNT(*) AS Nr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sporuri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An=201</a:t>
            </a:r>
            <a:r>
              <a:rPr lang="ro-RO" sz="2600" dirty="0">
                <a:latin typeface="Consolas"/>
                <a:cs typeface="Consolas"/>
              </a:rPr>
              <a:t>3</a:t>
            </a:r>
            <a:r>
              <a:rPr lang="en-US" sz="2600" dirty="0">
                <a:latin typeface="Consolas"/>
                <a:cs typeface="Consolas"/>
              </a:rPr>
              <a:t> AND Luna=7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WHEN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ELSE 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END</a:t>
            </a: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4" y="5168899"/>
            <a:ext cx="3203974" cy="14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5636" cy="1485877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(I) ?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7979"/>
            <a:ext cx="9144000" cy="5396238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SUM(Cantitate * PretUnit * (1+ProcTVA)) AS Vinzari_Zi_Sapt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FROM facturi f INNER JOIN liniifact lf ON f.Nrfact=lf.NrFact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</a:t>
            </a:r>
            <a:r>
              <a:rPr lang="ro-RO" sz="1700" dirty="0">
                <a:latin typeface="Consolas"/>
                <a:cs typeface="Consolas"/>
              </a:rPr>
              <a:t>		</a:t>
            </a:r>
            <a:r>
              <a:rPr lang="vi-VN" sz="1700" dirty="0">
                <a:latin typeface="Consolas"/>
                <a:cs typeface="Consolas"/>
              </a:rPr>
              <a:t>INNER JOIN produse p ON lf.CodPr=p.CodPr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GROUP BY TO_CHAR(DataFact, 'day')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ORDER BY </a:t>
            </a:r>
            <a:r>
              <a:rPr lang="ro-RO" sz="1700" dirty="0">
                <a:latin typeface="Consolas"/>
                <a:cs typeface="Consolas"/>
              </a:rPr>
              <a:t>	</a:t>
            </a:r>
            <a:r>
              <a:rPr lang="vi-VN" sz="1700" dirty="0">
                <a:latin typeface="Consolas"/>
                <a:cs typeface="Consolas"/>
              </a:rPr>
              <a:t>CASE 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('luni', 'monday') THEN 1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('marţi', 'tuesday') THEN 2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('miercuri', 'wednesday') THEN 3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('joi', 'thursday') THEN 4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('vineri', 'friday') THEN 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('sâmbătă', 'saturday') THEN 6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('duminică', 'sunday') THEN 7  END</a:t>
            </a:r>
          </a:p>
          <a:p>
            <a:pPr>
              <a:buNone/>
            </a:pPr>
            <a:endParaRPr lang="en-US" sz="17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95536"/>
            <a:ext cx="8925636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(II) ? 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898D-124A-4F47-8BB3-E6E6C859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68" y="1912226"/>
            <a:ext cx="4319314" cy="411273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 dirty="0">
                <a:cs typeface="Arial Unicode MS"/>
              </a:rPr>
              <a:t>Scadenţa facturilor în sept 2013 este de 16 zile. Dacă însă cade într-o sâmbătă sau duminică, atunci scadenţa se mută în lunea imediat următoare</a:t>
            </a:r>
            <a:endParaRPr lang="en-US" sz="2800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980"/>
            <a:ext cx="9144000" cy="4775200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Emiterii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AS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Scadenta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(nr)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TO_CHAR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DAY, 'DAY')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sapt.scad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	CASE  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6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'18' DAY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ELSE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CASE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0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'17'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      	ELSE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	END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	END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scad.corectata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WHERE TO_CHAR(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'MM-YYYY') = '09-201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3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'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endParaRPr lang="en-US" sz="26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900" y="-508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>
                <a:cs typeface="Arial Unicode MS"/>
              </a:rPr>
              <a:t>Scadenţa de 16 zile</a:t>
            </a:r>
            <a:r>
              <a:rPr lang="en-US" sz="2800">
                <a:cs typeface="Arial Unicode MS"/>
              </a:rPr>
              <a:t>; d</a:t>
            </a:r>
            <a:r>
              <a:rPr lang="ro-RO" sz="2800">
                <a:cs typeface="Arial Unicode MS"/>
              </a:rPr>
              <a:t>acă însă cade sâmbăt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 sau duminic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, atunci se mută în lunea următoare</a:t>
            </a:r>
            <a:r>
              <a:rPr lang="en-US" sz="2800">
                <a:cs typeface="Arial Unicode MS"/>
              </a:rPr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A91D6-9235-9442-8F22-5475DC90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7" y="1161887"/>
            <a:ext cx="8227161" cy="567674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2" y="28974"/>
            <a:ext cx="78145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– </a:t>
            </a: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ro-RO" dirty="0"/>
              <a:t> problemă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33938"/>
            <a:ext cx="9144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000" i="1" dirty="0">
                <a:latin typeface="Avenir Medium"/>
                <a:cs typeface="Avenir Medium"/>
              </a:rPr>
              <a:t>Care dintre clienţi au adresa specificat</a:t>
            </a:r>
            <a:r>
              <a:rPr lang="ro-RO" sz="3000" i="1" dirty="0">
                <a:latin typeface="Avenir Medium"/>
                <a:cs typeface="Avenir Medium"/>
              </a:rPr>
              <a:t>ă / cunoscută</a:t>
            </a:r>
            <a:r>
              <a:rPr lang="it-IT" sz="3000" i="1" dirty="0">
                <a:latin typeface="Avenir Medium"/>
                <a:cs typeface="Avenir Medium"/>
              </a:rPr>
              <a:t>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NOT IN (NULL)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67" y="3021797"/>
            <a:ext cx="6761479" cy="370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76200"/>
            <a:ext cx="762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Extragerea v</a:t>
            </a:r>
            <a:r>
              <a:rPr lang="en-US" dirty="0" err="1"/>
              <a:t>alorilor</a:t>
            </a:r>
            <a:r>
              <a:rPr lang="en-US" dirty="0"/>
              <a:t> NULL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28600" y="1219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Pentru care dintre clienţi nu se cunoaşte adresa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IS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60" y="3563094"/>
            <a:ext cx="7410734" cy="290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914400" y="762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IS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corect</a:t>
            </a:r>
            <a:b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     =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incorect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!!!</a:t>
            </a:r>
          </a:p>
        </p:txBody>
      </p:sp>
      <p:sp>
        <p:nvSpPr>
          <p:cNvPr id="50179" name="Rectangle 21"/>
          <p:cNvSpPr txBox="1">
            <a:spLocks noChangeArrowheads="1"/>
          </p:cNvSpPr>
          <p:nvPr/>
        </p:nvSpPr>
        <p:spPr bwMode="auto">
          <a:xfrm>
            <a:off x="990600" y="1447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SELECT * 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FROM CLIENTI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WHERE Adresa =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3" name="Line 24"/>
          <p:cNvSpPr>
            <a:spLocks noChangeShapeType="1"/>
          </p:cNvSpPr>
          <p:nvPr/>
        </p:nvSpPr>
        <p:spPr bwMode="auto">
          <a:xfrm>
            <a:off x="914400" y="1524000"/>
            <a:ext cx="4800600" cy="1676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990600" y="1676400"/>
            <a:ext cx="457200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850" y="3442008"/>
            <a:ext cx="7772766" cy="323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247343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Ordon</a:t>
            </a:r>
            <a:r>
              <a:rPr lang="ro-RO" dirty="0">
                <a:cs typeface="Arial Unicode MS"/>
              </a:rPr>
              <a:t>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328379"/>
            <a:ext cx="8763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ordoneze clienţii după numerele de telefon, valorile NULL fiind plasate la început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ORDER BY </a:t>
            </a:r>
            <a:r>
              <a:rPr lang="en-US" sz="3200" dirty="0" err="1">
                <a:latin typeface="Consolas"/>
                <a:cs typeface="Consolas"/>
              </a:rPr>
              <a:t>Telefon</a:t>
            </a:r>
            <a:r>
              <a:rPr lang="en-US" sz="3200" dirty="0">
                <a:latin typeface="Consolas"/>
                <a:cs typeface="Consolas"/>
              </a:rPr>
              <a:t> NULLS FIRST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2430"/>
            <a:ext cx="9144000" cy="253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66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Două tabele noi</a:t>
            </a:r>
            <a:r>
              <a:rPr lang="en-US" dirty="0">
                <a:cs typeface="Arial Unicode MS"/>
              </a:rPr>
              <a:t>: PERSONAL…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44" y="2247046"/>
            <a:ext cx="9021024" cy="314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5259</TotalTime>
  <Words>1524</Words>
  <Application>Microsoft Macintosh PowerPoint</Application>
  <PresentationFormat>On-screen Show (4:3)</PresentationFormat>
  <Paragraphs>307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2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SQL (4)</vt:lpstr>
      <vt:lpstr>Text</vt:lpstr>
      <vt:lpstr>Liniile tabelei CLIENȚI</vt:lpstr>
      <vt:lpstr>NULL - o primă problemă</vt:lpstr>
      <vt:lpstr>NULL – a doua problemă</vt:lpstr>
      <vt:lpstr>PowerPoint Presentation</vt:lpstr>
      <vt:lpstr>PowerPoint Presentation</vt:lpstr>
      <vt:lpstr>Ordonări şi NULL-ităţi</vt:lpstr>
      <vt:lpstr>Două tabele noi: PERSONAL…</vt:lpstr>
      <vt:lpstr>…şi SPORURI</vt:lpstr>
      <vt:lpstr>Crearea celor două tabele</vt:lpstr>
      <vt:lpstr>Popularea celor două tabele (1)</vt:lpstr>
      <vt:lpstr>Popularea celor două tabele (2)</vt:lpstr>
      <vt:lpstr>Care sunt persoanele şi lunile pentru care nu s-a calculat (nu se cunoaşte) sporul pentru condiţii deosebite ?</vt:lpstr>
      <vt:lpstr>Care sunt persoanele şi lunile pentru care sporul pentru condiţii deosebite a fost zero ?</vt:lpstr>
      <vt:lpstr>Care este totalul sporurilor fiecărui angajat pe luna iulie 2013  ? (1)</vt:lpstr>
      <vt:lpstr>Care este totalul sporurilor fiecărui angajat pe luna iulie 2013  ? (2)</vt:lpstr>
      <vt:lpstr>“Convertirea” NULL-ităților</vt:lpstr>
      <vt:lpstr>Care este totalul sporurilor fiecărui angajat pe luna iulie 2013  ? (3)</vt:lpstr>
      <vt:lpstr>Care este totalul sporurilor fiecărui angajat pe luna iulie 2011  ? (4)</vt:lpstr>
      <vt:lpstr>Grupări şi NULL-ităţi</vt:lpstr>
      <vt:lpstr>Joncţiunea externă</vt:lpstr>
      <vt:lpstr>Joncţiune internă/externă</vt:lpstr>
      <vt:lpstr>Joncţiunea externă în SQL-92</vt:lpstr>
      <vt:lpstr>Explicatii detaliate despre jonctiunea externa</vt:lpstr>
      <vt:lpstr>Care sunt codurile poştale la care nu se află niciun client ?</vt:lpstr>
      <vt:lpstr>Sporuri de noapte pe luna mai 2013 (1)</vt:lpstr>
      <vt:lpstr>Sporuri de noapte pe luna mai 2013 (2)</vt:lpstr>
      <vt:lpstr>Sporuri de noapte pe luna mai 2013 (3)</vt:lpstr>
      <vt:lpstr>PowerPoint Presentation</vt:lpstr>
      <vt:lpstr>PowerPoint Presentation</vt:lpstr>
      <vt:lpstr>PowerPoint Presentation</vt:lpstr>
      <vt:lpstr>PowerPoint Presentation</vt:lpstr>
      <vt:lpstr>Blocuri decizionale (teste) multiple </vt:lpstr>
      <vt:lpstr>Câţi dintre clienţi sunt din localitatea Iaşi şi câţi din afara Iaşului ? (1)</vt:lpstr>
      <vt:lpstr>Câţi dintre clienţi sunt din localitatea Iaşi şi câţi din afara Iaşului ? (2)</vt:lpstr>
      <vt:lpstr>Câţi dintre clienţi sunt din localitatea Iaşi şi câţi din afara Iaşului ? (3)</vt:lpstr>
      <vt:lpstr>Grupări, NULL şi CASE </vt:lpstr>
      <vt:lpstr>Sporuri de noapte pe luna mai 2013 (4) (fără COALESCE)</vt:lpstr>
      <vt:lpstr>Câţi angajaţi au primit, în iulie 2013, spor pentru condiţii deosebite şi câţi nu ?</vt:lpstr>
      <vt:lpstr>Care este valoarea vânzărilor din fiecare zi a săptămânii (I) ? </vt:lpstr>
      <vt:lpstr>Care este valoarea vânzărilor din fiecare zi a săptămânii (II) ? </vt:lpstr>
      <vt:lpstr>Scadenţa facturilor în sept 2013 este de 16 zile. Dacă însă cade într-o sâmbătă sau duminică, atunci scadenţa se mută în lunea imediat următoare</vt:lpstr>
      <vt:lpstr>Scadenţa de 16 zile; dacă însă cade sâmbăta sau duminica, atunci se mută în lunea următoare (2)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295</cp:revision>
  <dcterms:created xsi:type="dcterms:W3CDTF">2002-10-11T06:23:42Z</dcterms:created>
  <dcterms:modified xsi:type="dcterms:W3CDTF">2018-09-22T07:56:46Z</dcterms:modified>
</cp:coreProperties>
</file>